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tags/tag11.xml" ContentType="application/vnd.openxmlformats-officedocument.presentationml.tags+xml"/>
  <Override PartName="/ppt/notesSlides/notesSlide23.xml" ContentType="application/vnd.openxmlformats-officedocument.presentationml.notesSlide+xml"/>
  <Override PartName="/ppt/tags/tag12.xml" ContentType="application/vnd.openxmlformats-officedocument.presentationml.tags+xml"/>
  <Override PartName="/ppt/notesSlides/notesSlide24.xml" ContentType="application/vnd.openxmlformats-officedocument.presentationml.notesSlide+xml"/>
  <Override PartName="/ppt/tags/tag13.xml" ContentType="application/vnd.openxmlformats-officedocument.presentationml.tags+xml"/>
  <Override PartName="/ppt/notesSlides/notesSlide25.xml" ContentType="application/vnd.openxmlformats-officedocument.presentationml.notesSlide+xml"/>
  <Override PartName="/ppt/tags/tag14.xml" ContentType="application/vnd.openxmlformats-officedocument.presentationml.tags+xml"/>
  <Override PartName="/ppt/notesSlides/notesSlide26.xml" ContentType="application/vnd.openxmlformats-officedocument.presentationml.notesSlide+xml"/>
  <Override PartName="/ppt/tags/tag15.xml" ContentType="application/vnd.openxmlformats-officedocument.presentationml.tags+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tags/tag17.xml" ContentType="application/vnd.openxmlformats-officedocument.presentationml.tags+xml"/>
  <Override PartName="/ppt/notesSlides/notesSlide29.xml" ContentType="application/vnd.openxmlformats-officedocument.presentationml.notesSlide+xml"/>
  <Override PartName="/ppt/tags/tag18.xml" ContentType="application/vnd.openxmlformats-officedocument.presentationml.tags+xml"/>
  <Override PartName="/ppt/notesSlides/notesSlide30.xml" ContentType="application/vnd.openxmlformats-officedocument.presentationml.notesSlide+xml"/>
  <Override PartName="/ppt/tags/tag19.xml" ContentType="application/vnd.openxmlformats-officedocument.presentationml.tags+xml"/>
  <Override PartName="/ppt/notesSlides/notesSlide31.xml" ContentType="application/vnd.openxmlformats-officedocument.presentationml.notesSlide+xml"/>
  <Override PartName="/ppt/tags/tag20.xml" ContentType="application/vnd.openxmlformats-officedocument.presentationml.tags+xml"/>
  <Override PartName="/ppt/notesSlides/notesSlide32.xml" ContentType="application/vnd.openxmlformats-officedocument.presentationml.notesSlide+xml"/>
  <Override PartName="/ppt/tags/tag21.xml" ContentType="application/vnd.openxmlformats-officedocument.presentationml.tags+xml"/>
  <Override PartName="/ppt/notesSlides/notesSlide33.xml" ContentType="application/vnd.openxmlformats-officedocument.presentationml.notesSlide+xml"/>
  <Override PartName="/ppt/tags/tag22.xml" ContentType="application/vnd.openxmlformats-officedocument.presentationml.tags+xml"/>
  <Override PartName="/ppt/notesSlides/notesSlide34.xml" ContentType="application/vnd.openxmlformats-officedocument.presentationml.notesSlide+xml"/>
  <Override PartName="/ppt/tags/tag23.xml" ContentType="application/vnd.openxmlformats-officedocument.presentationml.tags+xml"/>
  <Override PartName="/ppt/notesSlides/notesSlide35.xml" ContentType="application/vnd.openxmlformats-officedocument.presentationml.notesSlide+xml"/>
  <Override PartName="/ppt/tags/tag24.xml" ContentType="application/vnd.openxmlformats-officedocument.presentationml.tags+xml"/>
  <Override PartName="/ppt/notesSlides/notesSlide36.xml" ContentType="application/vnd.openxmlformats-officedocument.presentationml.notesSlide+xml"/>
  <Override PartName="/ppt/tags/tag25.xml" ContentType="application/vnd.openxmlformats-officedocument.presentationml.tags+xml"/>
  <Override PartName="/ppt/notesSlides/notesSlide37.xml" ContentType="application/vnd.openxmlformats-officedocument.presentationml.notesSlide+xml"/>
  <Override PartName="/ppt/tags/tag26.xml" ContentType="application/vnd.openxmlformats-officedocument.presentationml.tags+xml"/>
  <Override PartName="/ppt/notesSlides/notesSlide38.xml" ContentType="application/vnd.openxmlformats-officedocument.presentationml.notesSlide+xml"/>
  <Override PartName="/ppt/tags/tag27.xml" ContentType="application/vnd.openxmlformats-officedocument.presentationml.tags+xml"/>
  <Override PartName="/ppt/notesSlides/notesSlide39.xml" ContentType="application/vnd.openxmlformats-officedocument.presentationml.notesSlide+xml"/>
  <Override PartName="/ppt/tags/tag28.xml" ContentType="application/vnd.openxmlformats-officedocument.presentationml.tags+xml"/>
  <Override PartName="/ppt/notesSlides/notesSlide40.xml" ContentType="application/vnd.openxmlformats-officedocument.presentationml.notesSlide+xml"/>
  <Override PartName="/ppt/tags/tag29.xml" ContentType="application/vnd.openxmlformats-officedocument.presentationml.tags+xml"/>
  <Override PartName="/ppt/notesSlides/notesSlide4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3.xml" ContentType="application/vnd.openxmlformats-officedocument.presentationml.tags+xml"/>
  <Override PartName="/ppt/notesSlides/notesSlide51.xml" ContentType="application/vnd.openxmlformats-officedocument.presentationml.notesSlide+xml"/>
  <Override PartName="/ppt/tags/tag34.xml" ContentType="application/vnd.openxmlformats-officedocument.presentationml.tags+xml"/>
  <Override PartName="/ppt/notesSlides/notesSlide52.xml" ContentType="application/vnd.openxmlformats-officedocument.presentationml.notesSlide+xml"/>
  <Override PartName="/ppt/tags/tag35.xml" ContentType="application/vnd.openxmlformats-officedocument.presentationml.tags+xml"/>
  <Override PartName="/ppt/notesSlides/notesSlide53.xml" ContentType="application/vnd.openxmlformats-officedocument.presentationml.notesSlide+xml"/>
  <Override PartName="/ppt/tags/tag36.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37.xml" ContentType="application/vnd.openxmlformats-officedocument.presentationml.tags+xml"/>
  <Override PartName="/ppt/notesSlides/notesSlide56.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57.xml" ContentType="application/vnd.openxmlformats-officedocument.presentationml.notesSlide+xml"/>
  <Override PartName="/ppt/tags/tag40.xml" ContentType="application/vnd.openxmlformats-officedocument.presentationml.tags+xml"/>
  <Override PartName="/ppt/notesSlides/notesSlide58.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59.xml" ContentType="application/vnd.openxmlformats-officedocument.presentationml.notesSlide+xml"/>
  <Override PartName="/ppt/tags/tag43.xml" ContentType="application/vnd.openxmlformats-officedocument.presentationml.tags+xml"/>
  <Override PartName="/ppt/notesSlides/notesSlide60.xml" ContentType="application/vnd.openxmlformats-officedocument.presentationml.notesSlide+xml"/>
  <Override PartName="/ppt/tags/tag44.xml" ContentType="application/vnd.openxmlformats-officedocument.presentationml.tags+xml"/>
  <Override PartName="/ppt/notesSlides/notesSlide61.xml" ContentType="application/vnd.openxmlformats-officedocument.presentationml.notesSlide+xml"/>
  <Override PartName="/ppt/tags/tag45.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46.xml" ContentType="application/vnd.openxmlformats-officedocument.presentationml.tags+xml"/>
  <Override PartName="/ppt/notesSlides/notesSlide6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65.xml" ContentType="application/vnd.openxmlformats-officedocument.presentationml.notesSlide+xml"/>
  <Override PartName="/ppt/tags/tag50.xml" ContentType="application/vnd.openxmlformats-officedocument.presentationml.tags+xml"/>
  <Override PartName="/ppt/notesSlides/notesSlide6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67.xml" ContentType="application/vnd.openxmlformats-officedocument.presentationml.notesSlide+xml"/>
  <Override PartName="/ppt/tags/tag53.xml" ContentType="application/vnd.openxmlformats-officedocument.presentationml.tags+xml"/>
  <Override PartName="/ppt/notesSlides/notesSlide68.xml" ContentType="application/vnd.openxmlformats-officedocument.presentationml.notesSlide+xml"/>
  <Override PartName="/ppt/tags/tag54.xml" ContentType="application/vnd.openxmlformats-officedocument.presentationml.tags+xml"/>
  <Override PartName="/ppt/notesSlides/notesSlide69.xml" ContentType="application/vnd.openxmlformats-officedocument.presentationml.notesSlide+xml"/>
  <Override PartName="/ppt/tags/tag55.xml" ContentType="application/vnd.openxmlformats-officedocument.presentationml.tags+xml"/>
  <Override PartName="/ppt/notesSlides/notesSlide70.xml" ContentType="application/vnd.openxmlformats-officedocument.presentationml.notesSlide+xml"/>
  <Override PartName="/ppt/tags/tag56.xml" ContentType="application/vnd.openxmlformats-officedocument.presentationml.tags+xml"/>
  <Override PartName="/ppt/notesSlides/notesSlide71.xml" ContentType="application/vnd.openxmlformats-officedocument.presentationml.notesSlide+xml"/>
  <Override PartName="/ppt/tags/tag57.xml" ContentType="application/vnd.openxmlformats-officedocument.presentationml.tags+xml"/>
  <Override PartName="/ppt/notesSlides/notesSlide72.xml" ContentType="application/vnd.openxmlformats-officedocument.presentationml.notesSlide+xml"/>
  <Override PartName="/ppt/tags/tag58.xml" ContentType="application/vnd.openxmlformats-officedocument.presentationml.tags+xml"/>
  <Override PartName="/ppt/notesSlides/notesSlide73.xml" ContentType="application/vnd.openxmlformats-officedocument.presentationml.notesSlide+xml"/>
  <Override PartName="/ppt/tags/tag59.xml" ContentType="application/vnd.openxmlformats-officedocument.presentationml.tags+xml"/>
  <Override PartName="/ppt/notesSlides/notesSlide74.xml" ContentType="application/vnd.openxmlformats-officedocument.presentationml.notesSlide+xml"/>
  <Override PartName="/ppt/tags/tag60.xml" ContentType="application/vnd.openxmlformats-officedocument.presentationml.tags+xml"/>
  <Override PartName="/ppt/notesSlides/notesSlide75.xml" ContentType="application/vnd.openxmlformats-officedocument.presentationml.notesSlide+xml"/>
  <Override PartName="/ppt/tags/tag61.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62.xml" ContentType="application/vnd.openxmlformats-officedocument.presentationml.tags+xml"/>
  <Override PartName="/ppt/notesSlides/notesSlide78.xml" ContentType="application/vnd.openxmlformats-officedocument.presentationml.notesSlide+xml"/>
  <Override PartName="/ppt/tags/tag63.xml" ContentType="application/vnd.openxmlformats-officedocument.presentationml.tags+xml"/>
  <Override PartName="/ppt/notesSlides/notesSlide79.xml" ContentType="application/vnd.openxmlformats-officedocument.presentationml.notesSlide+xml"/>
  <Override PartName="/ppt/tags/tag64.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65.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66.xml" ContentType="application/vnd.openxmlformats-officedocument.presentationml.tags+xml"/>
  <Override PartName="/ppt/notesSlides/notesSlide84.xml" ContentType="application/vnd.openxmlformats-officedocument.presentationml.notesSlide+xml"/>
  <Override PartName="/ppt/tags/tag67.xml" ContentType="application/vnd.openxmlformats-officedocument.presentationml.tags+xml"/>
  <Override PartName="/ppt/notesSlides/notesSlide85.xml" ContentType="application/vnd.openxmlformats-officedocument.presentationml.notesSlide+xml"/>
  <Override PartName="/ppt/tags/tag68.xml" ContentType="application/vnd.openxmlformats-officedocument.presentationml.tags+xml"/>
  <Override PartName="/ppt/notesSlides/notesSlide86.xml" ContentType="application/vnd.openxmlformats-officedocument.presentationml.notesSlide+xml"/>
  <Override PartName="/ppt/tags/tag69.xml" ContentType="application/vnd.openxmlformats-officedocument.presentationml.tags+xml"/>
  <Override PartName="/ppt/notesSlides/notesSlide87.xml" ContentType="application/vnd.openxmlformats-officedocument.presentationml.notesSlide+xml"/>
  <Override PartName="/ppt/tags/tag70.xml" ContentType="application/vnd.openxmlformats-officedocument.presentationml.tags+xml"/>
  <Override PartName="/ppt/notesSlides/notesSlide88.xml" ContentType="application/vnd.openxmlformats-officedocument.presentationml.notesSlide+xml"/>
  <Override PartName="/ppt/tags/tag71.xml" ContentType="application/vnd.openxmlformats-officedocument.presentationml.tags+xml"/>
  <Override PartName="/ppt/notesSlides/notesSlide89.xml" ContentType="application/vnd.openxmlformats-officedocument.presentationml.notesSlide+xml"/>
  <Override PartName="/ppt/tags/tag72.xml" ContentType="application/vnd.openxmlformats-officedocument.presentationml.tags+xml"/>
  <Override PartName="/ppt/notesSlides/notesSlide90.xml" ContentType="application/vnd.openxmlformats-officedocument.presentationml.notesSlide+xml"/>
  <Override PartName="/ppt/tags/tag73.xml" ContentType="application/vnd.openxmlformats-officedocument.presentationml.tags+xml"/>
  <Override PartName="/ppt/notesSlides/notesSlide91.xml" ContentType="application/vnd.openxmlformats-officedocument.presentationml.notesSlide+xml"/>
  <Override PartName="/ppt/tags/tag74.xml" ContentType="application/vnd.openxmlformats-officedocument.presentationml.tags+xml"/>
  <Override PartName="/ppt/notesSlides/notesSlide92.xml" ContentType="application/vnd.openxmlformats-officedocument.presentationml.notesSlide+xml"/>
  <Override PartName="/ppt/tags/tag75.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tags/tag76.xml" ContentType="application/vnd.openxmlformats-officedocument.presentationml.tags+xml"/>
  <Override PartName="/ppt/notesSlides/notesSlide95.xml" ContentType="application/vnd.openxmlformats-officedocument.presentationml.notesSlide+xml"/>
  <Override PartName="/ppt/tags/tag77.xml" ContentType="application/vnd.openxmlformats-officedocument.presentationml.tags+xml"/>
  <Override PartName="/ppt/notesSlides/notesSlide96.xml" ContentType="application/vnd.openxmlformats-officedocument.presentationml.notesSlide+xml"/>
  <Override PartName="/ppt/tags/tag78.xml" ContentType="application/vnd.openxmlformats-officedocument.presentationml.tags+xml"/>
  <Override PartName="/ppt/notesSlides/notesSlide97.xml" ContentType="application/vnd.openxmlformats-officedocument.presentationml.notesSlide+xml"/>
  <Override PartName="/ppt/tags/tag79.xml" ContentType="application/vnd.openxmlformats-officedocument.presentationml.tags+xml"/>
  <Override PartName="/ppt/notesSlides/notesSlide98.xml" ContentType="application/vnd.openxmlformats-officedocument.presentationml.notesSlide+xml"/>
  <Override PartName="/ppt/tags/tag80.xml" ContentType="application/vnd.openxmlformats-officedocument.presentationml.tags+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tags/tag81.xml" ContentType="application/vnd.openxmlformats-officedocument.presentationml.tags+xml"/>
  <Override PartName="/ppt/notesSlides/notesSlide101.xml" ContentType="application/vnd.openxmlformats-officedocument.presentationml.notesSlide+xml"/>
  <Override PartName="/ppt/tags/tag82.xml" ContentType="application/vnd.openxmlformats-officedocument.presentationml.tags+xml"/>
  <Override PartName="/ppt/notesSlides/notesSlide102.xml" ContentType="application/vnd.openxmlformats-officedocument.presentationml.notesSlide+xml"/>
  <Override PartName="/ppt/tags/tag83.xml" ContentType="application/vnd.openxmlformats-officedocument.presentationml.tags+xml"/>
  <Override PartName="/ppt/notesSlides/notesSlide103.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104.xml" ContentType="application/vnd.openxmlformats-officedocument.presentationml.notesSlide+xml"/>
  <Override PartName="/ppt/tags/tag86.xml" ContentType="application/vnd.openxmlformats-officedocument.presentationml.tags+xml"/>
  <Override PartName="/ppt/notesSlides/notesSlide105.xml" ContentType="application/vnd.openxmlformats-officedocument.presentationml.notesSlide+xml"/>
  <Override PartName="/ppt/tags/tag87.xml" ContentType="application/vnd.openxmlformats-officedocument.presentationml.tags+xml"/>
  <Override PartName="/ppt/notesSlides/notesSlide106.xml" ContentType="application/vnd.openxmlformats-officedocument.presentationml.notesSlide+xml"/>
  <Override PartName="/ppt/tags/tag88.xml" ContentType="application/vnd.openxmlformats-officedocument.presentationml.tags+xml"/>
  <Override PartName="/ppt/notesSlides/notesSlide107.xml" ContentType="application/vnd.openxmlformats-officedocument.presentationml.notesSlide+xml"/>
  <Override PartName="/ppt/tags/tag89.xml" ContentType="application/vnd.openxmlformats-officedocument.presentationml.tags+xml"/>
  <Override PartName="/ppt/notesSlides/notesSlide108.xml" ContentType="application/vnd.openxmlformats-officedocument.presentationml.notesSlide+xml"/>
  <Override PartName="/ppt/tags/tag90.xml" ContentType="application/vnd.openxmlformats-officedocument.presentationml.tags+xml"/>
  <Override PartName="/ppt/notesSlides/notesSlide109.xml" ContentType="application/vnd.openxmlformats-officedocument.presentationml.notesSlide+xml"/>
  <Override PartName="/ppt/ink/ink1.xml" ContentType="application/inkml+xml"/>
  <Override PartName="/ppt/tags/tag91.xml" ContentType="application/vnd.openxmlformats-officedocument.presentationml.tags+xml"/>
  <Override PartName="/ppt/notesSlides/notesSlide110.xml" ContentType="application/vnd.openxmlformats-officedocument.presentationml.notesSlide+xml"/>
  <Override PartName="/ppt/tags/tag92.xml" ContentType="application/vnd.openxmlformats-officedocument.presentationml.tags+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6">
  <p:sldMasterIdLst>
    <p:sldMasterId id="2147483648" r:id="rId1"/>
    <p:sldMasterId id="2147483662" r:id="rId2"/>
    <p:sldMasterId id="2147483674" r:id="rId3"/>
  </p:sldMasterIdLst>
  <p:notesMasterIdLst>
    <p:notesMasterId r:id="rId139"/>
  </p:notesMasterIdLst>
  <p:sldIdLst>
    <p:sldId id="256" r:id="rId4"/>
    <p:sldId id="697" r:id="rId5"/>
    <p:sldId id="694" r:id="rId6"/>
    <p:sldId id="695" r:id="rId7"/>
    <p:sldId id="395" r:id="rId8"/>
    <p:sldId id="698" r:id="rId9"/>
    <p:sldId id="466" r:id="rId10"/>
    <p:sldId id="392" r:id="rId11"/>
    <p:sldId id="755" r:id="rId12"/>
    <p:sldId id="756" r:id="rId13"/>
    <p:sldId id="699" r:id="rId14"/>
    <p:sldId id="705" r:id="rId15"/>
    <p:sldId id="706" r:id="rId16"/>
    <p:sldId id="707" r:id="rId17"/>
    <p:sldId id="332" r:id="rId18"/>
    <p:sldId id="335" r:id="rId19"/>
    <p:sldId id="336" r:id="rId20"/>
    <p:sldId id="337" r:id="rId21"/>
    <p:sldId id="338" r:id="rId22"/>
    <p:sldId id="339" r:id="rId23"/>
    <p:sldId id="340" r:id="rId24"/>
    <p:sldId id="708" r:id="rId25"/>
    <p:sldId id="341" r:id="rId26"/>
    <p:sldId id="626" r:id="rId27"/>
    <p:sldId id="627" r:id="rId28"/>
    <p:sldId id="628" r:id="rId29"/>
    <p:sldId id="629" r:id="rId30"/>
    <p:sldId id="700" r:id="rId31"/>
    <p:sldId id="709" r:id="rId32"/>
    <p:sldId id="710" r:id="rId33"/>
    <p:sldId id="711" r:id="rId34"/>
    <p:sldId id="712" r:id="rId35"/>
    <p:sldId id="713" r:id="rId36"/>
    <p:sldId id="696" r:id="rId37"/>
    <p:sldId id="714" r:id="rId38"/>
    <p:sldId id="715" r:id="rId39"/>
    <p:sldId id="716" r:id="rId40"/>
    <p:sldId id="717" r:id="rId41"/>
    <p:sldId id="718" r:id="rId42"/>
    <p:sldId id="617" r:id="rId43"/>
    <p:sldId id="631" r:id="rId44"/>
    <p:sldId id="377" r:id="rId45"/>
    <p:sldId id="448" r:id="rId46"/>
    <p:sldId id="380" r:id="rId47"/>
    <p:sldId id="634" r:id="rId48"/>
    <p:sldId id="381" r:id="rId49"/>
    <p:sldId id="385" r:id="rId50"/>
    <p:sldId id="384" r:id="rId51"/>
    <p:sldId id="388" r:id="rId52"/>
    <p:sldId id="635" r:id="rId53"/>
    <p:sldId id="389" r:id="rId54"/>
    <p:sldId id="390" r:id="rId55"/>
    <p:sldId id="701" r:id="rId56"/>
    <p:sldId id="636" r:id="rId57"/>
    <p:sldId id="449" r:id="rId58"/>
    <p:sldId id="639" r:id="rId59"/>
    <p:sldId id="638" r:id="rId60"/>
    <p:sldId id="637" r:id="rId61"/>
    <p:sldId id="401" r:id="rId62"/>
    <p:sldId id="640" r:id="rId63"/>
    <p:sldId id="405" r:id="rId64"/>
    <p:sldId id="407" r:id="rId65"/>
    <p:sldId id="719" r:id="rId66"/>
    <p:sldId id="720" r:id="rId67"/>
    <p:sldId id="721" r:id="rId68"/>
    <p:sldId id="727" r:id="rId69"/>
    <p:sldId id="728" r:id="rId70"/>
    <p:sldId id="729" r:id="rId71"/>
    <p:sldId id="730" r:id="rId72"/>
    <p:sldId id="731" r:id="rId73"/>
    <p:sldId id="732" r:id="rId74"/>
    <p:sldId id="733" r:id="rId75"/>
    <p:sldId id="734" r:id="rId76"/>
    <p:sldId id="735" r:id="rId77"/>
    <p:sldId id="736" r:id="rId78"/>
    <p:sldId id="737" r:id="rId79"/>
    <p:sldId id="738" r:id="rId80"/>
    <p:sldId id="739" r:id="rId81"/>
    <p:sldId id="740" r:id="rId82"/>
    <p:sldId id="741" r:id="rId83"/>
    <p:sldId id="742" r:id="rId84"/>
    <p:sldId id="743" r:id="rId85"/>
    <p:sldId id="722" r:id="rId86"/>
    <p:sldId id="723" r:id="rId87"/>
    <p:sldId id="724" r:id="rId88"/>
    <p:sldId id="725" r:id="rId89"/>
    <p:sldId id="702" r:id="rId90"/>
    <p:sldId id="744" r:id="rId91"/>
    <p:sldId id="745" r:id="rId92"/>
    <p:sldId id="746" r:id="rId93"/>
    <p:sldId id="747" r:id="rId94"/>
    <p:sldId id="748" r:id="rId95"/>
    <p:sldId id="749" r:id="rId96"/>
    <p:sldId id="582" r:id="rId97"/>
    <p:sldId id="583" r:id="rId98"/>
    <p:sldId id="751" r:id="rId99"/>
    <p:sldId id="658" r:id="rId100"/>
    <p:sldId id="659" r:id="rId101"/>
    <p:sldId id="590" r:id="rId102"/>
    <p:sldId id="585" r:id="rId103"/>
    <p:sldId id="660" r:id="rId104"/>
    <p:sldId id="592" r:id="rId105"/>
    <p:sldId id="661" r:id="rId106"/>
    <p:sldId id="662" r:id="rId107"/>
    <p:sldId id="595" r:id="rId108"/>
    <p:sldId id="663" r:id="rId109"/>
    <p:sldId id="594" r:id="rId110"/>
    <p:sldId id="664" r:id="rId111"/>
    <p:sldId id="752" r:id="rId112"/>
    <p:sldId id="665" r:id="rId113"/>
    <p:sldId id="753" r:id="rId114"/>
    <p:sldId id="667" r:id="rId115"/>
    <p:sldId id="668" r:id="rId116"/>
    <p:sldId id="703" r:id="rId117"/>
    <p:sldId id="669" r:id="rId118"/>
    <p:sldId id="670" r:id="rId119"/>
    <p:sldId id="671" r:id="rId120"/>
    <p:sldId id="672" r:id="rId121"/>
    <p:sldId id="673" r:id="rId122"/>
    <p:sldId id="605" r:id="rId123"/>
    <p:sldId id="450" r:id="rId124"/>
    <p:sldId id="618" r:id="rId125"/>
    <p:sldId id="393" r:id="rId126"/>
    <p:sldId id="394" r:id="rId127"/>
    <p:sldId id="675" r:id="rId128"/>
    <p:sldId id="676" r:id="rId129"/>
    <p:sldId id="397" r:id="rId130"/>
    <p:sldId id="398" r:id="rId131"/>
    <p:sldId id="674" r:id="rId132"/>
    <p:sldId id="607" r:id="rId133"/>
    <p:sldId id="677" r:id="rId134"/>
    <p:sldId id="754" r:id="rId135"/>
    <p:sldId id="704" r:id="rId136"/>
    <p:sldId id="681" r:id="rId137"/>
    <p:sldId id="268" r:id="rId138"/>
  </p:sldIdLst>
  <p:sldSz cx="12198350" cy="6859588"/>
  <p:notesSz cx="6858000" cy="9144000"/>
  <p:defaultTextStyle>
    <a:defPPr>
      <a:defRPr lang="en-US"/>
    </a:defPPr>
    <a:lvl1pPr marL="0" algn="l" defTabSz="1219627" rtl="0" eaLnBrk="1" latinLnBrk="0" hangingPunct="1">
      <a:defRPr sz="2400" kern="1200">
        <a:solidFill>
          <a:schemeClr val="tx1"/>
        </a:solidFill>
        <a:latin typeface="+mn-lt"/>
        <a:ea typeface="+mn-ea"/>
        <a:cs typeface="+mn-cs"/>
      </a:defRPr>
    </a:lvl1pPr>
    <a:lvl2pPr marL="609813" algn="l" defTabSz="1219627" rtl="0" eaLnBrk="1" latinLnBrk="0" hangingPunct="1">
      <a:defRPr sz="2400" kern="1200">
        <a:solidFill>
          <a:schemeClr val="tx1"/>
        </a:solidFill>
        <a:latin typeface="+mn-lt"/>
        <a:ea typeface="+mn-ea"/>
        <a:cs typeface="+mn-cs"/>
      </a:defRPr>
    </a:lvl2pPr>
    <a:lvl3pPr marL="1219627" algn="l" defTabSz="1219627" rtl="0" eaLnBrk="1" latinLnBrk="0" hangingPunct="1">
      <a:defRPr sz="2400" kern="1200">
        <a:solidFill>
          <a:schemeClr val="tx1"/>
        </a:solidFill>
        <a:latin typeface="+mn-lt"/>
        <a:ea typeface="+mn-ea"/>
        <a:cs typeface="+mn-cs"/>
      </a:defRPr>
    </a:lvl3pPr>
    <a:lvl4pPr marL="1829440" algn="l" defTabSz="1219627" rtl="0" eaLnBrk="1" latinLnBrk="0" hangingPunct="1">
      <a:defRPr sz="2400" kern="1200">
        <a:solidFill>
          <a:schemeClr val="tx1"/>
        </a:solidFill>
        <a:latin typeface="+mn-lt"/>
        <a:ea typeface="+mn-ea"/>
        <a:cs typeface="+mn-cs"/>
      </a:defRPr>
    </a:lvl4pPr>
    <a:lvl5pPr marL="2439253" algn="l" defTabSz="1219627" rtl="0" eaLnBrk="1" latinLnBrk="0" hangingPunct="1">
      <a:defRPr sz="2400" kern="1200">
        <a:solidFill>
          <a:schemeClr val="tx1"/>
        </a:solidFill>
        <a:latin typeface="+mn-lt"/>
        <a:ea typeface="+mn-ea"/>
        <a:cs typeface="+mn-cs"/>
      </a:defRPr>
    </a:lvl5pPr>
    <a:lvl6pPr marL="3049067" algn="l" defTabSz="1219627" rtl="0" eaLnBrk="1" latinLnBrk="0" hangingPunct="1">
      <a:defRPr sz="2400" kern="1200">
        <a:solidFill>
          <a:schemeClr val="tx1"/>
        </a:solidFill>
        <a:latin typeface="+mn-lt"/>
        <a:ea typeface="+mn-ea"/>
        <a:cs typeface="+mn-cs"/>
      </a:defRPr>
    </a:lvl6pPr>
    <a:lvl7pPr marL="3658880" algn="l" defTabSz="1219627" rtl="0" eaLnBrk="1" latinLnBrk="0" hangingPunct="1">
      <a:defRPr sz="2400" kern="1200">
        <a:solidFill>
          <a:schemeClr val="tx1"/>
        </a:solidFill>
        <a:latin typeface="+mn-lt"/>
        <a:ea typeface="+mn-ea"/>
        <a:cs typeface="+mn-cs"/>
      </a:defRPr>
    </a:lvl7pPr>
    <a:lvl8pPr marL="4268694" algn="l" defTabSz="1219627" rtl="0" eaLnBrk="1" latinLnBrk="0" hangingPunct="1">
      <a:defRPr sz="2400" kern="1200">
        <a:solidFill>
          <a:schemeClr val="tx1"/>
        </a:solidFill>
        <a:latin typeface="+mn-lt"/>
        <a:ea typeface="+mn-ea"/>
        <a:cs typeface="+mn-cs"/>
      </a:defRPr>
    </a:lvl8pPr>
    <a:lvl9pPr marL="4878507" algn="l" defTabSz="121962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881">
          <p15:clr>
            <a:srgbClr val="A4A3A4"/>
          </p15:clr>
        </p15:guide>
        <p15:guide id="4" pos="384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74B836"/>
    <a:srgbClr val="1157AB"/>
    <a:srgbClr val="003366"/>
    <a:srgbClr val="FFFF00"/>
    <a:srgbClr val="003300"/>
    <a:srgbClr val="FFFFCC"/>
    <a:srgbClr val="1A8ABC"/>
    <a:srgbClr val="358DA5"/>
    <a:srgbClr val="7CC4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78004" autoAdjust="0"/>
  </p:normalViewPr>
  <p:slideViewPr>
    <p:cSldViewPr>
      <p:cViewPr varScale="1">
        <p:scale>
          <a:sx n="104" d="100"/>
          <a:sy n="104" d="100"/>
        </p:scale>
        <p:origin x="114" y="804"/>
      </p:cViewPr>
      <p:guideLst>
        <p:guide orient="horz" pos="2160"/>
        <p:guide pos="2880"/>
        <p:guide orient="horz" pos="2881"/>
        <p:guide pos="3842"/>
      </p:guideLst>
    </p:cSldViewPr>
  </p:slideViewPr>
  <p:notesTextViewPr>
    <p:cViewPr>
      <p:scale>
        <a:sx n="100" d="100"/>
        <a:sy n="100" d="100"/>
      </p:scale>
      <p:origin x="0" y="0"/>
    </p:cViewPr>
  </p:notesTextViewPr>
  <p:notesViewPr>
    <p:cSldViewPr>
      <p:cViewPr varScale="1">
        <p:scale>
          <a:sx n="103" d="100"/>
          <a:sy n="103" d="100"/>
        </p:scale>
        <p:origin x="3504"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8.emf"/></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1.71429" units="1/cm"/>
          <inkml:channelProperty channel="T" name="resolution" value="1" units="1/dev"/>
        </inkml:channelProperties>
      </inkml:inkSource>
      <inkml:timestamp xml:id="ts0" timeString="2021-11-16T04:15:23.432"/>
    </inkml:context>
    <inkml:brush xml:id="br0">
      <inkml:brushProperty name="width" value="0.05292" units="cm"/>
      <inkml:brushProperty name="height" value="0.05292" units="cm"/>
      <inkml:brushProperty name="color" value="#FF0000"/>
    </inkml:brush>
  </inkml:definitions>
  <inkml:trace contextRef="#ctx0" brushRef="#br0">16258 5952 0</inkml:trace>
  <inkml:trace contextRef="#ctx0" brushRef="#br0" timeOffset="635">15827 5775 0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5202F-7878-4E07-BECC-B3FF5D4B8C96}" type="datetimeFigureOut">
              <a:rPr lang="zh-CN" altLang="en-US" smtClean="0"/>
              <a:t>2022/1/17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9A62E-562E-489C-A724-CD843F364A0E}" type="slidenum">
              <a:rPr lang="zh-CN" altLang="en-US" smtClean="0"/>
              <a:t>‹#›</a:t>
            </a:fld>
            <a:endParaRPr lang="zh-CN" altLang="en-US"/>
          </a:p>
        </p:txBody>
      </p:sp>
    </p:spTree>
    <p:extLst>
      <p:ext uri="{BB962C8B-B14F-4D97-AF65-F5344CB8AC3E}">
        <p14:creationId xmlns:p14="http://schemas.microsoft.com/office/powerpoint/2010/main" val="2908059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aike.baidu.com/item/%E4%BA%BA%E5%B7%A5%E6%99%BA%E8%83%BD/918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8902D6-2972-4533-BC50-7AE7A63B5764}" type="slidenum">
              <a:rPr lang="zh-CN" altLang="en-US" smtClean="0"/>
              <a:t>3</a:t>
            </a:fld>
            <a:endParaRPr lang="zh-CN" altLang="en-US"/>
          </a:p>
        </p:txBody>
      </p:sp>
    </p:spTree>
    <p:extLst>
      <p:ext uri="{BB962C8B-B14F-4D97-AF65-F5344CB8AC3E}">
        <p14:creationId xmlns:p14="http://schemas.microsoft.com/office/powerpoint/2010/main" val="1587463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764272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960911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007591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558397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None/>
                </a:pPr>
                <a:endParaRPr lang="zh-CN" altLang="en-US" dirty="0"/>
              </a:p>
            </p:txBody>
          </p:sp>
        </mc:Choice>
        <mc:Fallback xmlns="">
          <p:sp>
            <p:nvSpPr>
              <p:cNvPr id="3" name="备注占位符 2"/>
              <p:cNvSpPr>
                <a:spLocks noGrp="1"/>
              </p:cNvSpPr>
              <p:nvPr>
                <p:ph type="body" idx="1"/>
              </p:nvPr>
            </p:nvSpPr>
            <p:spPr/>
            <p:txBody>
              <a:bodyPr/>
              <a:lstStyle/>
              <a:p>
                <a:pPr marL="0" indent="0">
                  <a:buNone/>
                </a:pPr>
                <a:r>
                  <a:rPr lang="zh-CN" altLang="en-US" sz="1200" kern="1200" dirty="0" smtClean="0">
                    <a:solidFill>
                      <a:schemeClr val="tx1"/>
                    </a:solidFill>
                    <a:effectLst/>
                    <a:latin typeface="+mn-lt"/>
                    <a:ea typeface="+mn-ea"/>
                    <a:cs typeface="+mn-cs"/>
                  </a:rPr>
                  <a:t>例</a:t>
                </a:r>
                <a:r>
                  <a:rPr lang="en-US" altLang="zh-CN" sz="1200" kern="1200" dirty="0" smtClean="0">
                    <a:solidFill>
                      <a:schemeClr val="tx1"/>
                    </a:solidFill>
                    <a:effectLst/>
                    <a:latin typeface="+mn-lt"/>
                    <a:ea typeface="+mn-ea"/>
                    <a:cs typeface="+mn-cs"/>
                  </a:rPr>
                  <a:t>2.40  </a:t>
                </a:r>
                <a:r>
                  <a:rPr lang="zh-CN" altLang="zh-CN" sz="1200" kern="1200" dirty="0" smtClean="0">
                    <a:solidFill>
                      <a:schemeClr val="tx1"/>
                    </a:solidFill>
                    <a:effectLst/>
                    <a:latin typeface="+mn-lt"/>
                    <a:ea typeface="+mn-ea"/>
                    <a:cs typeface="+mn-cs"/>
                  </a:rPr>
                  <a:t>画出下面程序语言的流程图并进行化简。</a:t>
                </a:r>
                <a:endParaRPr lang="en-US" altLang="zh-CN" sz="1200" kern="1200" dirty="0" smtClean="0">
                  <a:solidFill>
                    <a:schemeClr val="tx1"/>
                  </a:solidFill>
                  <a:effectLst/>
                  <a:latin typeface="+mn-lt"/>
                  <a:ea typeface="+mn-ea"/>
                  <a:cs typeface="+mn-cs"/>
                </a:endParaRPr>
              </a:p>
              <a:p>
                <a:pPr marL="0" indent="0">
                  <a:buNone/>
                </a:pPr>
                <a:r>
                  <a:rPr lang="en-US" altLang="zh-CN" dirty="0" smtClean="0"/>
                  <a:t>If A then if B then X else Y else if B then X else Y </a:t>
                </a:r>
                <a:endParaRPr lang="zh-CN" altLang="en-US" dirty="0" smtClean="0"/>
              </a:p>
              <a:p>
                <a:r>
                  <a:rPr lang="zh-CN" altLang="zh-CN" sz="1200" kern="1200" dirty="0" smtClean="0">
                    <a:solidFill>
                      <a:schemeClr val="tx1"/>
                    </a:solidFill>
                    <a:effectLst/>
                    <a:latin typeface="+mn-lt"/>
                    <a:ea typeface="+mn-ea"/>
                    <a:cs typeface="+mn-cs"/>
                  </a:rPr>
                  <a:t>将该程序用下图的程序流程图表示如图</a:t>
                </a:r>
                <a:r>
                  <a:rPr lang="en-US" altLang="zh-CN" sz="1200" kern="1200" dirty="0">
                    <a:solidFill>
                      <a:schemeClr val="tx1"/>
                    </a:solidFill>
                    <a:effectLst/>
                    <a:latin typeface="+mn-lt"/>
                    <a:ea typeface="+mn-ea"/>
                    <a:cs typeface="+mn-cs"/>
                  </a:rPr>
                  <a:t>2.7</a:t>
                </a:r>
                <a:r>
                  <a:rPr lang="zh-CN" altLang="zh-CN" sz="1200" kern="1200" dirty="0">
                    <a:solidFill>
                      <a:schemeClr val="tx1"/>
                    </a:solidFill>
                    <a:effectLst/>
                    <a:latin typeface="+mn-lt"/>
                    <a:ea typeface="+mn-ea"/>
                    <a:cs typeface="+mn-cs"/>
                  </a:rPr>
                  <a:t>。从图</a:t>
                </a:r>
                <a:r>
                  <a:rPr lang="en-US" altLang="zh-CN" sz="1200" kern="1200" dirty="0">
                    <a:solidFill>
                      <a:schemeClr val="tx1"/>
                    </a:solidFill>
                    <a:effectLst/>
                    <a:latin typeface="+mn-lt"/>
                    <a:ea typeface="+mn-ea"/>
                    <a:cs typeface="+mn-cs"/>
                  </a:rPr>
                  <a:t>2.7</a:t>
                </a:r>
                <a:r>
                  <a:rPr lang="zh-CN" altLang="zh-CN" sz="1200" kern="1200" dirty="0">
                    <a:solidFill>
                      <a:schemeClr val="tx1"/>
                    </a:solidFill>
                    <a:effectLst/>
                    <a:latin typeface="+mn-lt"/>
                    <a:ea typeface="+mn-ea"/>
                    <a:cs typeface="+mn-cs"/>
                  </a:rPr>
                  <a:t>可知，该程序给出了执行</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和执行</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的条件，根据命题联结词的定义，可得执行</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的条件为：</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，执行</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的条件为：</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a:t>
                </a:r>
                <a:endParaRPr lang="zh-CN" altLang="en-US" dirty="0"/>
              </a:p>
            </p:txBody>
          </p:sp>
        </mc:Fallback>
      </mc:AlternateContent>
      <p:sp>
        <p:nvSpPr>
          <p:cNvPr id="4" name="灯片编号占位符 3"/>
          <p:cNvSpPr>
            <a:spLocks noGrp="1"/>
          </p:cNvSpPr>
          <p:nvPr>
            <p:ph type="sldNum" sz="quarter" idx="10"/>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114004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954440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126</a:t>
            </a:fld>
            <a:endParaRPr lang="zh-CN" altLang="en-US"/>
          </a:p>
        </p:txBody>
      </p:sp>
    </p:spTree>
    <p:extLst>
      <p:ext uri="{BB962C8B-B14F-4D97-AF65-F5344CB8AC3E}">
        <p14:creationId xmlns:p14="http://schemas.microsoft.com/office/powerpoint/2010/main" val="246512847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864483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smtClean="0">
                    <a:solidFill>
                      <a:schemeClr val="tx1"/>
                    </a:solidFill>
                    <a:effectLst/>
                    <a:latin typeface="+mn-lt"/>
                    <a:ea typeface="+mn-ea"/>
                    <a:cs typeface="+mn-cs"/>
                  </a:rPr>
                  <a:t> </a:t>
                </a:r>
                <a:r>
                  <a:rPr lang="zh-CN" altLang="en-US" sz="1200" b="1" kern="1200" dirty="0" smtClean="0">
                    <a:solidFill>
                      <a:schemeClr val="tx1"/>
                    </a:solidFill>
                    <a:effectLst/>
                    <a:latin typeface="+mn-lt"/>
                    <a:ea typeface="+mn-ea"/>
                    <a:cs typeface="+mn-cs"/>
                  </a:rPr>
                  <a:t>根据</a:t>
                </a:r>
                <a:r>
                  <a:rPr lang="zh-CN" altLang="zh-CN" sz="1200" b="1" kern="1200" dirty="0" smtClean="0">
                    <a:solidFill>
                      <a:schemeClr val="tx1"/>
                    </a:solidFill>
                    <a:effectLst/>
                    <a:latin typeface="+mn-lt"/>
                    <a:ea typeface="+mn-ea"/>
                    <a:cs typeface="+mn-cs"/>
                  </a:rPr>
                  <a:t>排中律</a:t>
                </a:r>
                <a:r>
                  <a:rPr lang="zh-CN" altLang="en-US" sz="1200" b="1"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G=1  </a:t>
                </a:r>
                <a:r>
                  <a:rPr lang="zh-CN" altLang="en-US" sz="1200" kern="1200" dirty="0" smtClean="0">
                    <a:solidFill>
                      <a:schemeClr val="tx1"/>
                    </a:solidFill>
                    <a:effectLst/>
                    <a:latin typeface="+mn-lt"/>
                    <a:ea typeface="+mn-ea"/>
                    <a:cs typeface="+mn-cs"/>
                  </a:rPr>
                  <a:t>，</a:t>
                </a:r>
                <a:r>
                  <a:rPr lang="en-US" altLang="zh-CN" dirty="0" smtClean="0"/>
                  <a:t>C</a:t>
                </a:r>
                <a:r>
                  <a:rPr lang="en-US" altLang="zh-CN" baseline="-25000" dirty="0" smtClean="0"/>
                  <a:t>2</a:t>
                </a:r>
                <a:r>
                  <a:rPr lang="en-US" altLang="zh-CN" dirty="0" smtClean="0"/>
                  <a:t>∨</a:t>
                </a:r>
                <a:r>
                  <a:rPr lang="en-US" altLang="zh-CN" dirty="0" smtClean="0">
                    <a:sym typeface="Symbol" panose="05050102010706020507" pitchFamily="18" charset="2"/>
                  </a:rPr>
                  <a:t></a:t>
                </a:r>
                <a:r>
                  <a:rPr lang="en-US" altLang="zh-CN" dirty="0" smtClean="0"/>
                  <a:t>C</a:t>
                </a:r>
                <a:r>
                  <a:rPr lang="en-US" altLang="zh-CN" baseline="-25000" dirty="0" smtClean="0"/>
                  <a:t>2</a:t>
                </a:r>
                <a:r>
                  <a:rPr lang="en-US" altLang="zh-CN" sz="1200" kern="1200" dirty="0" smtClean="0">
                    <a:solidFill>
                      <a:schemeClr val="tx1"/>
                    </a:solidFill>
                    <a:effectLst/>
                    <a:latin typeface="+mn-lt"/>
                    <a:ea typeface="+mn-ea"/>
                    <a:cs typeface="+mn-cs"/>
                  </a:rPr>
                  <a:t> =1     </a:t>
                </a:r>
                <a:r>
                  <a:rPr lang="zh-CN" altLang="en-US" sz="1200" kern="1200" dirty="0" smtClean="0">
                    <a:solidFill>
                      <a:schemeClr val="tx1"/>
                    </a:solidFill>
                    <a:effectLst/>
                    <a:latin typeface="+mn-lt"/>
                    <a:ea typeface="+mn-ea"/>
                    <a:cs typeface="+mn-cs"/>
                  </a:rPr>
                  <a:t>，，</a:t>
                </a:r>
                <a:r>
                  <a:rPr lang="en-US" altLang="zh-CN" dirty="0" smtClean="0"/>
                  <a:t>C</a:t>
                </a:r>
                <a:r>
                  <a:rPr lang="en-US" altLang="zh-CN" baseline="-25000" dirty="0" smtClean="0"/>
                  <a:t>3</a:t>
                </a:r>
                <a:r>
                  <a:rPr lang="en-US" altLang="zh-CN" dirty="0" smtClean="0"/>
                  <a:t>∨</a:t>
                </a:r>
                <a:r>
                  <a:rPr lang="en-US" altLang="zh-CN" dirty="0" smtClean="0">
                    <a:sym typeface="Symbol" panose="05050102010706020507" pitchFamily="18" charset="2"/>
                  </a:rPr>
                  <a:t></a:t>
                </a:r>
                <a:r>
                  <a:rPr lang="en-US" altLang="zh-CN" dirty="0" smtClean="0"/>
                  <a:t>C</a:t>
                </a:r>
                <a:r>
                  <a:rPr lang="en-US" altLang="zh-CN" baseline="-25000" dirty="0" smtClean="0"/>
                  <a:t>3=1</a:t>
                </a:r>
                <a:r>
                  <a:rPr lang="zh-CN" altLang="en-US" baseline="-25000" dirty="0" smtClean="0"/>
                  <a:t>，于是有</a:t>
                </a:r>
                <a:r>
                  <a:rPr lang="en-US" altLang="zh-CN" sz="1200" kern="1200" dirty="0" smtClean="0">
                    <a:solidFill>
                      <a:schemeClr val="tx1"/>
                    </a:solidFill>
                    <a:effectLst/>
                    <a:latin typeface="+mn-lt"/>
                    <a:ea typeface="+mn-ea"/>
                    <a:cs typeface="+mn-cs"/>
                  </a:rPr>
                  <a:t>             </a:t>
                </a:r>
                <a:r>
                  <a:rPr lang="en-US" altLang="zh-CN" sz="1200" b="1"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好， 范式的应用就介绍到这里。</a:t>
                </a:r>
                <a:r>
                  <a:rPr lang="en-US" altLang="zh-CN" sz="1200" b="1" kern="1200" dirty="0">
                    <a:solidFill>
                      <a:schemeClr val="tx1"/>
                    </a:solidFill>
                    <a:effectLst/>
                    <a:latin typeface="+mn-lt"/>
                    <a:ea typeface="+mn-ea"/>
                    <a:cs typeface="+mn-cs"/>
                  </a:rPr>
                  <a:t>					</a:t>
                </a:r>
                <a:endParaRPr lang="zh-CN" altLang="en-US" dirty="0"/>
              </a:p>
            </p:txBody>
          </p:sp>
        </mc:Fallback>
      </mc:AlternateContent>
      <p:sp>
        <p:nvSpPr>
          <p:cNvPr id="4" name="灯片编号占位符 3"/>
          <p:cNvSpPr>
            <a:spLocks noGrp="1"/>
          </p:cNvSpPr>
          <p:nvPr>
            <p:ph type="sldNum" sz="quarter" idx="10"/>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8344038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ED0BF0-D78F-4685-8D26-24BD8EDA60A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4452640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ED0BF0-D78F-4685-8D26-24BD8EDA60A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4628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定义</a:t>
                </a:r>
                <a:r>
                  <a:rPr lang="en-US" altLang="zh-CN" dirty="0"/>
                  <a:t>2.2</a:t>
                </a:r>
                <a:r>
                  <a:rPr lang="zh-CN" altLang="en-US" dirty="0"/>
                  <a:t>（念定义）</a:t>
                </a:r>
                <a:r>
                  <a:rPr lang="en-US" altLang="zh-CN" dirty="0"/>
                  <a:t>%%</a:t>
                </a:r>
                <a:r>
                  <a:rPr lang="zh-CN" altLang="en-US" dirty="0"/>
                  <a:t>例如，我们用</a:t>
                </a:r>
                <a:r>
                  <a:rPr lang="en-US" altLang="zh-CN" dirty="0"/>
                  <a:t>P</a:t>
                </a:r>
                <a:r>
                  <a:rPr lang="zh-CN" altLang="en-US" dirty="0"/>
                  <a:t>表示</a:t>
                </a:r>
                <a:r>
                  <a:rPr lang="en-US" altLang="zh-CN" sz="1200" dirty="0">
                    <a:solidFill>
                      <a:prstClr val="white"/>
                    </a:solidFill>
                    <a:latin typeface="微软雅黑"/>
                    <a:ea typeface="微软雅黑"/>
                  </a:rPr>
                  <a:t>5</a:t>
                </a:r>
                <a:r>
                  <a:rPr lang="zh-CN" altLang="en-US" sz="1200" dirty="0">
                    <a:solidFill>
                      <a:prstClr val="white"/>
                    </a:solidFill>
                    <a:latin typeface="微软雅黑"/>
                    <a:ea typeface="微软雅黑"/>
                  </a:rPr>
                  <a:t>是一个无理数，则“</a:t>
                </a:r>
                <a:r>
                  <a:rPr lang="en-US" altLang="zh-CN" sz="1200" dirty="0">
                    <a:solidFill>
                      <a:prstClr val="white"/>
                    </a:solidFill>
                    <a:latin typeface="微软雅黑"/>
                    <a:ea typeface="微软雅黑"/>
                  </a:rPr>
                  <a:t>5</a:t>
                </a:r>
                <a:r>
                  <a:rPr lang="zh-CN" altLang="en-US" sz="1200" dirty="0">
                    <a:solidFill>
                      <a:prstClr val="white"/>
                    </a:solidFill>
                    <a:latin typeface="微软雅黑"/>
                    <a:ea typeface="微软雅黑"/>
                  </a:rPr>
                  <a:t>不是一个无理数”就表示为</a:t>
                </a:r>
                <a:r>
                  <a:rPr lang="zh-CN" altLang="en-US" sz="1200" dirty="0">
                    <a:solidFill>
                      <a:prstClr val="white"/>
                    </a:solidFill>
                    <a:latin typeface="微软雅黑"/>
                    <a:ea typeface="微软雅黑"/>
                    <a:sym typeface="Symbol" panose="05050102010706020507" pitchFamily="18" charset="2"/>
                  </a:rPr>
                  <a:t></a:t>
                </a:r>
                <a:r>
                  <a:rPr lang="en-US" altLang="zh-CN" sz="1200" dirty="0">
                    <a:solidFill>
                      <a:prstClr val="white"/>
                    </a:solidFill>
                    <a:latin typeface="微软雅黑"/>
                    <a:ea typeface="微软雅黑"/>
                  </a:rPr>
                  <a:t>P</a:t>
                </a:r>
                <a:r>
                  <a:rPr lang="zh-CN" altLang="en-US" sz="1200" dirty="0">
                    <a:solidFill>
                      <a:prstClr val="white"/>
                    </a:solidFill>
                    <a:latin typeface="微软雅黑"/>
                    <a:ea typeface="微软雅黑"/>
                  </a:rPr>
                  <a:t>。</a:t>
                </a:r>
                <a:endParaRPr lang="en-US" altLang="zh-CN" sz="1200" dirty="0">
                  <a:solidFill>
                    <a:prstClr val="white"/>
                  </a:solidFill>
                  <a:latin typeface="微软雅黑"/>
                  <a:ea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white"/>
                    </a:solidFill>
                    <a:latin typeface="微软雅黑"/>
                    <a:ea typeface="微软雅黑"/>
                    <a:sym typeface="Symbol" panose="05050102010706020507" pitchFamily="18" charset="2"/>
                  </a:rPr>
                  <a:t>%%</a:t>
                </a:r>
                <a:r>
                  <a:rPr lang="zh-CN" altLang="en-US" sz="1200" dirty="0">
                    <a:solidFill>
                      <a:srgbClr val="800080"/>
                    </a:solidFill>
                    <a:latin typeface="微软雅黑"/>
                    <a:ea typeface="微软雅黑"/>
                    <a:sym typeface="Symbol" panose="05050102010706020507" pitchFamily="18" charset="2"/>
                  </a:rPr>
                  <a:t>规定：</a:t>
                </a:r>
                <a:r>
                  <a:rPr lang="en-US" altLang="zh-CN" sz="1200" dirty="0">
                    <a:solidFill>
                      <a:srgbClr val="800080"/>
                    </a:solidFill>
                    <a:latin typeface="微软雅黑"/>
                    <a:ea typeface="微软雅黑"/>
                  </a:rPr>
                  <a:t>P</a:t>
                </a:r>
                <a:r>
                  <a:rPr lang="zh-CN" altLang="en-US" sz="1200" dirty="0">
                    <a:solidFill>
                      <a:srgbClr val="800080"/>
                    </a:solidFill>
                    <a:latin typeface="微软雅黑"/>
                    <a:ea typeface="微软雅黑"/>
                  </a:rPr>
                  <a:t>为真当且仅当</a:t>
                </a:r>
                <a:r>
                  <a:rPr lang="en-US" altLang="zh-CN" sz="1200" dirty="0">
                    <a:solidFill>
                      <a:srgbClr val="800080"/>
                    </a:solidFill>
                    <a:latin typeface="微软雅黑"/>
                    <a:ea typeface="微软雅黑"/>
                  </a:rPr>
                  <a:t>P</a:t>
                </a:r>
                <a:r>
                  <a:rPr lang="zh-CN" altLang="en-US" sz="1200" dirty="0">
                    <a:solidFill>
                      <a:srgbClr val="800080"/>
                    </a:solidFill>
                    <a:latin typeface="微软雅黑"/>
                    <a:ea typeface="微软雅黑"/>
                  </a:rPr>
                  <a:t>为假</a:t>
                </a:r>
                <a:r>
                  <a:rPr lang="zh-CN" altLang="en-US" sz="1200" dirty="0">
                    <a:latin typeface="微软雅黑"/>
                    <a:ea typeface="微软雅黑"/>
                  </a:rPr>
                  <a:t>。</a:t>
                </a:r>
                <a:r>
                  <a:rPr lang="en-US" altLang="zh-CN" sz="1200" dirty="0">
                    <a:latin typeface="微软雅黑"/>
                    <a:ea typeface="微软雅黑"/>
                  </a:rPr>
                  <a:t>%%</a:t>
                </a:r>
                <a:r>
                  <a:rPr lang="zh-CN" altLang="en-US" sz="1200" dirty="0">
                    <a:latin typeface="微软雅黑"/>
                    <a:ea typeface="微软雅黑"/>
                  </a:rPr>
                  <a:t>我们将</a:t>
                </a:r>
                <a:r>
                  <a:rPr lang="zh-CN" altLang="en-US" sz="1200" dirty="0">
                    <a:solidFill>
                      <a:srgbClr val="800080"/>
                    </a:solidFill>
                    <a:latin typeface="微软雅黑"/>
                    <a:ea typeface="微软雅黑"/>
                    <a:sym typeface="Symbol" panose="05050102010706020507" pitchFamily="18" charset="2"/>
                  </a:rPr>
                  <a:t></a:t>
                </a:r>
                <a:r>
                  <a:rPr lang="en-US" altLang="zh-CN" sz="1200" dirty="0">
                    <a:solidFill>
                      <a:srgbClr val="800080"/>
                    </a:solidFill>
                    <a:latin typeface="微软雅黑"/>
                    <a:ea typeface="微软雅黑"/>
                  </a:rPr>
                  <a:t>P</a:t>
                </a:r>
                <a:r>
                  <a:rPr lang="zh-CN" altLang="en-US" sz="1200" dirty="0">
                    <a:solidFill>
                      <a:srgbClr val="800080"/>
                    </a:solidFill>
                    <a:latin typeface="微软雅黑"/>
                    <a:ea typeface="微软雅黑"/>
                  </a:rPr>
                  <a:t>的</a:t>
                </a:r>
                <a:r>
                  <a:rPr lang="zh-CN" altLang="zh-CN" sz="1200" b="1" dirty="0">
                    <a:solidFill>
                      <a:prstClr val="black"/>
                    </a:solidFill>
                    <a:latin typeface="微软雅黑"/>
                    <a:ea typeface="微软雅黑"/>
                  </a:rPr>
                  <a:t>所有可能真值结果</a:t>
                </a:r>
                <a:r>
                  <a:rPr lang="zh-CN" altLang="en-US" sz="1200" dirty="0">
                    <a:solidFill>
                      <a:srgbClr val="800080"/>
                    </a:solidFill>
                    <a:latin typeface="微软雅黑"/>
                    <a:ea typeface="微软雅黑"/>
                  </a:rPr>
                  <a:t>用一张表展示出来，从表上可以看出，</a:t>
                </a:r>
                <a:r>
                  <a:rPr lang="en-US" altLang="zh-CN" sz="1200" dirty="0">
                    <a:solidFill>
                      <a:srgbClr val="800080"/>
                    </a:solidFill>
                    <a:latin typeface="微软雅黑"/>
                    <a:ea typeface="微软雅黑"/>
                  </a:rPr>
                  <a:t>P</a:t>
                </a:r>
                <a:r>
                  <a:rPr lang="zh-CN" altLang="en-US" sz="1200" dirty="0">
                    <a:solidFill>
                      <a:srgbClr val="800080"/>
                    </a:solidFill>
                    <a:latin typeface="微软雅黑"/>
                    <a:ea typeface="微软雅黑"/>
                  </a:rPr>
                  <a:t>为</a:t>
                </a:r>
                <a:r>
                  <a:rPr lang="en-US" altLang="zh-CN" sz="1200" dirty="0">
                    <a:solidFill>
                      <a:srgbClr val="800080"/>
                    </a:solidFill>
                    <a:latin typeface="微软雅黑"/>
                    <a:ea typeface="微软雅黑"/>
                  </a:rPr>
                  <a:t>0</a:t>
                </a:r>
                <a:r>
                  <a:rPr lang="zh-CN" altLang="en-US" sz="1200" dirty="0">
                    <a:solidFill>
                      <a:srgbClr val="800080"/>
                    </a:solidFill>
                    <a:latin typeface="微软雅黑"/>
                    <a:ea typeface="微软雅黑"/>
                  </a:rPr>
                  <a:t>时，</a:t>
                </a:r>
                <a:r>
                  <a:rPr lang="zh-CN" altLang="en-US" sz="1200" dirty="0">
                    <a:solidFill>
                      <a:srgbClr val="800080"/>
                    </a:solidFill>
                    <a:latin typeface="微软雅黑"/>
                    <a:ea typeface="微软雅黑"/>
                    <a:sym typeface="Symbol" panose="05050102010706020507" pitchFamily="18" charset="2"/>
                  </a:rPr>
                  <a:t></a:t>
                </a:r>
                <a:r>
                  <a:rPr lang="en-US" altLang="zh-CN" sz="1200" dirty="0">
                    <a:solidFill>
                      <a:srgbClr val="800080"/>
                    </a:solidFill>
                    <a:latin typeface="微软雅黑"/>
                    <a:ea typeface="微软雅黑"/>
                  </a:rPr>
                  <a:t>P</a:t>
                </a:r>
                <a:r>
                  <a:rPr lang="zh-CN" altLang="en-US" sz="1200" dirty="0">
                    <a:solidFill>
                      <a:srgbClr val="800080"/>
                    </a:solidFill>
                    <a:latin typeface="微软雅黑"/>
                    <a:ea typeface="微软雅黑"/>
                  </a:rPr>
                  <a:t>就为</a:t>
                </a:r>
                <a:r>
                  <a:rPr lang="en-US" altLang="zh-CN" sz="1200" dirty="0">
                    <a:solidFill>
                      <a:srgbClr val="800080"/>
                    </a:solidFill>
                    <a:latin typeface="微软雅黑"/>
                    <a:ea typeface="微软雅黑"/>
                  </a:rPr>
                  <a:t>1</a:t>
                </a:r>
                <a:r>
                  <a:rPr lang="zh-CN" altLang="en-US" sz="1200" dirty="0">
                    <a:solidFill>
                      <a:srgbClr val="800080"/>
                    </a:solidFill>
                    <a:latin typeface="微软雅黑"/>
                    <a:ea typeface="微软雅黑"/>
                  </a:rPr>
                  <a:t>，，</a:t>
                </a:r>
                <a:r>
                  <a:rPr lang="en-US" altLang="zh-CN" sz="1200" dirty="0">
                    <a:solidFill>
                      <a:srgbClr val="800080"/>
                    </a:solidFill>
                    <a:latin typeface="微软雅黑"/>
                    <a:ea typeface="微软雅黑"/>
                  </a:rPr>
                  <a:t>P</a:t>
                </a:r>
                <a:r>
                  <a:rPr lang="zh-CN" altLang="en-US" sz="1200" dirty="0">
                    <a:solidFill>
                      <a:srgbClr val="800080"/>
                    </a:solidFill>
                    <a:latin typeface="微软雅黑"/>
                    <a:ea typeface="微软雅黑"/>
                  </a:rPr>
                  <a:t>为</a:t>
                </a:r>
                <a:r>
                  <a:rPr lang="en-US" altLang="zh-CN" sz="1200" dirty="0">
                    <a:solidFill>
                      <a:srgbClr val="800080"/>
                    </a:solidFill>
                    <a:latin typeface="微软雅黑"/>
                    <a:ea typeface="微软雅黑"/>
                  </a:rPr>
                  <a:t>1</a:t>
                </a:r>
                <a:r>
                  <a:rPr lang="zh-CN" altLang="en-US" sz="1200" dirty="0">
                    <a:solidFill>
                      <a:srgbClr val="800080"/>
                    </a:solidFill>
                    <a:latin typeface="微软雅黑"/>
                    <a:ea typeface="微软雅黑"/>
                  </a:rPr>
                  <a:t>时，</a:t>
                </a:r>
                <a:r>
                  <a:rPr lang="zh-CN" altLang="en-US" sz="1200" dirty="0">
                    <a:solidFill>
                      <a:srgbClr val="800080"/>
                    </a:solidFill>
                    <a:latin typeface="微软雅黑"/>
                    <a:ea typeface="微软雅黑"/>
                    <a:sym typeface="Symbol" panose="05050102010706020507" pitchFamily="18" charset="2"/>
                  </a:rPr>
                  <a:t></a:t>
                </a:r>
                <a:r>
                  <a:rPr lang="en-US" altLang="zh-CN" sz="1200" dirty="0">
                    <a:solidFill>
                      <a:srgbClr val="800080"/>
                    </a:solidFill>
                    <a:latin typeface="微软雅黑"/>
                    <a:ea typeface="微软雅黑"/>
                  </a:rPr>
                  <a:t>P</a:t>
                </a:r>
                <a:r>
                  <a:rPr lang="zh-CN" altLang="en-US" sz="1200" dirty="0">
                    <a:solidFill>
                      <a:srgbClr val="800080"/>
                    </a:solidFill>
                    <a:latin typeface="微软雅黑"/>
                    <a:ea typeface="微软雅黑"/>
                  </a:rPr>
                  <a:t>就为</a:t>
                </a:r>
                <a:r>
                  <a:rPr lang="en-US" altLang="zh-CN" sz="1200" dirty="0">
                    <a:solidFill>
                      <a:srgbClr val="800080"/>
                    </a:solidFill>
                    <a:latin typeface="微软雅黑"/>
                    <a:ea typeface="微软雅黑"/>
                  </a:rPr>
                  <a:t>0.</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800080"/>
                    </a:solidFill>
                    <a:latin typeface="微软雅黑"/>
                    <a:ea typeface="微软雅黑"/>
                  </a:rPr>
                  <a:t>下面看一个具体例子。</a:t>
                </a:r>
                <a:r>
                  <a:rPr lang="en-US" altLang="zh-CN" sz="1200" dirty="0">
                    <a:solidFill>
                      <a:srgbClr val="800080"/>
                    </a:solidFill>
                    <a:latin typeface="微软雅黑"/>
                    <a:ea typeface="微软雅黑"/>
                  </a:rPr>
                  <a:t>%%</a:t>
                </a:r>
                <a:r>
                  <a:rPr lang="zh-CN" altLang="en-US" sz="1200" dirty="0">
                    <a:solidFill>
                      <a:srgbClr val="800080"/>
                    </a:solidFill>
                    <a:latin typeface="微软雅黑"/>
                    <a:ea typeface="微软雅黑"/>
                  </a:rPr>
                  <a:t>例</a:t>
                </a:r>
                <a:r>
                  <a:rPr lang="en-US" altLang="zh-CN" sz="1200" dirty="0">
                    <a:solidFill>
                      <a:srgbClr val="800080"/>
                    </a:solidFill>
                    <a:latin typeface="微软雅黑"/>
                    <a:ea typeface="微软雅黑"/>
                  </a:rPr>
                  <a:t>2.2</a:t>
                </a:r>
                <a:r>
                  <a:rPr lang="zh-CN" altLang="zh-CN" sz="1200" b="1" dirty="0">
                    <a:solidFill>
                      <a:prstClr val="black"/>
                    </a:solidFill>
                    <a:latin typeface="微软雅黑"/>
                    <a:ea typeface="微软雅黑"/>
                  </a:rPr>
                  <a:t>符号化下列命题，并确定其真值</a:t>
                </a:r>
                <a:r>
                  <a:rPr lang="en-US" altLang="zh-CN" sz="1200" dirty="0">
                    <a:solidFill>
                      <a:srgbClr val="800080"/>
                    </a:solidFill>
                    <a:latin typeface="微软雅黑"/>
                    <a:ea typeface="微软雅黑"/>
                  </a:rPr>
                  <a:t>, </a:t>
                </a:r>
                <a:r>
                  <a:rPr lang="zh-CN" altLang="en-US" sz="1200" dirty="0">
                    <a:solidFill>
                      <a:srgbClr val="800080"/>
                    </a:solidFill>
                    <a:latin typeface="微软雅黑"/>
                    <a:ea typeface="微软雅黑"/>
                  </a:rPr>
                  <a:t>首先在给定的语句里找否定联结词，然后找原子命题，并用大写字母表示出来。所以，第一题，原子命题是</a:t>
                </a:r>
                <a:r>
                  <a:rPr lang="zh-CN" altLang="zh-CN" sz="1200" b="1" dirty="0">
                    <a:solidFill>
                      <a:prstClr val="black"/>
                    </a:solidFill>
                    <a:latin typeface="微软雅黑"/>
                    <a:ea typeface="微软雅黑"/>
                  </a:rPr>
                  <a:t>四川是人口最多的省份</a:t>
                </a:r>
                <a:r>
                  <a:rPr lang="zh-CN" altLang="en-US" sz="1200" b="1" dirty="0">
                    <a:solidFill>
                      <a:prstClr val="black"/>
                    </a:solidFill>
                    <a:latin typeface="微软雅黑"/>
                    <a:ea typeface="微软雅黑"/>
                  </a:rPr>
                  <a:t>，用字母</a:t>
                </a:r>
                <a:r>
                  <a:rPr lang="en-US" altLang="zh-CN" sz="1200" b="1" dirty="0">
                    <a:solidFill>
                      <a:prstClr val="black"/>
                    </a:solidFill>
                    <a:latin typeface="微软雅黑"/>
                    <a:ea typeface="微软雅黑"/>
                  </a:rPr>
                  <a:t>P</a:t>
                </a:r>
                <a:r>
                  <a:rPr lang="zh-CN" altLang="en-US" sz="1200" b="1" dirty="0">
                    <a:solidFill>
                      <a:prstClr val="black"/>
                    </a:solidFill>
                    <a:latin typeface="微软雅黑"/>
                    <a:ea typeface="微软雅黑"/>
                  </a:rPr>
                  <a:t>表示，则</a:t>
                </a:r>
                <a:r>
                  <a:rPr lang="zh-CN" altLang="zh-CN" sz="1200" b="1" dirty="0">
                    <a:solidFill>
                      <a:prstClr val="black"/>
                    </a:solidFill>
                    <a:latin typeface="微软雅黑"/>
                    <a:ea typeface="微软雅黑"/>
                  </a:rPr>
                  <a:t>四川不是人口最多的省份</a:t>
                </a:r>
                <a:r>
                  <a:rPr lang="zh-CN" altLang="en-US" sz="1200" b="1" dirty="0">
                    <a:solidFill>
                      <a:prstClr val="black"/>
                    </a:solidFill>
                    <a:latin typeface="微软雅黑"/>
                    <a:ea typeface="微软雅黑"/>
                  </a:rPr>
                  <a:t>就符号化为</a:t>
                </a:r>
                <a:r>
                  <a:rPr lang="en-US" altLang="zh-CN" sz="1200" b="1" i="0">
                    <a:solidFill>
                      <a:prstClr val="black"/>
                    </a:solidFill>
                    <a:latin typeface="Cambria Math" panose="02040503050406030204" pitchFamily="18" charset="0"/>
                  </a:rPr>
                  <a:t>¬</a:t>
                </a:r>
                <a:r>
                  <a:rPr lang="en-US" altLang="zh-CN" sz="1200" b="1" dirty="0">
                    <a:solidFill>
                      <a:prstClr val="black"/>
                    </a:solidFill>
                    <a:latin typeface="微软雅黑"/>
                    <a:ea typeface="微软雅黑"/>
                  </a:rPr>
                  <a:t>P</a:t>
                </a:r>
                <a:r>
                  <a:rPr lang="zh-CN" altLang="en-US" sz="1200" b="1" dirty="0">
                    <a:solidFill>
                      <a:prstClr val="black"/>
                    </a:solidFill>
                    <a:latin typeface="微软雅黑"/>
                    <a:ea typeface="微软雅黑"/>
                  </a:rPr>
                  <a:t>，显然</a:t>
                </a:r>
                <a:r>
                  <a:rPr lang="en-US" altLang="zh-CN" sz="1200" b="1" dirty="0">
                    <a:solidFill>
                      <a:prstClr val="black"/>
                    </a:solidFill>
                    <a:latin typeface="微软雅黑"/>
                    <a:ea typeface="微软雅黑"/>
                  </a:rPr>
                  <a:t>P</a:t>
                </a:r>
                <a:r>
                  <a:rPr lang="zh-CN" altLang="en-US" sz="1200" b="1" dirty="0">
                    <a:solidFill>
                      <a:prstClr val="black"/>
                    </a:solidFill>
                    <a:latin typeface="微软雅黑"/>
                    <a:ea typeface="微软雅黑"/>
                  </a:rPr>
                  <a:t>为</a:t>
                </a:r>
                <a:r>
                  <a:rPr lang="en-US" altLang="zh-CN" sz="1200" b="1" dirty="0">
                    <a:solidFill>
                      <a:prstClr val="black"/>
                    </a:solidFill>
                    <a:latin typeface="微软雅黑"/>
                    <a:ea typeface="微软雅黑"/>
                  </a:rPr>
                  <a:t>0</a:t>
                </a:r>
                <a:r>
                  <a:rPr lang="zh-CN" altLang="en-US" sz="1200" b="1" dirty="0">
                    <a:solidFill>
                      <a:prstClr val="black"/>
                    </a:solidFill>
                    <a:latin typeface="微软雅黑"/>
                    <a:ea typeface="微软雅黑"/>
                  </a:rPr>
                  <a:t>，所以</a:t>
                </a:r>
                <a:r>
                  <a:rPr lang="en-US" altLang="zh-CN" sz="1200" b="1" i="0">
                    <a:solidFill>
                      <a:prstClr val="black"/>
                    </a:solidFill>
                    <a:latin typeface="Cambria Math" panose="02040503050406030204" pitchFamily="18" charset="0"/>
                  </a:rPr>
                  <a:t>¬</a:t>
                </a:r>
                <a:r>
                  <a:rPr lang="en-US" altLang="zh-CN" sz="1200" b="1" dirty="0">
                    <a:solidFill>
                      <a:prstClr val="black"/>
                    </a:solidFill>
                    <a:latin typeface="微软雅黑"/>
                    <a:ea typeface="微软雅黑"/>
                  </a:rPr>
                  <a:t>P</a:t>
                </a:r>
                <a:r>
                  <a:rPr lang="zh-CN" altLang="en-US" sz="1200" b="1" dirty="0">
                    <a:solidFill>
                      <a:prstClr val="black"/>
                    </a:solidFill>
                    <a:latin typeface="微软雅黑"/>
                    <a:ea typeface="微软雅黑"/>
                  </a:rPr>
                  <a:t>为</a:t>
                </a:r>
                <a:r>
                  <a:rPr lang="en-US" altLang="zh-CN" sz="1200" b="1" dirty="0">
                    <a:solidFill>
                      <a:prstClr val="black"/>
                    </a:solidFill>
                    <a:latin typeface="微软雅黑"/>
                    <a:ea typeface="微软雅黑"/>
                  </a:rPr>
                  <a:t>1.  </a:t>
                </a:r>
                <a:r>
                  <a:rPr lang="zh-CN" altLang="en-US" sz="1200" b="1" dirty="0">
                    <a:solidFill>
                      <a:prstClr val="black"/>
                    </a:solidFill>
                    <a:latin typeface="微软雅黑"/>
                    <a:ea typeface="微软雅黑"/>
                  </a:rPr>
                  <a:t>下面介绍第二个命题联结词</a:t>
                </a:r>
                <a:endParaRPr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862018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ED0BF0-D78F-4685-8D26-24BD8EDA60A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347978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ED0BF0-D78F-4685-8D26-24BD8EDA60A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9575645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135</a:t>
            </a:fld>
            <a:endParaRPr lang="zh-CN" altLang="en-US"/>
          </a:p>
        </p:txBody>
      </p:sp>
    </p:spTree>
    <p:extLst>
      <p:ext uri="{BB962C8B-B14F-4D97-AF65-F5344CB8AC3E}">
        <p14:creationId xmlns:p14="http://schemas.microsoft.com/office/powerpoint/2010/main" val="2107690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82161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09137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17712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73645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17291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37931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46380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26740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8902D6-2972-4533-BC50-7AE7A63B5764}" type="slidenum">
              <a:rPr lang="zh-CN" altLang="en-US" smtClean="0"/>
              <a:t>4</a:t>
            </a:fld>
            <a:endParaRPr lang="zh-CN" altLang="en-US"/>
          </a:p>
        </p:txBody>
      </p:sp>
    </p:spTree>
    <p:extLst>
      <p:ext uri="{BB962C8B-B14F-4D97-AF65-F5344CB8AC3E}">
        <p14:creationId xmlns:p14="http://schemas.microsoft.com/office/powerpoint/2010/main" val="1994477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89142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62968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648B3-30CD-4B40-8005-97D96B7B6C5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1151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定义</a:t>
                </a:r>
                <a:r>
                  <a:rPr lang="en-US" altLang="zh-CN" dirty="0"/>
                  <a:t>2.7 </a:t>
                </a:r>
                <a:r>
                  <a:rPr lang="zh-CN" altLang="zh-CN" sz="1200" b="1"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命题演算的</a:t>
                </a:r>
                <a:r>
                  <a:rPr lang="zh-CN" altLang="zh-CN" sz="1200" b="1" kern="1200" dirty="0">
                    <a:solidFill>
                      <a:schemeClr val="tx1"/>
                    </a:solidFill>
                    <a:effectLst/>
                    <a:latin typeface="+mn-lt"/>
                    <a:ea typeface="+mn-ea"/>
                    <a:cs typeface="+mn-cs"/>
                  </a:rPr>
                  <a:t>合式公式</a:t>
                </a:r>
                <a:r>
                  <a:rPr lang="en-US" altLang="zh-CN" sz="1200" kern="1200" dirty="0">
                    <a:solidFill>
                      <a:schemeClr val="tx1"/>
                    </a:solidFill>
                    <a:effectLst/>
                    <a:latin typeface="+mn-lt"/>
                    <a:ea typeface="+mn-ea"/>
                    <a:cs typeface="+mn-cs"/>
                  </a:rPr>
                  <a:t>(Well Formed Formula)</a:t>
                </a:r>
                <a:r>
                  <a:rPr lang="zh-CN" altLang="zh-CN" sz="1200" kern="1200" dirty="0">
                    <a:solidFill>
                      <a:schemeClr val="tx1"/>
                    </a:solidFill>
                    <a:effectLst/>
                    <a:latin typeface="+mn-lt"/>
                    <a:ea typeface="+mn-ea"/>
                    <a:cs typeface="+mn-cs"/>
                  </a:rPr>
                  <a:t>，又称</a:t>
                </a:r>
                <a:r>
                  <a:rPr lang="zh-CN" altLang="zh-CN" sz="1200" b="1" kern="1200" dirty="0">
                    <a:solidFill>
                      <a:schemeClr val="tx1"/>
                    </a:solidFill>
                    <a:effectLst/>
                    <a:latin typeface="+mn-lt"/>
                    <a:ea typeface="+mn-ea"/>
                    <a:cs typeface="+mn-cs"/>
                  </a:rPr>
                  <a:t>命题公式</a:t>
                </a:r>
                <a:r>
                  <a:rPr lang="en-US" altLang="zh-CN" sz="1200" kern="1200" dirty="0">
                    <a:solidFill>
                      <a:schemeClr val="tx1"/>
                    </a:solidFill>
                    <a:effectLst/>
                    <a:latin typeface="+mn-lt"/>
                    <a:ea typeface="+mn-ea"/>
                    <a:cs typeface="+mn-cs"/>
                  </a:rPr>
                  <a:t>(Proposition Formula)</a:t>
                </a:r>
                <a:r>
                  <a:rPr lang="zh-CN" altLang="zh-CN" sz="1200" kern="1200" dirty="0">
                    <a:solidFill>
                      <a:schemeClr val="tx1"/>
                    </a:solidFill>
                    <a:effectLst/>
                    <a:latin typeface="+mn-lt"/>
                    <a:ea typeface="+mn-ea"/>
                    <a:cs typeface="+mn-cs"/>
                  </a:rPr>
                  <a:t>，可按如下规则生成：</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）命题变元</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是命题公式；</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）如果</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是命题公式，则</a:t>
                </a:r>
                <a:r>
                  <a:rPr lang="en-US"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也是命题公式；</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）如果</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是命题公式，则</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(G→H)</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也是命题公式；</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）有限次使用规则（</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）后得到的符号串也是命题公式。</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显然定义</a:t>
                </a:r>
                <a:r>
                  <a:rPr lang="en-US" altLang="zh-CN" dirty="0"/>
                  <a:t>2.7</a:t>
                </a:r>
                <a:r>
                  <a:rPr lang="zh-CN" altLang="en-US" dirty="0"/>
                  <a:t>实际上定义了一个</a:t>
                </a:r>
                <a:r>
                  <a:rPr lang="zh-CN" altLang="en-US" sz="1200" kern="1200" dirty="0">
                    <a:solidFill>
                      <a:schemeClr val="tx1"/>
                    </a:solidFill>
                    <a:effectLst/>
                    <a:latin typeface="+mn-lt"/>
                    <a:ea typeface="+mn-ea"/>
                    <a:cs typeface="+mn-cs"/>
                  </a:rPr>
                  <a:t>由大写</a:t>
                </a:r>
                <a:r>
                  <a:rPr lang="zh-CN" altLang="zh-CN" sz="1200" kern="1200" dirty="0">
                    <a:solidFill>
                      <a:schemeClr val="tx1"/>
                    </a:solidFill>
                    <a:effectLst/>
                    <a:latin typeface="+mn-lt"/>
                    <a:ea typeface="+mn-ea"/>
                    <a:cs typeface="+mn-cs"/>
                  </a:rPr>
                  <a:t>字母、命题联结词和括号构成的</a:t>
                </a:r>
                <a:r>
                  <a:rPr lang="zh-CN" altLang="en-US" sz="1200" kern="1200" dirty="0">
                    <a:solidFill>
                      <a:schemeClr val="tx1"/>
                    </a:solidFill>
                    <a:effectLst/>
                    <a:latin typeface="+mn-lt"/>
                    <a:ea typeface="+mn-ea"/>
                    <a:cs typeface="+mn-cs"/>
                  </a:rPr>
                  <a:t>有限</a:t>
                </a:r>
                <a:r>
                  <a:rPr lang="zh-CN" altLang="zh-CN" sz="1200" kern="1200" dirty="0">
                    <a:solidFill>
                      <a:schemeClr val="tx1"/>
                    </a:solidFill>
                    <a:effectLst/>
                    <a:latin typeface="+mn-lt"/>
                    <a:ea typeface="+mn-ea"/>
                    <a:cs typeface="+mn-cs"/>
                  </a:rPr>
                  <a:t>符号串</a:t>
                </a:r>
                <a:r>
                  <a:rPr lang="zh-CN" altLang="en-US" sz="1200" kern="1200" dirty="0">
                    <a:solidFill>
                      <a:schemeClr val="tx1"/>
                    </a:solidFill>
                    <a:effectLst/>
                    <a:latin typeface="+mn-lt"/>
                    <a:ea typeface="+mn-ea"/>
                    <a:cs typeface="+mn-cs"/>
                  </a:rPr>
                  <a:t>的集合，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这种集合定义方式是我们前面学过的集合的归纳表示法。其中规则</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是基础，规则</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是归纳，规则</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是极小性。我们把命题变元称为</a:t>
                </a:r>
                <a:r>
                  <a:rPr lang="zh-CN" altLang="en-US" sz="1200" b="1" dirty="0">
                    <a:solidFill>
                      <a:prstClr val="white"/>
                    </a:solidFill>
                    <a:latin typeface="Arial"/>
                    <a:ea typeface="微软雅黑"/>
                  </a:rPr>
                  <a:t>原子命题公式</a:t>
                </a:r>
              </a:p>
              <a:p>
                <a:r>
                  <a:rPr lang="zh-CN" altLang="en-US" dirty="0"/>
                  <a:t>，</a:t>
                </a:r>
                <a:r>
                  <a:rPr lang="en-US" altLang="zh-CN" dirty="0">
                    <a:solidFill>
                      <a:srgbClr val="0000FF"/>
                    </a:solidFill>
                  </a:rPr>
                  <a:t>G∧H</a:t>
                </a:r>
                <a:r>
                  <a:rPr lang="zh-CN" altLang="en-US" dirty="0">
                    <a:solidFill>
                      <a:srgbClr val="0000FF"/>
                    </a:solidFill>
                  </a:rPr>
                  <a:t>称为合取式，。。。。对于命题公式，我们有下面的注意事项。</a:t>
                </a:r>
                <a:endParaRPr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648B3-30CD-4B40-8005-97D96B7B6C5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7993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16038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defTabSz="1219017">
              <a:lnSpc>
                <a:spcPct val="100000"/>
              </a:lnSpc>
              <a:spcBef>
                <a:spcPct val="0"/>
              </a:spcBef>
              <a:buClrTx/>
              <a:buNone/>
            </a:pPr>
            <a:endParaRPr lang="zh-CN" altLang="en-US" sz="120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81F2F-0FD0-40B6-AB1D-FA28F676DCD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26548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81F2F-0FD0-40B6-AB1D-FA28F676DCD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83566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46726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例</a:t>
                </a:r>
                <a:r>
                  <a:rPr lang="en-US" altLang="zh-CN" dirty="0"/>
                  <a:t>2.11 </a:t>
                </a:r>
                <a:r>
                  <a:rPr lang="zh-CN" altLang="en-US" dirty="0"/>
                  <a:t>设公式</a:t>
                </a:r>
                <a:r>
                  <a:rPr lang="en-US" altLang="zh-CN" dirty="0"/>
                  <a:t>G=((¬P→Q) </a:t>
                </a:r>
                <a:r>
                  <a:rPr lang="en-US" altLang="zh-CN" i="0">
                    <a:latin typeface="Cambria Math" panose="02040503050406030204" pitchFamily="18" charset="0"/>
                  </a:rPr>
                  <a:t>↔</a:t>
                </a:r>
                <a:r>
                  <a:rPr lang="en-US" altLang="zh-CN" dirty="0"/>
                  <a:t>(P∨R))∧R</a:t>
                </a:r>
                <a:r>
                  <a:rPr lang="zh-CN" altLang="en-US" dirty="0"/>
                  <a:t>，其中</a:t>
                </a:r>
                <a:r>
                  <a:rPr lang="en-US" altLang="zh-CN" dirty="0"/>
                  <a:t>P</a:t>
                </a:r>
                <a:r>
                  <a:rPr lang="zh-CN" altLang="en-US" dirty="0"/>
                  <a:t>、</a:t>
                </a:r>
                <a:r>
                  <a:rPr lang="en-US" altLang="zh-CN" dirty="0"/>
                  <a:t>Q</a:t>
                </a:r>
                <a:r>
                  <a:rPr lang="zh-CN" altLang="en-US" dirty="0"/>
                  <a:t>和</a:t>
                </a:r>
                <a:r>
                  <a:rPr lang="en-US" altLang="zh-CN" dirty="0"/>
                  <a:t>R</a:t>
                </a:r>
                <a:r>
                  <a:rPr lang="zh-CN" altLang="en-US" dirty="0"/>
                  <a:t>是</a:t>
                </a:r>
                <a:r>
                  <a:rPr lang="en-US" altLang="zh-CN" dirty="0"/>
                  <a:t>G</a:t>
                </a:r>
                <a:r>
                  <a:rPr lang="zh-CN" altLang="en-US" dirty="0"/>
                  <a:t>的所有命题变元。试构建该公式的真值表。根据刚才学习的</a:t>
                </a:r>
                <a:r>
                  <a:rPr lang="zh-CN" altLang="en-US" sz="1200" b="1" u="sng" kern="100" dirty="0">
                    <a:solidFill>
                      <a:srgbClr val="0000FF"/>
                    </a:solidFill>
                    <a:latin typeface="微软雅黑"/>
                    <a:ea typeface="微软雅黑"/>
                    <a:cs typeface="黑体" panose="02010609060101010101" pitchFamily="49" charset="-122"/>
                  </a:rPr>
                  <a:t>真值表构建方法，</a:t>
                </a:r>
                <a:r>
                  <a:rPr lang="en-US" altLang="zh-CN" sz="1200" b="1" u="sng" kern="100" dirty="0">
                    <a:solidFill>
                      <a:srgbClr val="0000FF"/>
                    </a:solidFill>
                    <a:latin typeface="微软雅黑"/>
                    <a:ea typeface="微软雅黑"/>
                    <a:cs typeface="黑体" panose="02010609060101010101" pitchFamily="49" charset="-122"/>
                  </a:rPr>
                  <a:t>%%</a:t>
                </a:r>
                <a:r>
                  <a:rPr lang="zh-CN" altLang="en-US" sz="1200" b="1" u="sng" kern="100" dirty="0">
                    <a:solidFill>
                      <a:srgbClr val="0000FF"/>
                    </a:solidFill>
                    <a:latin typeface="微软雅黑"/>
                    <a:ea typeface="微软雅黑"/>
                    <a:cs typeface="黑体" panose="02010609060101010101" pitchFamily="49" charset="-122"/>
                  </a:rPr>
                  <a:t>首先将给出的表格分为四个部分，</a:t>
                </a:r>
                <a:r>
                  <a:rPr lang="zh-CN" altLang="en-US" sz="1200" b="1" kern="0" dirty="0">
                    <a:solidFill>
                      <a:prstClr val="black"/>
                    </a:solidFill>
                    <a:latin typeface="微软雅黑"/>
                    <a:ea typeface="微软雅黑"/>
                    <a:cs typeface="Times New Roman" panose="02020603050405020304" pitchFamily="18" charset="0"/>
                  </a:rPr>
                  <a:t>左上部分按字母表顺序从左到右依次列出</a:t>
                </a:r>
                <a:r>
                  <a:rPr lang="en-US" altLang="zh-CN" sz="1200" b="1" kern="0" dirty="0">
                    <a:solidFill>
                      <a:prstClr val="black"/>
                    </a:solidFill>
                    <a:latin typeface="微软雅黑"/>
                    <a:ea typeface="微软雅黑"/>
                    <a:cs typeface="Times New Roman" panose="02020603050405020304" pitchFamily="18" charset="0"/>
                  </a:rPr>
                  <a:t>G</a:t>
                </a:r>
                <a:r>
                  <a:rPr lang="zh-CN" altLang="en-US" sz="1200" b="1" kern="0" dirty="0">
                    <a:solidFill>
                      <a:prstClr val="black"/>
                    </a:solidFill>
                    <a:latin typeface="微软雅黑"/>
                    <a:ea typeface="微软雅黑"/>
                    <a:cs typeface="Times New Roman" panose="02020603050405020304" pitchFamily="18" charset="0"/>
                  </a:rPr>
                  <a:t>的所有命题变元</a:t>
                </a:r>
                <a:r>
                  <a:rPr lang="en-US" altLang="zh-CN" sz="1200" b="1" kern="0" dirty="0">
                    <a:solidFill>
                      <a:prstClr val="black"/>
                    </a:solidFill>
                    <a:latin typeface="微软雅黑"/>
                    <a:ea typeface="微软雅黑"/>
                    <a:cs typeface="Times New Roman" panose="02020603050405020304" pitchFamily="18" charset="0"/>
                  </a:rPr>
                  <a:t>P</a:t>
                </a:r>
                <a:r>
                  <a:rPr lang="zh-CN" altLang="en-US" sz="1200" b="1" kern="0" dirty="0">
                    <a:solidFill>
                      <a:prstClr val="black"/>
                    </a:solidFill>
                    <a:latin typeface="微软雅黑"/>
                    <a:ea typeface="微软雅黑"/>
                    <a:cs typeface="Times New Roman" panose="02020603050405020304" pitchFamily="18" charset="0"/>
                  </a:rPr>
                  <a:t>，</a:t>
                </a:r>
                <a:r>
                  <a:rPr lang="en-US" altLang="zh-CN" sz="1200" b="1" kern="0" dirty="0">
                    <a:solidFill>
                      <a:prstClr val="black"/>
                    </a:solidFill>
                    <a:latin typeface="微软雅黑"/>
                    <a:ea typeface="微软雅黑"/>
                    <a:cs typeface="Times New Roman" panose="02020603050405020304" pitchFamily="18" charset="0"/>
                  </a:rPr>
                  <a:t>Q</a:t>
                </a:r>
                <a:r>
                  <a:rPr lang="zh-CN" altLang="en-US" sz="1200" b="1" kern="0" dirty="0">
                    <a:solidFill>
                      <a:prstClr val="black"/>
                    </a:solidFill>
                    <a:latin typeface="微软雅黑"/>
                    <a:ea typeface="微软雅黑"/>
                    <a:cs typeface="Times New Roman" panose="02020603050405020304" pitchFamily="18" charset="0"/>
                  </a:rPr>
                  <a:t>和</a:t>
                </a:r>
                <a:r>
                  <a:rPr lang="en-US" altLang="zh-CN" sz="1200" b="1" kern="0" dirty="0">
                    <a:solidFill>
                      <a:prstClr val="black"/>
                    </a:solidFill>
                    <a:latin typeface="微软雅黑"/>
                    <a:ea typeface="微软雅黑"/>
                    <a:cs typeface="Times New Roman" panose="02020603050405020304" pitchFamily="18" charset="0"/>
                  </a:rPr>
                  <a:t>R</a:t>
                </a:r>
                <a:r>
                  <a:rPr lang="zh-CN" altLang="en-US" sz="1200" b="1" kern="0" dirty="0">
                    <a:solidFill>
                      <a:prstClr val="black"/>
                    </a:solidFill>
                    <a:latin typeface="微软雅黑"/>
                    <a:ea typeface="微软雅黑"/>
                    <a:cs typeface="Times New Roman" panose="02020603050405020304" pitchFamily="18" charset="0"/>
                  </a:rPr>
                  <a:t>，左下部分按照二进制串对应的十进制从小到大依次列出</a:t>
                </a:r>
                <a:r>
                  <a:rPr lang="en-US" altLang="zh-CN" sz="1200" b="1" kern="0" dirty="0">
                    <a:solidFill>
                      <a:prstClr val="black"/>
                    </a:solidFill>
                    <a:latin typeface="微软雅黑"/>
                    <a:ea typeface="微软雅黑"/>
                    <a:cs typeface="Times New Roman" panose="02020603050405020304" pitchFamily="18" charset="0"/>
                  </a:rPr>
                  <a:t>8</a:t>
                </a:r>
                <a:r>
                  <a:rPr lang="zh-CN" altLang="en-US" sz="1200" b="1" kern="0" dirty="0">
                    <a:solidFill>
                      <a:prstClr val="black"/>
                    </a:solidFill>
                    <a:latin typeface="微软雅黑"/>
                    <a:ea typeface="微软雅黑"/>
                    <a:cs typeface="Times New Roman" panose="02020603050405020304" pitchFamily="18" charset="0"/>
                  </a:rPr>
                  <a:t>种不同的解释。由于给定的公式含有括号和多个联结词，所以需要按照优先级从高到低依次计算。即首先计算非</a:t>
                </a:r>
                <a:r>
                  <a:rPr lang="en-US" altLang="zh-CN" sz="1200" b="1" kern="0" dirty="0">
                    <a:solidFill>
                      <a:prstClr val="black"/>
                    </a:solidFill>
                    <a:latin typeface="微软雅黑"/>
                    <a:ea typeface="微软雅黑"/>
                    <a:cs typeface="Times New Roman" panose="02020603050405020304" pitchFamily="18" charset="0"/>
                  </a:rPr>
                  <a:t>P</a:t>
                </a:r>
                <a:r>
                  <a:rPr lang="zh-CN" altLang="en-US" sz="1200" b="1" kern="0" dirty="0">
                    <a:solidFill>
                      <a:prstClr val="black"/>
                    </a:solidFill>
                    <a:latin typeface="微软雅黑"/>
                    <a:ea typeface="微软雅黑"/>
                    <a:cs typeface="Times New Roman" panose="02020603050405020304" pitchFamily="18" charset="0"/>
                  </a:rPr>
                  <a:t>，然后计算</a:t>
                </a:r>
                <a:r>
                  <a:rPr lang="en-US" altLang="zh-CN" sz="1200" b="1" kern="0" dirty="0">
                    <a:solidFill>
                      <a:prstClr val="black"/>
                    </a:solidFill>
                    <a:latin typeface="微软雅黑"/>
                    <a:ea typeface="微软雅黑"/>
                    <a:cs typeface="Times New Roman" panose="02020603050405020304" pitchFamily="18" charset="0"/>
                  </a:rPr>
                  <a:t>….,</a:t>
                </a:r>
                <a:r>
                  <a:rPr lang="zh-CN" altLang="en-US" sz="1200" b="1" kern="0" dirty="0">
                    <a:solidFill>
                      <a:prstClr val="black"/>
                    </a:solidFill>
                    <a:latin typeface="微软雅黑"/>
                    <a:ea typeface="微软雅黑"/>
                    <a:cs typeface="Times New Roman" panose="02020603050405020304" pitchFamily="18" charset="0"/>
                  </a:rPr>
                  <a:t>最后才得到公式</a:t>
                </a:r>
                <a:r>
                  <a:rPr lang="en-US" altLang="zh-CN" sz="1200" b="1" kern="0" dirty="0">
                    <a:solidFill>
                      <a:prstClr val="black"/>
                    </a:solidFill>
                    <a:latin typeface="微软雅黑"/>
                    <a:ea typeface="微软雅黑"/>
                    <a:cs typeface="Times New Roman" panose="02020603050405020304" pitchFamily="18" charset="0"/>
                  </a:rPr>
                  <a:t>G</a:t>
                </a:r>
                <a:r>
                  <a:rPr lang="zh-CN" altLang="en-US" sz="1200" b="1" kern="0" dirty="0">
                    <a:solidFill>
                      <a:prstClr val="black"/>
                    </a:solidFill>
                    <a:latin typeface="微软雅黑"/>
                    <a:ea typeface="微软雅黑"/>
                    <a:cs typeface="Times New Roman" panose="02020603050405020304" pitchFamily="18" charset="0"/>
                  </a:rPr>
                  <a:t>的结果。</a:t>
                </a:r>
                <a:r>
                  <a:rPr lang="en-US" altLang="zh-CN" sz="1200" b="1" kern="0" dirty="0">
                    <a:solidFill>
                      <a:prstClr val="black"/>
                    </a:solidFill>
                    <a:latin typeface="微软雅黑"/>
                    <a:ea typeface="微软雅黑"/>
                    <a:cs typeface="Times New Roman" panose="02020603050405020304" pitchFamily="18" charset="0"/>
                  </a:rPr>
                  <a:t>%%</a:t>
                </a:r>
                <a:r>
                  <a:rPr lang="zh-CN" altLang="en-US" sz="1200" b="1" kern="0" dirty="0">
                    <a:solidFill>
                      <a:prstClr val="black"/>
                    </a:solidFill>
                    <a:latin typeface="微软雅黑"/>
                    <a:ea typeface="微软雅黑"/>
                    <a:cs typeface="Times New Roman" panose="02020603050405020304" pitchFamily="18" charset="0"/>
                  </a:rPr>
                  <a:t>即右上部分依次为</a:t>
                </a:r>
                <a:r>
                  <a:rPr lang="en-US" altLang="zh-CN" sz="1200" b="1" kern="0" dirty="0">
                    <a:solidFill>
                      <a:prstClr val="black"/>
                    </a:solidFill>
                    <a:latin typeface="微软雅黑"/>
                    <a:ea typeface="微软雅黑"/>
                    <a:cs typeface="Times New Roman" panose="02020603050405020304" pitchFamily="18" charset="0"/>
                  </a:rPr>
                  <a:t>,,,.</a:t>
                </a:r>
                <a:r>
                  <a:rPr lang="zh-CN" altLang="en-US" sz="1200" b="1" kern="0" dirty="0">
                    <a:solidFill>
                      <a:prstClr val="black"/>
                    </a:solidFill>
                    <a:latin typeface="微软雅黑"/>
                    <a:ea typeface="微软雅黑"/>
                    <a:cs typeface="Times New Roman" panose="02020603050405020304" pitchFamily="18" charset="0"/>
                  </a:rPr>
                  <a:t>最后将</a:t>
                </a:r>
                <a:r>
                  <a:rPr lang="en-US" altLang="zh-CN" sz="1200" b="1" kern="0" dirty="0">
                    <a:solidFill>
                      <a:prstClr val="black"/>
                    </a:solidFill>
                    <a:latin typeface="微软雅黑"/>
                    <a:ea typeface="微软雅黑"/>
                    <a:cs typeface="Times New Roman" panose="02020603050405020304" pitchFamily="18" charset="0"/>
                  </a:rPr>
                  <a:t>8</a:t>
                </a:r>
                <a:r>
                  <a:rPr lang="zh-CN" altLang="en-US" sz="1200" b="1" kern="0" dirty="0">
                    <a:solidFill>
                      <a:prstClr val="black"/>
                    </a:solidFill>
                    <a:latin typeface="微软雅黑"/>
                    <a:ea typeface="微软雅黑"/>
                    <a:cs typeface="Times New Roman" panose="02020603050405020304" pitchFamily="18" charset="0"/>
                  </a:rPr>
                  <a:t>个解释对应的真值结果依次计算出来即可。 这种构建方法清晰展示了在所有解释下公式真值结果的计算过程。对初学者来说，非常适用。但美中不足的是，这种构建方法非常繁琐，下面我们解释两种比较简洁的方法。</a:t>
                </a:r>
                <a:endParaRPr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49529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14304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图灵是</a:t>
            </a:r>
            <a:r>
              <a:rPr lang="zh-CN" altLang="zh-CN" sz="1200" kern="1200" dirty="0">
                <a:solidFill>
                  <a:schemeClr val="tx1"/>
                </a:solidFill>
                <a:effectLst/>
                <a:latin typeface="+mn-lt"/>
                <a:ea typeface="+mn-ea"/>
                <a:cs typeface="+mn-cs"/>
              </a:rPr>
              <a:t>英国数学家、逻辑学家，计算机科学之父，</a:t>
            </a:r>
            <a:r>
              <a:rPr lang="en-US" altLang="zh-CN" sz="1200" u="none" strike="noStrike" kern="1200" dirty="0" err="1">
                <a:solidFill>
                  <a:schemeClr val="tx1"/>
                </a:solidFill>
                <a:effectLst/>
                <a:latin typeface="+mn-lt"/>
                <a:ea typeface="+mn-ea"/>
                <a:cs typeface="+mn-cs"/>
                <a:hlinkClick r:id="rId3"/>
              </a:rPr>
              <a:t>人工智能</a:t>
            </a:r>
            <a:r>
              <a:rPr lang="zh-CN" altLang="zh-CN" sz="1200" kern="1200" dirty="0">
                <a:solidFill>
                  <a:schemeClr val="tx1"/>
                </a:solidFill>
                <a:effectLst/>
                <a:latin typeface="+mn-lt"/>
                <a:ea typeface="+mn-ea"/>
                <a:cs typeface="+mn-cs"/>
              </a:rPr>
              <a:t>之父。</a:t>
            </a:r>
            <a:endParaRPr lang="zh-CN" alt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图灵提出了一种用于判定机器是否具有智能的试验方法，称为图灵实验。也就是如果第三者无法辨别人类与人工智能机器反应的差别， 则可以论断该机器具备人工智能。</a:t>
            </a:r>
            <a:r>
              <a:rPr lang="en-US" altLang="zh-CN" sz="1200" b="0" i="0" kern="1200" dirty="0">
                <a:solidFill>
                  <a:schemeClr val="tx1"/>
                </a:solidFill>
                <a:effectLst/>
                <a:latin typeface="+mn-lt"/>
                <a:ea typeface="+mn-ea"/>
                <a:cs typeface="+mn-cs"/>
              </a:rPr>
              <a:t>1912</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23</a:t>
            </a:r>
            <a:r>
              <a:rPr lang="zh-CN" altLang="en-US" sz="1200" b="0" i="0" kern="1200" dirty="0">
                <a:solidFill>
                  <a:schemeClr val="tx1"/>
                </a:solidFill>
                <a:effectLst/>
                <a:latin typeface="+mn-lt"/>
                <a:ea typeface="+mn-ea"/>
                <a:cs typeface="+mn-cs"/>
              </a:rPr>
              <a:t>日</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图灵出生在英国伦敦书香门第之家。他三岁学会阅读，</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岁写作科学短文“说说显微镜”，</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岁能弄懂爱因斯坦相对论，少年时的图灵就表现出独特的直觉创造能力和对数学的爱好。</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7</a:t>
            </a:fld>
            <a:endParaRPr lang="zh-CN" altLang="en-US"/>
          </a:p>
        </p:txBody>
      </p:sp>
    </p:spTree>
    <p:extLst>
      <p:ext uri="{BB962C8B-B14F-4D97-AF65-F5344CB8AC3E}">
        <p14:creationId xmlns:p14="http://schemas.microsoft.com/office/powerpoint/2010/main" val="627639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例</a:t>
                </a:r>
                <a:r>
                  <a:rPr lang="en-US" altLang="zh-CN" dirty="0"/>
                  <a:t>2.12</a:t>
                </a:r>
                <a:r>
                  <a:rPr lang="zh-CN" altLang="en-US" dirty="0"/>
                  <a:t>，</a:t>
                </a:r>
                <a:r>
                  <a:rPr lang="zh-CN" altLang="zh-CN" sz="1200" dirty="0">
                    <a:latin typeface="微软雅黑"/>
                    <a:ea typeface="微软雅黑"/>
                  </a:rPr>
                  <a:t>试构建公式</a:t>
                </a:r>
                <a:r>
                  <a:rPr lang="en-US" altLang="zh-CN" sz="1200" dirty="0">
                    <a:latin typeface="微软雅黑"/>
                    <a:ea typeface="微软雅黑"/>
                  </a:rPr>
                  <a:t>G</a:t>
                </a:r>
                <a:r>
                  <a:rPr lang="en-US" altLang="zh-CN" sz="1200" baseline="-25000" dirty="0">
                    <a:latin typeface="微软雅黑"/>
                    <a:ea typeface="微软雅黑"/>
                  </a:rPr>
                  <a:t>1</a:t>
                </a:r>
                <a:r>
                  <a:rPr lang="zh-CN" altLang="zh-CN" sz="1200" dirty="0">
                    <a:latin typeface="微软雅黑"/>
                    <a:ea typeface="微软雅黑"/>
                  </a:rPr>
                  <a:t>，</a:t>
                </a:r>
                <a:r>
                  <a:rPr lang="en-US" altLang="zh-CN" sz="1200" dirty="0">
                    <a:latin typeface="微软雅黑"/>
                    <a:ea typeface="微软雅黑"/>
                  </a:rPr>
                  <a:t>G</a:t>
                </a:r>
                <a:r>
                  <a:rPr lang="en-US" altLang="zh-CN" sz="1200" baseline="-25000" dirty="0">
                    <a:latin typeface="微软雅黑"/>
                    <a:ea typeface="微软雅黑"/>
                  </a:rPr>
                  <a:t>2</a:t>
                </a:r>
                <a:r>
                  <a:rPr lang="zh-CN" altLang="zh-CN" sz="1200" dirty="0">
                    <a:latin typeface="微软雅黑"/>
                    <a:ea typeface="微软雅黑"/>
                  </a:rPr>
                  <a:t>和</a:t>
                </a:r>
                <a:r>
                  <a:rPr lang="en-US" altLang="zh-CN" sz="1200" dirty="0">
                    <a:latin typeface="微软雅黑"/>
                    <a:ea typeface="微软雅黑"/>
                  </a:rPr>
                  <a:t>G</a:t>
                </a:r>
                <a:r>
                  <a:rPr lang="en-US" altLang="zh-CN" sz="1200" baseline="-25000" dirty="0">
                    <a:latin typeface="微软雅黑"/>
                    <a:ea typeface="微软雅黑"/>
                  </a:rPr>
                  <a:t>3</a:t>
                </a:r>
                <a:r>
                  <a:rPr lang="zh-CN" altLang="zh-CN" sz="1200" dirty="0">
                    <a:latin typeface="微软雅黑"/>
                    <a:ea typeface="微软雅黑"/>
                  </a:rPr>
                  <a:t>的真值表，其中</a:t>
                </a:r>
                <a:r>
                  <a:rPr lang="en-US" altLang="zh-CN" sz="1200" dirty="0">
                    <a:latin typeface="微软雅黑"/>
                    <a:ea typeface="微软雅黑"/>
                  </a:rPr>
                  <a:t>G</a:t>
                </a:r>
                <a:r>
                  <a:rPr lang="en-US" altLang="zh-CN" sz="1200" baseline="-25000" dirty="0">
                    <a:latin typeface="微软雅黑"/>
                    <a:ea typeface="微软雅黑"/>
                  </a:rPr>
                  <a:t>1</a:t>
                </a:r>
                <a:r>
                  <a:rPr lang="en-US" altLang="zh-CN" sz="1200" dirty="0">
                    <a:latin typeface="微软雅黑"/>
                    <a:ea typeface="微软雅黑"/>
                  </a:rPr>
                  <a:t>=(P</a:t>
                </a:r>
                <a:r>
                  <a:rPr lang="zh-CN" altLang="zh-CN" sz="1200" dirty="0">
                    <a:latin typeface="微软雅黑"/>
                    <a:ea typeface="微软雅黑"/>
                  </a:rPr>
                  <a:t>∧</a:t>
                </a:r>
                <a:r>
                  <a:rPr lang="en-US" altLang="zh-CN" sz="1200" i="0">
                    <a:latin typeface="Cambria Math" panose="02040503050406030204" pitchFamily="18" charset="0"/>
                    <a:ea typeface="+mn-ea"/>
                  </a:rPr>
                  <a:t>¬</a:t>
                </a:r>
                <a:r>
                  <a:rPr lang="en-US" altLang="zh-CN" sz="1200" dirty="0">
                    <a:latin typeface="微软雅黑"/>
                    <a:ea typeface="微软雅黑"/>
                  </a:rPr>
                  <a:t>Q)→P</a:t>
                </a:r>
                <a:r>
                  <a:rPr lang="zh-CN" altLang="zh-CN" sz="1200" dirty="0">
                    <a:latin typeface="微软雅黑"/>
                    <a:ea typeface="微软雅黑"/>
                  </a:rPr>
                  <a:t>，</a:t>
                </a:r>
                <a:r>
                  <a:rPr lang="en-US" altLang="zh-CN" sz="1200" dirty="0">
                    <a:latin typeface="微软雅黑"/>
                    <a:ea typeface="微软雅黑"/>
                  </a:rPr>
                  <a:t>G</a:t>
                </a:r>
                <a:r>
                  <a:rPr lang="en-US" altLang="zh-CN" sz="1200" baseline="-25000" dirty="0">
                    <a:latin typeface="微软雅黑"/>
                    <a:ea typeface="微软雅黑"/>
                  </a:rPr>
                  <a:t>2</a:t>
                </a:r>
                <a:r>
                  <a:rPr lang="en-US" altLang="zh-CN" sz="1200" dirty="0">
                    <a:latin typeface="微软雅黑"/>
                    <a:ea typeface="微软雅黑"/>
                  </a:rPr>
                  <a:t>=(Q→P)</a:t>
                </a:r>
                <a:r>
                  <a:rPr lang="zh-CN" altLang="zh-CN" sz="1200" dirty="0">
                    <a:latin typeface="微软雅黑"/>
                    <a:ea typeface="微软雅黑"/>
                  </a:rPr>
                  <a:t>∧</a:t>
                </a:r>
                <a:r>
                  <a:rPr lang="en-US" altLang="zh-CN" sz="1200" dirty="0">
                    <a:latin typeface="微软雅黑"/>
                    <a:ea typeface="微软雅黑"/>
                  </a:rPr>
                  <a:t>Q</a:t>
                </a:r>
                <a:r>
                  <a:rPr lang="zh-CN" altLang="zh-CN" sz="1200" dirty="0">
                    <a:latin typeface="微软雅黑"/>
                    <a:ea typeface="微软雅黑"/>
                  </a:rPr>
                  <a:t>，</a:t>
                </a:r>
                <a:r>
                  <a:rPr lang="en-US" altLang="zh-CN" sz="1200" dirty="0">
                    <a:latin typeface="微软雅黑"/>
                    <a:ea typeface="微软雅黑"/>
                  </a:rPr>
                  <a:t>G</a:t>
                </a:r>
                <a:r>
                  <a:rPr lang="en-US" altLang="zh-CN" sz="1200" baseline="-25000" dirty="0">
                    <a:latin typeface="微软雅黑"/>
                    <a:ea typeface="微软雅黑"/>
                  </a:rPr>
                  <a:t>3</a:t>
                </a:r>
                <a:r>
                  <a:rPr lang="en-US" altLang="zh-CN" sz="1200" dirty="0">
                    <a:latin typeface="微软雅黑"/>
                    <a:ea typeface="微软雅黑"/>
                  </a:rPr>
                  <a:t>=(</a:t>
                </a:r>
                <a:r>
                  <a:rPr lang="en-US" altLang="zh-CN" sz="1200" i="0">
                    <a:latin typeface="Cambria Math" panose="02040503050406030204" pitchFamily="18" charset="0"/>
                    <a:ea typeface="+mn-ea"/>
                  </a:rPr>
                  <a:t>¬</a:t>
                </a:r>
                <a:r>
                  <a:rPr lang="en-US" altLang="zh-CN" sz="1200" dirty="0">
                    <a:latin typeface="微软雅黑"/>
                    <a:ea typeface="微软雅黑"/>
                  </a:rPr>
                  <a:t>P</a:t>
                </a:r>
                <a:r>
                  <a:rPr lang="zh-CN" altLang="zh-CN" sz="1200" dirty="0">
                    <a:latin typeface="微软雅黑"/>
                    <a:ea typeface="微软雅黑"/>
                  </a:rPr>
                  <a:t>∨</a:t>
                </a:r>
                <a:r>
                  <a:rPr lang="en-US" altLang="zh-CN" sz="1200" dirty="0">
                    <a:latin typeface="微软雅黑"/>
                    <a:ea typeface="微软雅黑"/>
                  </a:rPr>
                  <a:t>Q)</a:t>
                </a:r>
                <a:r>
                  <a:rPr lang="en-US" altLang="zh-CN" sz="1200" i="0">
                    <a:latin typeface="Cambria Math" panose="02040503050406030204" pitchFamily="18" charset="0"/>
                    <a:ea typeface="+mn-ea"/>
                  </a:rPr>
                  <a:t>↔¬</a:t>
                </a:r>
                <a:r>
                  <a:rPr lang="en-US" altLang="zh-CN" sz="1200" dirty="0">
                    <a:latin typeface="微软雅黑"/>
                    <a:ea typeface="微软雅黑"/>
                  </a:rPr>
                  <a:t>(P→Q)</a:t>
                </a:r>
                <a:r>
                  <a:rPr lang="zh-CN" altLang="zh-CN" sz="1200" dirty="0">
                    <a:latin typeface="微软雅黑"/>
                    <a:ea typeface="微软雅黑"/>
                  </a:rPr>
                  <a:t>。</a:t>
                </a:r>
                <a:endParaRPr lang="en-US" altLang="zh-CN" sz="1200" dirty="0">
                  <a:latin typeface="微软雅黑"/>
                  <a:ea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因为这组公式都含有命题变元</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Q</a:t>
                </a:r>
                <a:r>
                  <a:rPr lang="zh-CN" altLang="zh-CN" sz="1200" kern="1200" dirty="0">
                    <a:solidFill>
                      <a:schemeClr val="tx1"/>
                    </a:solidFill>
                    <a:effectLst/>
                    <a:latin typeface="+mn-lt"/>
                    <a:ea typeface="+mn-ea"/>
                    <a:cs typeface="+mn-cs"/>
                  </a:rPr>
                  <a:t>，所以</a:t>
                </a:r>
                <a:r>
                  <a:rPr lang="zh-CN" altLang="en-US" sz="1200" kern="1200" dirty="0">
                    <a:solidFill>
                      <a:schemeClr val="tx1"/>
                    </a:solidFill>
                    <a:effectLst/>
                    <a:latin typeface="+mn-lt"/>
                    <a:ea typeface="+mn-ea"/>
                    <a:cs typeface="+mn-cs"/>
                  </a:rPr>
                  <a:t>我们</a:t>
                </a:r>
                <a:r>
                  <a:rPr lang="zh-CN" altLang="zh-CN" sz="1200" kern="1200" dirty="0">
                    <a:solidFill>
                      <a:schemeClr val="tx1"/>
                    </a:solidFill>
                    <a:effectLst/>
                    <a:latin typeface="+mn-lt"/>
                    <a:ea typeface="+mn-ea"/>
                    <a:cs typeface="+mn-cs"/>
                  </a:rPr>
                  <a:t>可以</a:t>
                </a:r>
                <a:r>
                  <a:rPr lang="zh-CN" altLang="en-US" sz="1200" kern="1200" dirty="0">
                    <a:solidFill>
                      <a:schemeClr val="tx1"/>
                    </a:solidFill>
                    <a:effectLst/>
                    <a:latin typeface="+mn-lt"/>
                    <a:ea typeface="+mn-ea"/>
                    <a:cs typeface="+mn-cs"/>
                  </a:rPr>
                  <a:t>把</a:t>
                </a:r>
                <a:r>
                  <a:rPr lang="zh-CN" altLang="zh-CN" sz="1200" kern="1200" dirty="0">
                    <a:solidFill>
                      <a:schemeClr val="tx1"/>
                    </a:solidFill>
                    <a:effectLst/>
                    <a:latin typeface="+mn-lt"/>
                    <a:ea typeface="+mn-ea"/>
                    <a:cs typeface="+mn-cs"/>
                  </a:rPr>
                  <a:t>这三个公式构建</a:t>
                </a:r>
                <a:r>
                  <a:rPr lang="zh-CN" altLang="en-US" sz="1200" kern="1200" dirty="0">
                    <a:solidFill>
                      <a:schemeClr val="tx1"/>
                    </a:solidFill>
                    <a:effectLst/>
                    <a:latin typeface="+mn-lt"/>
                    <a:ea typeface="+mn-ea"/>
                    <a:cs typeface="+mn-cs"/>
                  </a:rPr>
                  <a:t>在</a:t>
                </a:r>
                <a:r>
                  <a:rPr lang="zh-CN" altLang="zh-CN" sz="1200" kern="1200" dirty="0">
                    <a:solidFill>
                      <a:schemeClr val="tx1"/>
                    </a:solidFill>
                    <a:effectLst/>
                    <a:latin typeface="+mn-lt"/>
                    <a:ea typeface="+mn-ea"/>
                    <a:cs typeface="+mn-cs"/>
                  </a:rPr>
                  <a:t>同一张真值表</a:t>
                </a:r>
                <a:r>
                  <a:rPr lang="zh-CN" altLang="en-US" sz="1200" kern="1200" dirty="0">
                    <a:solidFill>
                      <a:schemeClr val="tx1"/>
                    </a:solidFill>
                    <a:effectLst/>
                    <a:latin typeface="+mn-lt"/>
                    <a:ea typeface="+mn-ea"/>
                    <a:cs typeface="+mn-cs"/>
                  </a:rPr>
                  <a:t>中</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即</a:t>
                </a: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从构建好的真值表，可以看出公式</a:t>
                </a:r>
                <a:r>
                  <a:rPr lang="en-US" altLang="zh-CN" sz="1200" kern="1200" dirty="0">
                    <a:solidFill>
                      <a:schemeClr val="tx1"/>
                    </a:solidFill>
                    <a:effectLst/>
                    <a:latin typeface="+mn-lt"/>
                    <a:ea typeface="+mn-ea"/>
                    <a:cs typeface="+mn-cs"/>
                  </a:rPr>
                  <a:t>G1</a:t>
                </a:r>
                <a:r>
                  <a:rPr lang="zh-CN" altLang="en-US" sz="1200" kern="1200" dirty="0">
                    <a:solidFill>
                      <a:schemeClr val="tx1"/>
                    </a:solidFill>
                    <a:effectLst/>
                    <a:latin typeface="+mn-lt"/>
                    <a:ea typeface="+mn-ea"/>
                    <a:cs typeface="+mn-cs"/>
                  </a:rPr>
                  <a:t>的真值全为</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，公式</a:t>
                </a:r>
                <a:r>
                  <a:rPr lang="en-US" altLang="zh-CN" sz="1200" kern="1200" dirty="0">
                    <a:solidFill>
                      <a:schemeClr val="tx1"/>
                    </a:solidFill>
                    <a:effectLst/>
                    <a:latin typeface="+mn-lt"/>
                    <a:ea typeface="+mn-ea"/>
                    <a:cs typeface="+mn-cs"/>
                  </a:rPr>
                  <a:t>G2</a:t>
                </a:r>
                <a:r>
                  <a:rPr lang="zh-CN" altLang="en-US" sz="1200" kern="1200" dirty="0">
                    <a:solidFill>
                      <a:schemeClr val="tx1"/>
                    </a:solidFill>
                    <a:effectLst/>
                    <a:latin typeface="+mn-lt"/>
                    <a:ea typeface="+mn-ea"/>
                    <a:cs typeface="+mn-cs"/>
                  </a:rPr>
                  <a:t>的真值有</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，也有</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，而公式</a:t>
                </a:r>
                <a:r>
                  <a:rPr lang="en-US" altLang="zh-CN" sz="1200" kern="1200" dirty="0">
                    <a:solidFill>
                      <a:schemeClr val="tx1"/>
                    </a:solidFill>
                    <a:effectLst/>
                    <a:latin typeface="+mn-lt"/>
                    <a:ea typeface="+mn-ea"/>
                    <a:cs typeface="+mn-cs"/>
                  </a:rPr>
                  <a:t>G3</a:t>
                </a:r>
                <a:r>
                  <a:rPr lang="zh-CN" altLang="en-US" sz="1200" kern="1200" dirty="0">
                    <a:solidFill>
                      <a:schemeClr val="tx1"/>
                    </a:solidFill>
                    <a:effectLst/>
                    <a:latin typeface="+mn-lt"/>
                    <a:ea typeface="+mn-ea"/>
                    <a:cs typeface="+mn-cs"/>
                  </a:rPr>
                  <a:t>的真值全为</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事实上，任给一个公式，其真值结果一定是其中之一。</a:t>
                </a:r>
                <a:r>
                  <a:rPr lang="zh-CN" altLang="zh-CN" sz="1200" kern="1200" dirty="0">
                    <a:solidFill>
                      <a:schemeClr val="tx1"/>
                    </a:solidFill>
                    <a:effectLst/>
                    <a:latin typeface="+mn-lt"/>
                    <a:ea typeface="+mn-ea"/>
                    <a:cs typeface="+mn-cs"/>
                  </a:rPr>
                  <a:t>为此，根据命题公式的真值结果</a:t>
                </a:r>
                <a:r>
                  <a:rPr lang="zh-CN" altLang="en-US" sz="1200" kern="1200" dirty="0">
                    <a:solidFill>
                      <a:schemeClr val="tx1"/>
                    </a:solidFill>
                    <a:effectLst/>
                    <a:latin typeface="+mn-lt"/>
                    <a:ea typeface="+mn-ea"/>
                    <a:cs typeface="+mn-cs"/>
                  </a:rPr>
                  <a:t>，我们称真值全为</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的公式为永真公式，真值有</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，也有</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的公式为可满足公式，真值全为</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的公式为永假公式。下面具体给出他们的定义。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分为如下三种类型。</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57569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81F2F-0FD0-40B6-AB1D-FA28F676DCD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913957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48913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在上一小节的例</a:t>
                </a:r>
                <a:r>
                  <a:rPr lang="en-US" altLang="zh-CN" sz="1200" kern="1200" dirty="0">
                    <a:solidFill>
                      <a:schemeClr val="tx1"/>
                    </a:solidFill>
                    <a:effectLst/>
                    <a:latin typeface="+mn-lt"/>
                    <a:ea typeface="+mn-ea"/>
                    <a:cs typeface="+mn-cs"/>
                  </a:rPr>
                  <a:t>2.13</a:t>
                </a:r>
                <a:r>
                  <a:rPr lang="zh-CN" altLang="zh-CN" sz="1200" kern="1200" dirty="0">
                    <a:solidFill>
                      <a:schemeClr val="tx1"/>
                    </a:solidFill>
                    <a:effectLst/>
                    <a:latin typeface="+mn-lt"/>
                    <a:ea typeface="+mn-ea"/>
                    <a:cs typeface="+mn-cs"/>
                  </a:rPr>
                  <a:t>中，若令</a:t>
                </a:r>
                <a:r>
                  <a:rPr lang="en-US" altLang="zh-CN" sz="1200" kern="1200" dirty="0">
                    <a:solidFill>
                      <a:schemeClr val="tx1"/>
                    </a:solidFill>
                    <a:effectLst/>
                    <a:latin typeface="+mn-lt"/>
                    <a:ea typeface="+mn-ea"/>
                    <a:cs typeface="+mn-cs"/>
                  </a:rPr>
                  <a:t>G=</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Q)</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Q</a:t>
                </a:r>
                <a:r>
                  <a:rPr lang="zh-CN" altLang="zh-CN" sz="1200" kern="1200" dirty="0">
                    <a:solidFill>
                      <a:schemeClr val="tx1"/>
                    </a:solidFill>
                    <a:effectLst/>
                    <a:latin typeface="+mn-lt"/>
                    <a:ea typeface="+mn-ea"/>
                    <a:cs typeface="+mn-cs"/>
                  </a:rPr>
                  <a:t>，则公式</a:t>
                </a:r>
                <a:r>
                  <a:rPr lang="en-US" altLang="zh-CN" sz="1200" kern="1200" dirty="0">
                    <a:solidFill>
                      <a:schemeClr val="tx1"/>
                    </a:solidFill>
                    <a:effectLst/>
                    <a:latin typeface="+mn-lt"/>
                    <a:ea typeface="+mn-ea"/>
                    <a:cs typeface="+mn-cs"/>
                  </a:rPr>
                  <a:t>G</a:t>
                </a:r>
                <a:r>
                  <a:rPr lang="en-US" altLang="zh-CN" sz="1200" kern="1200" baseline="-25000" dirty="0">
                    <a:solidFill>
                      <a:schemeClr val="tx1"/>
                    </a:solidFill>
                    <a:effectLst/>
                    <a:latin typeface="+mn-lt"/>
                    <a:ea typeface="+mn-ea"/>
                    <a:cs typeface="+mn-cs"/>
                  </a:rPr>
                  <a:t>1</a:t>
                </a:r>
                <a:r>
                  <a:rPr lang="en-US" altLang="zh-CN" sz="1200" kern="1200" dirty="0">
                    <a:solidFill>
                      <a:schemeClr val="tx1"/>
                    </a:solidFill>
                    <a:effectLst/>
                    <a:latin typeface="+mn-lt"/>
                    <a:ea typeface="+mn-ea"/>
                    <a:cs typeface="+mn-cs"/>
                  </a:rPr>
                  <a:t>=G</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。从表</a:t>
                </a:r>
                <a:r>
                  <a:rPr lang="en-US" altLang="zh-CN" sz="1200" kern="1200" dirty="0">
                    <a:solidFill>
                      <a:schemeClr val="tx1"/>
                    </a:solidFill>
                    <a:effectLst/>
                    <a:latin typeface="+mn-lt"/>
                    <a:ea typeface="+mn-ea"/>
                    <a:cs typeface="+mn-cs"/>
                  </a:rPr>
                  <a:t>2.14</a:t>
                </a:r>
                <a:r>
                  <a:rPr lang="zh-CN" altLang="zh-CN" sz="1200" kern="1200" dirty="0">
                    <a:solidFill>
                      <a:schemeClr val="tx1"/>
                    </a:solidFill>
                    <a:effectLst/>
                    <a:latin typeface="+mn-lt"/>
                    <a:ea typeface="+mn-ea"/>
                    <a:cs typeface="+mn-cs"/>
                  </a:rPr>
                  <a:t>可以看出，对任意给定的解释</a:t>
                </a:r>
                <a:r>
                  <a:rPr lang="en-US" altLang="zh-CN" sz="1200"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，公式</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的真值结果都是相同的。因此，从真值的角度来看，</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是一样的，此时称公式</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是</a:t>
                </a:r>
                <a:r>
                  <a:rPr lang="zh-CN" altLang="zh-CN" sz="1200" b="1" kern="1200" dirty="0">
                    <a:solidFill>
                      <a:schemeClr val="tx1"/>
                    </a:solidFill>
                    <a:effectLst/>
                    <a:latin typeface="+mn-lt"/>
                    <a:ea typeface="+mn-ea"/>
                    <a:cs typeface="+mn-cs"/>
                  </a:rPr>
                  <a:t>等价</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记为</a:t>
                </a:r>
                <a:r>
                  <a:rPr lang="en-US" altLang="zh-CN" sz="1200" kern="1200" dirty="0">
                    <a:solidFill>
                      <a:schemeClr val="tx1"/>
                    </a:solidFill>
                    <a:effectLst/>
                    <a:latin typeface="+mn-lt"/>
                    <a:ea typeface="+mn-ea"/>
                    <a:cs typeface="+mn-cs"/>
                  </a:rPr>
                  <a:t>G=H</a:t>
                </a:r>
                <a:endParaRPr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24404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根据定义</a:t>
                </a:r>
                <a:r>
                  <a:rPr lang="en-US" altLang="zh-CN" sz="1200" kern="1200" dirty="0">
                    <a:solidFill>
                      <a:schemeClr val="tx1"/>
                    </a:solidFill>
                    <a:effectLst/>
                    <a:latin typeface="+mn-lt"/>
                    <a:ea typeface="+mn-ea"/>
                    <a:cs typeface="+mn-cs"/>
                  </a:rPr>
                  <a:t>2.10</a:t>
                </a:r>
                <a:r>
                  <a:rPr lang="zh-CN" altLang="zh-CN" sz="1200" kern="1200" dirty="0">
                    <a:solidFill>
                      <a:schemeClr val="tx1"/>
                    </a:solidFill>
                    <a:effectLst/>
                    <a:latin typeface="+mn-lt"/>
                    <a:ea typeface="+mn-ea"/>
                    <a:cs typeface="+mn-cs"/>
                  </a:rPr>
                  <a:t>和例</a:t>
                </a:r>
                <a:r>
                  <a:rPr lang="en-US" altLang="zh-CN" sz="1200" kern="1200" dirty="0">
                    <a:solidFill>
                      <a:schemeClr val="tx1"/>
                    </a:solidFill>
                    <a:effectLst/>
                    <a:latin typeface="+mn-lt"/>
                    <a:ea typeface="+mn-ea"/>
                    <a:cs typeface="+mn-cs"/>
                  </a:rPr>
                  <a:t>2.14</a:t>
                </a:r>
                <a:r>
                  <a:rPr lang="zh-CN" altLang="zh-CN" sz="1200" kern="1200" dirty="0">
                    <a:solidFill>
                      <a:schemeClr val="tx1"/>
                    </a:solidFill>
                    <a:effectLst/>
                    <a:latin typeface="+mn-lt"/>
                    <a:ea typeface="+mn-ea"/>
                    <a:cs typeface="+mn-cs"/>
                  </a:rPr>
                  <a:t>，容易发现，公式</a:t>
                </a:r>
                <a:r>
                  <a:rPr lang="en-US" altLang="zh-CN" sz="1200" kern="1200" dirty="0">
                    <a:solidFill>
                      <a:schemeClr val="tx1"/>
                    </a:solidFill>
                    <a:effectLst/>
                    <a:latin typeface="+mn-lt"/>
                    <a:ea typeface="+mn-ea"/>
                    <a:cs typeface="+mn-cs"/>
                  </a:rPr>
                  <a:t>G=H</a:t>
                </a:r>
                <a:r>
                  <a:rPr lang="zh-CN" altLang="zh-CN" sz="1200" kern="1200" dirty="0">
                    <a:solidFill>
                      <a:schemeClr val="tx1"/>
                    </a:solidFill>
                    <a:effectLst/>
                    <a:latin typeface="+mn-lt"/>
                    <a:ea typeface="+mn-ea"/>
                    <a:cs typeface="+mn-cs"/>
                  </a:rPr>
                  <a:t>意味着</a:t>
                </a:r>
                <a:r>
                  <a:rPr lang="en-US" altLang="zh-CN" sz="1200" kern="1200" dirty="0">
                    <a:solidFill>
                      <a:schemeClr val="tx1"/>
                    </a:solidFill>
                    <a:effectLst/>
                    <a:latin typeface="+mn-lt"/>
                    <a:ea typeface="+mn-ea"/>
                    <a:cs typeface="+mn-cs"/>
                  </a:rPr>
                  <a:t>G</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是永真公式。</a:t>
                </a:r>
                <a:endParaRPr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71585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3834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64DF-680D-4DB3-9297-EF245ADDB7C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844766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64DF-680D-4DB3-9297-EF245ADDB7C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16670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64DF-680D-4DB3-9297-EF245ADDB7C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35224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3160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r>
              <a:rPr lang="en-US" altLang="zh-CN" b="1" dirty="0">
                <a:solidFill>
                  <a:srgbClr val="000000"/>
                </a:solidFill>
                <a:latin typeface="+mn-ea"/>
                <a:cs typeface="Times New Roman" panose="02020603050405020304" pitchFamily="18" charset="0"/>
              </a:rPr>
              <a:t>1931</a:t>
            </a:r>
            <a:r>
              <a:rPr lang="zh-CN" altLang="en-US" b="1" dirty="0">
                <a:solidFill>
                  <a:srgbClr val="000000"/>
                </a:solidFill>
                <a:latin typeface="+mn-ea"/>
                <a:cs typeface="Times New Roman" panose="02020603050405020304" pitchFamily="18" charset="0"/>
              </a:rPr>
              <a:t>年，</a:t>
            </a:r>
            <a:r>
              <a:rPr lang="en-US" altLang="zh-CN" b="1" dirty="0">
                <a:solidFill>
                  <a:srgbClr val="000000"/>
                </a:solidFill>
                <a:latin typeface="+mn-ea"/>
                <a:cs typeface="Times New Roman" panose="02020603050405020304" pitchFamily="18" charset="0"/>
              </a:rPr>
              <a:t>19</a:t>
            </a:r>
            <a:r>
              <a:rPr lang="zh-CN" altLang="en-US" b="1" dirty="0">
                <a:solidFill>
                  <a:srgbClr val="000000"/>
                </a:solidFill>
                <a:latin typeface="+mn-ea"/>
                <a:cs typeface="Times New Roman" panose="02020603050405020304" pitchFamily="18" charset="0"/>
              </a:rPr>
              <a:t>岁的图灵就考入剑桥大学国王学院，</a:t>
            </a:r>
            <a:r>
              <a:rPr lang="zh-CN" altLang="en-US" sz="1200" b="0" i="0" kern="1200" dirty="0">
                <a:solidFill>
                  <a:schemeClr val="tx1"/>
                </a:solidFill>
                <a:effectLst/>
                <a:latin typeface="+mn-lt"/>
                <a:ea typeface="+mn-ea"/>
                <a:cs typeface="+mn-cs"/>
              </a:rPr>
              <a:t>由于成绩优异而获得数学奖学金。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%%1935</a:t>
            </a:r>
            <a:r>
              <a:rPr lang="zh-CN" altLang="en-US" sz="1200" b="0" i="0" kern="1200" dirty="0">
                <a:solidFill>
                  <a:schemeClr val="tx1"/>
                </a:solidFill>
                <a:effectLst/>
                <a:latin typeface="+mn-lt"/>
                <a:ea typeface="+mn-ea"/>
                <a:cs typeface="+mn-cs"/>
              </a:rPr>
              <a:t>年，图灵写出论文“论高斯误差函数”，这一论文使他由一名大学生直接当选为国王学院的研究员。</a:t>
            </a:r>
            <a:endParaRPr lang="en-US" altLang="zh-CN" b="1" dirty="0">
              <a:solidFill>
                <a:srgbClr val="000000"/>
              </a:solidFill>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rgbClr val="000000"/>
                </a:solidFill>
                <a:latin typeface="+mn-ea"/>
                <a:cs typeface="Times New Roman" panose="02020603050405020304" pitchFamily="18" charset="0"/>
              </a:rPr>
              <a:t>1938</a:t>
            </a:r>
            <a:r>
              <a:rPr lang="zh-CN" altLang="en-US" b="1" dirty="0">
                <a:solidFill>
                  <a:srgbClr val="000000"/>
                </a:solidFill>
                <a:latin typeface="+mn-ea"/>
                <a:cs typeface="Times New Roman" panose="02020603050405020304" pitchFamily="18" charset="0"/>
              </a:rPr>
              <a:t>年，在普林斯顿获博士学位，其博士论文“以序数为基础的逻辑系统”，在数理逻辑研究中产生了深远的影响</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rgbClr val="000000"/>
                </a:solidFill>
                <a:latin typeface="+mn-ea"/>
                <a:cs typeface="Times New Roman" panose="02020603050405020304" pitchFamily="18" charset="0"/>
              </a:rPr>
              <a:t>%%</a:t>
            </a:r>
            <a:r>
              <a:rPr lang="zh-CN" altLang="en-US" b="1" dirty="0">
                <a:solidFill>
                  <a:srgbClr val="000000"/>
                </a:solidFill>
                <a:latin typeface="+mn-ea"/>
                <a:cs typeface="Times New Roman" panose="02020603050405020304" pitchFamily="18" charset="0"/>
              </a:rPr>
              <a:t>图灵的成就主要在数理逻辑和计算机科学方面，包括可计算性理论，判定问题，电子计算机，人工智能等</a:t>
            </a:r>
            <a:r>
              <a:rPr lang="en-US" altLang="zh-CN" b="1" dirty="0">
                <a:solidFill>
                  <a:srgbClr val="000000"/>
                </a:solidFill>
                <a:latin typeface="+mn-ea"/>
                <a:cs typeface="Times New Roman" panose="02020603050405020304" pitchFamily="18" charset="0"/>
              </a:rPr>
              <a:t>.</a:t>
            </a:r>
          </a:p>
          <a:p>
            <a:pPr algn="l">
              <a:lnSpc>
                <a:spcPct val="100000"/>
              </a:lnSpc>
              <a:spcBef>
                <a:spcPct val="0"/>
              </a:spcBef>
              <a:buClrTx/>
              <a:buNone/>
            </a:pPr>
            <a:r>
              <a:rPr lang="zh-CN" altLang="en-US" b="1" dirty="0">
                <a:solidFill>
                  <a:srgbClr val="000000"/>
                </a:solidFill>
                <a:latin typeface="+mn-ea"/>
                <a:cs typeface="Times New Roman" panose="02020603050405020304" pitchFamily="18" charset="0"/>
              </a:rPr>
              <a:t>图灵说，</a:t>
            </a:r>
            <a:r>
              <a:rPr lang="zh-CN" altLang="en-US" sz="1200" dirty="0">
                <a:solidFill>
                  <a:srgbClr val="0000CC"/>
                </a:solidFill>
                <a:latin typeface="+mn-ea"/>
                <a:ea typeface="+mn-ea"/>
              </a:rPr>
              <a:t>我们只能看到前方很短的距离，但可以看到需要做的很多事情。所以，同学们要积极行动起来，努力实现自己的梦想。</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solidFill>
                <a:srgbClr val="000000"/>
              </a:solidFill>
              <a:latin typeface="+mn-ea"/>
              <a:cs typeface="Times New Roman" panose="02020603050405020304" pitchFamily="18" charset="0"/>
            </a:endParaRPr>
          </a:p>
          <a:p>
            <a:pPr>
              <a:defRPr/>
            </a:pPr>
            <a:endParaRPr lang="zh-CN" altLang="en-US" dirty="0"/>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fld id="{B0E12841-2CDE-4203-A2F4-AE0FE6ECC206}" type="slidenum">
              <a:rPr lang="zh-CN" altLang="en-US" sz="1200" smtClean="0">
                <a:solidFill>
                  <a:schemeClr val="tx1"/>
                </a:solidFill>
                <a:latin typeface="Arial" panose="020B0604020202020204" pitchFamily="34" charset="0"/>
                <a:ea typeface="宋体" panose="02010600030101010101" pitchFamily="2" charset="-122"/>
              </a:rPr>
              <a:pPr/>
              <a:t>8</a:t>
            </a:fld>
            <a:endParaRPr lang="en-US" altLang="zh-CN" sz="12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515295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68001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960022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64DF-680D-4DB3-9297-EF245ADDB7C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68599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我们知道，命题公式都是由</a:t>
                </a:r>
                <a:r>
                  <a:rPr lang="zh-CN" altLang="en-US" sz="1200" dirty="0">
                    <a:solidFill>
                      <a:srgbClr val="3333FF"/>
                    </a:solidFill>
                  </a:rPr>
                  <a:t>原子命题、命题联结词集合</a:t>
                </a:r>
                <a:r>
                  <a:rPr lang="en-US" altLang="zh-CN" dirty="0">
                    <a:solidFill>
                      <a:srgbClr val="3333FF"/>
                    </a:solidFill>
                  </a:rPr>
                  <a:t>{</a:t>
                </a:r>
                <a:r>
                  <a:rPr lang="en-US" altLang="zh-CN" i="0">
                    <a:solidFill>
                      <a:srgbClr val="3333FF"/>
                    </a:solidFill>
                    <a:latin typeface="Cambria Math" panose="02040503050406030204" pitchFamily="18" charset="0"/>
                  </a:rPr>
                  <a:t>¬</a:t>
                </a:r>
                <a:r>
                  <a:rPr lang="en-US" altLang="zh-CN" dirty="0">
                    <a:solidFill>
                      <a:srgbClr val="3333FF"/>
                    </a:solidFill>
                  </a:rPr>
                  <a:t>,</a:t>
                </a:r>
                <a:r>
                  <a:rPr lang="zh-CN" altLang="zh-CN" dirty="0">
                    <a:solidFill>
                      <a:srgbClr val="3333FF"/>
                    </a:solidFill>
                  </a:rPr>
                  <a:t>∧</a:t>
                </a:r>
                <a:r>
                  <a:rPr lang="en-US" altLang="zh-CN" dirty="0">
                    <a:solidFill>
                      <a:srgbClr val="3333FF"/>
                    </a:solidFill>
                  </a:rPr>
                  <a:t>,</a:t>
                </a:r>
                <a:r>
                  <a:rPr lang="zh-CN" altLang="zh-CN" dirty="0">
                    <a:solidFill>
                      <a:srgbClr val="3333FF"/>
                    </a:solidFill>
                  </a:rPr>
                  <a:t>∨</a:t>
                </a:r>
                <a:r>
                  <a:rPr lang="en-US" altLang="zh-CN" dirty="0">
                    <a:solidFill>
                      <a:srgbClr val="3333FF"/>
                    </a:solidFill>
                  </a:rPr>
                  <a:t>, →,</a:t>
                </a:r>
                <a:r>
                  <a:rPr lang="en-US" altLang="zh-CN" i="0">
                    <a:solidFill>
                      <a:srgbClr val="3333FF"/>
                    </a:solidFill>
                    <a:latin typeface="Cambria Math" panose="02040503050406030204" pitchFamily="18" charset="0"/>
                  </a:rPr>
                  <a:t>↔</a:t>
                </a:r>
                <a:r>
                  <a:rPr lang="en-US" altLang="zh-CN" dirty="0">
                    <a:solidFill>
                      <a:srgbClr val="3333FF"/>
                    </a:solidFill>
                  </a:rPr>
                  <a:t>}</a:t>
                </a:r>
                <a:r>
                  <a:rPr lang="zh-CN" altLang="en-US" sz="1200" dirty="0">
                    <a:solidFill>
                      <a:srgbClr val="3333FF"/>
                    </a:solidFill>
                  </a:rPr>
                  <a:t>和括号</a:t>
                </a:r>
                <a:r>
                  <a:rPr lang="zh-CN" altLang="en-US" sz="1200" dirty="0"/>
                  <a:t>组成的有限长度的符号串。那是否可以只用</a:t>
                </a:r>
                <a:r>
                  <a:rPr lang="zh-CN" altLang="en-US" sz="1200" b="1" dirty="0">
                    <a:latin typeface="+mn-ea"/>
                  </a:rPr>
                  <a:t>命题联结词集合中的</a:t>
                </a:r>
                <a:r>
                  <a:rPr lang="zh-CN" altLang="en-US" sz="1200" b="1" dirty="0">
                    <a:solidFill>
                      <a:srgbClr val="C00000"/>
                    </a:solidFill>
                    <a:latin typeface="+mn-ea"/>
                  </a:rPr>
                  <a:t>部分联结词表示</a:t>
                </a:r>
                <a:r>
                  <a:rPr lang="zh-CN" altLang="en-US" sz="1200" b="1" dirty="0">
                    <a:latin typeface="+mn-ea"/>
                  </a:rPr>
                  <a:t>所有的命题公式呢？回答是肯定的，这就是我们要介绍的</a:t>
                </a:r>
                <a:r>
                  <a:rPr lang="zh-CN" altLang="zh-CN" dirty="0">
                    <a:solidFill>
                      <a:srgbClr val="3333FF"/>
                    </a:solidFill>
                  </a:rPr>
                  <a:t>联结词的完备集</a:t>
                </a:r>
                <a:r>
                  <a:rPr lang="zh-CN" altLang="en-US" dirty="0">
                    <a:solidFill>
                      <a:srgbClr val="3333FF"/>
                    </a:solidFill>
                  </a:rPr>
                  <a:t>。</a:t>
                </a:r>
                <a:endParaRPr lang="zh-CN" altLang="en-US" sz="1200" b="1"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endParaRPr lang="zh-CN" altLang="en-US" dirty="0"/>
              </a:p>
            </p:txBody>
          </p:sp>
        </mc:Fallback>
      </mc:AlternateContent>
      <p:sp>
        <p:nvSpPr>
          <p:cNvPr id="4" name="灯片编号占位符 3"/>
          <p:cNvSpPr>
            <a:spLocks noGrp="1"/>
          </p:cNvSpPr>
          <p:nvPr>
            <p:ph type="sldNum" sz="quarter" idx="5"/>
          </p:nvPr>
        </p:nvSpPr>
        <p:spPr/>
        <p:txBody>
          <a:bodyPr/>
          <a:lstStyle/>
          <a:p>
            <a:fld id="{2239A62E-562E-489C-A724-CD843F364A0E}" type="slidenum">
              <a:rPr lang="zh-CN" altLang="en-US" smtClean="0"/>
              <a:t>54</a:t>
            </a:fld>
            <a:endParaRPr lang="zh-CN" altLang="en-US"/>
          </a:p>
        </p:txBody>
      </p:sp>
    </p:spTree>
    <p:extLst>
      <p:ext uri="{BB962C8B-B14F-4D97-AF65-F5344CB8AC3E}">
        <p14:creationId xmlns:p14="http://schemas.microsoft.com/office/powerpoint/2010/main" val="35316586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solidFill>
                      <a:srgbClr val="C00000"/>
                    </a:solidFill>
                  </a:rPr>
                  <a:t>定义</a:t>
                </a:r>
                <a:r>
                  <a:rPr lang="en-US" altLang="zh-CN" dirty="0">
                    <a:solidFill>
                      <a:srgbClr val="C00000"/>
                    </a:solidFill>
                  </a:rPr>
                  <a:t>2.11  </a:t>
                </a:r>
                <a:r>
                  <a:rPr lang="zh-CN" altLang="zh-CN" dirty="0"/>
                  <a:t>设</a:t>
                </a:r>
                <a:r>
                  <a:rPr lang="en-US" altLang="zh-CN" dirty="0"/>
                  <a:t>S</a:t>
                </a:r>
                <a:r>
                  <a:rPr lang="zh-CN" altLang="zh-CN" dirty="0"/>
                  <a:t>，</a:t>
                </a:r>
                <a:r>
                  <a:rPr lang="en-US" altLang="zh-CN" dirty="0"/>
                  <a:t>T</a:t>
                </a:r>
                <a:r>
                  <a:rPr lang="zh-CN" altLang="zh-CN" dirty="0"/>
                  <a:t>是任意联结词集合。</a:t>
                </a:r>
                <a:r>
                  <a:rPr lang="zh-CN" altLang="en-US" dirty="0"/>
                  <a:t>（</a:t>
                </a:r>
                <a:r>
                  <a:rPr lang="en-US" altLang="zh-CN" dirty="0"/>
                  <a:t>1</a:t>
                </a:r>
                <a:r>
                  <a:rPr lang="zh-CN" altLang="en-US" dirty="0"/>
                  <a:t>）。。。</a:t>
                </a:r>
                <a:r>
                  <a:rPr lang="en-US" altLang="zh-CN" dirty="0"/>
                  <a:t>,</a:t>
                </a:r>
                <a:r>
                  <a:rPr lang="zh-CN" altLang="en-US" dirty="0"/>
                  <a:t>例如设</a:t>
                </a:r>
                <a:r>
                  <a:rPr lang="en-US" altLang="zh-CN" dirty="0"/>
                  <a:t>S=</a:t>
                </a:r>
                <a:r>
                  <a:rPr lang="en-US" altLang="zh-CN" dirty="0">
                    <a:solidFill>
                      <a:srgbClr val="3333FF"/>
                    </a:solidFill>
                  </a:rPr>
                  <a:t>{</a:t>
                </a:r>
                <a:r>
                  <a:rPr lang="en-US" altLang="zh-CN" i="0">
                    <a:solidFill>
                      <a:srgbClr val="3333FF"/>
                    </a:solidFill>
                    <a:latin typeface="Cambria Math" panose="02040503050406030204" pitchFamily="18" charset="0"/>
                  </a:rPr>
                  <a:t>¬</a:t>
                </a:r>
                <a:r>
                  <a:rPr lang="en-US" altLang="zh-CN" dirty="0">
                    <a:solidFill>
                      <a:srgbClr val="3333FF"/>
                    </a:solidFill>
                  </a:rPr>
                  <a:t>,</a:t>
                </a:r>
                <a:r>
                  <a:rPr lang="zh-CN" altLang="zh-CN" dirty="0">
                    <a:solidFill>
                      <a:srgbClr val="3333FF"/>
                    </a:solidFill>
                  </a:rPr>
                  <a:t>∧</a:t>
                </a:r>
                <a:r>
                  <a:rPr lang="en-US" altLang="zh-CN" dirty="0">
                    <a:solidFill>
                      <a:srgbClr val="3333FF"/>
                    </a:solidFill>
                  </a:rPr>
                  <a:t>,</a:t>
                </a:r>
                <a:r>
                  <a:rPr lang="zh-CN" altLang="zh-CN" dirty="0">
                    <a:solidFill>
                      <a:srgbClr val="3333FF"/>
                    </a:solidFill>
                  </a:rPr>
                  <a:t>∨</a:t>
                </a:r>
                <a:r>
                  <a:rPr lang="en-US" altLang="zh-CN" dirty="0">
                    <a:solidFill>
                      <a:srgbClr val="3333FF"/>
                    </a:solidFill>
                  </a:rPr>
                  <a:t>, →,</a:t>
                </a:r>
                <a:r>
                  <a:rPr lang="en-US" altLang="zh-CN" i="0">
                    <a:solidFill>
                      <a:srgbClr val="3333FF"/>
                    </a:solidFill>
                    <a:latin typeface="Cambria Math" panose="02040503050406030204" pitchFamily="18" charset="0"/>
                  </a:rPr>
                  <a:t>↔</a:t>
                </a:r>
                <a:r>
                  <a:rPr lang="en-US" altLang="zh-CN" dirty="0">
                    <a:solidFill>
                      <a:srgbClr val="3333FF"/>
                    </a:solidFill>
                  </a:rPr>
                  <a:t>}</a:t>
                </a:r>
                <a:r>
                  <a:rPr lang="zh-CN" altLang="en-US" dirty="0">
                    <a:solidFill>
                      <a:srgbClr val="3333FF"/>
                    </a:solidFill>
                  </a:rPr>
                  <a:t>就是一个</a:t>
                </a:r>
                <a:r>
                  <a:rPr lang="zh-CN" altLang="zh-CN" dirty="0">
                    <a:solidFill>
                      <a:srgbClr val="3333FF"/>
                    </a:solidFill>
                  </a:rPr>
                  <a:t>联结词的完备集</a:t>
                </a:r>
                <a:r>
                  <a:rPr lang="zh-CN" altLang="en-US" dirty="0">
                    <a:solidFill>
                      <a:srgbClr val="3333FF"/>
                    </a:solidFill>
                  </a:rPr>
                  <a:t>。（</a:t>
                </a:r>
                <a:r>
                  <a:rPr lang="en-US" altLang="zh-CN" dirty="0">
                    <a:solidFill>
                      <a:srgbClr val="3333FF"/>
                    </a:solidFill>
                  </a:rPr>
                  <a:t>2</a:t>
                </a:r>
                <a:r>
                  <a:rPr lang="zh-CN" altLang="en-US" dirty="0">
                    <a:solidFill>
                      <a:srgbClr val="3333FF"/>
                    </a:solidFill>
                  </a:rPr>
                  <a:t>）</a:t>
                </a:r>
                <a:r>
                  <a:rPr lang="zh-CN" altLang="zh-CN" dirty="0"/>
                  <a:t>设</a:t>
                </a:r>
                <a:r>
                  <a:rPr lang="en-US" altLang="zh-CN" dirty="0"/>
                  <a:t>S</a:t>
                </a:r>
                <a:r>
                  <a:rPr lang="zh-CN" altLang="zh-CN" dirty="0"/>
                  <a:t>是一个联结词的完备集且</a:t>
                </a:r>
                <a:r>
                  <a:rPr lang="en-US" altLang="zh-CN" dirty="0"/>
                  <a:t>T</a:t>
                </a:r>
                <a:r>
                  <a:rPr lang="en-US" altLang="zh-CN" i="0">
                    <a:latin typeface="Cambria Math" panose="02040503050406030204" pitchFamily="18" charset="0"/>
                  </a:rPr>
                  <a:t>⊂</a:t>
                </a:r>
                <a:r>
                  <a:rPr lang="en-US" altLang="zh-CN" dirty="0"/>
                  <a:t>S</a:t>
                </a:r>
                <a:r>
                  <a:rPr lang="zh-CN" altLang="zh-CN" dirty="0"/>
                  <a:t>。如果至少存在一个命题公式不能用</a:t>
                </a:r>
                <a:r>
                  <a:rPr lang="en-US" altLang="zh-CN" dirty="0"/>
                  <a:t>T</a:t>
                </a:r>
                <a:r>
                  <a:rPr lang="zh-CN" altLang="zh-CN" dirty="0"/>
                  <a:t>中的联结词进行等价表示，则称</a:t>
                </a:r>
                <a:r>
                  <a:rPr lang="en-US" altLang="zh-CN" dirty="0">
                    <a:solidFill>
                      <a:srgbClr val="3333FF"/>
                    </a:solidFill>
                  </a:rPr>
                  <a:t>S</a:t>
                </a:r>
                <a:r>
                  <a:rPr lang="zh-CN" altLang="zh-CN" dirty="0">
                    <a:solidFill>
                      <a:srgbClr val="3333FF"/>
                    </a:solidFill>
                  </a:rPr>
                  <a:t>为极小联结词的完备集</a:t>
                </a:r>
                <a:r>
                  <a:rPr lang="en-US" altLang="zh-CN" dirty="0"/>
                  <a:t>(Minimal </a:t>
                </a:r>
                <a:r>
                  <a:rPr lang="en-US" altLang="zh-CN" dirty="0" err="1"/>
                  <a:t>Aqequate</a:t>
                </a:r>
                <a:r>
                  <a:rPr lang="en-US" altLang="zh-CN" dirty="0"/>
                  <a:t> Set of Connectives)</a:t>
                </a:r>
                <a:r>
                  <a:rPr lang="zh-CN" altLang="zh-CN" dirty="0"/>
                  <a:t>。</a:t>
                </a:r>
                <a:r>
                  <a:rPr lang="zh-CN" altLang="en-US" dirty="0"/>
                  <a:t>根据</a:t>
                </a:r>
                <a:r>
                  <a:rPr lang="zh-CN" altLang="zh-CN" dirty="0">
                    <a:solidFill>
                      <a:srgbClr val="3333FF"/>
                    </a:solidFill>
                  </a:rPr>
                  <a:t>极小联结词的完备集</a:t>
                </a:r>
                <a:r>
                  <a:rPr lang="zh-CN" altLang="en-US" dirty="0">
                    <a:solidFill>
                      <a:srgbClr val="3333FF"/>
                    </a:solidFill>
                  </a:rPr>
                  <a:t>的定义，</a:t>
                </a:r>
                <a:r>
                  <a:rPr lang="en-US" altLang="zh-CN" dirty="0"/>
                  <a:t>S=</a:t>
                </a:r>
                <a:r>
                  <a:rPr lang="en-US" altLang="zh-CN" dirty="0">
                    <a:solidFill>
                      <a:srgbClr val="3333FF"/>
                    </a:solidFill>
                  </a:rPr>
                  <a:t>{</a:t>
                </a:r>
                <a:r>
                  <a:rPr lang="en-US" altLang="zh-CN" i="0">
                    <a:solidFill>
                      <a:srgbClr val="3333FF"/>
                    </a:solidFill>
                    <a:latin typeface="Cambria Math" panose="02040503050406030204" pitchFamily="18" charset="0"/>
                  </a:rPr>
                  <a:t>¬</a:t>
                </a:r>
                <a:r>
                  <a:rPr lang="en-US" altLang="zh-CN" dirty="0">
                    <a:solidFill>
                      <a:srgbClr val="3333FF"/>
                    </a:solidFill>
                  </a:rPr>
                  <a:t>,</a:t>
                </a:r>
                <a:r>
                  <a:rPr lang="zh-CN" altLang="zh-CN" dirty="0">
                    <a:solidFill>
                      <a:srgbClr val="3333FF"/>
                    </a:solidFill>
                  </a:rPr>
                  <a:t>∧</a:t>
                </a:r>
                <a:r>
                  <a:rPr lang="en-US" altLang="zh-CN" dirty="0">
                    <a:solidFill>
                      <a:srgbClr val="3333FF"/>
                    </a:solidFill>
                  </a:rPr>
                  <a:t>,</a:t>
                </a:r>
                <a:r>
                  <a:rPr lang="zh-CN" altLang="zh-CN" dirty="0">
                    <a:solidFill>
                      <a:srgbClr val="3333FF"/>
                    </a:solidFill>
                  </a:rPr>
                  <a:t>∨</a:t>
                </a:r>
                <a:r>
                  <a:rPr lang="en-US" altLang="zh-CN" dirty="0">
                    <a:solidFill>
                      <a:srgbClr val="3333FF"/>
                    </a:solidFill>
                  </a:rPr>
                  <a:t>, →,</a:t>
                </a:r>
                <a:r>
                  <a:rPr lang="en-US" altLang="zh-CN" i="0">
                    <a:solidFill>
                      <a:srgbClr val="3333FF"/>
                    </a:solidFill>
                    <a:latin typeface="Cambria Math" panose="02040503050406030204" pitchFamily="18" charset="0"/>
                  </a:rPr>
                  <a:t>↔</a:t>
                </a:r>
                <a:r>
                  <a:rPr lang="en-US" altLang="zh-CN" dirty="0">
                    <a:solidFill>
                      <a:srgbClr val="3333FF"/>
                    </a:solidFill>
                  </a:rPr>
                  <a:t>}</a:t>
                </a:r>
                <a:r>
                  <a:rPr lang="zh-CN" altLang="en-US" dirty="0">
                    <a:solidFill>
                      <a:srgbClr val="3333FF"/>
                    </a:solidFill>
                  </a:rPr>
                  <a:t>是</a:t>
                </a:r>
                <a:r>
                  <a:rPr lang="zh-CN" altLang="zh-CN" dirty="0">
                    <a:solidFill>
                      <a:srgbClr val="3333FF"/>
                    </a:solidFill>
                  </a:rPr>
                  <a:t>极小联结词的完备集</a:t>
                </a:r>
                <a:r>
                  <a:rPr lang="zh-CN" altLang="en-US" dirty="0">
                    <a:solidFill>
                      <a:srgbClr val="3333FF"/>
                    </a:solidFill>
                  </a:rPr>
                  <a:t>吗？假如</a:t>
                </a:r>
                <a:r>
                  <a:rPr lang="en-US" altLang="zh-CN" dirty="0">
                    <a:solidFill>
                      <a:srgbClr val="3333FF"/>
                    </a:solidFill>
                  </a:rPr>
                  <a:t>T={</a:t>
                </a:r>
                <a:r>
                  <a:rPr lang="en-US" altLang="zh-CN" i="0">
                    <a:solidFill>
                      <a:srgbClr val="3333FF"/>
                    </a:solidFill>
                    <a:latin typeface="Cambria Math" panose="02040503050406030204" pitchFamily="18" charset="0"/>
                  </a:rPr>
                  <a:t>¬</a:t>
                </a:r>
                <a:r>
                  <a:rPr lang="en-US" altLang="zh-CN" dirty="0">
                    <a:solidFill>
                      <a:srgbClr val="3333FF"/>
                    </a:solidFill>
                  </a:rPr>
                  <a:t>,</a:t>
                </a:r>
                <a:r>
                  <a:rPr lang="zh-CN" altLang="zh-CN" dirty="0">
                    <a:solidFill>
                      <a:srgbClr val="3333FF"/>
                    </a:solidFill>
                  </a:rPr>
                  <a:t>∧</a:t>
                </a:r>
                <a:r>
                  <a:rPr lang="en-US" altLang="zh-CN" dirty="0">
                    <a:solidFill>
                      <a:srgbClr val="3333FF"/>
                    </a:solidFill>
                  </a:rPr>
                  <a:t>,</a:t>
                </a:r>
                <a:r>
                  <a:rPr lang="zh-CN" altLang="zh-CN" dirty="0">
                    <a:solidFill>
                      <a:srgbClr val="3333FF"/>
                    </a:solidFill>
                  </a:rPr>
                  <a:t>∨</a:t>
                </a:r>
                <a:r>
                  <a:rPr lang="en-US" altLang="zh-CN" dirty="0">
                    <a:solidFill>
                      <a:srgbClr val="3333FF"/>
                    </a:solidFill>
                  </a:rPr>
                  <a:t>, →}</a:t>
                </a:r>
                <a:r>
                  <a:rPr lang="zh-CN" altLang="en-US" dirty="0">
                    <a:solidFill>
                      <a:srgbClr val="3333FF"/>
                    </a:solidFill>
                  </a:rPr>
                  <a:t>，则有</a:t>
                </a:r>
                <a:r>
                  <a:rPr lang="en-US" altLang="zh-CN" dirty="0"/>
                  <a:t>T</a:t>
                </a:r>
                <a:r>
                  <a:rPr lang="en-US" altLang="zh-CN" i="0">
                    <a:latin typeface="Cambria Math" panose="02040503050406030204" pitchFamily="18" charset="0"/>
                  </a:rPr>
                  <a:t>⊂</a:t>
                </a:r>
                <a:r>
                  <a:rPr lang="en-US" altLang="zh-CN" dirty="0"/>
                  <a:t>S</a:t>
                </a:r>
                <a:r>
                  <a:rPr lang="zh-CN" altLang="en-US" dirty="0"/>
                  <a:t>，并且等价联结词可以用蕴含与合取表示，所以任何一个</a:t>
                </a:r>
                <a:r>
                  <a:rPr lang="zh-CN" altLang="zh-CN" dirty="0"/>
                  <a:t>命题公式</a:t>
                </a:r>
                <a:r>
                  <a:rPr lang="zh-CN" altLang="en-US" dirty="0"/>
                  <a:t>都</a:t>
                </a:r>
                <a:r>
                  <a:rPr lang="zh-CN" altLang="zh-CN" dirty="0"/>
                  <a:t>能用</a:t>
                </a:r>
                <a:r>
                  <a:rPr lang="en-US" altLang="zh-CN" dirty="0"/>
                  <a:t>T</a:t>
                </a:r>
                <a:r>
                  <a:rPr lang="zh-CN" altLang="zh-CN" dirty="0"/>
                  <a:t>中的联结词进行等价表示</a:t>
                </a:r>
                <a:r>
                  <a:rPr lang="zh-CN" altLang="en-US" dirty="0"/>
                  <a:t>，所以</a:t>
                </a:r>
                <a:r>
                  <a:rPr lang="en-US" altLang="zh-CN" dirty="0"/>
                  <a:t>S</a:t>
                </a:r>
                <a:r>
                  <a:rPr lang="zh-CN" altLang="en-US" dirty="0"/>
                  <a:t>不是</a:t>
                </a:r>
                <a:r>
                  <a:rPr lang="zh-CN" altLang="zh-CN" dirty="0">
                    <a:solidFill>
                      <a:srgbClr val="3333FF"/>
                    </a:solidFill>
                  </a:rPr>
                  <a:t>极小联结词的完备集</a:t>
                </a:r>
                <a:r>
                  <a:rPr lang="zh-CN" altLang="en-US" dirty="0">
                    <a:solidFill>
                      <a:srgbClr val="3333FF"/>
                    </a:solidFill>
                  </a:rPr>
                  <a:t>。下面我给出两个例子</a:t>
                </a:r>
                <a:endParaRPr lang="zh-CN"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239A62E-562E-489C-A724-CD843F364A0E}" type="slidenum">
              <a:rPr lang="zh-CN" altLang="en-US" smtClean="0"/>
              <a:t>55</a:t>
            </a:fld>
            <a:endParaRPr lang="zh-CN" altLang="en-US"/>
          </a:p>
        </p:txBody>
      </p:sp>
    </p:spTree>
    <p:extLst>
      <p:ext uri="{BB962C8B-B14F-4D97-AF65-F5344CB8AC3E}">
        <p14:creationId xmlns:p14="http://schemas.microsoft.com/office/powerpoint/2010/main" val="39254709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56</a:t>
            </a:fld>
            <a:endParaRPr lang="zh-CN" altLang="en-US"/>
          </a:p>
        </p:txBody>
      </p:sp>
    </p:spTree>
    <p:extLst>
      <p:ext uri="{BB962C8B-B14F-4D97-AF65-F5344CB8AC3E}">
        <p14:creationId xmlns:p14="http://schemas.microsoft.com/office/powerpoint/2010/main" val="3533368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57</a:t>
            </a:fld>
            <a:endParaRPr lang="zh-CN" altLang="en-US"/>
          </a:p>
        </p:txBody>
      </p:sp>
    </p:spTree>
    <p:extLst>
      <p:ext uri="{BB962C8B-B14F-4D97-AF65-F5344CB8AC3E}">
        <p14:creationId xmlns:p14="http://schemas.microsoft.com/office/powerpoint/2010/main" val="1346921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58</a:t>
            </a:fld>
            <a:endParaRPr lang="zh-CN" altLang="en-US"/>
          </a:p>
        </p:txBody>
      </p:sp>
    </p:spTree>
    <p:extLst>
      <p:ext uri="{BB962C8B-B14F-4D97-AF65-F5344CB8AC3E}">
        <p14:creationId xmlns:p14="http://schemas.microsoft.com/office/powerpoint/2010/main" val="3789769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59</a:t>
            </a:fld>
            <a:endParaRPr lang="zh-CN" altLang="en-US"/>
          </a:p>
        </p:txBody>
      </p:sp>
    </p:spTree>
    <p:extLst>
      <p:ext uri="{BB962C8B-B14F-4D97-AF65-F5344CB8AC3E}">
        <p14:creationId xmlns:p14="http://schemas.microsoft.com/office/powerpoint/2010/main" val="28189076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60</a:t>
            </a:fld>
            <a:endParaRPr lang="zh-CN" altLang="en-US"/>
          </a:p>
        </p:txBody>
      </p:sp>
    </p:spTree>
    <p:extLst>
      <p:ext uri="{BB962C8B-B14F-4D97-AF65-F5344CB8AC3E}">
        <p14:creationId xmlns:p14="http://schemas.microsoft.com/office/powerpoint/2010/main" val="3737552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德摩根是</a:t>
            </a:r>
            <a:r>
              <a:rPr lang="zh-CN" altLang="zh-CN" sz="1200" kern="1200" dirty="0">
                <a:solidFill>
                  <a:schemeClr val="tx1"/>
                </a:solidFill>
                <a:effectLst/>
                <a:latin typeface="+mn-lt"/>
                <a:ea typeface="+mn-ea"/>
                <a:cs typeface="+mn-cs"/>
              </a:rPr>
              <a:t>英国数学家、逻辑学家</a:t>
            </a:r>
            <a:r>
              <a:rPr lang="zh-CN" altLang="en-US" sz="1200" kern="1200" dirty="0">
                <a:solidFill>
                  <a:schemeClr val="tx1"/>
                </a:solidFill>
                <a:effectLst/>
                <a:latin typeface="+mn-lt"/>
                <a:ea typeface="+mn-ea"/>
                <a:cs typeface="+mn-cs"/>
              </a:rPr>
              <a:t>。</a:t>
            </a:r>
            <a:r>
              <a:rPr lang="en-US" altLang="zh-CN" b="1" dirty="0"/>
              <a:t>%%</a:t>
            </a:r>
            <a:r>
              <a:rPr lang="zh-CN" altLang="en-US" sz="1200" b="0" i="0" kern="1200" dirty="0">
                <a:solidFill>
                  <a:schemeClr val="tx1"/>
                </a:solidFill>
                <a:effectLst/>
                <a:latin typeface="+mn-lt"/>
                <a:ea typeface="+mn-ea"/>
                <a:cs typeface="+mn-cs"/>
              </a:rPr>
              <a:t>德</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摩根发展了一套适合推理的符号，并首创 关系逻辑的研究。他提出了 论域概念，并以 代数的方法研究逻辑的演算，建立了著名的德摩根定律 这个是我们在集合论里学过的，在将要学习的数理逻辑里也有类似的德摩根律，后面我们会详细介绍。</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b="1" dirty="0">
                <a:solidFill>
                  <a:srgbClr val="000000"/>
                </a:solidFill>
                <a:latin typeface="+mn-ea"/>
                <a:cs typeface="Times New Roman" panose="02020603050405020304" pitchFamily="18" charset="0"/>
              </a:rPr>
              <a:t>德</a:t>
            </a:r>
            <a:r>
              <a:rPr lang="en-US" altLang="zh-CN" b="1" dirty="0">
                <a:solidFill>
                  <a:srgbClr val="000000"/>
                </a:solidFill>
                <a:latin typeface="+mn-ea"/>
                <a:cs typeface="Times New Roman" panose="02020603050405020304" pitchFamily="18" charset="0"/>
              </a:rPr>
              <a:t>·</a:t>
            </a:r>
            <a:r>
              <a:rPr lang="zh-CN" altLang="zh-CN" b="1" dirty="0">
                <a:solidFill>
                  <a:srgbClr val="000000"/>
                </a:solidFill>
                <a:latin typeface="+mn-ea"/>
                <a:cs typeface="Times New Roman" panose="02020603050405020304" pitchFamily="18" charset="0"/>
              </a:rPr>
              <a:t>摩根</a:t>
            </a:r>
            <a:r>
              <a:rPr lang="zh-CN" altLang="en-US" sz="1200" b="0" i="0" kern="1200" dirty="0">
                <a:solidFill>
                  <a:schemeClr val="tx1"/>
                </a:solidFill>
                <a:effectLst/>
                <a:latin typeface="+mn-lt"/>
                <a:ea typeface="+mn-ea"/>
                <a:cs typeface="+mn-cs"/>
              </a:rPr>
              <a:t>出生于</a:t>
            </a:r>
            <a:r>
              <a:rPr lang="zh-CN" altLang="zh-CN" sz="1200" kern="1200" dirty="0">
                <a:solidFill>
                  <a:schemeClr val="tx1"/>
                </a:solidFill>
                <a:effectLst/>
                <a:latin typeface="+mn-lt"/>
                <a:ea typeface="+mn-ea"/>
                <a:cs typeface="+mn-cs"/>
              </a:rPr>
              <a:t>印度马德拉斯管辖区一个英国驻印度的上校家庭</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他的母亲希望他成为牧师，他的毕业于牛津大学的中学老师帕森斯，是个擅长古典文学多于数学的人，可是他都不受这些长辈的影响，却对数学情有独钟。</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239A62E-562E-489C-A724-CD843F364A0E}" type="slidenum">
              <a:rPr lang="zh-CN" altLang="en-US" smtClean="0"/>
              <a:t>9</a:t>
            </a:fld>
            <a:endParaRPr lang="zh-CN" altLang="en-US"/>
          </a:p>
        </p:txBody>
      </p:sp>
    </p:spTree>
    <p:extLst>
      <p:ext uri="{BB962C8B-B14F-4D97-AF65-F5344CB8AC3E}">
        <p14:creationId xmlns:p14="http://schemas.microsoft.com/office/powerpoint/2010/main" val="6276396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62</a:t>
            </a:fld>
            <a:endParaRPr lang="zh-CN" altLang="en-US"/>
          </a:p>
        </p:txBody>
      </p:sp>
    </p:spTree>
    <p:extLst>
      <p:ext uri="{BB962C8B-B14F-4D97-AF65-F5344CB8AC3E}">
        <p14:creationId xmlns:p14="http://schemas.microsoft.com/office/powerpoint/2010/main" val="23652210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86007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317542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4501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7721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538292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533240" indent="-53324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103931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000089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71</a:t>
            </a:fld>
            <a:endParaRPr lang="zh-CN" altLang="en-US"/>
          </a:p>
        </p:txBody>
      </p:sp>
    </p:spTree>
    <p:extLst>
      <p:ext uri="{BB962C8B-B14F-4D97-AF65-F5344CB8AC3E}">
        <p14:creationId xmlns:p14="http://schemas.microsoft.com/office/powerpoint/2010/main" val="8546100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82337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摩根是一位涉猎广泛，硕果累累的人。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作为教师，他强调原理而不是技巧，培养了许多著名的数学家，例如查尔斯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巴贝奇在计算机领域的合作者奥古斯塔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阿达就是他的学生；</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作为作家，他在</a:t>
            </a:r>
            <a:r>
              <a:rPr lang="en-US" altLang="zh-CN" sz="1200" kern="1200" dirty="0">
                <a:solidFill>
                  <a:schemeClr val="tx1"/>
                </a:solidFill>
                <a:effectLst/>
                <a:latin typeface="+mn-lt"/>
                <a:ea typeface="+mn-ea"/>
                <a:cs typeface="+mn-cs"/>
              </a:rPr>
              <a:t>15</a:t>
            </a:r>
            <a:r>
              <a:rPr lang="zh-CN" altLang="zh-CN" sz="1200" kern="1200" dirty="0">
                <a:solidFill>
                  <a:schemeClr val="tx1"/>
                </a:solidFill>
                <a:effectLst/>
                <a:latin typeface="+mn-lt"/>
                <a:ea typeface="+mn-ea"/>
                <a:cs typeface="+mn-cs"/>
              </a:rPr>
              <a:t>种期刊上发表了</a:t>
            </a:r>
            <a:r>
              <a:rPr lang="en-US" altLang="zh-CN" sz="1200" kern="1200" dirty="0">
                <a:solidFill>
                  <a:schemeClr val="tx1"/>
                </a:solidFill>
                <a:effectLst/>
                <a:latin typeface="+mn-lt"/>
                <a:ea typeface="+mn-ea"/>
                <a:cs typeface="+mn-cs"/>
              </a:rPr>
              <a:t>1000</a:t>
            </a:r>
            <a:r>
              <a:rPr lang="zh-CN" altLang="zh-CN" sz="1200" kern="1200" dirty="0">
                <a:solidFill>
                  <a:schemeClr val="tx1"/>
                </a:solidFill>
                <a:effectLst/>
                <a:latin typeface="+mn-lt"/>
                <a:ea typeface="+mn-ea"/>
                <a:cs typeface="+mn-cs"/>
              </a:rPr>
              <a:t>多篇文章，撰写了包括逻辑学、概率论、微积分和代数等许多学科的教科书；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作为数学家，他对数学归纳法做出了可能是第一次清晰的解释，还提出了被认为是极限的第一个精确定义，并发展了无穷级数收敛的新检验；</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作为逻辑学家，德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摩根对符号逻辑的发展也做出了根本性的贡献，他采用了符号来证明命题等价。</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摩根</a:t>
            </a:r>
            <a:r>
              <a:rPr lang="zh-CN" altLang="en-US" sz="1200" kern="1200" dirty="0">
                <a:solidFill>
                  <a:schemeClr val="tx1"/>
                </a:solidFill>
                <a:effectLst/>
                <a:latin typeface="+mn-lt"/>
                <a:ea typeface="+mn-ea"/>
                <a:cs typeface="+mn-cs"/>
              </a:rPr>
              <a:t>的妻子</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1882</a:t>
            </a:r>
            <a:r>
              <a:rPr lang="zh-CN" altLang="zh-CN" sz="1200" kern="1200" dirty="0">
                <a:solidFill>
                  <a:schemeClr val="tx1"/>
                </a:solidFill>
                <a:effectLst/>
                <a:latin typeface="+mn-lt"/>
                <a:ea typeface="+mn-ea"/>
                <a:cs typeface="+mn-cs"/>
              </a:rPr>
              <a:t>年</a:t>
            </a:r>
            <a:r>
              <a:rPr lang="zh-CN" altLang="en-US" sz="1200" kern="1200" dirty="0">
                <a:solidFill>
                  <a:schemeClr val="tx1"/>
                </a:solidFill>
                <a:effectLst/>
                <a:latin typeface="+mn-lt"/>
                <a:ea typeface="+mn-ea"/>
                <a:cs typeface="+mn-cs"/>
              </a:rPr>
              <a:t>为</a:t>
            </a:r>
            <a:r>
              <a:rPr lang="zh-CN" altLang="zh-CN" sz="1200" kern="1200" dirty="0">
                <a:solidFill>
                  <a:schemeClr val="tx1"/>
                </a:solidFill>
                <a:effectLst/>
                <a:latin typeface="+mn-lt"/>
                <a:ea typeface="+mn-ea"/>
                <a:cs typeface="+mn-cs"/>
              </a:rPr>
              <a:t>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摩根</a:t>
            </a:r>
            <a:r>
              <a:rPr lang="zh-CN" altLang="en-US" sz="1200" kern="1200" dirty="0">
                <a:solidFill>
                  <a:schemeClr val="tx1"/>
                </a:solidFill>
                <a:effectLst/>
                <a:latin typeface="+mn-lt"/>
                <a:ea typeface="+mn-ea"/>
                <a:cs typeface="+mn-cs"/>
              </a:rPr>
              <a:t>撰写了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摩根</a:t>
            </a:r>
            <a:r>
              <a:rPr lang="zh-CN" altLang="en-US" sz="1200" kern="1200" dirty="0">
                <a:solidFill>
                  <a:schemeClr val="tx1"/>
                </a:solidFill>
                <a:effectLst/>
                <a:latin typeface="+mn-lt"/>
                <a:ea typeface="+mn-ea"/>
                <a:cs typeface="+mn-cs"/>
              </a:rPr>
              <a:t>回忆录</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，传记式的叙述穿插着他自己的信件，展现出他幽默、温暖的个性和非凡的才智</a:t>
            </a:r>
            <a:r>
              <a:rPr lang="zh-CN" altLang="zh-CN" sz="1200" kern="1200" dirty="0">
                <a:solidFill>
                  <a:schemeClr val="tx1"/>
                </a:solidFill>
                <a:effectLst/>
                <a:latin typeface="+mn-lt"/>
                <a:ea typeface="+mn-ea"/>
                <a:cs typeface="+mn-cs"/>
              </a:rPr>
              <a:t>。</a:t>
            </a:r>
            <a:endParaRPr lang="zh-CN" altLang="en-US" dirty="0"/>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fld id="{B0E12841-2CDE-4203-A2F4-AE0FE6ECC206}" type="slidenum">
              <a:rPr lang="zh-CN" altLang="en-US" sz="1200" smtClean="0">
                <a:solidFill>
                  <a:schemeClr val="tx1"/>
                </a:solidFill>
                <a:latin typeface="Arial" panose="020B0604020202020204" pitchFamily="34" charset="0"/>
                <a:ea typeface="宋体" panose="02010600030101010101" pitchFamily="2" charset="-122"/>
              </a:rPr>
              <a:pPr/>
              <a:t>10</a:t>
            </a:fld>
            <a:endParaRPr lang="en-US" altLang="zh-CN" sz="12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515295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solidFill>
                <a:srgbClr val="0000FF"/>
              </a:solidFill>
              <a:latin typeface="Arial"/>
              <a:ea typeface="微软雅黑"/>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294956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389170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我们再考察解释</a:t>
                </a:r>
                <a:r>
                  <a:rPr lang="en-US" altLang="zh-CN" dirty="0"/>
                  <a:t>011</a:t>
                </a:r>
                <a:r>
                  <a:rPr lang="zh-CN" altLang="en-US" dirty="0"/>
                  <a:t>，</a:t>
                </a:r>
                <a:r>
                  <a:rPr lang="zh-CN" altLang="en-US" sz="1200" b="1" dirty="0">
                    <a:solidFill>
                      <a:srgbClr val="0000FF"/>
                    </a:solidFill>
                    <a:latin typeface="Arial"/>
                    <a:ea typeface="微软雅黑"/>
                  </a:rPr>
                  <a:t>在解释</a:t>
                </a:r>
                <a:r>
                  <a:rPr lang="en-US" altLang="zh-CN" sz="1200" b="1" dirty="0">
                    <a:solidFill>
                      <a:srgbClr val="0000FF"/>
                    </a:solidFill>
                    <a:latin typeface="Arial"/>
                    <a:ea typeface="微软雅黑"/>
                  </a:rPr>
                  <a:t>011</a:t>
                </a:r>
                <a:r>
                  <a:rPr lang="zh-CN" altLang="en-US" sz="1200" b="1" dirty="0">
                    <a:solidFill>
                      <a:srgbClr val="0000FF"/>
                    </a:solidFill>
                    <a:latin typeface="Arial"/>
                    <a:ea typeface="微软雅黑"/>
                  </a:rPr>
                  <a:t>下，原公式取值为</a:t>
                </a:r>
                <a:r>
                  <a:rPr lang="en-US" altLang="zh-CN" sz="1200" b="1" dirty="0">
                    <a:solidFill>
                      <a:srgbClr val="0000FF"/>
                    </a:solidFill>
                    <a:latin typeface="Arial"/>
                    <a:ea typeface="微软雅黑"/>
                  </a:rPr>
                  <a:t>1</a:t>
                </a:r>
                <a:r>
                  <a:rPr lang="zh-CN" altLang="en-US" sz="1200" b="1" dirty="0">
                    <a:solidFill>
                      <a:srgbClr val="0000FF"/>
                    </a:solidFill>
                    <a:latin typeface="Arial"/>
                    <a:ea typeface="微软雅黑"/>
                  </a:rPr>
                  <a:t>，但</a:t>
                </a:r>
                <a:r>
                  <a:rPr lang="en-US" altLang="zh-CN" sz="1200" b="1" dirty="0">
                    <a:solidFill>
                      <a:srgbClr val="0000FF"/>
                    </a:solidFill>
                    <a:latin typeface="Arial"/>
                    <a:ea typeface="微软雅黑"/>
                  </a:rPr>
                  <a:t>%%7</a:t>
                </a:r>
                <a:r>
                  <a:rPr lang="zh-CN" altLang="en-US" sz="1200" b="1" dirty="0">
                    <a:solidFill>
                      <a:srgbClr val="0000FF"/>
                    </a:solidFill>
                    <a:latin typeface="Arial"/>
                    <a:ea typeface="微软雅黑"/>
                  </a:rPr>
                  <a:t>个极大项的合取却为</a:t>
                </a:r>
                <a:r>
                  <a:rPr lang="en-US" altLang="zh-CN" sz="1200" b="1" dirty="0">
                    <a:solidFill>
                      <a:srgbClr val="0000FF"/>
                    </a:solidFill>
                    <a:latin typeface="Arial"/>
                    <a:ea typeface="微软雅黑"/>
                  </a:rPr>
                  <a:t>0</a:t>
                </a:r>
                <a:r>
                  <a:rPr lang="zh-CN" altLang="en-US" sz="1200" b="1" dirty="0">
                    <a:solidFill>
                      <a:srgbClr val="0000FF"/>
                    </a:solidFill>
                    <a:latin typeface="Arial"/>
                    <a:ea typeface="微软雅黑"/>
                  </a:rPr>
                  <a:t>，即在解释</a:t>
                </a:r>
                <a:r>
                  <a:rPr lang="en-US" altLang="zh-CN" sz="1200" b="1" dirty="0">
                    <a:solidFill>
                      <a:srgbClr val="0000FF"/>
                    </a:solidFill>
                    <a:latin typeface="Arial"/>
                    <a:ea typeface="微软雅黑"/>
                  </a:rPr>
                  <a:t>011</a:t>
                </a:r>
                <a:r>
                  <a:rPr lang="zh-CN" altLang="en-US" sz="1200" b="1" dirty="0">
                    <a:solidFill>
                      <a:srgbClr val="0000FF"/>
                    </a:solidFill>
                    <a:latin typeface="Arial"/>
                    <a:ea typeface="微软雅黑"/>
                  </a:rPr>
                  <a:t>下，他们的真值却不相同。这说明</a:t>
                </a:r>
                <a:r>
                  <a:rPr lang="en-US" altLang="zh-CN" sz="1200" b="1" dirty="0">
                    <a:solidFill>
                      <a:srgbClr val="0000FF"/>
                    </a:solidFill>
                    <a:latin typeface="Arial"/>
                    <a:ea typeface="微软雅黑"/>
                  </a:rPr>
                  <a:t>7</a:t>
                </a:r>
                <a:r>
                  <a:rPr lang="zh-CN" altLang="en-US" sz="1200" b="1" dirty="0">
                    <a:solidFill>
                      <a:srgbClr val="0000FF"/>
                    </a:solidFill>
                    <a:latin typeface="Arial"/>
                    <a:ea typeface="微软雅黑"/>
                  </a:rPr>
                  <a:t>个极大项的合取不可能是原公式的主合取范式。显然去掉</a:t>
                </a:r>
                <a:r>
                  <a:rPr lang="en-US" altLang="zh-CN" sz="1200" b="1" dirty="0">
                    <a:solidFill>
                      <a:srgbClr val="0000FF"/>
                    </a:solidFill>
                    <a:latin typeface="Arial"/>
                    <a:ea typeface="微软雅黑"/>
                  </a:rPr>
                  <a:t>M3</a:t>
                </a:r>
                <a:r>
                  <a:rPr lang="zh-CN" altLang="en-US" sz="1200" b="1" dirty="0">
                    <a:solidFill>
                      <a:srgbClr val="0000FF"/>
                    </a:solidFill>
                    <a:latin typeface="Arial"/>
                    <a:ea typeface="微软雅黑"/>
                  </a:rPr>
                  <a:t>就可以了。即</a:t>
                </a:r>
                <a:r>
                  <a:rPr lang="en-US" altLang="zh-CN" sz="1200" b="1" kern="100" dirty="0">
                    <a:solidFill>
                      <a:prstClr val="black"/>
                    </a:solidFill>
                    <a:latin typeface="微软雅黑"/>
                    <a:ea typeface="微软雅黑"/>
                  </a:rPr>
                  <a:t>M</a:t>
                </a:r>
                <a:r>
                  <a:rPr lang="en-US" altLang="zh-CN" sz="1200" b="1" kern="100" baseline="-25000" dirty="0">
                    <a:solidFill>
                      <a:prstClr val="black"/>
                    </a:solidFill>
                    <a:latin typeface="微软雅黑"/>
                    <a:ea typeface="微软雅黑"/>
                  </a:rPr>
                  <a:t>0             </a:t>
                </a:r>
                <a:r>
                  <a:rPr lang="zh-CN" altLang="zh-CN" sz="1200" b="1" kern="100" dirty="0">
                    <a:solidFill>
                      <a:prstClr val="black"/>
                    </a:solidFill>
                    <a:latin typeface="微软雅黑"/>
                    <a:ea typeface="微软雅黑"/>
                  </a:rPr>
                  <a:t>∧</a:t>
                </a:r>
                <a:r>
                  <a:rPr lang="en-US" altLang="zh-CN" sz="1200" b="1" kern="100" dirty="0">
                    <a:solidFill>
                      <a:prstClr val="black"/>
                    </a:solidFill>
                    <a:latin typeface="微软雅黑"/>
                    <a:ea typeface="微软雅黑"/>
                  </a:rPr>
                  <a:t>M</a:t>
                </a:r>
                <a:r>
                  <a:rPr lang="en-US" altLang="zh-CN" sz="1200" b="1" kern="100" baseline="-25000" dirty="0">
                    <a:solidFill>
                      <a:prstClr val="black"/>
                    </a:solidFill>
                    <a:latin typeface="微软雅黑"/>
                    <a:ea typeface="微软雅黑"/>
                  </a:rPr>
                  <a:t>2</a:t>
                </a:r>
                <a:r>
                  <a:rPr lang="zh-CN" altLang="zh-CN" sz="1200" b="1" kern="100" dirty="0">
                    <a:solidFill>
                      <a:prstClr val="black"/>
                    </a:solidFill>
                    <a:latin typeface="微软雅黑"/>
                    <a:ea typeface="微软雅黑"/>
                  </a:rPr>
                  <a:t> ∧</a:t>
                </a:r>
                <a:r>
                  <a:rPr lang="en-US" altLang="zh-CN" sz="1200" b="1" kern="100" dirty="0">
                    <a:solidFill>
                      <a:prstClr val="black"/>
                    </a:solidFill>
                    <a:latin typeface="微软雅黑"/>
                    <a:ea typeface="微软雅黑"/>
                  </a:rPr>
                  <a:t>M</a:t>
                </a:r>
                <a:r>
                  <a:rPr lang="en-US" altLang="zh-CN" sz="1200" b="1" kern="100" baseline="-25000" dirty="0">
                    <a:solidFill>
                      <a:prstClr val="black"/>
                    </a:solidFill>
                    <a:latin typeface="微软雅黑"/>
                    <a:ea typeface="微软雅黑"/>
                  </a:rPr>
                  <a:t>4 </a:t>
                </a:r>
                <a:r>
                  <a:rPr lang="zh-CN" altLang="zh-CN" sz="1200" b="1" kern="100" dirty="0">
                    <a:solidFill>
                      <a:prstClr val="black"/>
                    </a:solidFill>
                    <a:latin typeface="微软雅黑"/>
                    <a:ea typeface="微软雅黑"/>
                  </a:rPr>
                  <a:t>∧</a:t>
                </a:r>
                <a:r>
                  <a:rPr lang="en-US" altLang="zh-CN" sz="1200" b="1" kern="100" dirty="0">
                    <a:solidFill>
                      <a:prstClr val="black"/>
                    </a:solidFill>
                    <a:latin typeface="微软雅黑"/>
                    <a:ea typeface="微软雅黑"/>
                  </a:rPr>
                  <a:t>M</a:t>
                </a:r>
                <a:r>
                  <a:rPr lang="en-US" altLang="zh-CN" sz="1200" b="1" kern="100" baseline="-25000" dirty="0">
                    <a:solidFill>
                      <a:prstClr val="black"/>
                    </a:solidFill>
                    <a:latin typeface="微软雅黑"/>
                    <a:ea typeface="微软雅黑"/>
                  </a:rPr>
                  <a:t>5 </a:t>
                </a:r>
                <a:r>
                  <a:rPr lang="zh-CN" altLang="zh-CN" sz="1200" b="1" kern="100" dirty="0">
                    <a:solidFill>
                      <a:prstClr val="black"/>
                    </a:solidFill>
                    <a:latin typeface="微软雅黑"/>
                    <a:ea typeface="微软雅黑"/>
                  </a:rPr>
                  <a:t>∧</a:t>
                </a:r>
                <a:r>
                  <a:rPr lang="en-US" altLang="zh-CN" sz="1200" b="1" kern="100" dirty="0">
                    <a:solidFill>
                      <a:prstClr val="black"/>
                    </a:solidFill>
                    <a:latin typeface="微软雅黑"/>
                    <a:ea typeface="微软雅黑"/>
                  </a:rPr>
                  <a:t>M</a:t>
                </a:r>
                <a:r>
                  <a:rPr lang="en-US" altLang="zh-CN" sz="1200" b="1" kern="100" baseline="-25000" dirty="0">
                    <a:solidFill>
                      <a:prstClr val="black"/>
                    </a:solidFill>
                    <a:latin typeface="微软雅黑"/>
                    <a:ea typeface="微软雅黑"/>
                  </a:rPr>
                  <a:t>6</a:t>
                </a:r>
                <a:r>
                  <a:rPr lang="zh-CN" altLang="zh-CN" sz="1200" b="1" kern="100" dirty="0">
                    <a:solidFill>
                      <a:prstClr val="black"/>
                    </a:solidFill>
                    <a:latin typeface="微软雅黑"/>
                    <a:ea typeface="微软雅黑"/>
                  </a:rPr>
                  <a:t>∧</a:t>
                </a:r>
                <a:r>
                  <a:rPr lang="en-US" altLang="zh-CN" sz="1200" b="1" kern="100" dirty="0">
                    <a:solidFill>
                      <a:prstClr val="black"/>
                    </a:solidFill>
                    <a:latin typeface="微软雅黑"/>
                    <a:ea typeface="微软雅黑"/>
                  </a:rPr>
                  <a:t>M</a:t>
                </a:r>
                <a:r>
                  <a:rPr lang="en-US" altLang="zh-CN" sz="1200" b="1" kern="100" baseline="-25000" dirty="0">
                    <a:solidFill>
                      <a:prstClr val="black"/>
                    </a:solidFill>
                    <a:latin typeface="微软雅黑"/>
                    <a:ea typeface="微软雅黑"/>
                  </a:rPr>
                  <a:t>7</a:t>
                </a:r>
                <a:r>
                  <a:rPr lang="zh-CN" altLang="en-US" sz="1200" b="1" kern="1200" dirty="0">
                    <a:solidFill>
                      <a:srgbClr val="0000FF"/>
                    </a:solidFill>
                    <a:latin typeface="Arial"/>
                    <a:ea typeface="微软雅黑"/>
                    <a:cs typeface="+mn-cs"/>
                  </a:rPr>
                  <a:t>的合取与原公式在给定的解释下就等值了</a:t>
                </a:r>
                <a:r>
                  <a:rPr lang="en-US" altLang="zh-CN" sz="1200" b="1" kern="1200" dirty="0">
                    <a:solidFill>
                      <a:srgbClr val="0000FF"/>
                    </a:solidFill>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rgbClr val="0000FF"/>
                    </a:solidFill>
                    <a:latin typeface="Arial"/>
                    <a:ea typeface="微软雅黑"/>
                    <a:cs typeface="+mn-cs"/>
                  </a:rPr>
                  <a:t>从我们已经考察的</a:t>
                </a:r>
                <a:r>
                  <a:rPr lang="en-US" altLang="zh-CN" sz="1200" b="1" kern="1200" dirty="0">
                    <a:solidFill>
                      <a:srgbClr val="0000FF"/>
                    </a:solidFill>
                    <a:latin typeface="Arial"/>
                    <a:ea typeface="微软雅黑"/>
                    <a:cs typeface="+mn-cs"/>
                  </a:rPr>
                  <a:t>4</a:t>
                </a:r>
                <a:r>
                  <a:rPr lang="zh-CN" altLang="en-US" sz="1200" b="1" kern="1200" dirty="0">
                    <a:solidFill>
                      <a:srgbClr val="0000FF"/>
                    </a:solidFill>
                    <a:latin typeface="Arial"/>
                    <a:ea typeface="微软雅黑"/>
                    <a:cs typeface="+mn-cs"/>
                  </a:rPr>
                  <a:t>个解释来看，他们对应的</a:t>
                </a:r>
                <a:r>
                  <a:rPr lang="en-US" altLang="zh-CN" sz="1200" b="1" kern="1200" dirty="0">
                    <a:solidFill>
                      <a:srgbClr val="0000FF"/>
                    </a:solidFill>
                    <a:latin typeface="Arial"/>
                    <a:ea typeface="微软雅黑"/>
                    <a:cs typeface="+mn-cs"/>
                  </a:rPr>
                  <a:t>4</a:t>
                </a:r>
                <a:r>
                  <a:rPr lang="zh-CN" altLang="en-US" sz="1200" b="1" kern="1200" dirty="0">
                    <a:solidFill>
                      <a:srgbClr val="0000FF"/>
                    </a:solidFill>
                    <a:latin typeface="Arial"/>
                    <a:ea typeface="微软雅黑"/>
                    <a:cs typeface="+mn-cs"/>
                  </a:rPr>
                  <a:t>个极大项中，只有原公式</a:t>
                </a:r>
                <a:r>
                  <a:rPr lang="en-US" altLang="zh-CN" sz="1200" b="1" kern="100" dirty="0">
                    <a:solidFill>
                      <a:srgbClr val="C00000"/>
                    </a:solidFill>
                    <a:latin typeface="微软雅黑"/>
                    <a:ea typeface="微软雅黑"/>
                  </a:rPr>
                  <a:t>(P→</a:t>
                </a:r>
                <a:r>
                  <a:rPr lang="en-US" altLang="zh-CN" sz="1200" b="1" i="0" kern="100">
                    <a:solidFill>
                      <a:srgbClr val="C00000"/>
                    </a:solidFill>
                    <a:latin typeface="Cambria Math" panose="02040503050406030204" pitchFamily="18" charset="0"/>
                  </a:rPr>
                  <a:t>¬</a:t>
                </a:r>
                <a:r>
                  <a:rPr lang="en-US" altLang="zh-CN" sz="1200" b="1" kern="100" dirty="0">
                    <a:solidFill>
                      <a:srgbClr val="C00000"/>
                    </a:solidFill>
                    <a:latin typeface="微软雅黑"/>
                    <a:ea typeface="微软雅黑"/>
                  </a:rPr>
                  <a:t>Q)</a:t>
                </a:r>
                <a:r>
                  <a:rPr lang="zh-CN" altLang="zh-CN" sz="1200" b="1" kern="100" dirty="0">
                    <a:solidFill>
                      <a:srgbClr val="C00000"/>
                    </a:solidFill>
                    <a:latin typeface="微软雅黑"/>
                    <a:ea typeface="微软雅黑"/>
                  </a:rPr>
                  <a:t>∧</a:t>
                </a:r>
                <a:r>
                  <a:rPr lang="en-US" altLang="zh-CN" sz="1200" b="1" kern="100" dirty="0">
                    <a:solidFill>
                      <a:srgbClr val="C00000"/>
                    </a:solidFill>
                    <a:latin typeface="微软雅黑"/>
                    <a:ea typeface="微软雅黑"/>
                  </a:rPr>
                  <a:t>R</a:t>
                </a:r>
                <a:r>
                  <a:rPr lang="zh-CN" altLang="en-US" sz="1200" b="1" kern="100" dirty="0">
                    <a:solidFill>
                      <a:srgbClr val="C00000"/>
                    </a:solidFill>
                    <a:latin typeface="微软雅黑"/>
                    <a:ea typeface="微软雅黑"/>
                  </a:rPr>
                  <a:t>为假时的解释对应的极大项得到了保留，即保留了</a:t>
                </a:r>
                <a:r>
                  <a:rPr lang="en-US" altLang="zh-CN" sz="1200" b="1" kern="100" dirty="0">
                    <a:solidFill>
                      <a:srgbClr val="C00000"/>
                    </a:solidFill>
                    <a:latin typeface="微软雅黑"/>
                    <a:ea typeface="微软雅黑"/>
                  </a:rPr>
                  <a:t>M0</a:t>
                </a:r>
                <a:r>
                  <a:rPr lang="zh-CN" altLang="en-US" sz="1200" b="1" kern="100" dirty="0">
                    <a:solidFill>
                      <a:srgbClr val="C00000"/>
                    </a:solidFill>
                    <a:latin typeface="微软雅黑"/>
                    <a:ea typeface="微软雅黑"/>
                  </a:rPr>
                  <a:t>和</a:t>
                </a:r>
                <a:r>
                  <a:rPr lang="en-US" altLang="zh-CN" sz="1200" b="1" kern="100" dirty="0">
                    <a:solidFill>
                      <a:srgbClr val="C00000"/>
                    </a:solidFill>
                    <a:latin typeface="微软雅黑"/>
                    <a:ea typeface="微软雅黑"/>
                  </a:rPr>
                  <a:t>M2</a:t>
                </a:r>
                <a:r>
                  <a:rPr lang="zh-CN" altLang="en-US" sz="1200" b="1" kern="100" dirty="0">
                    <a:solidFill>
                      <a:srgbClr val="C00000"/>
                    </a:solidFill>
                    <a:latin typeface="微软雅黑"/>
                    <a:ea typeface="微软雅黑"/>
                  </a:rPr>
                  <a:t>。那是不是将所有</a:t>
                </a:r>
                <a:r>
                  <a:rPr lang="zh-CN" altLang="en-US" sz="1200" b="1" kern="1200" dirty="0">
                    <a:solidFill>
                      <a:srgbClr val="0000FF"/>
                    </a:solidFill>
                    <a:latin typeface="Arial"/>
                    <a:ea typeface="微软雅黑"/>
                    <a:cs typeface="+mn-cs"/>
                  </a:rPr>
                  <a:t>原公式</a:t>
                </a:r>
                <a:r>
                  <a:rPr lang="en-US" altLang="zh-CN" sz="1200" b="1" kern="100" dirty="0">
                    <a:solidFill>
                      <a:srgbClr val="C00000"/>
                    </a:solidFill>
                    <a:latin typeface="微软雅黑"/>
                    <a:ea typeface="微软雅黑"/>
                  </a:rPr>
                  <a:t>(P→</a:t>
                </a:r>
                <a:r>
                  <a:rPr lang="en-US" altLang="zh-CN" sz="1200" b="1" i="0" kern="100">
                    <a:solidFill>
                      <a:srgbClr val="C00000"/>
                    </a:solidFill>
                    <a:latin typeface="Cambria Math" panose="02040503050406030204" pitchFamily="18" charset="0"/>
                  </a:rPr>
                  <a:t>¬</a:t>
                </a:r>
                <a:r>
                  <a:rPr lang="en-US" altLang="zh-CN" sz="1200" b="1" kern="100" dirty="0">
                    <a:solidFill>
                      <a:srgbClr val="C00000"/>
                    </a:solidFill>
                    <a:latin typeface="微软雅黑"/>
                    <a:ea typeface="微软雅黑"/>
                  </a:rPr>
                  <a:t>Q)</a:t>
                </a:r>
                <a:r>
                  <a:rPr lang="zh-CN" altLang="zh-CN" sz="1200" b="1" kern="100" dirty="0">
                    <a:solidFill>
                      <a:srgbClr val="C00000"/>
                    </a:solidFill>
                    <a:latin typeface="微软雅黑"/>
                    <a:ea typeface="微软雅黑"/>
                  </a:rPr>
                  <a:t>∧</a:t>
                </a:r>
                <a:r>
                  <a:rPr lang="en-US" altLang="zh-CN" sz="1200" b="1" kern="100" dirty="0">
                    <a:solidFill>
                      <a:srgbClr val="C00000"/>
                    </a:solidFill>
                    <a:latin typeface="微软雅黑"/>
                    <a:ea typeface="微软雅黑"/>
                  </a:rPr>
                  <a:t>R</a:t>
                </a:r>
                <a:r>
                  <a:rPr lang="zh-CN" altLang="en-US" sz="1200" b="1" kern="100" dirty="0">
                    <a:solidFill>
                      <a:srgbClr val="C00000"/>
                    </a:solidFill>
                    <a:latin typeface="微软雅黑"/>
                    <a:ea typeface="微软雅黑"/>
                  </a:rPr>
                  <a:t>为假时的解释对应的极大项做合取就是对应的主合取范式呢？事实上，如果我们用同样的方法继续验证的话，就会发现这个结论是成立的。于是我们有</a:t>
                </a:r>
                <a:endParaRPr lang="zh-CN" altLang="zh-CN" sz="1200" b="1" kern="1200" dirty="0">
                  <a:solidFill>
                    <a:srgbClr val="0000FF"/>
                  </a:solidFill>
                  <a:latin typeface="Arial"/>
                  <a:ea typeface="微软雅黑"/>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428125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从给定的真值表可以看出，在</a:t>
                </a:r>
                <a:r>
                  <a:rPr lang="en-US" altLang="zh-CN" sz="1200" b="1" kern="100" dirty="0">
                    <a:solidFill>
                      <a:schemeClr val="bg1"/>
                    </a:solidFill>
                    <a:latin typeface="微软雅黑"/>
                    <a:ea typeface="微软雅黑"/>
                  </a:rPr>
                  <a:t>(P→</a:t>
                </a:r>
                <a:r>
                  <a:rPr lang="en-US" altLang="zh-CN" sz="1200" b="1" i="0" kern="100">
                    <a:solidFill>
                      <a:schemeClr val="bg1"/>
                    </a:solidFill>
                    <a:latin typeface="Cambria Math" panose="02040503050406030204" pitchFamily="18" charset="0"/>
                  </a:rPr>
                  <a:t>¬</a:t>
                </a:r>
                <a:r>
                  <a:rPr lang="en-US" altLang="zh-CN" sz="1200" b="1" kern="100" dirty="0">
                    <a:solidFill>
                      <a:schemeClr val="bg1"/>
                    </a:solidFill>
                    <a:latin typeface="微软雅黑"/>
                    <a:ea typeface="微软雅黑"/>
                  </a:rPr>
                  <a:t>Q)</a:t>
                </a:r>
                <a:r>
                  <a:rPr lang="zh-CN" altLang="zh-CN" sz="1200" b="1" kern="100" dirty="0">
                    <a:solidFill>
                      <a:schemeClr val="bg1"/>
                    </a:solidFill>
                    <a:latin typeface="微软雅黑"/>
                    <a:ea typeface="微软雅黑"/>
                  </a:rPr>
                  <a:t>∧</a:t>
                </a:r>
                <a:r>
                  <a:rPr lang="en-US" altLang="zh-CN" sz="1200" b="1" kern="100" dirty="0">
                    <a:solidFill>
                      <a:schemeClr val="bg1"/>
                    </a:solidFill>
                    <a:latin typeface="微软雅黑"/>
                    <a:ea typeface="微软雅黑"/>
                  </a:rPr>
                  <a:t>R</a:t>
                </a:r>
                <a:r>
                  <a:rPr lang="zh-CN" altLang="en-US" sz="1200" b="1" kern="100" dirty="0">
                    <a:solidFill>
                      <a:schemeClr val="bg1"/>
                    </a:solidFill>
                    <a:latin typeface="微软雅黑"/>
                    <a:ea typeface="微软雅黑"/>
                  </a:rPr>
                  <a:t>的合取式中，将</a:t>
                </a:r>
                <a:r>
                  <a:rPr lang="en-US" altLang="zh-CN" sz="1200" b="1" kern="100" dirty="0">
                    <a:solidFill>
                      <a:schemeClr val="bg1"/>
                    </a:solidFill>
                    <a:latin typeface="微软雅黑"/>
                    <a:ea typeface="微软雅黑"/>
                  </a:rPr>
                  <a:t>(P→</a:t>
                </a:r>
                <a:r>
                  <a:rPr lang="en-US" altLang="zh-CN" sz="1200" b="1" i="0" kern="100">
                    <a:solidFill>
                      <a:schemeClr val="bg1"/>
                    </a:solidFill>
                    <a:latin typeface="Cambria Math" panose="02040503050406030204" pitchFamily="18" charset="0"/>
                  </a:rPr>
                  <a:t>¬</a:t>
                </a:r>
                <a:r>
                  <a:rPr lang="en-US" altLang="zh-CN" sz="1200" b="1" kern="100" dirty="0">
                    <a:solidFill>
                      <a:schemeClr val="bg1"/>
                    </a:solidFill>
                    <a:latin typeface="微软雅黑"/>
                    <a:ea typeface="微软雅黑"/>
                  </a:rPr>
                  <a:t>Q)</a:t>
                </a:r>
                <a:r>
                  <a:rPr lang="zh-CN" altLang="zh-CN" sz="1200" b="1" kern="100" dirty="0">
                    <a:solidFill>
                      <a:schemeClr val="bg1"/>
                    </a:solidFill>
                    <a:latin typeface="微软雅黑"/>
                    <a:ea typeface="微软雅黑"/>
                  </a:rPr>
                  <a:t>∧</a:t>
                </a:r>
                <a:r>
                  <a:rPr lang="en-US" altLang="zh-CN" sz="1200" b="1" kern="100" dirty="0">
                    <a:solidFill>
                      <a:schemeClr val="bg1"/>
                    </a:solidFill>
                    <a:latin typeface="微软雅黑"/>
                    <a:ea typeface="微软雅黑"/>
                  </a:rPr>
                  <a:t>R</a:t>
                </a:r>
                <a:r>
                  <a:rPr lang="zh-CN" altLang="en-US" sz="1200" b="1" kern="100" dirty="0">
                    <a:solidFill>
                      <a:schemeClr val="bg1"/>
                    </a:solidFill>
                    <a:latin typeface="微软雅黑"/>
                    <a:ea typeface="微软雅黑"/>
                  </a:rPr>
                  <a:t>取值为</a:t>
                </a:r>
                <a:r>
                  <a:rPr lang="en-US" altLang="zh-CN" sz="1200" b="1" kern="100" dirty="0">
                    <a:solidFill>
                      <a:schemeClr val="bg1"/>
                    </a:solidFill>
                    <a:latin typeface="微软雅黑"/>
                    <a:ea typeface="微软雅黑"/>
                  </a:rPr>
                  <a:t>1</a:t>
                </a:r>
                <a:r>
                  <a:rPr lang="zh-CN" altLang="en-US" sz="1200" b="1" kern="100" dirty="0">
                    <a:solidFill>
                      <a:schemeClr val="bg1"/>
                    </a:solidFill>
                    <a:latin typeface="微软雅黑"/>
                    <a:ea typeface="微软雅黑"/>
                  </a:rPr>
                  <a:t>的解释对应的极大项都去掉了，这样，在任给的解释之下，才满足留下来的极大项的合取与原公式等价。即他们的合取是原公式的主合取范式。</a:t>
                </a:r>
                <a:endParaRPr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471794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对于极小项的选取，我们可以采用同样的方法，根据</a:t>
                </a:r>
                <a:r>
                  <a:rPr lang="zh-CN" altLang="en-US" sz="1200" b="1" dirty="0">
                    <a:solidFill>
                      <a:srgbClr val="0000FF"/>
                    </a:solidFill>
                    <a:latin typeface="Arial"/>
                    <a:ea typeface="微软雅黑"/>
                  </a:rPr>
                  <a:t>选出极小项的析取式与原公式等价。的原则，我们只能选择那些使</a:t>
                </a:r>
                <a:r>
                  <a:rPr lang="en-US" altLang="zh-CN" sz="1200" b="1" kern="100" dirty="0">
                    <a:solidFill>
                      <a:srgbClr val="C00000"/>
                    </a:solidFill>
                    <a:latin typeface="微软雅黑"/>
                    <a:ea typeface="微软雅黑"/>
                  </a:rPr>
                  <a:t>(P→</a:t>
                </a:r>
                <a:r>
                  <a:rPr lang="en-US" altLang="zh-CN" sz="1200" b="1" i="0" kern="100">
                    <a:solidFill>
                      <a:srgbClr val="C00000"/>
                    </a:solidFill>
                    <a:latin typeface="Cambria Math" panose="02040503050406030204" pitchFamily="18" charset="0"/>
                  </a:rPr>
                  <a:t>¬</a:t>
                </a:r>
                <a:r>
                  <a:rPr lang="en-US" altLang="zh-CN" sz="1200" b="1" kern="100" dirty="0">
                    <a:solidFill>
                      <a:srgbClr val="C00000"/>
                    </a:solidFill>
                    <a:latin typeface="微软雅黑"/>
                    <a:ea typeface="微软雅黑"/>
                  </a:rPr>
                  <a:t>Q)</a:t>
                </a:r>
                <a:r>
                  <a:rPr lang="zh-CN" altLang="zh-CN" sz="1200" b="1" kern="100" dirty="0">
                    <a:solidFill>
                      <a:srgbClr val="C00000"/>
                    </a:solidFill>
                    <a:latin typeface="微软雅黑"/>
                    <a:ea typeface="微软雅黑"/>
                  </a:rPr>
                  <a:t>∧</a:t>
                </a:r>
                <a:r>
                  <a:rPr lang="en-US" altLang="zh-CN" sz="1200" b="1" kern="100" dirty="0">
                    <a:solidFill>
                      <a:srgbClr val="C00000"/>
                    </a:solidFill>
                    <a:latin typeface="微软雅黑"/>
                    <a:ea typeface="微软雅黑"/>
                  </a:rPr>
                  <a:t>R</a:t>
                </a:r>
                <a:r>
                  <a:rPr lang="zh-CN" altLang="en-US" sz="1200" b="1" kern="100" dirty="0">
                    <a:solidFill>
                      <a:srgbClr val="C00000"/>
                    </a:solidFill>
                    <a:latin typeface="微软雅黑"/>
                    <a:ea typeface="微软雅黑"/>
                  </a:rPr>
                  <a:t>为真时的解释对应的极小项</a:t>
                </a:r>
                <a:r>
                  <a:rPr lang="zh-CN" altLang="en-US" sz="1200" b="1" kern="100" dirty="0">
                    <a:solidFill>
                      <a:prstClr val="black"/>
                    </a:solidFill>
                    <a:latin typeface="微软雅黑"/>
                    <a:ea typeface="微软雅黑"/>
                  </a:rPr>
                  <a:t>进行析取。不妨假设加入</a:t>
                </a:r>
                <a:r>
                  <a:rPr lang="en-US" altLang="zh-CN" sz="1200" b="1" kern="100" dirty="0">
                    <a:solidFill>
                      <a:prstClr val="black"/>
                    </a:solidFill>
                    <a:latin typeface="微软雅黑"/>
                    <a:ea typeface="微软雅黑"/>
                  </a:rPr>
                  <a:t>m0</a:t>
                </a:r>
                <a:r>
                  <a:rPr lang="zh-CN" altLang="en-US" sz="1200" b="1" kern="100" dirty="0">
                    <a:solidFill>
                      <a:prstClr val="black"/>
                    </a:solidFill>
                    <a:latin typeface="微软雅黑"/>
                    <a:ea typeface="微软雅黑"/>
                  </a:rPr>
                  <a:t>，可以发现，原公式为</a:t>
                </a:r>
                <a:r>
                  <a:rPr lang="en-US" altLang="zh-CN" sz="1200" b="1" kern="100" dirty="0">
                    <a:solidFill>
                      <a:prstClr val="black"/>
                    </a:solidFill>
                    <a:latin typeface="微软雅黑"/>
                    <a:ea typeface="微软雅黑"/>
                  </a:rPr>
                  <a:t>0</a:t>
                </a:r>
                <a:r>
                  <a:rPr lang="zh-CN" altLang="en-US" sz="1200" b="1" kern="100" dirty="0">
                    <a:solidFill>
                      <a:prstClr val="black"/>
                    </a:solidFill>
                    <a:latin typeface="微软雅黑"/>
                    <a:ea typeface="微软雅黑"/>
                  </a:rPr>
                  <a:t>，但加入</a:t>
                </a:r>
                <a:r>
                  <a:rPr lang="en-US" altLang="zh-CN" sz="1200" b="1" kern="100" dirty="0">
                    <a:solidFill>
                      <a:prstClr val="black"/>
                    </a:solidFill>
                    <a:latin typeface="微软雅黑"/>
                    <a:ea typeface="微软雅黑"/>
                  </a:rPr>
                  <a:t>m0</a:t>
                </a:r>
                <a:r>
                  <a:rPr lang="zh-CN" altLang="en-US" sz="1200" b="1" kern="100" dirty="0">
                    <a:solidFill>
                      <a:prstClr val="black"/>
                    </a:solidFill>
                    <a:latin typeface="微软雅黑"/>
                    <a:ea typeface="微软雅黑"/>
                  </a:rPr>
                  <a:t>后，他们的析取式则为真，从而两者不等值。这说明</a:t>
                </a:r>
                <a:r>
                  <a:rPr lang="en-US" altLang="zh-CN" sz="1200" b="1" kern="100" dirty="0">
                    <a:solidFill>
                      <a:prstClr val="black"/>
                    </a:solidFill>
                    <a:latin typeface="微软雅黑"/>
                    <a:ea typeface="微软雅黑"/>
                  </a:rPr>
                  <a:t>m0</a:t>
                </a:r>
                <a:r>
                  <a:rPr lang="zh-CN" altLang="en-US" sz="1200" b="1" kern="100" dirty="0">
                    <a:solidFill>
                      <a:prstClr val="black"/>
                    </a:solidFill>
                    <a:latin typeface="微软雅黑"/>
                    <a:ea typeface="微软雅黑"/>
                  </a:rPr>
                  <a:t>的加入是错误的。即只能加入</a:t>
                </a:r>
                <a:r>
                  <a:rPr lang="zh-CN" altLang="en-US" sz="1200" b="1" dirty="0">
                    <a:solidFill>
                      <a:srgbClr val="0000FF"/>
                    </a:solidFill>
                    <a:latin typeface="Arial"/>
                    <a:ea typeface="微软雅黑"/>
                  </a:rPr>
                  <a:t>使</a:t>
                </a:r>
                <a:r>
                  <a:rPr lang="en-US" altLang="zh-CN" sz="1200" b="1" kern="100" dirty="0">
                    <a:solidFill>
                      <a:srgbClr val="C00000"/>
                    </a:solidFill>
                    <a:latin typeface="微软雅黑"/>
                    <a:ea typeface="微软雅黑"/>
                  </a:rPr>
                  <a:t>(P→</a:t>
                </a:r>
                <a:r>
                  <a:rPr lang="en-US" altLang="zh-CN" sz="1200" b="1" i="0" kern="100">
                    <a:solidFill>
                      <a:srgbClr val="C00000"/>
                    </a:solidFill>
                    <a:latin typeface="Cambria Math" panose="02040503050406030204" pitchFamily="18" charset="0"/>
                  </a:rPr>
                  <a:t>¬</a:t>
                </a:r>
                <a:r>
                  <a:rPr lang="en-US" altLang="zh-CN" sz="1200" b="1" kern="100" dirty="0">
                    <a:solidFill>
                      <a:srgbClr val="C00000"/>
                    </a:solidFill>
                    <a:latin typeface="微软雅黑"/>
                    <a:ea typeface="微软雅黑"/>
                  </a:rPr>
                  <a:t>Q)</a:t>
                </a:r>
                <a:r>
                  <a:rPr lang="zh-CN" altLang="zh-CN" sz="1200" b="1" kern="100" dirty="0">
                    <a:solidFill>
                      <a:srgbClr val="C00000"/>
                    </a:solidFill>
                    <a:latin typeface="微软雅黑"/>
                    <a:ea typeface="微软雅黑"/>
                  </a:rPr>
                  <a:t>∧</a:t>
                </a:r>
                <a:r>
                  <a:rPr lang="en-US" altLang="zh-CN" sz="1200" b="1" kern="100" dirty="0">
                    <a:solidFill>
                      <a:srgbClr val="C00000"/>
                    </a:solidFill>
                    <a:latin typeface="微软雅黑"/>
                    <a:ea typeface="微软雅黑"/>
                  </a:rPr>
                  <a:t>R</a:t>
                </a:r>
                <a:r>
                  <a:rPr lang="zh-CN" altLang="en-US" sz="1200" b="1" kern="100" dirty="0">
                    <a:solidFill>
                      <a:srgbClr val="C00000"/>
                    </a:solidFill>
                    <a:latin typeface="微软雅黑"/>
                    <a:ea typeface="微软雅黑"/>
                  </a:rPr>
                  <a:t>为真时的解释对应的极小项</a:t>
                </a:r>
                <a:r>
                  <a:rPr lang="zh-CN" altLang="en-US" sz="1200" b="1" kern="100" dirty="0">
                    <a:solidFill>
                      <a:prstClr val="black"/>
                    </a:solidFill>
                    <a:latin typeface="微软雅黑"/>
                    <a:ea typeface="微软雅黑"/>
                  </a:rPr>
                  <a:t>。</a:t>
                </a:r>
                <a:endParaRPr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407203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698958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事实上，这并非是一个巧合，可以从真值表技术角度进行解释。</a:t>
                </a:r>
              </a:p>
              <a:p>
                <a:r>
                  <a:rPr lang="zh-CN" altLang="zh-CN" sz="1200" kern="1200" dirty="0">
                    <a:solidFill>
                      <a:schemeClr val="tx1"/>
                    </a:solidFill>
                    <a:effectLst/>
                    <a:latin typeface="+mn-lt"/>
                    <a:ea typeface="+mn-ea"/>
                    <a:cs typeface="+mn-cs"/>
                  </a:rPr>
                  <a:t>根据真值表技术，</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）公式</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真值为</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的行对应</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真值为</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的行，所以将公式</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使用过的极小项去掉，剩下的极小项的析取则构成</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的主析取范式；</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）公式</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真值为</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的行对应</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真值为</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的行，所以将公式</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使用过的极大项去掉，剩下的极大项的合取则构成</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的主合取范式。</a:t>
                </a:r>
              </a:p>
              <a:p>
                <a:endParaRPr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328690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494860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606216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C00000"/>
                    </a:solidFill>
                    <a:latin typeface="+mn-ea"/>
                  </a:rPr>
                  <a:t>定义</a:t>
                </a:r>
                <a:r>
                  <a:rPr lang="en-US" altLang="zh-CN" b="1" dirty="0">
                    <a:solidFill>
                      <a:srgbClr val="C00000"/>
                    </a:solidFill>
                    <a:latin typeface="+mn-ea"/>
                  </a:rPr>
                  <a:t>2.17  </a:t>
                </a:r>
                <a:r>
                  <a:rPr lang="zh-CN" altLang="en-US" b="1" dirty="0">
                    <a:latin typeface="+mn-ea"/>
                  </a:rPr>
                  <a:t>设</a:t>
                </a:r>
                <a:r>
                  <a:rPr lang="en-US" altLang="zh-CN" b="1" dirty="0">
                    <a:latin typeface="+mn-ea"/>
                  </a:rPr>
                  <a:t>G</a:t>
                </a:r>
                <a:r>
                  <a:rPr lang="en-US" altLang="zh-CN" b="1" baseline="-25000" dirty="0">
                    <a:latin typeface="+mn-ea"/>
                  </a:rPr>
                  <a:t>1</a:t>
                </a:r>
                <a:r>
                  <a:rPr lang="zh-CN" altLang="zh-CN" b="1" dirty="0">
                    <a:latin typeface="+mn-ea"/>
                  </a:rPr>
                  <a:t>，</a:t>
                </a:r>
                <a:r>
                  <a:rPr lang="en-US" altLang="zh-CN" b="1" dirty="0">
                    <a:latin typeface="+mn-ea"/>
                  </a:rPr>
                  <a:t>G</a:t>
                </a:r>
                <a:r>
                  <a:rPr lang="en-US" altLang="zh-CN" b="1" baseline="-25000" dirty="0">
                    <a:latin typeface="+mn-ea"/>
                  </a:rPr>
                  <a:t>2</a:t>
                </a:r>
                <a:r>
                  <a:rPr lang="zh-CN" altLang="zh-CN" b="1" dirty="0">
                    <a:latin typeface="+mn-ea"/>
                  </a:rPr>
                  <a:t>，</a:t>
                </a:r>
                <a:r>
                  <a:rPr lang="en-US" altLang="zh-CN" b="1" dirty="0">
                    <a:latin typeface="+mn-ea"/>
                  </a:rPr>
                  <a:t>…</a:t>
                </a:r>
                <a:r>
                  <a:rPr lang="zh-CN" altLang="zh-CN" b="1" dirty="0">
                    <a:latin typeface="+mn-ea"/>
                  </a:rPr>
                  <a:t>，</a:t>
                </a:r>
                <a:r>
                  <a:rPr lang="en-US" altLang="zh-CN" b="1" dirty="0" err="1">
                    <a:latin typeface="+mn-ea"/>
                  </a:rPr>
                  <a:t>G</a:t>
                </a:r>
                <a:r>
                  <a:rPr lang="en-US" altLang="zh-CN" b="1" baseline="-25000" dirty="0" err="1">
                    <a:latin typeface="+mn-ea"/>
                  </a:rPr>
                  <a:t>n</a:t>
                </a:r>
                <a:r>
                  <a:rPr lang="zh-CN" altLang="zh-CN" b="1" dirty="0">
                    <a:latin typeface="+mn-ea"/>
                  </a:rPr>
                  <a:t>，</a:t>
                </a:r>
                <a:r>
                  <a:rPr lang="en-US" altLang="zh-CN" b="1" dirty="0">
                    <a:latin typeface="+mn-ea"/>
                  </a:rPr>
                  <a:t>H</a:t>
                </a:r>
                <a:r>
                  <a:rPr lang="zh-CN" altLang="en-US" b="1" dirty="0">
                    <a:latin typeface="+mn-ea"/>
                  </a:rPr>
                  <a:t>是命题公式。</a:t>
                </a:r>
                <a:r>
                  <a:rPr lang="zh-CN" altLang="en-US" b="1" dirty="0">
                    <a:solidFill>
                      <a:srgbClr val="3333FF"/>
                    </a:solidFill>
                    <a:latin typeface="+mn-ea"/>
                  </a:rPr>
                  <a:t>对任意解释</a:t>
                </a:r>
                <a:r>
                  <a:rPr lang="en-US" altLang="zh-CN" b="1" dirty="0">
                    <a:solidFill>
                      <a:srgbClr val="3333FF"/>
                    </a:solidFill>
                    <a:latin typeface="+mn-ea"/>
                  </a:rPr>
                  <a:t>I</a:t>
                </a:r>
                <a:r>
                  <a:rPr lang="zh-CN" altLang="en-US" b="1" dirty="0">
                    <a:solidFill>
                      <a:srgbClr val="3333FF"/>
                    </a:solidFill>
                    <a:latin typeface="+mn-ea"/>
                  </a:rPr>
                  <a:t>，如果</a:t>
                </a:r>
                <a:r>
                  <a:rPr lang="en-US" altLang="zh-CN" b="1" dirty="0">
                    <a:solidFill>
                      <a:srgbClr val="3333FF"/>
                    </a:solidFill>
                    <a:latin typeface="+mn-ea"/>
                  </a:rPr>
                  <a:t>G</a:t>
                </a:r>
                <a:r>
                  <a:rPr lang="en-US" altLang="zh-CN" b="1" baseline="-25000" dirty="0">
                    <a:solidFill>
                      <a:srgbClr val="3333FF"/>
                    </a:solidFill>
                    <a:latin typeface="+mn-ea"/>
                  </a:rPr>
                  <a:t>1</a:t>
                </a:r>
                <a:r>
                  <a:rPr lang="zh-CN" altLang="zh-CN" b="1" dirty="0">
                    <a:solidFill>
                      <a:srgbClr val="3333FF"/>
                    </a:solidFill>
                    <a:latin typeface="+mn-ea"/>
                  </a:rPr>
                  <a:t>∧</a:t>
                </a:r>
                <a:r>
                  <a:rPr lang="en-US" altLang="zh-CN" b="1" dirty="0">
                    <a:solidFill>
                      <a:srgbClr val="3333FF"/>
                    </a:solidFill>
                    <a:latin typeface="+mn-ea"/>
                  </a:rPr>
                  <a:t>G</a:t>
                </a:r>
                <a:r>
                  <a:rPr lang="en-US" altLang="zh-CN" b="1" baseline="-25000" dirty="0">
                    <a:solidFill>
                      <a:srgbClr val="3333FF"/>
                    </a:solidFill>
                    <a:latin typeface="+mn-ea"/>
                  </a:rPr>
                  <a:t>2</a:t>
                </a:r>
                <a:r>
                  <a:rPr lang="zh-CN" altLang="zh-CN" b="1" dirty="0">
                    <a:solidFill>
                      <a:srgbClr val="3333FF"/>
                    </a:solidFill>
                    <a:latin typeface="+mn-ea"/>
                  </a:rPr>
                  <a:t>∧</a:t>
                </a:r>
                <a:r>
                  <a:rPr lang="en-US" altLang="zh-CN" b="1" dirty="0">
                    <a:solidFill>
                      <a:srgbClr val="3333FF"/>
                    </a:solidFill>
                    <a:latin typeface="+mn-ea"/>
                  </a:rPr>
                  <a:t>…</a:t>
                </a:r>
                <a:r>
                  <a:rPr lang="zh-CN" altLang="zh-CN" b="1" dirty="0">
                    <a:solidFill>
                      <a:srgbClr val="3333FF"/>
                    </a:solidFill>
                    <a:latin typeface="+mn-ea"/>
                  </a:rPr>
                  <a:t>∧</a:t>
                </a:r>
                <a:r>
                  <a:rPr lang="en-US" altLang="zh-CN" b="1" dirty="0" err="1">
                    <a:solidFill>
                      <a:srgbClr val="3333FF"/>
                    </a:solidFill>
                    <a:latin typeface="+mn-ea"/>
                  </a:rPr>
                  <a:t>G</a:t>
                </a:r>
                <a:r>
                  <a:rPr lang="en-US" altLang="zh-CN" b="1" baseline="-25000" dirty="0" err="1">
                    <a:solidFill>
                      <a:srgbClr val="3333FF"/>
                    </a:solidFill>
                    <a:latin typeface="+mn-ea"/>
                  </a:rPr>
                  <a:t>n</a:t>
                </a:r>
                <a:r>
                  <a:rPr lang="zh-CN" altLang="en-US" b="1" dirty="0">
                    <a:solidFill>
                      <a:srgbClr val="3333FF"/>
                    </a:solidFill>
                    <a:latin typeface="+mn-ea"/>
                  </a:rPr>
                  <a:t>为真，</a:t>
                </a:r>
                <a:r>
                  <a:rPr lang="en-US" altLang="zh-CN" b="1" dirty="0">
                    <a:solidFill>
                      <a:srgbClr val="3333FF"/>
                    </a:solidFill>
                    <a:latin typeface="+mn-ea"/>
                  </a:rPr>
                  <a:t>H</a:t>
                </a:r>
                <a:r>
                  <a:rPr lang="zh-CN" altLang="en-US" b="1" dirty="0">
                    <a:solidFill>
                      <a:srgbClr val="3333FF"/>
                    </a:solidFill>
                    <a:latin typeface="+mn-ea"/>
                  </a:rPr>
                  <a:t>也为真，或者</a:t>
                </a:r>
                <a:r>
                  <a:rPr lang="en-US" altLang="zh-CN" b="1" dirty="0">
                    <a:solidFill>
                      <a:srgbClr val="3333FF"/>
                    </a:solidFill>
                    <a:latin typeface="+mn-ea"/>
                  </a:rPr>
                  <a:t>G</a:t>
                </a:r>
                <a:r>
                  <a:rPr lang="en-US" altLang="zh-CN" b="1" baseline="-25000" dirty="0">
                    <a:solidFill>
                      <a:srgbClr val="3333FF"/>
                    </a:solidFill>
                    <a:latin typeface="+mn-ea"/>
                  </a:rPr>
                  <a:t>1</a:t>
                </a:r>
                <a:r>
                  <a:rPr lang="zh-CN" altLang="zh-CN" b="1" dirty="0">
                    <a:solidFill>
                      <a:srgbClr val="3333FF"/>
                    </a:solidFill>
                    <a:latin typeface="+mn-ea"/>
                  </a:rPr>
                  <a:t>∧</a:t>
                </a:r>
                <a:r>
                  <a:rPr lang="en-US" altLang="zh-CN" b="1" dirty="0">
                    <a:solidFill>
                      <a:srgbClr val="3333FF"/>
                    </a:solidFill>
                    <a:latin typeface="+mn-ea"/>
                  </a:rPr>
                  <a:t>G</a:t>
                </a:r>
                <a:r>
                  <a:rPr lang="en-US" altLang="zh-CN" b="1" baseline="-25000" dirty="0">
                    <a:solidFill>
                      <a:srgbClr val="3333FF"/>
                    </a:solidFill>
                    <a:latin typeface="+mn-ea"/>
                  </a:rPr>
                  <a:t>2</a:t>
                </a:r>
                <a:r>
                  <a:rPr lang="zh-CN" altLang="zh-CN" b="1" dirty="0">
                    <a:solidFill>
                      <a:srgbClr val="3333FF"/>
                    </a:solidFill>
                    <a:latin typeface="+mn-ea"/>
                  </a:rPr>
                  <a:t>∧</a:t>
                </a:r>
                <a:r>
                  <a:rPr lang="en-US" altLang="zh-CN" b="1" dirty="0">
                    <a:solidFill>
                      <a:srgbClr val="3333FF"/>
                    </a:solidFill>
                    <a:latin typeface="+mn-ea"/>
                  </a:rPr>
                  <a:t>…</a:t>
                </a:r>
                <a:r>
                  <a:rPr lang="zh-CN" altLang="zh-CN" b="1" dirty="0">
                    <a:solidFill>
                      <a:srgbClr val="3333FF"/>
                    </a:solidFill>
                    <a:latin typeface="+mn-ea"/>
                  </a:rPr>
                  <a:t>∧</a:t>
                </a:r>
                <a:r>
                  <a:rPr lang="en-US" altLang="zh-CN" b="1" dirty="0" err="1">
                    <a:solidFill>
                      <a:srgbClr val="3333FF"/>
                    </a:solidFill>
                    <a:latin typeface="+mn-ea"/>
                  </a:rPr>
                  <a:t>G</a:t>
                </a:r>
                <a:r>
                  <a:rPr lang="en-US" altLang="zh-CN" b="1" baseline="-25000" dirty="0" err="1">
                    <a:solidFill>
                      <a:srgbClr val="3333FF"/>
                    </a:solidFill>
                    <a:latin typeface="+mn-ea"/>
                  </a:rPr>
                  <a:t>n</a:t>
                </a:r>
                <a:r>
                  <a:rPr lang="zh-CN" altLang="en-US" b="1" dirty="0">
                    <a:solidFill>
                      <a:srgbClr val="3333FF"/>
                    </a:solidFill>
                    <a:latin typeface="+mn-ea"/>
                  </a:rPr>
                  <a:t>为假</a:t>
                </a:r>
                <a:r>
                  <a:rPr lang="zh-CN" altLang="en-US" b="1" dirty="0">
                    <a:latin typeface="+mn-ea"/>
                  </a:rPr>
                  <a:t>，</a:t>
                </a:r>
                <a:r>
                  <a:rPr lang="zh-CN" altLang="en-US" b="1" dirty="0">
                    <a:solidFill>
                      <a:srgbClr val="3333FF"/>
                    </a:solidFill>
                    <a:latin typeface="+mn-ea"/>
                  </a:rPr>
                  <a:t>则称</a:t>
                </a:r>
                <a:r>
                  <a:rPr lang="en-US" altLang="zh-CN" b="1" dirty="0">
                    <a:solidFill>
                      <a:srgbClr val="3333FF"/>
                    </a:solidFill>
                    <a:latin typeface="+mn-ea"/>
                  </a:rPr>
                  <a:t>H</a:t>
                </a:r>
                <a:r>
                  <a:rPr lang="zh-CN" altLang="en-US" b="1" dirty="0">
                    <a:solidFill>
                      <a:srgbClr val="3333FF"/>
                    </a:solidFill>
                    <a:latin typeface="+mn-ea"/>
                  </a:rPr>
                  <a:t>是</a:t>
                </a:r>
                <a:r>
                  <a:rPr lang="en-US" altLang="zh-CN" b="1" dirty="0">
                    <a:solidFill>
                      <a:srgbClr val="3333FF"/>
                    </a:solidFill>
                    <a:latin typeface="+mn-ea"/>
                  </a:rPr>
                  <a:t>G</a:t>
                </a:r>
                <a:r>
                  <a:rPr lang="en-US" altLang="zh-CN" b="1" baseline="-25000" dirty="0">
                    <a:solidFill>
                      <a:srgbClr val="3333FF"/>
                    </a:solidFill>
                    <a:latin typeface="+mn-ea"/>
                  </a:rPr>
                  <a:t>1</a:t>
                </a:r>
                <a:r>
                  <a:rPr lang="zh-CN" altLang="zh-CN" b="1" dirty="0">
                    <a:solidFill>
                      <a:srgbClr val="3333FF"/>
                    </a:solidFill>
                    <a:latin typeface="+mn-ea"/>
                  </a:rPr>
                  <a:t>，</a:t>
                </a:r>
                <a:r>
                  <a:rPr lang="en-US" altLang="zh-CN" b="1" dirty="0">
                    <a:solidFill>
                      <a:srgbClr val="3333FF"/>
                    </a:solidFill>
                    <a:latin typeface="+mn-ea"/>
                  </a:rPr>
                  <a:t>G</a:t>
                </a:r>
                <a:r>
                  <a:rPr lang="en-US" altLang="zh-CN" b="1" baseline="-25000" dirty="0">
                    <a:solidFill>
                      <a:srgbClr val="3333FF"/>
                    </a:solidFill>
                    <a:latin typeface="+mn-ea"/>
                  </a:rPr>
                  <a:t>2</a:t>
                </a:r>
                <a:r>
                  <a:rPr lang="zh-CN" altLang="zh-CN" b="1" dirty="0">
                    <a:solidFill>
                      <a:srgbClr val="3333FF"/>
                    </a:solidFill>
                    <a:latin typeface="+mn-ea"/>
                  </a:rPr>
                  <a:t>，</a:t>
                </a:r>
                <a:r>
                  <a:rPr lang="en-US" altLang="zh-CN" b="1" dirty="0">
                    <a:solidFill>
                      <a:srgbClr val="3333FF"/>
                    </a:solidFill>
                    <a:latin typeface="+mn-ea"/>
                  </a:rPr>
                  <a:t>…</a:t>
                </a:r>
                <a:r>
                  <a:rPr lang="zh-CN" altLang="zh-CN" b="1" dirty="0">
                    <a:solidFill>
                      <a:srgbClr val="3333FF"/>
                    </a:solidFill>
                    <a:latin typeface="+mn-ea"/>
                  </a:rPr>
                  <a:t>，</a:t>
                </a:r>
                <a:r>
                  <a:rPr lang="en-US" altLang="zh-CN" b="1" dirty="0" err="1">
                    <a:solidFill>
                      <a:srgbClr val="3333FF"/>
                    </a:solidFill>
                    <a:latin typeface="+mn-ea"/>
                  </a:rPr>
                  <a:t>G</a:t>
                </a:r>
                <a:r>
                  <a:rPr lang="en-US" altLang="zh-CN" b="1" baseline="-25000" dirty="0" err="1">
                    <a:solidFill>
                      <a:srgbClr val="3333FF"/>
                    </a:solidFill>
                    <a:latin typeface="+mn-ea"/>
                  </a:rPr>
                  <a:t>n</a:t>
                </a:r>
                <a:r>
                  <a:rPr lang="zh-CN" altLang="en-US" b="1" dirty="0">
                    <a:solidFill>
                      <a:srgbClr val="3333FF"/>
                    </a:solidFill>
                    <a:latin typeface="+mn-ea"/>
                  </a:rPr>
                  <a:t>的逻辑结果</a:t>
                </a:r>
                <a:r>
                  <a:rPr lang="en-US" altLang="zh-CN" b="1" dirty="0">
                    <a:latin typeface="+mn-ea"/>
                  </a:rPr>
                  <a:t>(Logic Conclusion)</a:t>
                </a:r>
                <a:r>
                  <a:rPr lang="zh-CN" altLang="en-US" b="1" dirty="0">
                    <a:latin typeface="+mn-ea"/>
                  </a:rPr>
                  <a:t>，或者</a:t>
                </a:r>
                <a:r>
                  <a:rPr lang="en-US" altLang="zh-CN" b="1" dirty="0">
                    <a:latin typeface="+mn-ea"/>
                  </a:rPr>
                  <a:t>G</a:t>
                </a:r>
                <a:r>
                  <a:rPr lang="en-US" altLang="zh-CN" b="1" baseline="-25000" dirty="0">
                    <a:latin typeface="+mn-ea"/>
                  </a:rPr>
                  <a:t>1</a:t>
                </a:r>
                <a:r>
                  <a:rPr lang="zh-CN" altLang="zh-CN" b="1" dirty="0">
                    <a:latin typeface="+mn-ea"/>
                  </a:rPr>
                  <a:t>，</a:t>
                </a:r>
                <a:r>
                  <a:rPr lang="en-US" altLang="zh-CN" b="1" dirty="0">
                    <a:latin typeface="+mn-ea"/>
                  </a:rPr>
                  <a:t>G</a:t>
                </a:r>
                <a:r>
                  <a:rPr lang="en-US" altLang="zh-CN" b="1" baseline="-25000" dirty="0">
                    <a:latin typeface="+mn-ea"/>
                  </a:rPr>
                  <a:t>2</a:t>
                </a:r>
                <a:r>
                  <a:rPr lang="zh-CN" altLang="zh-CN" b="1" dirty="0">
                    <a:latin typeface="+mn-ea"/>
                  </a:rPr>
                  <a:t>，</a:t>
                </a:r>
                <a:r>
                  <a:rPr lang="en-US" altLang="zh-CN" b="1" dirty="0">
                    <a:latin typeface="+mn-ea"/>
                  </a:rPr>
                  <a:t>…</a:t>
                </a:r>
                <a:r>
                  <a:rPr lang="zh-CN" altLang="zh-CN" b="1" dirty="0">
                    <a:latin typeface="+mn-ea"/>
                  </a:rPr>
                  <a:t>，</a:t>
                </a:r>
                <a:r>
                  <a:rPr lang="en-US" altLang="zh-CN" b="1" dirty="0" err="1">
                    <a:latin typeface="+mn-ea"/>
                  </a:rPr>
                  <a:t>G</a:t>
                </a:r>
                <a:r>
                  <a:rPr lang="en-US" altLang="zh-CN" b="1" baseline="-25000" dirty="0" err="1">
                    <a:latin typeface="+mn-ea"/>
                  </a:rPr>
                  <a:t>n</a:t>
                </a:r>
                <a:r>
                  <a:rPr lang="zh-CN" altLang="en-US" b="1" dirty="0">
                    <a:latin typeface="+mn-ea"/>
                  </a:rPr>
                  <a:t>共同蕴涵</a:t>
                </a:r>
                <a:r>
                  <a:rPr lang="en-US" altLang="zh-CN" b="1" dirty="0">
                    <a:latin typeface="+mn-ea"/>
                  </a:rPr>
                  <a:t>H</a:t>
                </a:r>
                <a:r>
                  <a:rPr lang="zh-CN" altLang="en-US" b="1" dirty="0">
                    <a:latin typeface="+mn-ea"/>
                  </a:rPr>
                  <a:t>，记为</a:t>
                </a:r>
                <a:r>
                  <a:rPr lang="en-US" altLang="zh-CN" b="1" dirty="0">
                    <a:latin typeface="+mn-ea"/>
                  </a:rPr>
                  <a:t>G</a:t>
                </a:r>
                <a:r>
                  <a:rPr lang="en-US" altLang="zh-CN" b="1" baseline="-25000" dirty="0">
                    <a:latin typeface="+mn-ea"/>
                  </a:rPr>
                  <a:t>1</a:t>
                </a:r>
                <a:r>
                  <a:rPr lang="zh-CN" altLang="zh-CN" b="1" dirty="0">
                    <a:latin typeface="+mn-ea"/>
                  </a:rPr>
                  <a:t>，</a:t>
                </a:r>
                <a:r>
                  <a:rPr lang="en-US" altLang="zh-CN" b="1" dirty="0">
                    <a:latin typeface="+mn-ea"/>
                  </a:rPr>
                  <a:t>G</a:t>
                </a:r>
                <a:r>
                  <a:rPr lang="en-US" altLang="zh-CN" b="1" baseline="-25000" dirty="0">
                    <a:latin typeface="+mn-ea"/>
                  </a:rPr>
                  <a:t>2</a:t>
                </a:r>
                <a:r>
                  <a:rPr lang="zh-CN" altLang="zh-CN" b="1" dirty="0">
                    <a:latin typeface="+mn-ea"/>
                  </a:rPr>
                  <a:t>，</a:t>
                </a:r>
                <a:r>
                  <a:rPr lang="en-US" altLang="zh-CN" b="1" dirty="0">
                    <a:latin typeface="+mn-ea"/>
                  </a:rPr>
                  <a:t>…</a:t>
                </a:r>
                <a:r>
                  <a:rPr lang="zh-CN" altLang="zh-CN" b="1" dirty="0">
                    <a:latin typeface="+mn-ea"/>
                  </a:rPr>
                  <a:t>，</a:t>
                </a:r>
                <a:r>
                  <a:rPr lang="en-US" altLang="zh-CN" b="1" dirty="0" err="1">
                    <a:latin typeface="+mn-ea"/>
                  </a:rPr>
                  <a:t>G</a:t>
                </a:r>
                <a:r>
                  <a:rPr lang="en-US" altLang="zh-CN" b="1" baseline="-25000" dirty="0" err="1">
                    <a:latin typeface="+mn-ea"/>
                  </a:rPr>
                  <a:t>n</a:t>
                </a:r>
                <a:r>
                  <a:rPr lang="en-US" altLang="zh-CN" b="1" i="0">
                    <a:latin typeface="Cambria Math" panose="02040503050406030204" pitchFamily="18" charset="0"/>
                  </a:rPr>
                  <a:t>⇒</a:t>
                </a:r>
                <a:r>
                  <a:rPr lang="en-US" altLang="zh-CN" b="1" dirty="0">
                    <a:latin typeface="+mn-ea"/>
                  </a:rPr>
                  <a:t>H</a:t>
                </a:r>
                <a:r>
                  <a:rPr lang="zh-CN" altLang="en-US" b="1" dirty="0">
                    <a:latin typeface="+mn-ea"/>
                  </a:rPr>
                  <a:t>。也就是说，有两种情况可以得到</a:t>
                </a:r>
                <a:r>
                  <a:rPr lang="en-US" altLang="zh-CN" b="1" dirty="0">
                    <a:latin typeface="+mn-ea"/>
                  </a:rPr>
                  <a:t>G</a:t>
                </a:r>
                <a:r>
                  <a:rPr lang="en-US" altLang="zh-CN" b="1" baseline="-25000" dirty="0">
                    <a:latin typeface="+mn-ea"/>
                  </a:rPr>
                  <a:t>1</a:t>
                </a:r>
                <a:r>
                  <a:rPr lang="zh-CN" altLang="zh-CN" b="1" dirty="0">
                    <a:latin typeface="+mn-ea"/>
                  </a:rPr>
                  <a:t>，</a:t>
                </a:r>
                <a:r>
                  <a:rPr lang="en-US" altLang="zh-CN" b="1" dirty="0">
                    <a:latin typeface="+mn-ea"/>
                  </a:rPr>
                  <a:t>G</a:t>
                </a:r>
                <a:r>
                  <a:rPr lang="en-US" altLang="zh-CN" b="1" baseline="-25000" dirty="0">
                    <a:latin typeface="+mn-ea"/>
                  </a:rPr>
                  <a:t>2</a:t>
                </a:r>
                <a:r>
                  <a:rPr lang="zh-CN" altLang="zh-CN" b="1" dirty="0">
                    <a:latin typeface="+mn-ea"/>
                  </a:rPr>
                  <a:t>，</a:t>
                </a:r>
                <a:r>
                  <a:rPr lang="en-US" altLang="zh-CN" b="1" dirty="0">
                    <a:latin typeface="+mn-ea"/>
                  </a:rPr>
                  <a:t>…</a:t>
                </a:r>
                <a:r>
                  <a:rPr lang="zh-CN" altLang="zh-CN" b="1" dirty="0">
                    <a:latin typeface="+mn-ea"/>
                  </a:rPr>
                  <a:t>，</a:t>
                </a:r>
                <a:r>
                  <a:rPr lang="en-US" altLang="zh-CN" b="1" dirty="0" err="1">
                    <a:latin typeface="+mn-ea"/>
                  </a:rPr>
                  <a:t>G</a:t>
                </a:r>
                <a:r>
                  <a:rPr lang="en-US" altLang="zh-CN" b="1" baseline="-25000" dirty="0" err="1">
                    <a:latin typeface="+mn-ea"/>
                  </a:rPr>
                  <a:t>n</a:t>
                </a:r>
                <a:r>
                  <a:rPr lang="zh-CN" altLang="en-US" b="1" dirty="0">
                    <a:solidFill>
                      <a:srgbClr val="C00000"/>
                    </a:solidFill>
                    <a:latin typeface="+mn-ea"/>
                  </a:rPr>
                  <a:t>共同蕴涵</a:t>
                </a:r>
                <a:r>
                  <a:rPr lang="en-US" altLang="zh-CN" b="1" dirty="0">
                    <a:latin typeface="+mn-ea"/>
                  </a:rPr>
                  <a:t>H</a:t>
                </a:r>
                <a:r>
                  <a:rPr lang="zh-CN" altLang="en-US" b="1" dirty="0">
                    <a:latin typeface="+mn-ea"/>
                  </a:rPr>
                  <a:t>，一种是</a:t>
                </a:r>
                <a:r>
                  <a:rPr lang="en-US" altLang="zh-CN" b="1" dirty="0">
                    <a:solidFill>
                      <a:srgbClr val="3333FF"/>
                    </a:solidFill>
                    <a:latin typeface="+mn-ea"/>
                  </a:rPr>
                  <a:t>G</a:t>
                </a:r>
                <a:r>
                  <a:rPr lang="en-US" altLang="zh-CN" b="1" baseline="-25000" dirty="0">
                    <a:solidFill>
                      <a:srgbClr val="3333FF"/>
                    </a:solidFill>
                    <a:latin typeface="+mn-ea"/>
                  </a:rPr>
                  <a:t>1</a:t>
                </a:r>
                <a:r>
                  <a:rPr lang="zh-CN" altLang="zh-CN" b="1" dirty="0">
                    <a:solidFill>
                      <a:srgbClr val="3333FF"/>
                    </a:solidFill>
                    <a:latin typeface="+mn-ea"/>
                  </a:rPr>
                  <a:t>∧</a:t>
                </a:r>
                <a:r>
                  <a:rPr lang="en-US" altLang="zh-CN" b="1" dirty="0">
                    <a:solidFill>
                      <a:srgbClr val="3333FF"/>
                    </a:solidFill>
                    <a:latin typeface="+mn-ea"/>
                  </a:rPr>
                  <a:t>G</a:t>
                </a:r>
                <a:r>
                  <a:rPr lang="en-US" altLang="zh-CN" b="1" baseline="-25000" dirty="0">
                    <a:solidFill>
                      <a:srgbClr val="3333FF"/>
                    </a:solidFill>
                    <a:latin typeface="+mn-ea"/>
                  </a:rPr>
                  <a:t>2</a:t>
                </a:r>
                <a:r>
                  <a:rPr lang="zh-CN" altLang="zh-CN" b="1" dirty="0">
                    <a:solidFill>
                      <a:srgbClr val="3333FF"/>
                    </a:solidFill>
                    <a:latin typeface="+mn-ea"/>
                  </a:rPr>
                  <a:t>∧</a:t>
                </a:r>
                <a:r>
                  <a:rPr lang="en-US" altLang="zh-CN" b="1" dirty="0">
                    <a:solidFill>
                      <a:srgbClr val="3333FF"/>
                    </a:solidFill>
                    <a:latin typeface="+mn-ea"/>
                  </a:rPr>
                  <a:t>…</a:t>
                </a:r>
                <a:r>
                  <a:rPr lang="zh-CN" altLang="zh-CN" b="1" dirty="0">
                    <a:solidFill>
                      <a:srgbClr val="3333FF"/>
                    </a:solidFill>
                    <a:latin typeface="+mn-ea"/>
                  </a:rPr>
                  <a:t>∧</a:t>
                </a:r>
                <a:r>
                  <a:rPr lang="en-US" altLang="zh-CN" b="1" dirty="0" err="1">
                    <a:solidFill>
                      <a:srgbClr val="3333FF"/>
                    </a:solidFill>
                    <a:latin typeface="+mn-ea"/>
                  </a:rPr>
                  <a:t>G</a:t>
                </a:r>
                <a:r>
                  <a:rPr lang="en-US" altLang="zh-CN" b="1" baseline="-25000" dirty="0" err="1">
                    <a:solidFill>
                      <a:srgbClr val="3333FF"/>
                    </a:solidFill>
                    <a:latin typeface="+mn-ea"/>
                  </a:rPr>
                  <a:t>n</a:t>
                </a:r>
                <a:r>
                  <a:rPr lang="zh-CN" altLang="en-US" b="1" dirty="0">
                    <a:solidFill>
                      <a:srgbClr val="3333FF"/>
                    </a:solidFill>
                    <a:latin typeface="+mn-ea"/>
                  </a:rPr>
                  <a:t>为真，</a:t>
                </a:r>
                <a:r>
                  <a:rPr lang="en-US" altLang="zh-CN" b="1" dirty="0">
                    <a:solidFill>
                      <a:srgbClr val="3333FF"/>
                    </a:solidFill>
                    <a:latin typeface="+mn-ea"/>
                  </a:rPr>
                  <a:t>H</a:t>
                </a:r>
                <a:r>
                  <a:rPr lang="zh-CN" altLang="en-US" b="1" dirty="0">
                    <a:solidFill>
                      <a:srgbClr val="3333FF"/>
                    </a:solidFill>
                    <a:latin typeface="+mn-ea"/>
                  </a:rPr>
                  <a:t>也为真，另一种是</a:t>
                </a:r>
                <a:r>
                  <a:rPr lang="en-US" altLang="zh-CN" b="1" dirty="0">
                    <a:solidFill>
                      <a:srgbClr val="3333FF"/>
                    </a:solidFill>
                    <a:latin typeface="+mn-ea"/>
                  </a:rPr>
                  <a:t>G</a:t>
                </a:r>
                <a:r>
                  <a:rPr lang="en-US" altLang="zh-CN" b="1" baseline="-25000" dirty="0">
                    <a:solidFill>
                      <a:srgbClr val="3333FF"/>
                    </a:solidFill>
                    <a:latin typeface="+mn-ea"/>
                  </a:rPr>
                  <a:t>1</a:t>
                </a:r>
                <a:r>
                  <a:rPr lang="zh-CN" altLang="zh-CN" b="1" dirty="0">
                    <a:solidFill>
                      <a:srgbClr val="3333FF"/>
                    </a:solidFill>
                    <a:latin typeface="+mn-ea"/>
                  </a:rPr>
                  <a:t>∧</a:t>
                </a:r>
                <a:r>
                  <a:rPr lang="en-US" altLang="zh-CN" b="1" dirty="0">
                    <a:solidFill>
                      <a:srgbClr val="3333FF"/>
                    </a:solidFill>
                    <a:latin typeface="+mn-ea"/>
                  </a:rPr>
                  <a:t>G</a:t>
                </a:r>
                <a:r>
                  <a:rPr lang="en-US" altLang="zh-CN" b="1" baseline="-25000" dirty="0">
                    <a:solidFill>
                      <a:srgbClr val="3333FF"/>
                    </a:solidFill>
                    <a:latin typeface="+mn-ea"/>
                  </a:rPr>
                  <a:t>2</a:t>
                </a:r>
                <a:r>
                  <a:rPr lang="zh-CN" altLang="zh-CN" b="1" dirty="0">
                    <a:solidFill>
                      <a:srgbClr val="3333FF"/>
                    </a:solidFill>
                    <a:latin typeface="+mn-ea"/>
                  </a:rPr>
                  <a:t>∧</a:t>
                </a:r>
                <a:r>
                  <a:rPr lang="en-US" altLang="zh-CN" b="1" dirty="0">
                    <a:solidFill>
                      <a:srgbClr val="3333FF"/>
                    </a:solidFill>
                    <a:latin typeface="+mn-ea"/>
                  </a:rPr>
                  <a:t>…</a:t>
                </a:r>
                <a:r>
                  <a:rPr lang="zh-CN" altLang="zh-CN" b="1" dirty="0">
                    <a:solidFill>
                      <a:srgbClr val="3333FF"/>
                    </a:solidFill>
                    <a:latin typeface="+mn-ea"/>
                  </a:rPr>
                  <a:t>∧</a:t>
                </a:r>
                <a:r>
                  <a:rPr lang="en-US" altLang="zh-CN" b="1" dirty="0" err="1">
                    <a:solidFill>
                      <a:srgbClr val="3333FF"/>
                    </a:solidFill>
                    <a:latin typeface="+mn-ea"/>
                  </a:rPr>
                  <a:t>G</a:t>
                </a:r>
                <a:r>
                  <a:rPr lang="en-US" altLang="zh-CN" b="1" baseline="-25000" dirty="0" err="1">
                    <a:solidFill>
                      <a:srgbClr val="3333FF"/>
                    </a:solidFill>
                    <a:latin typeface="+mn-ea"/>
                  </a:rPr>
                  <a:t>n</a:t>
                </a:r>
                <a:r>
                  <a:rPr lang="zh-CN" altLang="en-US" b="1" dirty="0">
                    <a:solidFill>
                      <a:srgbClr val="3333FF"/>
                    </a:solidFill>
                    <a:latin typeface="+mn-ea"/>
                  </a:rPr>
                  <a:t>为假。</a:t>
                </a:r>
                <a:endParaRPr lang="en-US" altLang="zh-CN" b="1" dirty="0">
                  <a:solidFill>
                    <a:srgbClr val="3333FF"/>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mn-ea"/>
                  </a:rPr>
                  <a:t>根据定义</a:t>
                </a:r>
                <a:r>
                  <a:rPr lang="en-US" altLang="zh-CN" b="1" dirty="0">
                    <a:latin typeface="+mn-ea"/>
                  </a:rPr>
                  <a:t>2.17</a:t>
                </a:r>
                <a:r>
                  <a:rPr lang="zh-CN" altLang="en-US" b="1" dirty="0">
                    <a:latin typeface="+mn-ea"/>
                  </a:rPr>
                  <a:t>，我们有下面的定理</a:t>
                </a:r>
                <a:endParaRPr lang="en-US" altLang="zh-CN" b="1"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先证明充分性，</a:t>
                </a:r>
                <a:endParaRPr lang="zh-CN" altLang="en-US" b="1"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rgbClr val="3333FF"/>
                  </a:solidFill>
                  <a:latin typeface="+mn-ea"/>
                </a:endParaRPr>
              </a:p>
              <a:p>
                <a:endParaRPr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32908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33083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90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29880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91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633378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92</a:t>
            </a:fld>
            <a:endParaRPr lang="zh-CN" altLang="en-US"/>
          </a:p>
        </p:txBody>
      </p:sp>
    </p:spTree>
    <p:extLst>
      <p:ext uri="{BB962C8B-B14F-4D97-AF65-F5344CB8AC3E}">
        <p14:creationId xmlns:p14="http://schemas.microsoft.com/office/powerpoint/2010/main" val="15308009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baseline="0" dirty="0">
                    <a:solidFill>
                      <a:srgbClr val="C00000"/>
                    </a:solidFill>
                    <a:latin typeface="+mn-ea"/>
                  </a:rPr>
                  <a:t> </a:t>
                </a:r>
                <a:r>
                  <a:rPr lang="zh-CN" altLang="en-US" b="1" dirty="0">
                    <a:solidFill>
                      <a:srgbClr val="3333FF"/>
                    </a:solidFill>
                    <a:latin typeface="+mn-ea"/>
                  </a:rPr>
                  <a:t>推理有效性。</a:t>
                </a:r>
                <a:r>
                  <a:rPr lang="zh-CN" altLang="en-US" b="1" dirty="0">
                    <a:solidFill>
                      <a:srgbClr val="C00000"/>
                    </a:solidFill>
                    <a:latin typeface="+mn-ea"/>
                  </a:rPr>
                  <a:t>定义</a:t>
                </a:r>
                <a:r>
                  <a:rPr lang="en-US" altLang="zh-CN" b="1" dirty="0">
                    <a:solidFill>
                      <a:srgbClr val="C00000"/>
                    </a:solidFill>
                    <a:latin typeface="+mn-ea"/>
                  </a:rPr>
                  <a:t>2.18  </a:t>
                </a:r>
                <a:r>
                  <a:rPr lang="zh-CN" altLang="en-US" b="1" dirty="0">
                    <a:latin typeface="+mn-ea"/>
                  </a:rPr>
                  <a:t>设</a:t>
                </a:r>
                <a:r>
                  <a:rPr lang="en-US" altLang="zh-CN" b="1" dirty="0">
                    <a:latin typeface="+mn-ea"/>
                  </a:rPr>
                  <a:t>G</a:t>
                </a:r>
                <a:r>
                  <a:rPr lang="en-US" altLang="zh-CN" b="1" baseline="-25000" dirty="0">
                    <a:latin typeface="+mn-ea"/>
                  </a:rPr>
                  <a:t>1</a:t>
                </a:r>
                <a:r>
                  <a:rPr lang="zh-CN" altLang="zh-CN" b="1" dirty="0">
                    <a:latin typeface="+mn-ea"/>
                  </a:rPr>
                  <a:t>，</a:t>
                </a:r>
                <a:r>
                  <a:rPr lang="en-US" altLang="zh-CN" b="1" dirty="0">
                    <a:latin typeface="+mn-ea"/>
                  </a:rPr>
                  <a:t>G</a:t>
                </a:r>
                <a:r>
                  <a:rPr lang="en-US" altLang="zh-CN" b="1" baseline="-25000" dirty="0">
                    <a:latin typeface="+mn-ea"/>
                  </a:rPr>
                  <a:t>2</a:t>
                </a:r>
                <a:r>
                  <a:rPr lang="zh-CN" altLang="zh-CN" b="1" dirty="0">
                    <a:latin typeface="+mn-ea"/>
                  </a:rPr>
                  <a:t>，</a:t>
                </a:r>
                <a:r>
                  <a:rPr lang="en-US" altLang="zh-CN" b="1" dirty="0">
                    <a:latin typeface="+mn-ea"/>
                  </a:rPr>
                  <a:t>…</a:t>
                </a:r>
                <a:r>
                  <a:rPr lang="zh-CN" altLang="zh-CN" b="1" dirty="0">
                    <a:latin typeface="+mn-ea"/>
                  </a:rPr>
                  <a:t>，</a:t>
                </a:r>
                <a:r>
                  <a:rPr lang="en-US" altLang="zh-CN" b="1" dirty="0" err="1">
                    <a:latin typeface="+mn-ea"/>
                  </a:rPr>
                  <a:t>G</a:t>
                </a:r>
                <a:r>
                  <a:rPr lang="en-US" altLang="zh-CN" b="1" baseline="-25000" dirty="0" err="1">
                    <a:latin typeface="+mn-ea"/>
                  </a:rPr>
                  <a:t>n</a:t>
                </a:r>
                <a:r>
                  <a:rPr lang="en-US" altLang="zh-CN" b="1" baseline="-25000" dirty="0">
                    <a:latin typeface="+mn-ea"/>
                  </a:rPr>
                  <a:t> </a:t>
                </a:r>
                <a:r>
                  <a:rPr lang="zh-CN" altLang="en-US" b="1" dirty="0">
                    <a:latin typeface="+mn-ea"/>
                  </a:rPr>
                  <a:t>，</a:t>
                </a:r>
                <a:r>
                  <a:rPr lang="en-US" altLang="zh-CN" b="1" dirty="0">
                    <a:latin typeface="+mn-ea"/>
                  </a:rPr>
                  <a:t>H</a:t>
                </a:r>
                <a:r>
                  <a:rPr lang="zh-CN" altLang="en-US" b="1" dirty="0">
                    <a:latin typeface="+mn-ea"/>
                  </a:rPr>
                  <a:t>是命题公式，如果</a:t>
                </a:r>
                <a:r>
                  <a:rPr lang="en-US" altLang="zh-CN" b="1" dirty="0">
                    <a:solidFill>
                      <a:srgbClr val="3333FF"/>
                    </a:solidFill>
                    <a:latin typeface="+mn-ea"/>
                  </a:rPr>
                  <a:t>H</a:t>
                </a:r>
                <a:r>
                  <a:rPr lang="zh-CN" altLang="en-US" b="1" dirty="0">
                    <a:solidFill>
                      <a:srgbClr val="3333FF"/>
                    </a:solidFill>
                    <a:latin typeface="+mn-ea"/>
                  </a:rPr>
                  <a:t>是</a:t>
                </a:r>
                <a:r>
                  <a:rPr lang="en-US" altLang="zh-CN" b="1" dirty="0">
                    <a:solidFill>
                      <a:srgbClr val="3333FF"/>
                    </a:solidFill>
                    <a:latin typeface="+mn-ea"/>
                  </a:rPr>
                  <a:t>G</a:t>
                </a:r>
                <a:r>
                  <a:rPr lang="en-US" altLang="zh-CN" b="1" baseline="-25000" dirty="0">
                    <a:solidFill>
                      <a:srgbClr val="3333FF"/>
                    </a:solidFill>
                    <a:latin typeface="+mn-ea"/>
                  </a:rPr>
                  <a:t>1</a:t>
                </a:r>
                <a:r>
                  <a:rPr lang="zh-CN" altLang="zh-CN" b="1" dirty="0">
                    <a:solidFill>
                      <a:srgbClr val="3333FF"/>
                    </a:solidFill>
                    <a:latin typeface="+mn-ea"/>
                  </a:rPr>
                  <a:t>，</a:t>
                </a:r>
                <a:r>
                  <a:rPr lang="en-US" altLang="zh-CN" b="1" dirty="0">
                    <a:solidFill>
                      <a:srgbClr val="3333FF"/>
                    </a:solidFill>
                    <a:latin typeface="+mn-ea"/>
                  </a:rPr>
                  <a:t>G</a:t>
                </a:r>
                <a:r>
                  <a:rPr lang="en-US" altLang="zh-CN" b="1" baseline="-25000" dirty="0">
                    <a:solidFill>
                      <a:srgbClr val="3333FF"/>
                    </a:solidFill>
                    <a:latin typeface="+mn-ea"/>
                  </a:rPr>
                  <a:t>2</a:t>
                </a:r>
                <a:r>
                  <a:rPr lang="zh-CN" altLang="zh-CN" b="1" dirty="0">
                    <a:solidFill>
                      <a:srgbClr val="3333FF"/>
                    </a:solidFill>
                    <a:latin typeface="+mn-ea"/>
                  </a:rPr>
                  <a:t>，</a:t>
                </a:r>
                <a:r>
                  <a:rPr lang="en-US" altLang="zh-CN" b="1" dirty="0">
                    <a:solidFill>
                      <a:srgbClr val="3333FF"/>
                    </a:solidFill>
                    <a:latin typeface="+mn-ea"/>
                  </a:rPr>
                  <a:t>…</a:t>
                </a:r>
                <a:r>
                  <a:rPr lang="zh-CN" altLang="zh-CN" b="1" dirty="0">
                    <a:solidFill>
                      <a:srgbClr val="3333FF"/>
                    </a:solidFill>
                    <a:latin typeface="+mn-ea"/>
                  </a:rPr>
                  <a:t>，</a:t>
                </a:r>
                <a:r>
                  <a:rPr lang="en-US" altLang="zh-CN" b="1" dirty="0" err="1">
                    <a:solidFill>
                      <a:srgbClr val="3333FF"/>
                    </a:solidFill>
                    <a:latin typeface="+mn-ea"/>
                  </a:rPr>
                  <a:t>G</a:t>
                </a:r>
                <a:r>
                  <a:rPr lang="en-US" altLang="zh-CN" b="1" baseline="-25000" dirty="0" err="1">
                    <a:solidFill>
                      <a:srgbClr val="3333FF"/>
                    </a:solidFill>
                    <a:latin typeface="+mn-ea"/>
                  </a:rPr>
                  <a:t>n</a:t>
                </a:r>
                <a:r>
                  <a:rPr lang="zh-CN" altLang="en-US" b="1" dirty="0">
                    <a:solidFill>
                      <a:srgbClr val="3333FF"/>
                    </a:solidFill>
                    <a:latin typeface="+mn-ea"/>
                  </a:rPr>
                  <a:t>的逻辑结果，则称</a:t>
                </a:r>
                <a:r>
                  <a:rPr lang="en-US" altLang="zh-CN" b="1" dirty="0">
                    <a:solidFill>
                      <a:srgbClr val="3333FF"/>
                    </a:solidFill>
                    <a:latin typeface="+mn-ea"/>
                  </a:rPr>
                  <a:t>G</a:t>
                </a:r>
                <a:r>
                  <a:rPr lang="en-US" altLang="zh-CN" b="1" baseline="-25000" dirty="0">
                    <a:solidFill>
                      <a:srgbClr val="3333FF"/>
                    </a:solidFill>
                    <a:latin typeface="+mn-ea"/>
                  </a:rPr>
                  <a:t>1</a:t>
                </a:r>
                <a:r>
                  <a:rPr lang="zh-CN" altLang="zh-CN" b="1" dirty="0">
                    <a:solidFill>
                      <a:srgbClr val="3333FF"/>
                    </a:solidFill>
                    <a:latin typeface="+mn-ea"/>
                  </a:rPr>
                  <a:t>，</a:t>
                </a:r>
                <a:r>
                  <a:rPr lang="en-US" altLang="zh-CN" b="1" dirty="0">
                    <a:solidFill>
                      <a:srgbClr val="3333FF"/>
                    </a:solidFill>
                    <a:latin typeface="+mn-ea"/>
                  </a:rPr>
                  <a:t>G</a:t>
                </a:r>
                <a:r>
                  <a:rPr lang="en-US" altLang="zh-CN" b="1" baseline="-25000" dirty="0">
                    <a:solidFill>
                      <a:srgbClr val="3333FF"/>
                    </a:solidFill>
                    <a:latin typeface="+mn-ea"/>
                  </a:rPr>
                  <a:t>2</a:t>
                </a:r>
                <a:r>
                  <a:rPr lang="zh-CN" altLang="zh-CN" b="1" dirty="0">
                    <a:solidFill>
                      <a:srgbClr val="3333FF"/>
                    </a:solidFill>
                    <a:latin typeface="+mn-ea"/>
                  </a:rPr>
                  <a:t>，</a:t>
                </a:r>
                <a:r>
                  <a:rPr lang="en-US" altLang="zh-CN" b="1" dirty="0">
                    <a:solidFill>
                      <a:srgbClr val="3333FF"/>
                    </a:solidFill>
                    <a:latin typeface="+mn-ea"/>
                  </a:rPr>
                  <a:t>…</a:t>
                </a:r>
                <a:r>
                  <a:rPr lang="zh-CN" altLang="zh-CN" b="1" dirty="0">
                    <a:solidFill>
                      <a:srgbClr val="3333FF"/>
                    </a:solidFill>
                    <a:latin typeface="+mn-ea"/>
                  </a:rPr>
                  <a:t>，</a:t>
                </a:r>
                <a:r>
                  <a:rPr lang="en-US" altLang="zh-CN" b="1" dirty="0" err="1">
                    <a:solidFill>
                      <a:srgbClr val="3333FF"/>
                    </a:solidFill>
                    <a:latin typeface="+mn-ea"/>
                  </a:rPr>
                  <a:t>G</a:t>
                </a:r>
                <a:r>
                  <a:rPr lang="en-US" altLang="zh-CN" b="1" baseline="-25000" dirty="0" err="1">
                    <a:solidFill>
                      <a:srgbClr val="3333FF"/>
                    </a:solidFill>
                    <a:latin typeface="+mn-ea"/>
                  </a:rPr>
                  <a:t>n</a:t>
                </a:r>
                <a:r>
                  <a:rPr lang="en-US" altLang="zh-CN" b="1" baseline="-25000" dirty="0">
                    <a:solidFill>
                      <a:srgbClr val="3333FF"/>
                    </a:solidFill>
                    <a:latin typeface="+mn-ea"/>
                  </a:rPr>
                  <a:t> </a:t>
                </a:r>
                <a:r>
                  <a:rPr lang="en-US" altLang="zh-CN" b="1" i="0">
                    <a:solidFill>
                      <a:srgbClr val="3333FF"/>
                    </a:solidFill>
                    <a:latin typeface="Cambria Math" panose="02040503050406030204" pitchFamily="18" charset="0"/>
                  </a:rPr>
                  <a:t>⇒ </a:t>
                </a:r>
                <a:r>
                  <a:rPr lang="en-US" altLang="zh-CN" b="1" dirty="0">
                    <a:solidFill>
                      <a:srgbClr val="3333FF"/>
                    </a:solidFill>
                    <a:latin typeface="+mn-ea"/>
                  </a:rPr>
                  <a:t>H</a:t>
                </a:r>
                <a:r>
                  <a:rPr lang="zh-CN" altLang="en-US" b="1" dirty="0">
                    <a:solidFill>
                      <a:srgbClr val="3333FF"/>
                    </a:solidFill>
                    <a:latin typeface="+mn-ea"/>
                  </a:rPr>
                  <a:t>为有效的</a:t>
                </a:r>
                <a:r>
                  <a:rPr lang="en-US" altLang="zh-CN" b="1" dirty="0">
                    <a:latin typeface="+mn-ea"/>
                  </a:rPr>
                  <a:t>(Efficacious)</a:t>
                </a:r>
                <a:r>
                  <a:rPr lang="zh-CN" altLang="en-US" b="1" dirty="0">
                    <a:solidFill>
                      <a:srgbClr val="3333FF"/>
                    </a:solidFill>
                    <a:latin typeface="+mn-ea"/>
                  </a:rPr>
                  <a:t>或者正确的</a:t>
                </a:r>
                <a:r>
                  <a:rPr lang="zh-CN" altLang="en-US" b="1" dirty="0">
                    <a:latin typeface="+mn-ea"/>
                  </a:rPr>
                  <a:t>，否则称为无效的。</a:t>
                </a:r>
                <a:endParaRPr lang="en-US" altLang="zh-CN" b="1"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latin typeface="+mn-ea"/>
                  </a:rPr>
                  <a:t>(Inefficacious)</a:t>
                </a:r>
                <a:r>
                  <a:rPr lang="zh-CN" altLang="en-US" b="1" dirty="0">
                    <a:latin typeface="+mn-ea"/>
                  </a:rPr>
                  <a:t>，称</a:t>
                </a:r>
                <a:r>
                  <a:rPr lang="en-US" altLang="zh-CN" b="1" dirty="0">
                    <a:latin typeface="+mn-ea"/>
                  </a:rPr>
                  <a:t>G</a:t>
                </a:r>
                <a:r>
                  <a:rPr lang="en-US" altLang="zh-CN" b="1" baseline="-25000" dirty="0">
                    <a:latin typeface="+mn-ea"/>
                  </a:rPr>
                  <a:t>1</a:t>
                </a:r>
                <a:r>
                  <a:rPr lang="zh-CN" altLang="zh-CN" b="1" dirty="0">
                    <a:latin typeface="+mn-ea"/>
                  </a:rPr>
                  <a:t>，</a:t>
                </a:r>
                <a:r>
                  <a:rPr lang="en-US" altLang="zh-CN" b="1" dirty="0">
                    <a:latin typeface="+mn-ea"/>
                  </a:rPr>
                  <a:t>G</a:t>
                </a:r>
                <a:r>
                  <a:rPr lang="en-US" altLang="zh-CN" b="1" baseline="-25000" dirty="0">
                    <a:latin typeface="+mn-ea"/>
                  </a:rPr>
                  <a:t>2</a:t>
                </a:r>
                <a:r>
                  <a:rPr lang="zh-CN" altLang="zh-CN" b="1" dirty="0">
                    <a:latin typeface="+mn-ea"/>
                  </a:rPr>
                  <a:t>，</a:t>
                </a:r>
                <a:r>
                  <a:rPr lang="en-US" altLang="zh-CN" b="1" dirty="0">
                    <a:latin typeface="+mn-ea"/>
                  </a:rPr>
                  <a:t>…</a:t>
                </a:r>
                <a:r>
                  <a:rPr lang="zh-CN" altLang="zh-CN" b="1" dirty="0">
                    <a:latin typeface="+mn-ea"/>
                  </a:rPr>
                  <a:t>，</a:t>
                </a:r>
                <a:r>
                  <a:rPr lang="en-US" altLang="zh-CN" b="1" dirty="0" err="1">
                    <a:latin typeface="+mn-ea"/>
                  </a:rPr>
                  <a:t>G</a:t>
                </a:r>
                <a:r>
                  <a:rPr lang="en-US" altLang="zh-CN" b="1" baseline="-25000" dirty="0" err="1">
                    <a:latin typeface="+mn-ea"/>
                  </a:rPr>
                  <a:t>n</a:t>
                </a:r>
                <a:r>
                  <a:rPr lang="zh-CN" altLang="en-US" b="1" dirty="0">
                    <a:latin typeface="+mn-ea"/>
                  </a:rPr>
                  <a:t>为一组前提，称</a:t>
                </a:r>
                <a:r>
                  <a:rPr lang="en-US" altLang="zh-CN" b="1" dirty="0">
                    <a:latin typeface="+mn-ea"/>
                  </a:rPr>
                  <a:t>H</a:t>
                </a:r>
                <a:r>
                  <a:rPr lang="zh-CN" altLang="en-US" b="1" dirty="0">
                    <a:latin typeface="+mn-ea"/>
                  </a:rPr>
                  <a:t>为结论。如果记</a:t>
                </a:r>
                <a:r>
                  <a:rPr lang="en-US" altLang="zh-CN" b="1" dirty="0">
                    <a:latin typeface="+mn-ea"/>
                  </a:rPr>
                  <a:t>Г={G</a:t>
                </a:r>
                <a:r>
                  <a:rPr lang="en-US" altLang="zh-CN" b="1" baseline="-25000" dirty="0">
                    <a:latin typeface="+mn-ea"/>
                  </a:rPr>
                  <a:t>1</a:t>
                </a:r>
                <a:r>
                  <a:rPr lang="zh-CN" altLang="zh-CN" b="1" dirty="0">
                    <a:latin typeface="+mn-ea"/>
                  </a:rPr>
                  <a:t>，</a:t>
                </a:r>
                <a:r>
                  <a:rPr lang="en-US" altLang="zh-CN" b="1" dirty="0">
                    <a:latin typeface="+mn-ea"/>
                  </a:rPr>
                  <a:t>G</a:t>
                </a:r>
                <a:r>
                  <a:rPr lang="en-US" altLang="zh-CN" b="1" baseline="-25000" dirty="0">
                    <a:latin typeface="+mn-ea"/>
                  </a:rPr>
                  <a:t>2</a:t>
                </a:r>
                <a:r>
                  <a:rPr lang="zh-CN" altLang="zh-CN" b="1" dirty="0">
                    <a:latin typeface="+mn-ea"/>
                  </a:rPr>
                  <a:t>，</a:t>
                </a:r>
                <a:r>
                  <a:rPr lang="en-US" altLang="zh-CN" b="1" dirty="0">
                    <a:latin typeface="+mn-ea"/>
                  </a:rPr>
                  <a:t>…</a:t>
                </a:r>
                <a:r>
                  <a:rPr lang="zh-CN" altLang="zh-CN" b="1" dirty="0">
                    <a:latin typeface="+mn-ea"/>
                  </a:rPr>
                  <a:t>，</a:t>
                </a:r>
                <a:r>
                  <a:rPr lang="en-US" altLang="zh-CN" b="1" dirty="0" err="1">
                    <a:latin typeface="+mn-ea"/>
                  </a:rPr>
                  <a:t>G</a:t>
                </a:r>
                <a:r>
                  <a:rPr lang="en-US" altLang="zh-CN" b="1" baseline="-25000" dirty="0" err="1">
                    <a:latin typeface="+mn-ea"/>
                  </a:rPr>
                  <a:t>n</a:t>
                </a:r>
                <a:r>
                  <a:rPr lang="en-US" altLang="zh-CN" b="1" dirty="0">
                    <a:latin typeface="+mn-ea"/>
                  </a:rPr>
                  <a:t>}</a:t>
                </a:r>
                <a:r>
                  <a:rPr lang="zh-CN" altLang="en-US" b="1" dirty="0">
                    <a:latin typeface="+mn-ea"/>
                  </a:rPr>
                  <a:t>，则</a:t>
                </a:r>
                <a:r>
                  <a:rPr lang="en-US" altLang="zh-CN" b="1" dirty="0">
                    <a:latin typeface="+mn-ea"/>
                  </a:rPr>
                  <a:t>G</a:t>
                </a:r>
                <a:r>
                  <a:rPr lang="en-US" altLang="zh-CN" b="1" baseline="-25000" dirty="0">
                    <a:latin typeface="+mn-ea"/>
                  </a:rPr>
                  <a:t>1</a:t>
                </a:r>
                <a:r>
                  <a:rPr lang="zh-CN" altLang="zh-CN" b="1" dirty="0">
                    <a:latin typeface="+mn-ea"/>
                  </a:rPr>
                  <a:t>，</a:t>
                </a:r>
                <a:r>
                  <a:rPr lang="en-US" altLang="zh-CN" b="1" dirty="0">
                    <a:latin typeface="+mn-ea"/>
                  </a:rPr>
                  <a:t>G</a:t>
                </a:r>
                <a:r>
                  <a:rPr lang="en-US" altLang="zh-CN" b="1" baseline="-25000" dirty="0">
                    <a:latin typeface="+mn-ea"/>
                  </a:rPr>
                  <a:t>2</a:t>
                </a:r>
                <a:r>
                  <a:rPr lang="zh-CN" altLang="zh-CN" b="1" dirty="0">
                    <a:latin typeface="+mn-ea"/>
                  </a:rPr>
                  <a:t>，</a:t>
                </a:r>
                <a:r>
                  <a:rPr lang="en-US" altLang="zh-CN" b="1" dirty="0">
                    <a:latin typeface="+mn-ea"/>
                  </a:rPr>
                  <a:t>…</a:t>
                </a:r>
                <a:r>
                  <a:rPr lang="zh-CN" altLang="zh-CN" b="1" dirty="0">
                    <a:latin typeface="+mn-ea"/>
                  </a:rPr>
                  <a:t>，</a:t>
                </a:r>
                <a:r>
                  <a:rPr lang="en-US" altLang="zh-CN" b="1" dirty="0" err="1">
                    <a:latin typeface="+mn-ea"/>
                  </a:rPr>
                  <a:t>G</a:t>
                </a:r>
                <a:r>
                  <a:rPr lang="en-US" altLang="zh-CN" b="1" baseline="-25000" dirty="0" err="1">
                    <a:latin typeface="+mn-ea"/>
                  </a:rPr>
                  <a:t>n</a:t>
                </a:r>
                <a:r>
                  <a:rPr lang="en-US" altLang="zh-CN" b="1" baseline="-25000" dirty="0">
                    <a:latin typeface="+mn-ea"/>
                  </a:rPr>
                  <a:t> </a:t>
                </a:r>
                <a:r>
                  <a:rPr lang="en-US" altLang="zh-CN" b="1" i="0">
                    <a:latin typeface="Cambria Math" panose="02040503050406030204" pitchFamily="18" charset="0"/>
                  </a:rPr>
                  <a:t>⇒ </a:t>
                </a:r>
                <a:r>
                  <a:rPr lang="en-US" altLang="zh-CN" b="1" dirty="0">
                    <a:latin typeface="+mn-ea"/>
                  </a:rPr>
                  <a:t>H</a:t>
                </a:r>
                <a:r>
                  <a:rPr lang="zh-CN" altLang="en-US" b="1" dirty="0">
                    <a:latin typeface="+mn-ea"/>
                  </a:rPr>
                  <a:t>可简单记为</a:t>
                </a:r>
                <a:r>
                  <a:rPr lang="en-US" altLang="zh-CN" b="1" dirty="0">
                    <a:latin typeface="+mn-ea"/>
                  </a:rPr>
                  <a:t>Г </a:t>
                </a:r>
                <a:r>
                  <a:rPr lang="en-US" altLang="zh-CN" b="1" i="0">
                    <a:latin typeface="Cambria Math" panose="02040503050406030204" pitchFamily="18" charset="0"/>
                  </a:rPr>
                  <a:t>⇒ </a:t>
                </a:r>
                <a:r>
                  <a:rPr lang="en-US" altLang="zh-CN" b="1" dirty="0">
                    <a:latin typeface="+mn-ea"/>
                  </a:rPr>
                  <a:t>H</a:t>
                </a:r>
                <a:r>
                  <a:rPr lang="zh-CN" altLang="en-US" b="1" dirty="0">
                    <a:latin typeface="+mn-ea"/>
                  </a:rPr>
                  <a:t>。</a:t>
                </a:r>
                <a:endParaRPr lang="en-US" altLang="zh-CN" b="1"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mn-ea"/>
                  </a:rPr>
                  <a:t>注意：。。。。</a:t>
                </a:r>
                <a:endParaRPr lang="en-US" altLang="zh-CN" b="1" dirty="0">
                  <a:latin typeface="+mn-ea"/>
                </a:endParaRPr>
              </a:p>
              <a:p>
                <a:pPr marL="0" indent="0">
                  <a:buFont typeface="Wingdings" pitchFamily="2" charset="2"/>
                  <a:buNone/>
                </a:pPr>
                <a:r>
                  <a:rPr lang="zh-CN" altLang="en-US" b="1" dirty="0">
                    <a:latin typeface="+mn-ea"/>
                  </a:rPr>
                  <a:t>于是根据定义</a:t>
                </a:r>
                <a:r>
                  <a:rPr lang="en-US" altLang="zh-CN" b="1" dirty="0">
                    <a:latin typeface="+mn-ea"/>
                  </a:rPr>
                  <a:t>2.18</a:t>
                </a:r>
                <a:r>
                  <a:rPr lang="zh-CN" altLang="en-US" b="1" dirty="0">
                    <a:latin typeface="+mn-ea"/>
                  </a:rPr>
                  <a:t>和定理</a:t>
                </a:r>
                <a:r>
                  <a:rPr lang="en-US" altLang="zh-CN" b="1" dirty="0">
                    <a:latin typeface="+mn-ea"/>
                  </a:rPr>
                  <a:t>2.6</a:t>
                </a:r>
                <a:r>
                  <a:rPr lang="zh-CN" altLang="en-US" b="1" dirty="0">
                    <a:latin typeface="+mn-ea"/>
                  </a:rPr>
                  <a:t>就可以知道，要证明</a:t>
                </a:r>
                <a:r>
                  <a:rPr lang="en-US" altLang="zh-CN" b="1" dirty="0">
                    <a:solidFill>
                      <a:schemeClr val="bg1"/>
                    </a:solidFill>
                    <a:latin typeface="+mn-ea"/>
                  </a:rPr>
                  <a:t>G</a:t>
                </a:r>
                <a:r>
                  <a:rPr lang="en-US" altLang="zh-CN" b="1" baseline="-25000" dirty="0">
                    <a:solidFill>
                      <a:schemeClr val="bg1"/>
                    </a:solidFill>
                    <a:latin typeface="+mn-ea"/>
                  </a:rPr>
                  <a:t>1</a:t>
                </a:r>
                <a:r>
                  <a:rPr lang="zh-CN" altLang="zh-CN" b="1" dirty="0">
                    <a:solidFill>
                      <a:schemeClr val="bg1"/>
                    </a:solidFill>
                    <a:latin typeface="+mn-ea"/>
                  </a:rPr>
                  <a:t>，</a:t>
                </a:r>
                <a:r>
                  <a:rPr lang="en-US" altLang="zh-CN" b="1" dirty="0">
                    <a:solidFill>
                      <a:schemeClr val="bg1"/>
                    </a:solidFill>
                    <a:latin typeface="+mn-ea"/>
                  </a:rPr>
                  <a:t>G</a:t>
                </a:r>
                <a:r>
                  <a:rPr lang="en-US" altLang="zh-CN" b="1" baseline="-25000" dirty="0">
                    <a:solidFill>
                      <a:schemeClr val="bg1"/>
                    </a:solidFill>
                    <a:latin typeface="+mn-ea"/>
                  </a:rPr>
                  <a:t>2</a:t>
                </a:r>
                <a:r>
                  <a:rPr lang="zh-CN" altLang="zh-CN" b="1" dirty="0">
                    <a:solidFill>
                      <a:schemeClr val="bg1"/>
                    </a:solidFill>
                    <a:latin typeface="+mn-ea"/>
                  </a:rPr>
                  <a:t>，</a:t>
                </a:r>
                <a:r>
                  <a:rPr lang="en-US" altLang="zh-CN" b="1" dirty="0">
                    <a:solidFill>
                      <a:schemeClr val="bg1"/>
                    </a:solidFill>
                    <a:latin typeface="+mn-ea"/>
                  </a:rPr>
                  <a:t>…</a:t>
                </a:r>
                <a:r>
                  <a:rPr lang="zh-CN" altLang="zh-CN" b="1" dirty="0">
                    <a:solidFill>
                      <a:schemeClr val="bg1"/>
                    </a:solidFill>
                    <a:latin typeface="+mn-ea"/>
                  </a:rPr>
                  <a:t>，</a:t>
                </a:r>
                <a:r>
                  <a:rPr lang="en-US" altLang="zh-CN" b="1" dirty="0" err="1">
                    <a:solidFill>
                      <a:schemeClr val="bg1"/>
                    </a:solidFill>
                    <a:latin typeface="+mn-ea"/>
                  </a:rPr>
                  <a:t>G</a:t>
                </a:r>
                <a:r>
                  <a:rPr lang="en-US" altLang="zh-CN" b="1" baseline="-25000" dirty="0" err="1">
                    <a:solidFill>
                      <a:schemeClr val="bg1"/>
                    </a:solidFill>
                    <a:latin typeface="+mn-ea"/>
                  </a:rPr>
                  <a:t>n</a:t>
                </a:r>
                <a:r>
                  <a:rPr lang="en-US" altLang="zh-CN" b="1" baseline="-25000" dirty="0">
                    <a:solidFill>
                      <a:schemeClr val="bg1"/>
                    </a:solidFill>
                    <a:latin typeface="+mn-ea"/>
                  </a:rPr>
                  <a:t> </a:t>
                </a:r>
                <a:r>
                  <a:rPr lang="en-US" altLang="zh-CN" b="1" i="0">
                    <a:solidFill>
                      <a:schemeClr val="bg1"/>
                    </a:solidFill>
                    <a:latin typeface="Cambria Math" panose="02040503050406030204" pitchFamily="18" charset="0"/>
                  </a:rPr>
                  <a:t>⇒ </a:t>
                </a:r>
                <a:r>
                  <a:rPr lang="en-US" altLang="zh-CN" b="1" dirty="0">
                    <a:solidFill>
                      <a:schemeClr val="bg1"/>
                    </a:solidFill>
                    <a:latin typeface="+mn-ea"/>
                  </a:rPr>
                  <a:t>H</a:t>
                </a:r>
                <a:r>
                  <a:rPr lang="zh-CN" altLang="en-US" b="1" dirty="0">
                    <a:solidFill>
                      <a:schemeClr val="bg1"/>
                    </a:solidFill>
                    <a:latin typeface="+mn-ea"/>
                  </a:rPr>
                  <a:t>是有效的，只需证明</a:t>
                </a:r>
                <a:r>
                  <a:rPr lang="en-US" altLang="zh-CN" dirty="0">
                    <a:solidFill>
                      <a:schemeClr val="bg1"/>
                    </a:solidFill>
                  </a:rPr>
                  <a:t> G</a:t>
                </a:r>
                <a:r>
                  <a:rPr lang="en-US" altLang="zh-CN" baseline="-25000" dirty="0">
                    <a:solidFill>
                      <a:schemeClr val="bg1"/>
                    </a:solidFill>
                  </a:rPr>
                  <a:t>1</a:t>
                </a:r>
                <a:r>
                  <a:rPr lang="en-US" altLang="zh-CN" dirty="0">
                    <a:solidFill>
                      <a:schemeClr val="bg1"/>
                    </a:solidFill>
                  </a:rPr>
                  <a:t>∧G</a:t>
                </a:r>
                <a:r>
                  <a:rPr lang="en-US" altLang="zh-CN" baseline="-25000" dirty="0">
                    <a:solidFill>
                      <a:schemeClr val="bg1"/>
                    </a:solidFill>
                  </a:rPr>
                  <a:t>2</a:t>
                </a:r>
                <a:r>
                  <a:rPr lang="en-US" altLang="zh-CN" dirty="0">
                    <a:solidFill>
                      <a:schemeClr val="bg1"/>
                    </a:solidFill>
                  </a:rPr>
                  <a:t>∧…∧</a:t>
                </a:r>
                <a:r>
                  <a:rPr lang="en-US" altLang="zh-CN" dirty="0" err="1">
                    <a:solidFill>
                      <a:schemeClr val="bg1"/>
                    </a:solidFill>
                  </a:rPr>
                  <a:t>G</a:t>
                </a:r>
                <a:r>
                  <a:rPr lang="en-US" altLang="zh-CN" baseline="-25000" dirty="0" err="1">
                    <a:solidFill>
                      <a:schemeClr val="bg1"/>
                    </a:solidFill>
                  </a:rPr>
                  <a:t>n</a:t>
                </a:r>
                <a:r>
                  <a:rPr lang="en-US" altLang="zh-CN" dirty="0">
                    <a:solidFill>
                      <a:schemeClr val="bg1"/>
                    </a:solidFill>
                  </a:rPr>
                  <a:t>→</a:t>
                </a:r>
                <a:r>
                  <a:rPr lang="zh-CN" altLang="en-US" dirty="0">
                    <a:solidFill>
                      <a:schemeClr val="bg1"/>
                    </a:solidFill>
                  </a:rPr>
                  <a:t>Ｈ是永真公式。从而，公式有效性的证明就转化为大家熟悉的公式类型的判定。下面给出它的判别方法。</a:t>
                </a:r>
                <a:endParaRPr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93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080437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mn-ea"/>
                  </a:rPr>
                  <a:t>推理有效性是指存在一组命题公式</a:t>
                </a:r>
                <a:r>
                  <a:rPr lang="en-US" altLang="zh-CN" b="1" dirty="0">
                    <a:latin typeface="+mn-ea"/>
                  </a:rPr>
                  <a:t>G</a:t>
                </a:r>
                <a:r>
                  <a:rPr lang="en-US" altLang="zh-CN" b="1" baseline="-25000" dirty="0">
                    <a:latin typeface="+mn-ea"/>
                  </a:rPr>
                  <a:t>1</a:t>
                </a:r>
                <a:r>
                  <a:rPr lang="zh-CN" altLang="zh-CN" b="1" dirty="0">
                    <a:latin typeface="+mn-ea"/>
                  </a:rPr>
                  <a:t>，</a:t>
                </a:r>
                <a:r>
                  <a:rPr lang="en-US" altLang="zh-CN" b="1" dirty="0">
                    <a:latin typeface="+mn-ea"/>
                  </a:rPr>
                  <a:t>G</a:t>
                </a:r>
                <a:r>
                  <a:rPr lang="en-US" altLang="zh-CN" b="1" baseline="-25000" dirty="0">
                    <a:latin typeface="+mn-ea"/>
                  </a:rPr>
                  <a:t>2</a:t>
                </a:r>
                <a:r>
                  <a:rPr lang="zh-CN" altLang="zh-CN" b="1" dirty="0">
                    <a:latin typeface="+mn-ea"/>
                  </a:rPr>
                  <a:t>，</a:t>
                </a:r>
                <a:r>
                  <a:rPr lang="en-US" altLang="zh-CN" b="1" dirty="0">
                    <a:latin typeface="+mn-ea"/>
                  </a:rPr>
                  <a:t>…</a:t>
                </a:r>
                <a:r>
                  <a:rPr lang="zh-CN" altLang="zh-CN" b="1" dirty="0">
                    <a:latin typeface="+mn-ea"/>
                  </a:rPr>
                  <a:t>，</a:t>
                </a:r>
                <a:r>
                  <a:rPr lang="en-US" altLang="zh-CN" b="1" dirty="0" err="1">
                    <a:latin typeface="+mn-ea"/>
                  </a:rPr>
                  <a:t>G</a:t>
                </a:r>
                <a:r>
                  <a:rPr lang="en-US" altLang="zh-CN" b="1" baseline="-25000" dirty="0" err="1">
                    <a:latin typeface="+mn-ea"/>
                  </a:rPr>
                  <a:t>n</a:t>
                </a:r>
                <a:r>
                  <a:rPr lang="en-US" altLang="zh-CN" b="1" baseline="-25000" dirty="0">
                    <a:latin typeface="+mn-ea"/>
                  </a:rPr>
                  <a:t> </a:t>
                </a:r>
                <a:r>
                  <a:rPr lang="zh-CN" altLang="en-US" b="1" dirty="0">
                    <a:latin typeface="+mn-ea"/>
                  </a:rPr>
                  <a:t>，</a:t>
                </a:r>
                <a:r>
                  <a:rPr lang="en-US" altLang="zh-CN" b="1" dirty="0">
                    <a:latin typeface="+mn-ea"/>
                  </a:rPr>
                  <a:t>H</a:t>
                </a:r>
                <a:r>
                  <a:rPr lang="zh-CN" altLang="en-US" b="1" dirty="0">
                    <a:latin typeface="+mn-ea"/>
                  </a:rPr>
                  <a:t>，如果</a:t>
                </a:r>
                <a:r>
                  <a:rPr lang="en-US" altLang="zh-CN" b="1" dirty="0">
                    <a:solidFill>
                      <a:srgbClr val="3333FF"/>
                    </a:solidFill>
                    <a:latin typeface="+mn-ea"/>
                  </a:rPr>
                  <a:t>H</a:t>
                </a:r>
                <a:r>
                  <a:rPr lang="zh-CN" altLang="en-US" b="1" dirty="0">
                    <a:solidFill>
                      <a:srgbClr val="3333FF"/>
                    </a:solidFill>
                    <a:latin typeface="+mn-ea"/>
                  </a:rPr>
                  <a:t>是</a:t>
                </a:r>
                <a:r>
                  <a:rPr lang="en-US" altLang="zh-CN" b="1" dirty="0">
                    <a:solidFill>
                      <a:srgbClr val="3333FF"/>
                    </a:solidFill>
                    <a:latin typeface="+mn-ea"/>
                  </a:rPr>
                  <a:t>G</a:t>
                </a:r>
                <a:r>
                  <a:rPr lang="en-US" altLang="zh-CN" b="1" baseline="-25000" dirty="0">
                    <a:solidFill>
                      <a:srgbClr val="3333FF"/>
                    </a:solidFill>
                    <a:latin typeface="+mn-ea"/>
                  </a:rPr>
                  <a:t>1</a:t>
                </a:r>
                <a:r>
                  <a:rPr lang="zh-CN" altLang="zh-CN" b="1" dirty="0">
                    <a:solidFill>
                      <a:srgbClr val="3333FF"/>
                    </a:solidFill>
                    <a:latin typeface="+mn-ea"/>
                  </a:rPr>
                  <a:t>，</a:t>
                </a:r>
                <a:r>
                  <a:rPr lang="en-US" altLang="zh-CN" b="1" dirty="0">
                    <a:solidFill>
                      <a:srgbClr val="3333FF"/>
                    </a:solidFill>
                    <a:latin typeface="+mn-ea"/>
                  </a:rPr>
                  <a:t>G</a:t>
                </a:r>
                <a:r>
                  <a:rPr lang="en-US" altLang="zh-CN" b="1" baseline="-25000" dirty="0">
                    <a:solidFill>
                      <a:srgbClr val="3333FF"/>
                    </a:solidFill>
                    <a:latin typeface="+mn-ea"/>
                  </a:rPr>
                  <a:t>2</a:t>
                </a:r>
                <a:r>
                  <a:rPr lang="zh-CN" altLang="zh-CN" b="1" dirty="0">
                    <a:solidFill>
                      <a:srgbClr val="3333FF"/>
                    </a:solidFill>
                    <a:latin typeface="+mn-ea"/>
                  </a:rPr>
                  <a:t>，</a:t>
                </a:r>
                <a:r>
                  <a:rPr lang="en-US" altLang="zh-CN" b="1" dirty="0">
                    <a:solidFill>
                      <a:srgbClr val="3333FF"/>
                    </a:solidFill>
                    <a:latin typeface="+mn-ea"/>
                  </a:rPr>
                  <a:t>…</a:t>
                </a:r>
                <a:r>
                  <a:rPr lang="zh-CN" altLang="zh-CN" b="1" dirty="0">
                    <a:solidFill>
                      <a:srgbClr val="3333FF"/>
                    </a:solidFill>
                    <a:latin typeface="+mn-ea"/>
                  </a:rPr>
                  <a:t>，</a:t>
                </a:r>
                <a:r>
                  <a:rPr lang="en-US" altLang="zh-CN" b="1" dirty="0" err="1">
                    <a:solidFill>
                      <a:srgbClr val="3333FF"/>
                    </a:solidFill>
                    <a:latin typeface="+mn-ea"/>
                  </a:rPr>
                  <a:t>G</a:t>
                </a:r>
                <a:r>
                  <a:rPr lang="en-US" altLang="zh-CN" b="1" baseline="-25000" dirty="0" err="1">
                    <a:solidFill>
                      <a:srgbClr val="3333FF"/>
                    </a:solidFill>
                    <a:latin typeface="+mn-ea"/>
                  </a:rPr>
                  <a:t>n</a:t>
                </a:r>
                <a:r>
                  <a:rPr lang="zh-CN" altLang="en-US" b="1" dirty="0">
                    <a:solidFill>
                      <a:srgbClr val="3333FF"/>
                    </a:solidFill>
                    <a:latin typeface="+mn-ea"/>
                  </a:rPr>
                  <a:t>的逻辑结果，则称</a:t>
                </a:r>
                <a:r>
                  <a:rPr lang="en-US" altLang="zh-CN" b="1" dirty="0">
                    <a:solidFill>
                      <a:srgbClr val="3333FF"/>
                    </a:solidFill>
                    <a:latin typeface="+mn-ea"/>
                  </a:rPr>
                  <a:t>G</a:t>
                </a:r>
                <a:r>
                  <a:rPr lang="en-US" altLang="zh-CN" b="1" baseline="-25000" dirty="0">
                    <a:solidFill>
                      <a:srgbClr val="3333FF"/>
                    </a:solidFill>
                    <a:latin typeface="+mn-ea"/>
                  </a:rPr>
                  <a:t>1</a:t>
                </a:r>
                <a:r>
                  <a:rPr lang="zh-CN" altLang="zh-CN" b="1" dirty="0">
                    <a:solidFill>
                      <a:srgbClr val="3333FF"/>
                    </a:solidFill>
                    <a:latin typeface="+mn-ea"/>
                  </a:rPr>
                  <a:t>，</a:t>
                </a:r>
                <a:r>
                  <a:rPr lang="en-US" altLang="zh-CN" b="1" dirty="0">
                    <a:solidFill>
                      <a:srgbClr val="3333FF"/>
                    </a:solidFill>
                    <a:latin typeface="+mn-ea"/>
                  </a:rPr>
                  <a:t>G</a:t>
                </a:r>
                <a:r>
                  <a:rPr lang="en-US" altLang="zh-CN" b="1" baseline="-25000" dirty="0">
                    <a:solidFill>
                      <a:srgbClr val="3333FF"/>
                    </a:solidFill>
                    <a:latin typeface="+mn-ea"/>
                  </a:rPr>
                  <a:t>2</a:t>
                </a:r>
                <a:r>
                  <a:rPr lang="zh-CN" altLang="zh-CN" b="1" dirty="0">
                    <a:solidFill>
                      <a:srgbClr val="3333FF"/>
                    </a:solidFill>
                    <a:latin typeface="+mn-ea"/>
                  </a:rPr>
                  <a:t>，</a:t>
                </a:r>
                <a:r>
                  <a:rPr lang="en-US" altLang="zh-CN" b="1" dirty="0">
                    <a:solidFill>
                      <a:srgbClr val="3333FF"/>
                    </a:solidFill>
                    <a:latin typeface="+mn-ea"/>
                  </a:rPr>
                  <a:t>…</a:t>
                </a:r>
                <a:r>
                  <a:rPr lang="zh-CN" altLang="zh-CN" b="1" dirty="0">
                    <a:solidFill>
                      <a:srgbClr val="3333FF"/>
                    </a:solidFill>
                    <a:latin typeface="+mn-ea"/>
                  </a:rPr>
                  <a:t>，</a:t>
                </a:r>
                <a:r>
                  <a:rPr lang="en-US" altLang="zh-CN" b="1" dirty="0" err="1">
                    <a:solidFill>
                      <a:srgbClr val="3333FF"/>
                    </a:solidFill>
                    <a:latin typeface="+mn-ea"/>
                  </a:rPr>
                  <a:t>G</a:t>
                </a:r>
                <a:r>
                  <a:rPr lang="en-US" altLang="zh-CN" b="1" baseline="-25000" dirty="0" err="1">
                    <a:solidFill>
                      <a:srgbClr val="3333FF"/>
                    </a:solidFill>
                    <a:latin typeface="+mn-ea"/>
                  </a:rPr>
                  <a:t>n</a:t>
                </a:r>
                <a:r>
                  <a:rPr lang="en-US" altLang="zh-CN" b="1" baseline="-25000" dirty="0">
                    <a:solidFill>
                      <a:srgbClr val="3333FF"/>
                    </a:solidFill>
                    <a:latin typeface="+mn-ea"/>
                  </a:rPr>
                  <a:t> </a:t>
                </a:r>
                <a:r>
                  <a:rPr lang="en-US" altLang="zh-CN" b="1" i="0">
                    <a:solidFill>
                      <a:srgbClr val="3333FF"/>
                    </a:solidFill>
                    <a:latin typeface="Cambria Math" panose="02040503050406030204" pitchFamily="18" charset="0"/>
                  </a:rPr>
                  <a:t>⇒ </a:t>
                </a:r>
                <a:r>
                  <a:rPr lang="en-US" altLang="zh-CN" b="1" dirty="0">
                    <a:solidFill>
                      <a:srgbClr val="3333FF"/>
                    </a:solidFill>
                    <a:latin typeface="+mn-ea"/>
                  </a:rPr>
                  <a:t>H</a:t>
                </a:r>
                <a:r>
                  <a:rPr lang="zh-CN" altLang="en-US" b="1" dirty="0">
                    <a:solidFill>
                      <a:srgbClr val="3333FF"/>
                    </a:solidFill>
                    <a:latin typeface="+mn-ea"/>
                  </a:rPr>
                  <a:t>为有效的</a:t>
                </a:r>
                <a:r>
                  <a:rPr lang="zh-CN" altLang="en-US" b="1" dirty="0">
                    <a:latin typeface="+mn-ea"/>
                  </a:rPr>
                  <a:t>，于是根据定理</a:t>
                </a:r>
                <a:r>
                  <a:rPr lang="en-US" altLang="zh-CN" b="1" dirty="0">
                    <a:latin typeface="+mn-ea"/>
                  </a:rPr>
                  <a:t>2.6</a:t>
                </a:r>
                <a:r>
                  <a:rPr lang="zh-CN" altLang="en-US" b="1" dirty="0">
                    <a:latin typeface="+mn-ea"/>
                  </a:rPr>
                  <a:t>，推理有效性的证明就可以转化为</a:t>
                </a: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G</a:t>
                </a:r>
                <a:r>
                  <a:rPr kumimoji="0" lang="en-US" altLang="zh-CN" sz="1200" b="1" i="0" u="none" strike="noStrike" kern="1200" cap="none" spc="0" normalizeH="0" baseline="-25000" noProof="0" dirty="0">
                    <a:ln>
                      <a:noFill/>
                    </a:ln>
                    <a:solidFill>
                      <a:prstClr val="black"/>
                    </a:solidFill>
                    <a:effectLst/>
                    <a:uLnTx/>
                    <a:uFillTx/>
                    <a:latin typeface="微软雅黑"/>
                    <a:ea typeface="微软雅黑"/>
                    <a:cs typeface="+mn-cs"/>
                  </a:rPr>
                  <a:t>1</a:t>
                </a: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∧G</a:t>
                </a:r>
                <a:r>
                  <a:rPr kumimoji="0" lang="en-US" altLang="zh-CN" sz="1200" b="1" i="0" u="none" strike="noStrike" kern="1200" cap="none" spc="0" normalizeH="0" baseline="-25000" noProof="0" dirty="0">
                    <a:ln>
                      <a:noFill/>
                    </a:ln>
                    <a:solidFill>
                      <a:prstClr val="black"/>
                    </a:solidFill>
                    <a:effectLst/>
                    <a:uLnTx/>
                    <a:uFillTx/>
                    <a:latin typeface="微软雅黑"/>
                    <a:ea typeface="微软雅黑"/>
                    <a:cs typeface="+mn-cs"/>
                  </a:rPr>
                  <a:t>2</a:t>
                </a: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a:t>
                </a:r>
                <a:r>
                  <a:rPr kumimoji="0" lang="en-US" altLang="zh-CN" sz="1200" b="1" i="0" u="none" strike="noStrike" kern="1200" cap="none" spc="0" normalizeH="0" baseline="0" noProof="0" dirty="0" err="1">
                    <a:ln>
                      <a:noFill/>
                    </a:ln>
                    <a:solidFill>
                      <a:prstClr val="black"/>
                    </a:solidFill>
                    <a:effectLst/>
                    <a:uLnTx/>
                    <a:uFillTx/>
                    <a:latin typeface="微软雅黑"/>
                    <a:ea typeface="微软雅黑"/>
                    <a:cs typeface="+mn-cs"/>
                  </a:rPr>
                  <a:t>G</a:t>
                </a:r>
                <a:r>
                  <a:rPr kumimoji="0" lang="en-US" altLang="zh-CN" sz="1200" b="1" i="0" u="none" strike="noStrike" kern="1200" cap="none" spc="0" normalizeH="0" baseline="-25000" noProof="0" dirty="0" err="1">
                    <a:ln>
                      <a:noFill/>
                    </a:ln>
                    <a:solidFill>
                      <a:prstClr val="black"/>
                    </a:solidFill>
                    <a:effectLst/>
                    <a:uLnTx/>
                    <a:uFillTx/>
                    <a:latin typeface="微软雅黑"/>
                    <a:ea typeface="微软雅黑"/>
                    <a:cs typeface="+mn-cs"/>
                  </a:rPr>
                  <a:t>n</a:t>
                </a: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a:t>
                </a: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rPr>
                  <a:t>Ｈ是永真公式的证明，而永真公式的证明，我们前面已经介绍过真值表技术、</a:t>
                </a:r>
                <a:r>
                  <a:rPr kumimoji="0" lang="zh-CN" altLang="zh-CN" sz="1200" b="1" i="0" u="none" strike="noStrike" kern="1200" cap="none" spc="0" normalizeH="0" baseline="0" noProof="0" dirty="0">
                    <a:ln>
                      <a:noFill/>
                    </a:ln>
                    <a:solidFill>
                      <a:prstClr val="black"/>
                    </a:solidFill>
                    <a:effectLst/>
                    <a:uLnTx/>
                    <a:uFillTx/>
                    <a:latin typeface="微软雅黑"/>
                    <a:ea typeface="微软雅黑"/>
                    <a:cs typeface="+mn-cs"/>
                  </a:rPr>
                  <a:t>等价公式转换法</a:t>
                </a: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rPr>
                  <a:t>，这里还增加一种新的方法，即演绎法。首先</a:t>
                </a:r>
                <a:r>
                  <a:rPr lang="zh-CN" altLang="en-US" dirty="0"/>
                  <a:t>介绍真值表技术如何用于推理有效性的判断。</a:t>
                </a:r>
              </a:p>
            </p:txBody>
          </p:sp>
        </mc:Fallback>
      </mc:AlternateContent>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94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805951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95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146830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96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570163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97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775348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98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045386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99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89274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C607C9-BF67-4F66-9F80-C3807E2D9AC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253886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100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31718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101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142671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102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22068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103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248107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104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319689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C00000"/>
                    </a:solidFill>
                    <a:latin typeface="+mn-ea"/>
                    <a:ea typeface="+mn-ea"/>
                  </a:rPr>
                  <a:t>例</a:t>
                </a:r>
                <a:r>
                  <a:rPr lang="en-US" altLang="zh-CN" sz="1200" dirty="0">
                    <a:solidFill>
                      <a:srgbClr val="C00000"/>
                    </a:solidFill>
                    <a:latin typeface="+mn-ea"/>
                    <a:ea typeface="+mn-ea"/>
                  </a:rPr>
                  <a:t>2.33  </a:t>
                </a:r>
                <a:r>
                  <a:rPr lang="zh-CN" altLang="en-US" sz="1200" dirty="0">
                    <a:latin typeface="+mn-ea"/>
                    <a:ea typeface="+mn-ea"/>
                  </a:rPr>
                  <a:t>设前提集合</a:t>
                </a:r>
                <a:r>
                  <a:rPr lang="en-US" altLang="zh-CN" sz="1200" dirty="0">
                    <a:latin typeface="+mn-ea"/>
                    <a:ea typeface="+mn-ea"/>
                  </a:rPr>
                  <a:t>Г={P∨¬S</a:t>
                </a:r>
                <a:r>
                  <a:rPr lang="zh-CN" altLang="en-US" sz="1200" dirty="0">
                    <a:latin typeface="+mn-ea"/>
                    <a:ea typeface="+mn-ea"/>
                  </a:rPr>
                  <a:t>，</a:t>
                </a:r>
                <a:r>
                  <a:rPr lang="en-US" altLang="zh-CN" sz="1200" dirty="0">
                    <a:latin typeface="+mn-ea"/>
                    <a:ea typeface="+mn-ea"/>
                  </a:rPr>
                  <a:t>P→(Q→R)</a:t>
                </a:r>
                <a:r>
                  <a:rPr lang="zh-CN" altLang="en-US" sz="1200" dirty="0">
                    <a:latin typeface="+mn-ea"/>
                    <a:ea typeface="+mn-ea"/>
                  </a:rPr>
                  <a:t>，</a:t>
                </a:r>
                <a:r>
                  <a:rPr lang="en-US" altLang="zh-CN" sz="1200" dirty="0">
                    <a:latin typeface="+mn-ea"/>
                    <a:ea typeface="+mn-ea"/>
                  </a:rPr>
                  <a:t>Q}</a:t>
                </a:r>
                <a:r>
                  <a:rPr lang="zh-CN" altLang="en-US" sz="1200" dirty="0">
                    <a:latin typeface="+mn-ea"/>
                    <a:ea typeface="+mn-ea"/>
                  </a:rPr>
                  <a:t>，</a:t>
                </a:r>
                <a:r>
                  <a:rPr lang="zh-CN" altLang="zh-CN" sz="1200" dirty="0">
                    <a:latin typeface="+mn-ea"/>
                    <a:ea typeface="+mn-ea"/>
                  </a:rPr>
                  <a:t>公式</a:t>
                </a:r>
                <a:r>
                  <a:rPr lang="en-US" altLang="zh-CN" sz="1200" dirty="0">
                    <a:latin typeface="+mn-ea"/>
                    <a:ea typeface="+mn-ea"/>
                  </a:rPr>
                  <a:t>G=</a:t>
                </a:r>
                <a:r>
                  <a:rPr lang="en-US" altLang="zh-CN" sz="1200" b="1" i="0">
                    <a:latin typeface="Cambria Math" panose="02040503050406030204" pitchFamily="18" charset="0"/>
                    <a:ea typeface="+mn-ea"/>
                  </a:rPr>
                  <a:t>¬</a:t>
                </a:r>
                <a:r>
                  <a:rPr lang="en-US" altLang="zh-CN" sz="1200" dirty="0">
                    <a:latin typeface="+mn-ea"/>
                    <a:ea typeface="+mn-ea"/>
                  </a:rPr>
                  <a:t>S</a:t>
                </a:r>
                <a:r>
                  <a:rPr lang="zh-CN" altLang="zh-CN" sz="1200" dirty="0">
                    <a:latin typeface="+mn-ea"/>
                    <a:ea typeface="+mn-ea"/>
                  </a:rPr>
                  <a:t>∨</a:t>
                </a:r>
                <a:r>
                  <a:rPr lang="en-US" altLang="zh-CN" sz="1200" dirty="0">
                    <a:latin typeface="+mn-ea"/>
                    <a:ea typeface="+mn-ea"/>
                  </a:rPr>
                  <a:t>R</a:t>
                </a:r>
                <a:r>
                  <a:rPr lang="zh-CN" altLang="zh-CN" sz="1200" dirty="0">
                    <a:latin typeface="+mn-ea"/>
                    <a:ea typeface="+mn-ea"/>
                  </a:rPr>
                  <a:t>。</a:t>
                </a:r>
                <a:r>
                  <a:rPr lang="zh-CN" altLang="en-US" sz="1200" dirty="0">
                    <a:solidFill>
                      <a:schemeClr val="tx1"/>
                    </a:solidFill>
                    <a:latin typeface="+mn-ea"/>
                    <a:ea typeface="+mn-ea"/>
                  </a:rPr>
                  <a:t>证    明  </a:t>
                </a:r>
                <a:r>
                  <a:rPr lang="en-US" altLang="zh-CN" sz="1200" dirty="0">
                    <a:latin typeface="+mn-ea"/>
                    <a:ea typeface="+mn-ea"/>
                  </a:rPr>
                  <a:t>Г</a:t>
                </a:r>
                <a:r>
                  <a:rPr lang="en-US" altLang="en-US" sz="1200" noProof="1">
                    <a:latin typeface="+mn-ea"/>
                    <a:ea typeface="+mn-ea"/>
                    <a:sym typeface="Symbol" panose="05050102010706020507" pitchFamily="18" charset="2"/>
                  </a:rPr>
                  <a:t></a:t>
                </a:r>
                <a:r>
                  <a:rPr lang="en-US" altLang="en-US" sz="1200" noProof="1">
                    <a:latin typeface="+mn-ea"/>
                    <a:ea typeface="+mn-ea"/>
                  </a:rPr>
                  <a:t>G。</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noProof="1">
                    <a:latin typeface="+mn-ea"/>
                    <a:ea typeface="+mn-ea"/>
                  </a:rPr>
                  <a:t>这里结论虽然不是蕴含式，但是可以将。。转化为，，所以仍然可以采用</a:t>
                </a:r>
                <a:r>
                  <a:rPr lang="en-US" altLang="zh-CN" sz="1200" noProof="1">
                    <a:latin typeface="+mn-ea"/>
                    <a:ea typeface="+mn-ea"/>
                  </a:rPr>
                  <a:t>CP</a:t>
                </a:r>
                <a:r>
                  <a:rPr lang="zh-CN" altLang="en-US" sz="1200" noProof="1">
                    <a:latin typeface="+mn-ea"/>
                    <a:ea typeface="+mn-ea"/>
                  </a:rPr>
                  <a:t>规则证明方法。</a:t>
                </a:r>
                <a:endParaRPr lang="en-US" altLang="zh-CN" sz="1200" noProof="1">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noProof="1">
                    <a:latin typeface="+mn-ea"/>
                    <a:ea typeface="+mn-ea"/>
                  </a:rPr>
                  <a:t>如果不转化结论，直接由已知开始证明，也是可以完成的，这种证明方法就是我们前面介绍的直接证明方法。下面我们一起来完成这个证明。</a:t>
                </a:r>
                <a:endParaRPr lang="zh-CN" altLang="en-US" sz="12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mn-ea"/>
                  <a:ea typeface="+mn-ea"/>
                </a:endParaRPr>
              </a:p>
              <a:p>
                <a:endParaRPr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105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04583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106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011919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107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690519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108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721676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mn-ea"/>
                  </a:rPr>
                  <a:t>所谓</a:t>
                </a:r>
                <a:r>
                  <a:rPr lang="zh-CN" altLang="en-US" b="1" dirty="0">
                    <a:solidFill>
                      <a:srgbClr val="3333FF"/>
                    </a:solidFill>
                    <a:latin typeface="+mn-ea"/>
                  </a:rPr>
                  <a:t>反证法</a:t>
                </a:r>
                <a:r>
                  <a:rPr lang="zh-CN" altLang="en-US" b="1" dirty="0">
                    <a:latin typeface="+mn-ea"/>
                  </a:rPr>
                  <a:t>，就是在完成</a:t>
                </a:r>
                <a:r>
                  <a:rPr lang="en-US" altLang="zh-CN" b="1" dirty="0">
                    <a:latin typeface="+mn-ea"/>
                  </a:rPr>
                  <a:t>Г</a:t>
                </a:r>
                <a:r>
                  <a:rPr lang="en-US" altLang="en-US" b="1" noProof="1">
                    <a:latin typeface="+mn-ea"/>
                    <a:sym typeface="Symbol" panose="05050102010706020507" pitchFamily="18" charset="2"/>
                  </a:rPr>
                  <a:t> </a:t>
                </a:r>
                <a:r>
                  <a:rPr lang="en-US" altLang="zh-CN" b="1" dirty="0">
                    <a:latin typeface="+mn-ea"/>
                  </a:rPr>
                  <a:t> G</a:t>
                </a:r>
                <a:r>
                  <a:rPr lang="zh-CN" altLang="en-US" b="1" dirty="0">
                    <a:latin typeface="+mn-ea"/>
                  </a:rPr>
                  <a:t>的证明过程中，将</a:t>
                </a:r>
                <a:r>
                  <a:rPr lang="en-US" altLang="zh-CN" b="1" dirty="0">
                    <a:latin typeface="+mn-ea"/>
                  </a:rPr>
                  <a:t>¬G</a:t>
                </a:r>
                <a:r>
                  <a:rPr lang="zh-CN" altLang="en-US" b="1" dirty="0">
                    <a:latin typeface="+mn-ea"/>
                  </a:rPr>
                  <a:t>作为附加前提，然后推出</a:t>
                </a:r>
                <a:r>
                  <a:rPr lang="zh-CN" altLang="en-US" b="1" dirty="0">
                    <a:solidFill>
                      <a:srgbClr val="3333FF"/>
                    </a:solidFill>
                    <a:latin typeface="+mn-ea"/>
                  </a:rPr>
                  <a:t>“矛盾”</a:t>
                </a:r>
                <a:r>
                  <a:rPr lang="zh-CN" altLang="en-US" b="1" dirty="0">
                    <a:latin typeface="+mn-ea"/>
                  </a:rPr>
                  <a:t>的方法。</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注意，在逻辑推理中，</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矛盾</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即是</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，其表现形式为一个命题公式及其否定的合取，如</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等。</a:t>
                </a:r>
                <a:r>
                  <a:rPr lang="zh-CN" altLang="en-US" sz="1200" kern="1200" dirty="0">
                    <a:solidFill>
                      <a:schemeClr val="tx1"/>
                    </a:solidFill>
                    <a:effectLst/>
                    <a:latin typeface="+mn-lt"/>
                    <a:ea typeface="+mn-ea"/>
                    <a:cs typeface="+mn-cs"/>
                  </a:rPr>
                  <a:t>下面我们具体进行证明。</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至此，我们已经介绍了</a:t>
                </a:r>
                <a:r>
                  <a:rPr lang="zh-CN" altLang="zh-CN" sz="1200" kern="1200" dirty="0">
                    <a:solidFill>
                      <a:schemeClr val="tx1"/>
                    </a:solidFill>
                    <a:effectLst/>
                    <a:latin typeface="+mn-lt"/>
                    <a:ea typeface="+mn-ea"/>
                    <a:cs typeface="+mn-cs"/>
                  </a:rPr>
                  <a:t>直接证明方法，</a:t>
                </a:r>
                <a:r>
                  <a:rPr lang="en-US" altLang="zh-CN" sz="1200" kern="1200" dirty="0">
                    <a:solidFill>
                      <a:schemeClr val="tx1"/>
                    </a:solidFill>
                    <a:effectLst/>
                    <a:latin typeface="+mn-lt"/>
                    <a:ea typeface="+mn-ea"/>
                    <a:cs typeface="+mn-cs"/>
                  </a:rPr>
                  <a:t>CP</a:t>
                </a:r>
                <a:r>
                  <a:rPr lang="zh-CN" altLang="zh-CN" sz="1200" kern="1200" dirty="0">
                    <a:solidFill>
                      <a:schemeClr val="tx1"/>
                    </a:solidFill>
                    <a:effectLst/>
                    <a:latin typeface="+mn-lt"/>
                    <a:ea typeface="+mn-ea"/>
                    <a:cs typeface="+mn-cs"/>
                  </a:rPr>
                  <a:t>规则证明方法</a:t>
                </a:r>
                <a:r>
                  <a:rPr lang="zh-CN" altLang="en-US" sz="1200" kern="1200" dirty="0">
                    <a:solidFill>
                      <a:schemeClr val="tx1"/>
                    </a:solidFill>
                    <a:effectLst/>
                    <a:latin typeface="+mn-lt"/>
                    <a:ea typeface="+mn-ea"/>
                    <a:cs typeface="+mn-cs"/>
                  </a:rPr>
                  <a:t>和</a:t>
                </a:r>
                <a:r>
                  <a:rPr lang="zh-CN" altLang="zh-CN" sz="1200" kern="1200" dirty="0">
                    <a:solidFill>
                      <a:schemeClr val="tx1"/>
                    </a:solidFill>
                    <a:effectLst/>
                    <a:latin typeface="+mn-lt"/>
                    <a:ea typeface="+mn-ea"/>
                    <a:cs typeface="+mn-cs"/>
                  </a:rPr>
                  <a:t>反证法</a:t>
                </a:r>
                <a:r>
                  <a:rPr lang="zh-CN" altLang="en-US" sz="1200" kern="1200" dirty="0">
                    <a:solidFill>
                      <a:schemeClr val="tx1"/>
                    </a:solidFill>
                    <a:effectLst/>
                    <a:latin typeface="+mn-lt"/>
                    <a:ea typeface="+mn-ea"/>
                    <a:cs typeface="+mn-cs"/>
                  </a:rPr>
                  <a:t>。在证明过程中，我们发现，不同的人的</a:t>
                </a:r>
                <a:r>
                  <a:rPr lang="zh-CN" altLang="zh-CN" sz="1200" kern="1200" dirty="0">
                    <a:solidFill>
                      <a:schemeClr val="tx1"/>
                    </a:solidFill>
                    <a:effectLst/>
                    <a:latin typeface="+mn-lt"/>
                    <a:ea typeface="+mn-ea"/>
                    <a:cs typeface="+mn-cs"/>
                  </a:rPr>
                  <a:t>证明过程</a:t>
                </a:r>
                <a:r>
                  <a:rPr lang="zh-CN" altLang="en-US" sz="1200" kern="1200" dirty="0">
                    <a:solidFill>
                      <a:schemeClr val="tx1"/>
                    </a:solidFill>
                    <a:effectLst/>
                    <a:latin typeface="+mn-lt"/>
                    <a:ea typeface="+mn-ea"/>
                    <a:cs typeface="+mn-cs"/>
                  </a:rPr>
                  <a:t>可能是不同的，即证明过程具</a:t>
                </a:r>
                <a:r>
                  <a:rPr lang="zh-CN" altLang="zh-CN" sz="1200" kern="1200" dirty="0">
                    <a:solidFill>
                      <a:schemeClr val="tx1"/>
                    </a:solidFill>
                    <a:effectLst/>
                    <a:latin typeface="+mn-lt"/>
                    <a:ea typeface="+mn-ea"/>
                    <a:cs typeface="+mn-cs"/>
                  </a:rPr>
                  <a:t>有很大的随意性</a:t>
                </a:r>
                <a:r>
                  <a:rPr lang="zh-CN" altLang="en-US" sz="1200" kern="1200" dirty="0">
                    <a:solidFill>
                      <a:schemeClr val="tx1"/>
                    </a:solidFill>
                    <a:effectLst/>
                    <a:latin typeface="+mn-lt"/>
                    <a:ea typeface="+mn-ea"/>
                    <a:cs typeface="+mn-cs"/>
                  </a:rPr>
                  <a:t>。因此这些方法都不适合机器证明</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1965</a:t>
                </a:r>
                <a:r>
                  <a:rPr lang="zh-CN" altLang="zh-CN" sz="1200" kern="1200" dirty="0">
                    <a:solidFill>
                      <a:schemeClr val="tx1"/>
                    </a:solidFill>
                    <a:effectLst/>
                    <a:latin typeface="+mn-lt"/>
                    <a:ea typeface="+mn-ea"/>
                    <a:cs typeface="+mn-cs"/>
                  </a:rPr>
                  <a:t>年，德国逻辑学家</a:t>
                </a:r>
                <a:r>
                  <a:rPr lang="en-US" altLang="zh-CN" sz="1200" kern="1200" dirty="0">
                    <a:solidFill>
                      <a:schemeClr val="tx1"/>
                    </a:solidFill>
                    <a:effectLst/>
                    <a:latin typeface="+mn-lt"/>
                    <a:ea typeface="+mn-ea"/>
                    <a:cs typeface="+mn-cs"/>
                  </a:rPr>
                  <a:t>.Robinson</a:t>
                </a:r>
                <a:r>
                  <a:rPr lang="zh-CN" altLang="zh-CN" sz="1200" kern="1200" dirty="0">
                    <a:solidFill>
                      <a:schemeClr val="tx1"/>
                    </a:solidFill>
                    <a:effectLst/>
                    <a:latin typeface="+mn-lt"/>
                    <a:ea typeface="+mn-ea"/>
                    <a:cs typeface="+mn-cs"/>
                  </a:rPr>
                  <a:t>提出了</a:t>
                </a:r>
                <a:r>
                  <a:rPr lang="zh-CN" altLang="zh-CN" sz="1200" b="1" kern="1200" dirty="0">
                    <a:solidFill>
                      <a:schemeClr val="tx1"/>
                    </a:solidFill>
                    <a:effectLst/>
                    <a:latin typeface="+mn-lt"/>
                    <a:ea typeface="+mn-ea"/>
                    <a:cs typeface="+mn-cs"/>
                  </a:rPr>
                  <a:t>消解原理</a:t>
                </a:r>
                <a:r>
                  <a:rPr lang="zh-CN" altLang="en-US" sz="1200" b="1" kern="1200" dirty="0">
                    <a:solidFill>
                      <a:schemeClr val="tx1"/>
                    </a:solidFill>
                    <a:effectLst/>
                    <a:latin typeface="+mn-lt"/>
                    <a:ea typeface="+mn-ea"/>
                    <a:cs typeface="+mn-cs"/>
                  </a:rPr>
                  <a:t>，它</a:t>
                </a:r>
                <a:r>
                  <a:rPr lang="zh-CN" altLang="zh-CN" sz="1200" kern="1200" dirty="0">
                    <a:solidFill>
                      <a:schemeClr val="tx1"/>
                    </a:solidFill>
                    <a:effectLst/>
                    <a:latin typeface="+mn-lt"/>
                    <a:ea typeface="+mn-ea"/>
                    <a:cs typeface="+mn-cs"/>
                  </a:rPr>
                  <a:t>被认为是自动推理、特别是定理机器证明领域的重大突破，它从理论上解决了定理</a:t>
                </a:r>
                <a:r>
                  <a:rPr lang="zh-CN" altLang="en-US" sz="1200" kern="1200" dirty="0">
                    <a:solidFill>
                      <a:schemeClr val="tx1"/>
                    </a:solidFill>
                    <a:effectLst/>
                    <a:latin typeface="+mn-lt"/>
                    <a:ea typeface="+mn-ea"/>
                    <a:cs typeface="+mn-cs"/>
                  </a:rPr>
                  <a:t>的机械化</a:t>
                </a:r>
                <a:r>
                  <a:rPr lang="zh-CN" altLang="zh-CN" sz="1200" kern="1200" dirty="0">
                    <a:solidFill>
                      <a:schemeClr val="tx1"/>
                    </a:solidFill>
                    <a:effectLst/>
                    <a:latin typeface="+mn-lt"/>
                    <a:ea typeface="+mn-ea"/>
                    <a:cs typeface="+mn-cs"/>
                  </a:rPr>
                  <a:t>证明。</a:t>
                </a:r>
                <a:r>
                  <a:rPr lang="zh-CN" altLang="en-US" sz="1200" kern="1200" dirty="0">
                    <a:solidFill>
                      <a:schemeClr val="tx1"/>
                    </a:solidFill>
                    <a:effectLst/>
                    <a:latin typeface="+mn-lt"/>
                    <a:ea typeface="+mn-ea"/>
                    <a:cs typeface="+mn-cs"/>
                  </a:rPr>
                  <a:t>下面我们一起来学习消解原理。</a:t>
                </a:r>
                <a:endParaRPr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109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44190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C607C9-BF67-4F66-9F80-C3807E2D9AC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504016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301898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分析</a:t>
                </a:r>
                <a:r>
                  <a:rPr lang="zh-CN" altLang="zh-CN" sz="1200" kern="1200" dirty="0">
                    <a:solidFill>
                      <a:schemeClr val="tx1"/>
                    </a:solidFill>
                    <a:effectLst/>
                    <a:latin typeface="+mn-lt"/>
                    <a:ea typeface="+mn-ea"/>
                    <a:cs typeface="+mn-cs"/>
                  </a:rPr>
                  <a:t>  根据定义</a:t>
                </a:r>
                <a:r>
                  <a:rPr lang="en-US" altLang="zh-CN" sz="1200" kern="1200" dirty="0">
                    <a:solidFill>
                      <a:schemeClr val="tx1"/>
                    </a:solidFill>
                    <a:effectLst/>
                    <a:latin typeface="+mn-lt"/>
                    <a:ea typeface="+mn-ea"/>
                    <a:cs typeface="+mn-cs"/>
                  </a:rPr>
                  <a:t>2.19</a:t>
                </a:r>
                <a:r>
                  <a:rPr lang="zh-CN" altLang="zh-CN" sz="1200" kern="1200" dirty="0">
                    <a:solidFill>
                      <a:schemeClr val="tx1"/>
                    </a:solidFill>
                    <a:effectLst/>
                    <a:latin typeface="+mn-lt"/>
                    <a:ea typeface="+mn-ea"/>
                    <a:cs typeface="+mn-cs"/>
                  </a:rPr>
                  <a:t>，若</a:t>
                </a:r>
                <a:r>
                  <a:rPr lang="en-US" altLang="zh-CN" sz="1200" kern="1200" dirty="0">
                    <a:solidFill>
                      <a:schemeClr val="tx1"/>
                    </a:solidFill>
                    <a:effectLst/>
                    <a:latin typeface="+mn-lt"/>
                    <a:ea typeface="+mn-ea"/>
                    <a:cs typeface="+mn-cs"/>
                  </a:rPr>
                  <a:t>G=G´</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Q</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H=H´</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Q</a:t>
                </a:r>
                <a:r>
                  <a:rPr lang="zh-CN" altLang="zh-CN" sz="1200" kern="1200" dirty="0">
                    <a:solidFill>
                      <a:schemeClr val="tx1"/>
                    </a:solidFill>
                    <a:effectLst/>
                    <a:latin typeface="+mn-lt"/>
                    <a:ea typeface="+mn-ea"/>
                    <a:cs typeface="+mn-cs"/>
                  </a:rPr>
                  <a:t>，则</a:t>
                </a:r>
                <a:r>
                  <a:rPr lang="en-US" altLang="zh-CN" sz="1200" kern="1200" dirty="0">
                    <a:solidFill>
                      <a:schemeClr val="tx1"/>
                    </a:solidFill>
                    <a:effectLst/>
                    <a:latin typeface="+mn-lt"/>
                    <a:ea typeface="+mn-ea"/>
                    <a:cs typeface="+mn-cs"/>
                  </a:rPr>
                  <a:t>W= G´</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，则利用反证法，只需说明</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W=0</a:t>
                </a:r>
                <a:r>
                  <a:rPr lang="zh-CN" altLang="zh-CN" sz="1200" kern="1200" dirty="0">
                    <a:solidFill>
                      <a:schemeClr val="tx1"/>
                    </a:solidFill>
                    <a:effectLst/>
                    <a:latin typeface="+mn-lt"/>
                    <a:ea typeface="+mn-ea"/>
                    <a:cs typeface="+mn-cs"/>
                  </a:rPr>
                  <a:t>即可。显然</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W=(G´</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Q)</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Q)</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H´)=((G´</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Q)</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Q)</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H´)=Q</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Q</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H´=0</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下面通过一个例子熟悉消解法。</a:t>
                </a:r>
                <a:endParaRPr lang="zh-CN" altLang="zh-CN" sz="1200" kern="1200" dirty="0">
                  <a:solidFill>
                    <a:schemeClr val="tx1"/>
                  </a:solidFill>
                  <a:effectLst/>
                  <a:latin typeface="+mn-lt"/>
                  <a:ea typeface="+mn-ea"/>
                  <a:cs typeface="+mn-cs"/>
                </a:endParaRPr>
              </a:p>
            </p:txBody>
          </p:sp>
        </mc:Fallback>
      </mc:AlternateContent>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8879847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533424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629764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114</a:t>
            </a:fld>
            <a:endParaRPr lang="zh-CN" altLang="en-US"/>
          </a:p>
        </p:txBody>
      </p:sp>
    </p:spTree>
    <p:extLst>
      <p:ext uri="{BB962C8B-B14F-4D97-AF65-F5344CB8AC3E}">
        <p14:creationId xmlns:p14="http://schemas.microsoft.com/office/powerpoint/2010/main" val="11609497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gn="l">
                  <a:lnSpc>
                    <a:spcPct val="150000"/>
                  </a:lnSpc>
                  <a:spcBef>
                    <a:spcPct val="0"/>
                  </a:spcBef>
                  <a:buClrTx/>
                  <a:buNone/>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有些高级程序设计语言，例如</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或者</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&amp;&amp;</a:t>
                </a:r>
                <a:r>
                  <a:rPr lang="zh-CN" altLang="zh-CN" sz="1200" kern="1200" dirty="0">
                    <a:solidFill>
                      <a:schemeClr val="tx1"/>
                    </a:solidFill>
                    <a:effectLst/>
                    <a:latin typeface="+mn-lt"/>
                    <a:ea typeface="+mn-ea"/>
                    <a:cs typeface="+mn-cs"/>
                  </a:rPr>
                  <a:t>分别对应</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、∨和∧。</a:t>
                </a:r>
              </a:p>
              <a:p>
                <a:endParaRPr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188451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87477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有些高级程序设计语言，例如</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或者</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&amp;&amp;</a:t>
                </a:r>
                <a:r>
                  <a:rPr lang="zh-CN" altLang="zh-CN" sz="1200" kern="1200" dirty="0">
                    <a:solidFill>
                      <a:schemeClr val="tx1"/>
                    </a:solidFill>
                    <a:effectLst/>
                    <a:latin typeface="+mn-lt"/>
                    <a:ea typeface="+mn-ea"/>
                    <a:cs typeface="+mn-cs"/>
                  </a:rPr>
                  <a:t>分别对应</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、∨和∧。</a:t>
                </a:r>
              </a:p>
              <a:p>
                <a:endParaRPr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441155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gn="l">
                  <a:lnSpc>
                    <a:spcPct val="150000"/>
                  </a:lnSpc>
                  <a:buNone/>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有些高级程序设计语言，例如</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或者</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&amp;&amp;</a:t>
                </a:r>
                <a:r>
                  <a:rPr lang="zh-CN" altLang="zh-CN" sz="1200" kern="1200" dirty="0">
                    <a:solidFill>
                      <a:schemeClr val="tx1"/>
                    </a:solidFill>
                    <a:effectLst/>
                    <a:latin typeface="+mn-lt"/>
                    <a:ea typeface="+mn-ea"/>
                    <a:cs typeface="+mn-cs"/>
                  </a:rPr>
                  <a:t>分别对应</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、∨和∧。</a:t>
                </a:r>
              </a:p>
              <a:p>
                <a:endParaRPr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240422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34283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876" y="2841225"/>
            <a:ext cx="10368598" cy="1960487"/>
          </a:xfrm>
          <a:prstGeom prst="rect">
            <a:avLst/>
          </a:prstGeom>
        </p:spPr>
        <p:txBody>
          <a:bodyPr/>
          <a:lstStyle/>
          <a:p>
            <a:r>
              <a:rPr lang="en-US" dirty="0"/>
              <a:t>Click to edit Master title style</a:t>
            </a:r>
          </a:p>
        </p:txBody>
      </p:sp>
      <p:sp>
        <p:nvSpPr>
          <p:cNvPr id="3" name="Subtitle 2"/>
          <p:cNvSpPr>
            <a:spLocks noGrp="1"/>
          </p:cNvSpPr>
          <p:nvPr>
            <p:ph type="subTitle" idx="1"/>
          </p:nvPr>
        </p:nvSpPr>
        <p:spPr>
          <a:xfrm>
            <a:off x="1829753" y="5182800"/>
            <a:ext cx="8538845" cy="2337341"/>
          </a:xfrm>
          <a:prstGeom prst="rect">
            <a:avLst/>
          </a:prstGeom>
        </p:spPr>
        <p:txBody>
          <a:bodyPr/>
          <a:lstStyle>
            <a:lvl1pPr marL="0" indent="0" algn="ctr">
              <a:buNone/>
              <a:defRPr>
                <a:solidFill>
                  <a:schemeClr val="tx1">
                    <a:tint val="75000"/>
                  </a:schemeClr>
                </a:solidFill>
              </a:defRPr>
            </a:lvl1pPr>
            <a:lvl2pPr marL="609813" indent="0" algn="ctr">
              <a:buNone/>
              <a:defRPr>
                <a:solidFill>
                  <a:schemeClr val="tx1">
                    <a:tint val="75000"/>
                  </a:schemeClr>
                </a:solidFill>
              </a:defRPr>
            </a:lvl2pPr>
            <a:lvl3pPr marL="1219627" indent="0" algn="ctr">
              <a:buNone/>
              <a:defRPr>
                <a:solidFill>
                  <a:schemeClr val="tx1">
                    <a:tint val="75000"/>
                  </a:schemeClr>
                </a:solidFill>
              </a:defRPr>
            </a:lvl3pPr>
            <a:lvl4pPr marL="1829440" indent="0" algn="ctr">
              <a:buNone/>
              <a:defRPr>
                <a:solidFill>
                  <a:schemeClr val="tx1">
                    <a:tint val="75000"/>
                  </a:schemeClr>
                </a:solidFill>
              </a:defRPr>
            </a:lvl4pPr>
            <a:lvl5pPr marL="2439253" indent="0" algn="ctr">
              <a:buNone/>
              <a:defRPr>
                <a:solidFill>
                  <a:schemeClr val="tx1">
                    <a:tint val="75000"/>
                  </a:schemeClr>
                </a:solidFill>
              </a:defRPr>
            </a:lvl5pPr>
            <a:lvl6pPr marL="3049067" indent="0" algn="ctr">
              <a:buNone/>
              <a:defRPr>
                <a:solidFill>
                  <a:schemeClr val="tx1">
                    <a:tint val="75000"/>
                  </a:schemeClr>
                </a:solidFill>
              </a:defRPr>
            </a:lvl6pPr>
            <a:lvl7pPr marL="3658880" indent="0" algn="ctr">
              <a:buNone/>
              <a:defRPr>
                <a:solidFill>
                  <a:schemeClr val="tx1">
                    <a:tint val="75000"/>
                  </a:schemeClr>
                </a:solidFill>
              </a:defRPr>
            </a:lvl7pPr>
            <a:lvl8pPr marL="4268694" indent="0" algn="ctr">
              <a:buNone/>
              <a:defRPr>
                <a:solidFill>
                  <a:schemeClr val="tx1">
                    <a:tint val="75000"/>
                  </a:schemeClr>
                </a:solidFill>
              </a:defRPr>
            </a:lvl8pPr>
            <a:lvl9pPr marL="487850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9343051" y="8535194"/>
            <a:ext cx="2846282" cy="486946"/>
          </a:xfrm>
          <a:prstGeom prst="rect">
            <a:avLst/>
          </a:prstGeom>
        </p:spPr>
        <p:txBody>
          <a:bodyPr/>
          <a:lstStyle/>
          <a:p>
            <a:fld id="{1D8BD707-D9CF-40AE-B4C6-C98DA3205C09}" type="datetimeFigureOut">
              <a:rPr lang="en-US" smtClean="0"/>
              <a:pPr/>
              <a:t>1/17/2022</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918" y="2134095"/>
            <a:ext cx="10978515" cy="603601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3804" y="366269"/>
            <a:ext cx="2744629" cy="780384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918" y="366269"/>
            <a:ext cx="8030580" cy="780384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5FC049ED-E583-41E2-8C54-6ADF5D5B7025}"/>
              </a:ext>
            </a:extLst>
          </p:cNvPr>
          <p:cNvSpPr>
            <a:spLocks noGrp="1" noChangeArrowheads="1"/>
          </p:cNvSpPr>
          <p:nvPr>
            <p:ph type="dt" sz="half" idx="10"/>
          </p:nvPr>
        </p:nvSpPr>
        <p:spPr>
          <a:ln/>
        </p:spPr>
        <p:txBody>
          <a:bodyPr/>
          <a:lstStyle>
            <a:lvl1pPr>
              <a:defRPr/>
            </a:lvl1pPr>
          </a:lstStyle>
          <a:p>
            <a:pPr>
              <a:defRPr/>
            </a:pPr>
            <a:fld id="{60F7C5C2-253C-4C7F-BE8B-8AE803556414}" type="datetime1">
              <a:rPr lang="zh-CN" altLang="en-US"/>
              <a:pPr>
                <a:defRPr/>
              </a:pPr>
              <a:t>2022/1/17</a:t>
            </a:fld>
            <a:endParaRPr lang="en-US" altLang="zh-CN"/>
          </a:p>
        </p:txBody>
      </p:sp>
    </p:spTree>
    <p:extLst>
      <p:ext uri="{BB962C8B-B14F-4D97-AF65-F5344CB8AC3E}">
        <p14:creationId xmlns:p14="http://schemas.microsoft.com/office/powerpoint/2010/main" val="2245223884"/>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876" y="2841225"/>
            <a:ext cx="10368598" cy="1960487"/>
          </a:xfrm>
          <a:prstGeom prst="rect">
            <a:avLst/>
          </a:prstGeom>
        </p:spPr>
        <p:txBody>
          <a:bodyPr/>
          <a:lstStyle/>
          <a:p>
            <a:r>
              <a:rPr lang="en-US" dirty="0"/>
              <a:t>Click to edit Master title style</a:t>
            </a:r>
          </a:p>
        </p:txBody>
      </p:sp>
      <p:sp>
        <p:nvSpPr>
          <p:cNvPr id="3" name="Subtitle 2"/>
          <p:cNvSpPr>
            <a:spLocks noGrp="1"/>
          </p:cNvSpPr>
          <p:nvPr>
            <p:ph type="subTitle" idx="1"/>
          </p:nvPr>
        </p:nvSpPr>
        <p:spPr>
          <a:xfrm>
            <a:off x="1829753" y="5182800"/>
            <a:ext cx="8538845" cy="2337341"/>
          </a:xfrm>
          <a:prstGeom prst="rect">
            <a:avLst/>
          </a:prstGeom>
        </p:spPr>
        <p:txBody>
          <a:bodyPr/>
          <a:lstStyle>
            <a:lvl1pPr marL="0" indent="0" algn="ctr">
              <a:buNone/>
              <a:defRPr>
                <a:solidFill>
                  <a:schemeClr val="tx1">
                    <a:tint val="75000"/>
                  </a:schemeClr>
                </a:solidFill>
              </a:defRPr>
            </a:lvl1pPr>
            <a:lvl2pPr marL="609813" indent="0" algn="ctr">
              <a:buNone/>
              <a:defRPr>
                <a:solidFill>
                  <a:schemeClr val="tx1">
                    <a:tint val="75000"/>
                  </a:schemeClr>
                </a:solidFill>
              </a:defRPr>
            </a:lvl2pPr>
            <a:lvl3pPr marL="1219627" indent="0" algn="ctr">
              <a:buNone/>
              <a:defRPr>
                <a:solidFill>
                  <a:schemeClr val="tx1">
                    <a:tint val="75000"/>
                  </a:schemeClr>
                </a:solidFill>
              </a:defRPr>
            </a:lvl3pPr>
            <a:lvl4pPr marL="1829440" indent="0" algn="ctr">
              <a:buNone/>
              <a:defRPr>
                <a:solidFill>
                  <a:schemeClr val="tx1">
                    <a:tint val="75000"/>
                  </a:schemeClr>
                </a:solidFill>
              </a:defRPr>
            </a:lvl4pPr>
            <a:lvl5pPr marL="2439253" indent="0" algn="ctr">
              <a:buNone/>
              <a:defRPr>
                <a:solidFill>
                  <a:schemeClr val="tx1">
                    <a:tint val="75000"/>
                  </a:schemeClr>
                </a:solidFill>
              </a:defRPr>
            </a:lvl5pPr>
            <a:lvl6pPr marL="3049067" indent="0" algn="ctr">
              <a:buNone/>
              <a:defRPr>
                <a:solidFill>
                  <a:schemeClr val="tx1">
                    <a:tint val="75000"/>
                  </a:schemeClr>
                </a:solidFill>
              </a:defRPr>
            </a:lvl6pPr>
            <a:lvl7pPr marL="3658880" indent="0" algn="ctr">
              <a:buNone/>
              <a:defRPr>
                <a:solidFill>
                  <a:schemeClr val="tx1">
                    <a:tint val="75000"/>
                  </a:schemeClr>
                </a:solidFill>
              </a:defRPr>
            </a:lvl7pPr>
            <a:lvl8pPr marL="4268694" indent="0" algn="ctr">
              <a:buNone/>
              <a:defRPr>
                <a:solidFill>
                  <a:schemeClr val="tx1">
                    <a:tint val="75000"/>
                  </a:schemeClr>
                </a:solidFill>
              </a:defRPr>
            </a:lvl8pPr>
            <a:lvl9pPr marL="487850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9343051" y="8535194"/>
            <a:ext cx="2846282" cy="486946"/>
          </a:xfrm>
          <a:prstGeom prst="rect">
            <a:avLst/>
          </a:prstGeom>
        </p:spPr>
        <p:txBody>
          <a:bodyPr/>
          <a:lstStyle/>
          <a:p>
            <a:fld id="{1D8BD707-D9CF-40AE-B4C6-C98DA3205C09}" type="datetimeFigureOut">
              <a:rPr lang="en-US" smtClean="0"/>
              <a:pPr/>
              <a:t>1/17/2022</a:t>
            </a:fld>
            <a:endParaRPr lang="en-US" dirty="0"/>
          </a:p>
        </p:txBody>
      </p:sp>
    </p:spTree>
    <p:extLst>
      <p:ext uri="{BB962C8B-B14F-4D97-AF65-F5344CB8AC3E}">
        <p14:creationId xmlns:p14="http://schemas.microsoft.com/office/powerpoint/2010/main" val="2722479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一级标题">
    <p:spTree>
      <p:nvGrpSpPr>
        <p:cNvPr id="1" name=""/>
        <p:cNvGrpSpPr/>
        <p:nvPr/>
      </p:nvGrpSpPr>
      <p:grpSpPr>
        <a:xfrm>
          <a:off x="0" y="0"/>
          <a:ext cx="0" cy="0"/>
          <a:chOff x="0" y="0"/>
          <a:chExt cx="0" cy="0"/>
        </a:xfrm>
      </p:grpSpPr>
      <p:sp>
        <p:nvSpPr>
          <p:cNvPr id="2" name="Title 1"/>
          <p:cNvSpPr>
            <a:spLocks noGrp="1"/>
          </p:cNvSpPr>
          <p:nvPr>
            <p:ph type="title"/>
          </p:nvPr>
        </p:nvSpPr>
        <p:spPr>
          <a:xfrm>
            <a:off x="774700" y="352424"/>
            <a:ext cx="5334000" cy="429419"/>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918" y="1143795"/>
            <a:ext cx="10978515" cy="5029200"/>
          </a:xfrm>
          <a:prstGeom prst="rect">
            <a:avLst/>
          </a:prstGeom>
        </p:spPr>
        <p:txBody>
          <a:bodyPr/>
          <a:lstStyle>
            <a:lvl1pPr marL="457360" indent="-457360">
              <a:lnSpc>
                <a:spcPct val="120000"/>
              </a:lnSpc>
              <a:buSzPct val="80000"/>
              <a:buFont typeface="Wingdings" pitchFamily="2" charset="2"/>
              <a:buChar char="l"/>
              <a:defRPr>
                <a:solidFill>
                  <a:schemeClr val="tx1">
                    <a:lumMod val="75000"/>
                    <a:lumOff val="25000"/>
                  </a:schemeClr>
                </a:solidFill>
              </a:defRPr>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15044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两级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74700" y="362744"/>
            <a:ext cx="6581775" cy="40005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918" y="1600994"/>
            <a:ext cx="10978515" cy="4572000"/>
          </a:xfrm>
          <a:prstGeom prst="rect">
            <a:avLst/>
          </a:prstGeom>
        </p:spPr>
        <p:txBody>
          <a:bodyPr/>
          <a:lstStyle>
            <a:lvl1pPr marL="457360" indent="-457360">
              <a:lnSpc>
                <a:spcPct val="120000"/>
              </a:lnSpc>
              <a:buSzPct val="80000"/>
              <a:buFont typeface="Wingdings" pitchFamily="2" charset="2"/>
              <a:buChar char="l"/>
              <a:defRPr>
                <a:solidFill>
                  <a:schemeClr val="tx1">
                    <a:lumMod val="75000"/>
                    <a:lumOff val="25000"/>
                  </a:schemeClr>
                </a:solidFill>
              </a:defRPr>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1/17/2022</a:t>
            </a:fld>
            <a:endParaRPr lang="en-US" dirty="0"/>
          </a:p>
        </p:txBody>
      </p:sp>
      <p:sp>
        <p:nvSpPr>
          <p:cNvPr id="5" name="Footer Placeholder 4"/>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dirty="0"/>
          </a:p>
        </p:txBody>
      </p:sp>
      <p:sp>
        <p:nvSpPr>
          <p:cNvPr id="7" name="Content Placeholder 2"/>
          <p:cNvSpPr>
            <a:spLocks noGrp="1"/>
          </p:cNvSpPr>
          <p:nvPr>
            <p:ph idx="13" hasCustomPrompt="1"/>
          </p:nvPr>
        </p:nvSpPr>
        <p:spPr>
          <a:xfrm>
            <a:off x="841375" y="984137"/>
            <a:ext cx="10747058" cy="464458"/>
          </a:xfrm>
          <a:prstGeom prst="rect">
            <a:avLst/>
          </a:prstGeom>
        </p:spPr>
        <p:txBody>
          <a:bodyPr/>
          <a:lstStyle>
            <a:lvl1pPr marL="0" indent="0">
              <a:lnSpc>
                <a:spcPct val="120000"/>
              </a:lnSpc>
              <a:buSzPct val="80000"/>
              <a:buFont typeface="Wingdings" pitchFamily="2" charset="2"/>
              <a:buNone/>
              <a:defRPr b="0">
                <a:solidFill>
                  <a:schemeClr val="tx1">
                    <a:lumMod val="95000"/>
                    <a:lumOff val="5000"/>
                  </a:schemeClr>
                </a:solidFill>
              </a:defRPr>
            </a:lvl1pPr>
          </a:lstStyle>
          <a:p>
            <a:pPr lvl="0"/>
            <a:r>
              <a:rPr lang="en-US" dirty="0"/>
              <a:t>Click to edit Master text styles</a:t>
            </a:r>
          </a:p>
        </p:txBody>
      </p:sp>
    </p:spTree>
    <p:extLst>
      <p:ext uri="{BB962C8B-B14F-4D97-AF65-F5344CB8AC3E}">
        <p14:creationId xmlns:p14="http://schemas.microsoft.com/office/powerpoint/2010/main" val="4153836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Freeform 3"/>
          <p:cNvSpPr/>
          <p:nvPr userDrawn="1"/>
        </p:nvSpPr>
        <p:spPr>
          <a:xfrm>
            <a:off x="-73026" y="0"/>
            <a:ext cx="12271375" cy="6859588"/>
          </a:xfrm>
          <a:custGeom>
            <a:avLst/>
            <a:gdLst>
              <a:gd name="connsiteX0" fmla="*/ 0 w 9144000"/>
              <a:gd name="connsiteY0" fmla="*/ 5143500 h 5143500"/>
              <a:gd name="connsiteX1" fmla="*/ 9144000 w 9144000"/>
              <a:gd name="connsiteY1" fmla="*/ 5143500 h 5143500"/>
              <a:gd name="connsiteX2" fmla="*/ 9144000 w 9144000"/>
              <a:gd name="connsiteY2" fmla="*/ 0 h 5143500"/>
              <a:gd name="connsiteX3" fmla="*/ 0 w 9144000"/>
              <a:gd name="connsiteY3" fmla="*/ 0 h 5143500"/>
              <a:gd name="connsiteX4" fmla="*/ 0 w 9144000"/>
              <a:gd name="connsiteY4" fmla="*/ 5143500 h 5143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5143500">
                <a:moveTo>
                  <a:pt x="0" y="5143500"/>
                </a:moveTo>
                <a:lnTo>
                  <a:pt x="9144000" y="5143500"/>
                </a:lnTo>
                <a:lnTo>
                  <a:pt x="9144000" y="0"/>
                </a:lnTo>
                <a:lnTo>
                  <a:pt x="0" y="0"/>
                </a:lnTo>
                <a:lnTo>
                  <a:pt x="0" y="5143500"/>
                </a:lnTo>
              </a:path>
            </a:pathLst>
          </a:custGeom>
          <a:solidFill>
            <a:srgbClr val="ECEC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 name="Date Placeholder 3"/>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1/17/2022</a:t>
            </a:fld>
            <a:endParaRPr lang="en-US" dirty="0"/>
          </a:p>
        </p:txBody>
      </p:sp>
      <p:sp>
        <p:nvSpPr>
          <p:cNvPr id="5" name="Footer Placeholder 4"/>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442351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917" y="2134095"/>
            <a:ext cx="5387605" cy="6036015"/>
          </a:xfrm>
          <a:prstGeom prst="rect">
            <a:avLst/>
          </a:prstGeo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0828" y="2134095"/>
            <a:ext cx="5387605" cy="6036015"/>
          </a:xfrm>
          <a:prstGeom prst="rect">
            <a:avLst/>
          </a:prstGeo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1/17/2022</a:t>
            </a:fld>
            <a:endParaRPr lang="en-US" dirty="0"/>
          </a:p>
        </p:txBody>
      </p:sp>
      <p:sp>
        <p:nvSpPr>
          <p:cNvPr id="6" name="Footer Placeholder 5"/>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7" name="Slide Number Placeholder 6"/>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38912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918" y="2047291"/>
            <a:ext cx="5389723" cy="853214"/>
          </a:xfrm>
          <a:prstGeom prst="rect">
            <a:avLst/>
          </a:prstGeom>
        </p:spPr>
        <p:txBody>
          <a:bodyPr anchor="b"/>
          <a:lstStyle>
            <a:lvl1pPr marL="0" indent="0">
              <a:buNone/>
              <a:defRPr sz="3200" b="1"/>
            </a:lvl1pPr>
            <a:lvl2pPr marL="609813" indent="0">
              <a:buNone/>
              <a:defRPr sz="2700" b="1"/>
            </a:lvl2pPr>
            <a:lvl3pPr marL="1219627" indent="0">
              <a:buNone/>
              <a:defRPr sz="2400" b="1"/>
            </a:lvl3pPr>
            <a:lvl4pPr marL="1829440" indent="0">
              <a:buNone/>
              <a:defRPr sz="2100" b="1"/>
            </a:lvl4pPr>
            <a:lvl5pPr marL="2439253" indent="0">
              <a:buNone/>
              <a:defRPr sz="2100" b="1"/>
            </a:lvl5pPr>
            <a:lvl6pPr marL="3049067" indent="0">
              <a:buNone/>
              <a:defRPr sz="2100" b="1"/>
            </a:lvl6pPr>
            <a:lvl7pPr marL="3658880" indent="0">
              <a:buNone/>
              <a:defRPr sz="2100" b="1"/>
            </a:lvl7pPr>
            <a:lvl8pPr marL="4268694" indent="0">
              <a:buNone/>
              <a:defRPr sz="2100" b="1"/>
            </a:lvl8pPr>
            <a:lvl9pPr marL="487850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918" y="2900505"/>
            <a:ext cx="5389723" cy="5269604"/>
          </a:xfrm>
          <a:prstGeom prst="rect">
            <a:avLst/>
          </a:prstGeo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6593" y="2047291"/>
            <a:ext cx="5391840" cy="853214"/>
          </a:xfrm>
          <a:prstGeom prst="rect">
            <a:avLst/>
          </a:prstGeom>
        </p:spPr>
        <p:txBody>
          <a:bodyPr anchor="b"/>
          <a:lstStyle>
            <a:lvl1pPr marL="0" indent="0">
              <a:buNone/>
              <a:defRPr sz="3200" b="1"/>
            </a:lvl1pPr>
            <a:lvl2pPr marL="609813" indent="0">
              <a:buNone/>
              <a:defRPr sz="2700" b="1"/>
            </a:lvl2pPr>
            <a:lvl3pPr marL="1219627" indent="0">
              <a:buNone/>
              <a:defRPr sz="2400" b="1"/>
            </a:lvl3pPr>
            <a:lvl4pPr marL="1829440" indent="0">
              <a:buNone/>
              <a:defRPr sz="2100" b="1"/>
            </a:lvl4pPr>
            <a:lvl5pPr marL="2439253" indent="0">
              <a:buNone/>
              <a:defRPr sz="2100" b="1"/>
            </a:lvl5pPr>
            <a:lvl6pPr marL="3049067" indent="0">
              <a:buNone/>
              <a:defRPr sz="2100" b="1"/>
            </a:lvl6pPr>
            <a:lvl7pPr marL="3658880" indent="0">
              <a:buNone/>
              <a:defRPr sz="2100" b="1"/>
            </a:lvl7pPr>
            <a:lvl8pPr marL="4268694" indent="0">
              <a:buNone/>
              <a:defRPr sz="2100" b="1"/>
            </a:lvl8pPr>
            <a:lvl9pPr marL="487850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6593" y="2900505"/>
            <a:ext cx="5391840" cy="5269604"/>
          </a:xfrm>
          <a:prstGeom prst="rect">
            <a:avLst/>
          </a:prstGeo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1/17/2022</a:t>
            </a:fld>
            <a:endParaRPr lang="en-US" dirty="0"/>
          </a:p>
        </p:txBody>
      </p:sp>
      <p:sp>
        <p:nvSpPr>
          <p:cNvPr id="8" name="Footer Placeholder 7"/>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9" name="Slide Number Placeholder 8"/>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78027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1/17/2022</a:t>
            </a:fld>
            <a:endParaRPr lang="en-US" dirty="0"/>
          </a:p>
        </p:txBody>
      </p:sp>
      <p:sp>
        <p:nvSpPr>
          <p:cNvPr id="3" name="Footer Placeholder 2"/>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4" name="Slide Number Placeholder 3"/>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93161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一级标题">
    <p:spTree>
      <p:nvGrpSpPr>
        <p:cNvPr id="1" name=""/>
        <p:cNvGrpSpPr/>
        <p:nvPr/>
      </p:nvGrpSpPr>
      <p:grpSpPr>
        <a:xfrm>
          <a:off x="0" y="0"/>
          <a:ext cx="0" cy="0"/>
          <a:chOff x="0" y="0"/>
          <a:chExt cx="0" cy="0"/>
        </a:xfrm>
      </p:grpSpPr>
      <p:sp>
        <p:nvSpPr>
          <p:cNvPr id="2" name="Title 1"/>
          <p:cNvSpPr>
            <a:spLocks noGrp="1"/>
          </p:cNvSpPr>
          <p:nvPr>
            <p:ph type="title"/>
          </p:nvPr>
        </p:nvSpPr>
        <p:spPr>
          <a:xfrm>
            <a:off x="774700" y="352424"/>
            <a:ext cx="5334000" cy="429419"/>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918" y="1143795"/>
            <a:ext cx="10978515" cy="5029200"/>
          </a:xfrm>
          <a:prstGeom prst="rect">
            <a:avLst/>
          </a:prstGeom>
        </p:spPr>
        <p:txBody>
          <a:bodyPr/>
          <a:lstStyle>
            <a:lvl1pPr marL="457360" indent="-457360">
              <a:lnSpc>
                <a:spcPct val="150000"/>
              </a:lnSpc>
              <a:buSzPct val="80000"/>
              <a:buFont typeface="Wingdings" pitchFamily="2" charset="2"/>
              <a:buChar char="l"/>
              <a:defRPr>
                <a:solidFill>
                  <a:schemeClr val="tx1">
                    <a:lumMod val="75000"/>
                    <a:lumOff val="25000"/>
                  </a:schemeClr>
                </a:solidFill>
                <a:latin typeface="+mn-ea"/>
                <a:ea typeface="+mn-ea"/>
              </a:defRPr>
            </a:lvl1pPr>
            <a:lvl2pPr>
              <a:lnSpc>
                <a:spcPct val="150000"/>
              </a:lnSpc>
              <a:defRPr>
                <a:solidFill>
                  <a:schemeClr val="tx1">
                    <a:lumMod val="75000"/>
                    <a:lumOff val="25000"/>
                  </a:schemeClr>
                </a:solidFill>
                <a:latin typeface="+mn-ea"/>
                <a:ea typeface="+mn-ea"/>
              </a:defRPr>
            </a:lvl2pPr>
            <a:lvl3pPr>
              <a:lnSpc>
                <a:spcPct val="150000"/>
              </a:lnSpc>
              <a:defRPr>
                <a:latin typeface="+mn-ea"/>
                <a:ea typeface="+mn-ea"/>
              </a:defRPr>
            </a:lvl3pPr>
            <a:lvl4pPr>
              <a:lnSpc>
                <a:spcPct val="150000"/>
              </a:lnSpc>
              <a:defRPr>
                <a:latin typeface="+mn-ea"/>
                <a:ea typeface="+mn-ea"/>
              </a:defRPr>
            </a:lvl4pPr>
            <a:lvl5pPr>
              <a:lnSpc>
                <a:spcPct val="150000"/>
              </a:lnSpc>
              <a:defRPr>
                <a:latin typeface="+mn-ea"/>
                <a:ea typeface="+mn-e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918" y="364151"/>
            <a:ext cx="4013173" cy="1549759"/>
          </a:xfrm>
          <a:prstGeom prst="rect">
            <a:avLst/>
          </a:prstGeo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9216" y="364152"/>
            <a:ext cx="6819216" cy="7805958"/>
          </a:xfrm>
          <a:prstGeom prst="rect">
            <a:avLst/>
          </a:prstGeo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918" y="1913910"/>
            <a:ext cx="4013173" cy="6256199"/>
          </a:xfrm>
          <a:prstGeom prst="rect">
            <a:avLst/>
          </a:prstGeom>
        </p:spPr>
        <p:txBody>
          <a:bodyPr/>
          <a:lstStyle>
            <a:lvl1pPr marL="0" indent="0">
              <a:buNone/>
              <a:defRPr sz="1900"/>
            </a:lvl1pPr>
            <a:lvl2pPr marL="609813" indent="0">
              <a:buNone/>
              <a:defRPr sz="1600"/>
            </a:lvl2pPr>
            <a:lvl3pPr marL="1219627" indent="0">
              <a:buNone/>
              <a:defRPr sz="1300"/>
            </a:lvl3pPr>
            <a:lvl4pPr marL="1829440" indent="0">
              <a:buNone/>
              <a:defRPr sz="1200"/>
            </a:lvl4pPr>
            <a:lvl5pPr marL="2439253" indent="0">
              <a:buNone/>
              <a:defRPr sz="1200"/>
            </a:lvl5pPr>
            <a:lvl6pPr marL="3049067" indent="0">
              <a:buNone/>
              <a:defRPr sz="1200"/>
            </a:lvl6pPr>
            <a:lvl7pPr marL="3658880" indent="0">
              <a:buNone/>
              <a:defRPr sz="1200"/>
            </a:lvl7pPr>
            <a:lvl8pPr marL="4268694" indent="0">
              <a:buNone/>
              <a:defRPr sz="1200"/>
            </a:lvl8pPr>
            <a:lvl9pPr marL="4878507"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1/17/2022</a:t>
            </a:fld>
            <a:endParaRPr lang="en-US" dirty="0"/>
          </a:p>
        </p:txBody>
      </p:sp>
      <p:sp>
        <p:nvSpPr>
          <p:cNvPr id="6" name="Footer Placeholder 5"/>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7" name="Slide Number Placeholder 6"/>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9486903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962" y="6402282"/>
            <a:ext cx="7319010" cy="755826"/>
          </a:xfrm>
          <a:prstGeom prst="rect">
            <a:avLst/>
          </a:prstGeo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90962" y="817223"/>
            <a:ext cx="7319010" cy="5487670"/>
          </a:xfrm>
          <a:prstGeom prst="rect">
            <a:avLst/>
          </a:prstGeom>
        </p:spPr>
        <p:txBody>
          <a:bodyPr/>
          <a:lstStyle>
            <a:lvl1pPr marL="0" indent="0">
              <a:buNone/>
              <a:defRPr sz="4300"/>
            </a:lvl1pPr>
            <a:lvl2pPr marL="609813" indent="0">
              <a:buNone/>
              <a:defRPr sz="3700"/>
            </a:lvl2pPr>
            <a:lvl3pPr marL="1219627" indent="0">
              <a:buNone/>
              <a:defRPr sz="3200"/>
            </a:lvl3pPr>
            <a:lvl4pPr marL="1829440" indent="0">
              <a:buNone/>
              <a:defRPr sz="2700"/>
            </a:lvl4pPr>
            <a:lvl5pPr marL="2439253" indent="0">
              <a:buNone/>
              <a:defRPr sz="2700"/>
            </a:lvl5pPr>
            <a:lvl6pPr marL="3049067" indent="0">
              <a:buNone/>
              <a:defRPr sz="2700"/>
            </a:lvl6pPr>
            <a:lvl7pPr marL="3658880" indent="0">
              <a:buNone/>
              <a:defRPr sz="2700"/>
            </a:lvl7pPr>
            <a:lvl8pPr marL="4268694" indent="0">
              <a:buNone/>
              <a:defRPr sz="2700"/>
            </a:lvl8pPr>
            <a:lvl9pPr marL="4878507" indent="0">
              <a:buNone/>
              <a:defRPr sz="2700"/>
            </a:lvl9pPr>
          </a:lstStyle>
          <a:p>
            <a:endParaRPr lang="en-US" dirty="0"/>
          </a:p>
        </p:txBody>
      </p:sp>
      <p:sp>
        <p:nvSpPr>
          <p:cNvPr id="4" name="Text Placeholder 3"/>
          <p:cNvSpPr>
            <a:spLocks noGrp="1"/>
          </p:cNvSpPr>
          <p:nvPr>
            <p:ph type="body" sz="half" idx="2"/>
          </p:nvPr>
        </p:nvSpPr>
        <p:spPr>
          <a:xfrm>
            <a:off x="2390962" y="7158108"/>
            <a:ext cx="7319010" cy="1073398"/>
          </a:xfrm>
          <a:prstGeom prst="rect">
            <a:avLst/>
          </a:prstGeom>
        </p:spPr>
        <p:txBody>
          <a:bodyPr/>
          <a:lstStyle>
            <a:lvl1pPr marL="0" indent="0">
              <a:buNone/>
              <a:defRPr sz="1900"/>
            </a:lvl1pPr>
            <a:lvl2pPr marL="609813" indent="0">
              <a:buNone/>
              <a:defRPr sz="1600"/>
            </a:lvl2pPr>
            <a:lvl3pPr marL="1219627" indent="0">
              <a:buNone/>
              <a:defRPr sz="1300"/>
            </a:lvl3pPr>
            <a:lvl4pPr marL="1829440" indent="0">
              <a:buNone/>
              <a:defRPr sz="1200"/>
            </a:lvl4pPr>
            <a:lvl5pPr marL="2439253" indent="0">
              <a:buNone/>
              <a:defRPr sz="1200"/>
            </a:lvl5pPr>
            <a:lvl6pPr marL="3049067" indent="0">
              <a:buNone/>
              <a:defRPr sz="1200"/>
            </a:lvl6pPr>
            <a:lvl7pPr marL="3658880" indent="0">
              <a:buNone/>
              <a:defRPr sz="1200"/>
            </a:lvl7pPr>
            <a:lvl8pPr marL="4268694" indent="0">
              <a:buNone/>
              <a:defRPr sz="1200"/>
            </a:lvl8pPr>
            <a:lvl9pPr marL="4878507"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1/17/2022</a:t>
            </a:fld>
            <a:endParaRPr lang="en-US" dirty="0"/>
          </a:p>
        </p:txBody>
      </p:sp>
      <p:sp>
        <p:nvSpPr>
          <p:cNvPr id="6" name="Footer Placeholder 5"/>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7" name="Slide Number Placeholder 6"/>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0229648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918" y="2134095"/>
            <a:ext cx="10978515" cy="603601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1/17/2022</a:t>
            </a:fld>
            <a:endParaRPr lang="en-US" dirty="0"/>
          </a:p>
        </p:txBody>
      </p:sp>
      <p:sp>
        <p:nvSpPr>
          <p:cNvPr id="5" name="Footer Placeholder 4"/>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922822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3804" y="366269"/>
            <a:ext cx="2744629" cy="780384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918" y="366269"/>
            <a:ext cx="8030580" cy="780384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1/17/2022</a:t>
            </a:fld>
            <a:endParaRPr lang="en-US" dirty="0"/>
          </a:p>
        </p:txBody>
      </p:sp>
      <p:sp>
        <p:nvSpPr>
          <p:cNvPr id="5" name="Footer Placeholder 4"/>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38885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876" y="2841226"/>
            <a:ext cx="10368598" cy="1960487"/>
          </a:xfrm>
          <a:prstGeom prst="rect">
            <a:avLst/>
          </a:prstGeom>
        </p:spPr>
        <p:txBody>
          <a:bodyPr/>
          <a:lstStyle/>
          <a:p>
            <a:r>
              <a:rPr lang="en-US" dirty="0"/>
              <a:t>Click to edit Master title style</a:t>
            </a:r>
          </a:p>
        </p:txBody>
      </p:sp>
      <p:sp>
        <p:nvSpPr>
          <p:cNvPr id="3" name="Subtitle 2"/>
          <p:cNvSpPr>
            <a:spLocks noGrp="1"/>
          </p:cNvSpPr>
          <p:nvPr>
            <p:ph type="subTitle" idx="1"/>
          </p:nvPr>
        </p:nvSpPr>
        <p:spPr>
          <a:xfrm>
            <a:off x="1829754" y="5182801"/>
            <a:ext cx="8538845" cy="2337341"/>
          </a:xfrm>
          <a:prstGeom prst="rect">
            <a:avLst/>
          </a:prstGeom>
        </p:spPr>
        <p:txBody>
          <a:bodyPr/>
          <a:lstStyle>
            <a:lvl1pPr marL="0" indent="0" algn="ctr">
              <a:buNone/>
              <a:defRPr>
                <a:solidFill>
                  <a:schemeClr val="tx1">
                    <a:tint val="75000"/>
                  </a:schemeClr>
                </a:solidFill>
              </a:defRPr>
            </a:lvl1pPr>
            <a:lvl2pPr marL="609630" indent="0" algn="ctr">
              <a:buNone/>
              <a:defRPr>
                <a:solidFill>
                  <a:schemeClr val="tx1">
                    <a:tint val="75000"/>
                  </a:schemeClr>
                </a:solidFill>
              </a:defRPr>
            </a:lvl2pPr>
            <a:lvl3pPr marL="1219261" indent="0" algn="ctr">
              <a:buNone/>
              <a:defRPr>
                <a:solidFill>
                  <a:schemeClr val="tx1">
                    <a:tint val="75000"/>
                  </a:schemeClr>
                </a:solidFill>
              </a:defRPr>
            </a:lvl3pPr>
            <a:lvl4pPr marL="1828891" indent="0" algn="ctr">
              <a:buNone/>
              <a:defRPr>
                <a:solidFill>
                  <a:schemeClr val="tx1">
                    <a:tint val="75000"/>
                  </a:schemeClr>
                </a:solidFill>
              </a:defRPr>
            </a:lvl4pPr>
            <a:lvl5pPr marL="2438521" indent="0" algn="ctr">
              <a:buNone/>
              <a:defRPr>
                <a:solidFill>
                  <a:schemeClr val="tx1">
                    <a:tint val="75000"/>
                  </a:schemeClr>
                </a:solidFill>
              </a:defRPr>
            </a:lvl5pPr>
            <a:lvl6pPr marL="3048152" indent="0" algn="ctr">
              <a:buNone/>
              <a:defRPr>
                <a:solidFill>
                  <a:schemeClr val="tx1">
                    <a:tint val="75000"/>
                  </a:schemeClr>
                </a:solidFill>
              </a:defRPr>
            </a:lvl6pPr>
            <a:lvl7pPr marL="3657782" indent="0" algn="ctr">
              <a:buNone/>
              <a:defRPr>
                <a:solidFill>
                  <a:schemeClr val="tx1">
                    <a:tint val="75000"/>
                  </a:schemeClr>
                </a:solidFill>
              </a:defRPr>
            </a:lvl7pPr>
            <a:lvl8pPr marL="4267413" indent="0" algn="ctr">
              <a:buNone/>
              <a:defRPr>
                <a:solidFill>
                  <a:schemeClr val="tx1">
                    <a:tint val="75000"/>
                  </a:schemeClr>
                </a:solidFill>
              </a:defRPr>
            </a:lvl8pPr>
            <a:lvl9pPr marL="487704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9343051" y="8535194"/>
            <a:ext cx="2846282" cy="486946"/>
          </a:xfrm>
          <a:prstGeom prst="rect">
            <a:avLst/>
          </a:prstGeom>
        </p:spPr>
        <p:txBody>
          <a:bodyPr/>
          <a:lstStyle/>
          <a:p>
            <a:fld id="{1D8BD707-D9CF-40AE-B4C6-C98DA3205C09}" type="datetimeFigureOut">
              <a:rPr lang="en-US" smtClean="0"/>
              <a:pPr/>
              <a:t>1/17/2022</a:t>
            </a:fld>
            <a:endParaRPr lang="en-US" dirty="0"/>
          </a:p>
        </p:txBody>
      </p:sp>
    </p:spTree>
    <p:extLst>
      <p:ext uri="{BB962C8B-B14F-4D97-AF65-F5344CB8AC3E}">
        <p14:creationId xmlns:p14="http://schemas.microsoft.com/office/powerpoint/2010/main" val="14074578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一级标题">
    <p:spTree>
      <p:nvGrpSpPr>
        <p:cNvPr id="1" name=""/>
        <p:cNvGrpSpPr/>
        <p:nvPr/>
      </p:nvGrpSpPr>
      <p:grpSpPr>
        <a:xfrm>
          <a:off x="0" y="0"/>
          <a:ext cx="0" cy="0"/>
          <a:chOff x="0" y="0"/>
          <a:chExt cx="0" cy="0"/>
        </a:xfrm>
      </p:grpSpPr>
      <p:sp>
        <p:nvSpPr>
          <p:cNvPr id="2" name="Title 1"/>
          <p:cNvSpPr>
            <a:spLocks noGrp="1"/>
          </p:cNvSpPr>
          <p:nvPr>
            <p:ph type="title"/>
          </p:nvPr>
        </p:nvSpPr>
        <p:spPr>
          <a:xfrm>
            <a:off x="774701" y="352425"/>
            <a:ext cx="5334000" cy="429419"/>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919" y="1143795"/>
            <a:ext cx="10978515" cy="5029200"/>
          </a:xfrm>
          <a:prstGeom prst="rect">
            <a:avLst/>
          </a:prstGeom>
        </p:spPr>
        <p:txBody>
          <a:bodyPr/>
          <a:lstStyle>
            <a:lvl1pPr marL="457222" indent="-457222">
              <a:lnSpc>
                <a:spcPct val="150000"/>
              </a:lnSpc>
              <a:buSzPct val="80000"/>
              <a:buFont typeface="Wingdings" pitchFamily="2" charset="2"/>
              <a:buChar char="l"/>
              <a:defRPr>
                <a:solidFill>
                  <a:schemeClr val="tx1">
                    <a:lumMod val="75000"/>
                    <a:lumOff val="25000"/>
                  </a:schemeClr>
                </a:solidFill>
                <a:latin typeface="+mn-ea"/>
                <a:ea typeface="+mn-ea"/>
              </a:defRPr>
            </a:lvl1pPr>
            <a:lvl2pPr>
              <a:lnSpc>
                <a:spcPct val="150000"/>
              </a:lnSpc>
              <a:defRPr>
                <a:solidFill>
                  <a:schemeClr val="tx1">
                    <a:lumMod val="75000"/>
                    <a:lumOff val="25000"/>
                  </a:schemeClr>
                </a:solidFill>
                <a:latin typeface="+mn-ea"/>
                <a:ea typeface="+mn-ea"/>
              </a:defRPr>
            </a:lvl2pPr>
            <a:lvl3pPr>
              <a:lnSpc>
                <a:spcPct val="150000"/>
              </a:lnSpc>
              <a:defRPr>
                <a:latin typeface="+mn-ea"/>
                <a:ea typeface="+mn-ea"/>
              </a:defRPr>
            </a:lvl3pPr>
            <a:lvl4pPr>
              <a:lnSpc>
                <a:spcPct val="150000"/>
              </a:lnSpc>
              <a:defRPr>
                <a:latin typeface="+mn-ea"/>
                <a:ea typeface="+mn-ea"/>
              </a:defRPr>
            </a:lvl4pPr>
            <a:lvl5pPr>
              <a:lnSpc>
                <a:spcPct val="150000"/>
              </a:lnSpc>
              <a:defRPr>
                <a:latin typeface="+mn-ea"/>
                <a:ea typeface="+mn-e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1446216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两级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74701" y="362744"/>
            <a:ext cx="6581775" cy="40005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919" y="1600994"/>
            <a:ext cx="10978515" cy="4572000"/>
          </a:xfrm>
          <a:prstGeom prst="rect">
            <a:avLst/>
          </a:prstGeom>
        </p:spPr>
        <p:txBody>
          <a:bodyPr/>
          <a:lstStyle>
            <a:lvl1pPr marL="457222" indent="-457222">
              <a:lnSpc>
                <a:spcPct val="150000"/>
              </a:lnSpc>
              <a:buSzPct val="80000"/>
              <a:buFont typeface="Wingdings" pitchFamily="2" charset="2"/>
              <a:buChar char="l"/>
              <a:defRPr>
                <a:solidFill>
                  <a:schemeClr val="tx1">
                    <a:lumMod val="75000"/>
                    <a:lumOff val="25000"/>
                  </a:schemeClr>
                </a:solidFill>
                <a:latin typeface="+mn-ea"/>
                <a:ea typeface="+mn-ea"/>
              </a:defRPr>
            </a:lvl1pPr>
            <a:lvl2pPr>
              <a:lnSpc>
                <a:spcPct val="150000"/>
              </a:lnSpc>
              <a:defRPr>
                <a:solidFill>
                  <a:schemeClr val="tx1">
                    <a:lumMod val="75000"/>
                    <a:lumOff val="25000"/>
                  </a:schemeClr>
                </a:solidFill>
                <a:latin typeface="+mn-ea"/>
                <a:ea typeface="+mn-ea"/>
              </a:defRPr>
            </a:lvl2pPr>
            <a:lvl3pPr>
              <a:lnSpc>
                <a:spcPct val="150000"/>
              </a:lnSpc>
              <a:defRPr>
                <a:latin typeface="+mn-ea"/>
                <a:ea typeface="+mn-ea"/>
              </a:defRPr>
            </a:lvl3pPr>
            <a:lvl4pPr>
              <a:lnSpc>
                <a:spcPct val="150000"/>
              </a:lnSpc>
              <a:defRPr>
                <a:latin typeface="+mn-ea"/>
                <a:ea typeface="+mn-ea"/>
              </a:defRPr>
            </a:lvl4pPr>
            <a:lvl5pPr>
              <a:lnSpc>
                <a:spcPct val="150000"/>
              </a:lnSpc>
              <a:defRPr>
                <a:latin typeface="+mn-ea"/>
                <a:ea typeface="+mn-e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917" y="8477097"/>
            <a:ext cx="2846282" cy="486946"/>
          </a:xfrm>
          <a:prstGeom prst="rect">
            <a:avLst/>
          </a:prstGeom>
        </p:spPr>
        <p:txBody>
          <a:bodyPr/>
          <a:lstStyle/>
          <a:p>
            <a:fld id="{1D8BD707-D9CF-40AE-B4C6-C98DA3205C09}" type="datetimeFigureOut">
              <a:rPr lang="en-US" smtClean="0"/>
              <a:pPr/>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7" name="Content Placeholder 2"/>
          <p:cNvSpPr>
            <a:spLocks noGrp="1"/>
          </p:cNvSpPr>
          <p:nvPr>
            <p:ph idx="13" hasCustomPrompt="1"/>
          </p:nvPr>
        </p:nvSpPr>
        <p:spPr>
          <a:xfrm>
            <a:off x="841375" y="984137"/>
            <a:ext cx="10747058" cy="464458"/>
          </a:xfrm>
          <a:prstGeom prst="rect">
            <a:avLst/>
          </a:prstGeom>
        </p:spPr>
        <p:txBody>
          <a:bodyPr/>
          <a:lstStyle>
            <a:lvl1pPr marL="0" indent="0">
              <a:lnSpc>
                <a:spcPct val="120000"/>
              </a:lnSpc>
              <a:buSzPct val="80000"/>
              <a:buFont typeface="Wingdings" pitchFamily="2" charset="2"/>
              <a:buNone/>
              <a:defRPr b="0">
                <a:solidFill>
                  <a:schemeClr val="tx1">
                    <a:lumMod val="95000"/>
                    <a:lumOff val="5000"/>
                  </a:schemeClr>
                </a:solidFill>
              </a:defRPr>
            </a:lvl1pPr>
          </a:lstStyle>
          <a:p>
            <a:pPr lvl="0"/>
            <a:r>
              <a:rPr lang="en-US" dirty="0"/>
              <a:t>Click to edit Master text styles</a:t>
            </a:r>
          </a:p>
        </p:txBody>
      </p:sp>
    </p:spTree>
    <p:extLst>
      <p:ext uri="{BB962C8B-B14F-4D97-AF65-F5344CB8AC3E}">
        <p14:creationId xmlns:p14="http://schemas.microsoft.com/office/powerpoint/2010/main" val="37367315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Freeform 3"/>
          <p:cNvSpPr/>
          <p:nvPr userDrawn="1"/>
        </p:nvSpPr>
        <p:spPr>
          <a:xfrm>
            <a:off x="-73025" y="0"/>
            <a:ext cx="12271375" cy="6859588"/>
          </a:xfrm>
          <a:custGeom>
            <a:avLst/>
            <a:gdLst>
              <a:gd name="connsiteX0" fmla="*/ 0 w 9144000"/>
              <a:gd name="connsiteY0" fmla="*/ 5143500 h 5143500"/>
              <a:gd name="connsiteX1" fmla="*/ 9144000 w 9144000"/>
              <a:gd name="connsiteY1" fmla="*/ 5143500 h 5143500"/>
              <a:gd name="connsiteX2" fmla="*/ 9144000 w 9144000"/>
              <a:gd name="connsiteY2" fmla="*/ 0 h 5143500"/>
              <a:gd name="connsiteX3" fmla="*/ 0 w 9144000"/>
              <a:gd name="connsiteY3" fmla="*/ 0 h 5143500"/>
              <a:gd name="connsiteX4" fmla="*/ 0 w 9144000"/>
              <a:gd name="connsiteY4" fmla="*/ 5143500 h 5143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5143500">
                <a:moveTo>
                  <a:pt x="0" y="5143500"/>
                </a:moveTo>
                <a:lnTo>
                  <a:pt x="9144000" y="5143500"/>
                </a:lnTo>
                <a:lnTo>
                  <a:pt x="9144000" y="0"/>
                </a:lnTo>
                <a:lnTo>
                  <a:pt x="0" y="0"/>
                </a:lnTo>
                <a:lnTo>
                  <a:pt x="0" y="5143500"/>
                </a:lnTo>
              </a:path>
            </a:pathLst>
          </a:custGeom>
          <a:solidFill>
            <a:srgbClr val="ECEC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28" tIns="60963" rIns="121928" bIns="60963" rtlCol="0" anchor="ctr"/>
          <a:lstStyle/>
          <a:p>
            <a:pPr algn="ctr"/>
            <a:endParaRPr lang="zh-CN" altLang="en-US" sz="1799"/>
          </a:p>
        </p:txBody>
      </p:sp>
      <p:sp>
        <p:nvSpPr>
          <p:cNvPr id="4" name="Date Placeholder 3"/>
          <p:cNvSpPr>
            <a:spLocks noGrp="1"/>
          </p:cNvSpPr>
          <p:nvPr>
            <p:ph type="dt" sz="half" idx="10"/>
          </p:nvPr>
        </p:nvSpPr>
        <p:spPr>
          <a:xfrm>
            <a:off x="609917" y="8477097"/>
            <a:ext cx="2846282" cy="486946"/>
          </a:xfrm>
          <a:prstGeom prst="rect">
            <a:avLst/>
          </a:prstGeom>
        </p:spPr>
        <p:txBody>
          <a:bodyPr/>
          <a:lstStyle/>
          <a:p>
            <a:fld id="{1D8BD707-D9CF-40AE-B4C6-C98DA3205C09}" type="datetimeFigureOut">
              <a:rPr lang="en-US" smtClean="0"/>
              <a:pPr/>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362216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919" y="366270"/>
            <a:ext cx="10978515" cy="152435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917" y="2134095"/>
            <a:ext cx="5387605" cy="6036015"/>
          </a:xfrm>
          <a:prstGeom prst="rect">
            <a:avLst/>
          </a:prstGeom>
        </p:spPr>
        <p:txBody>
          <a:bodyPr/>
          <a:lstStyle>
            <a:lvl1pPr>
              <a:defRPr sz="3699"/>
            </a:lvl1pPr>
            <a:lvl2pPr>
              <a:defRPr sz="3199"/>
            </a:lvl2pPr>
            <a:lvl3pPr>
              <a:defRPr sz="2700"/>
            </a:lvl3pPr>
            <a:lvl4pPr>
              <a:defRPr sz="2399"/>
            </a:lvl4pPr>
            <a:lvl5pPr>
              <a:defRPr sz="2399"/>
            </a:lvl5pPr>
            <a:lvl6pPr>
              <a:defRPr sz="2399"/>
            </a:lvl6pPr>
            <a:lvl7pPr>
              <a:defRPr sz="2399"/>
            </a:lvl7pPr>
            <a:lvl8pPr>
              <a:defRPr sz="2399"/>
            </a:lvl8pPr>
            <a:lvl9pPr>
              <a:defRPr sz="23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00829" y="2134095"/>
            <a:ext cx="5387605" cy="6036015"/>
          </a:xfrm>
          <a:prstGeom prst="rect">
            <a:avLst/>
          </a:prstGeom>
        </p:spPr>
        <p:txBody>
          <a:bodyPr/>
          <a:lstStyle>
            <a:lvl1pPr>
              <a:defRPr sz="3699"/>
            </a:lvl1pPr>
            <a:lvl2pPr>
              <a:defRPr sz="3199"/>
            </a:lvl2pPr>
            <a:lvl3pPr>
              <a:defRPr sz="2700"/>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917" y="8477097"/>
            <a:ext cx="2846282" cy="486946"/>
          </a:xfrm>
          <a:prstGeom prst="rect">
            <a:avLst/>
          </a:prstGeom>
        </p:spPr>
        <p:txBody>
          <a:bodyPr/>
          <a:lstStyle/>
          <a:p>
            <a:fld id="{1D8BD707-D9CF-40AE-B4C6-C98DA3205C09}" type="datetimeFigureOut">
              <a:rPr lang="en-US" smtClean="0"/>
              <a:pPr/>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6791572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919" y="366270"/>
            <a:ext cx="10978515" cy="1524353"/>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919" y="2047291"/>
            <a:ext cx="5389723" cy="853214"/>
          </a:xfrm>
          <a:prstGeom prst="rect">
            <a:avLst/>
          </a:prstGeom>
        </p:spPr>
        <p:txBody>
          <a:bodyPr anchor="b"/>
          <a:lstStyle>
            <a:lvl1pPr marL="0" indent="0">
              <a:buNone/>
              <a:defRPr sz="3199" b="1"/>
            </a:lvl1pPr>
            <a:lvl2pPr marL="609630" indent="0">
              <a:buNone/>
              <a:defRPr sz="2700" b="1"/>
            </a:lvl2pPr>
            <a:lvl3pPr marL="1219261" indent="0">
              <a:buNone/>
              <a:defRPr sz="2399" b="1"/>
            </a:lvl3pPr>
            <a:lvl4pPr marL="1828891" indent="0">
              <a:buNone/>
              <a:defRPr sz="2099" b="1"/>
            </a:lvl4pPr>
            <a:lvl5pPr marL="2438521" indent="0">
              <a:buNone/>
              <a:defRPr sz="2099" b="1"/>
            </a:lvl5pPr>
            <a:lvl6pPr marL="3048152" indent="0">
              <a:buNone/>
              <a:defRPr sz="2099" b="1"/>
            </a:lvl6pPr>
            <a:lvl7pPr marL="3657782" indent="0">
              <a:buNone/>
              <a:defRPr sz="2099" b="1"/>
            </a:lvl7pPr>
            <a:lvl8pPr marL="4267413" indent="0">
              <a:buNone/>
              <a:defRPr sz="2099" b="1"/>
            </a:lvl8pPr>
            <a:lvl9pPr marL="4877043" indent="0">
              <a:buNone/>
              <a:defRPr sz="2099" b="1"/>
            </a:lvl9pPr>
          </a:lstStyle>
          <a:p>
            <a:pPr lvl="0"/>
            <a:r>
              <a:rPr lang="en-US"/>
              <a:t>Click to edit Master text styles</a:t>
            </a:r>
          </a:p>
        </p:txBody>
      </p:sp>
      <p:sp>
        <p:nvSpPr>
          <p:cNvPr id="4" name="Content Placeholder 3"/>
          <p:cNvSpPr>
            <a:spLocks noGrp="1"/>
          </p:cNvSpPr>
          <p:nvPr>
            <p:ph sz="half" idx="2"/>
          </p:nvPr>
        </p:nvSpPr>
        <p:spPr>
          <a:xfrm>
            <a:off x="609919" y="2900505"/>
            <a:ext cx="5389723" cy="5269604"/>
          </a:xfrm>
          <a:prstGeom prst="rect">
            <a:avLst/>
          </a:prstGeom>
        </p:spPr>
        <p:txBody>
          <a:bodyPr/>
          <a:lstStyle>
            <a:lvl1pPr>
              <a:defRPr sz="3199"/>
            </a:lvl1pPr>
            <a:lvl2pPr>
              <a:defRPr sz="2700"/>
            </a:lvl2pPr>
            <a:lvl3pPr>
              <a:defRPr sz="2399"/>
            </a:lvl3pPr>
            <a:lvl4pPr>
              <a:defRPr sz="2099"/>
            </a:lvl4pPr>
            <a:lvl5pPr>
              <a:defRPr sz="2099"/>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6593" y="2047291"/>
            <a:ext cx="5391840" cy="853214"/>
          </a:xfrm>
          <a:prstGeom prst="rect">
            <a:avLst/>
          </a:prstGeom>
        </p:spPr>
        <p:txBody>
          <a:bodyPr anchor="b"/>
          <a:lstStyle>
            <a:lvl1pPr marL="0" indent="0">
              <a:buNone/>
              <a:defRPr sz="3199" b="1"/>
            </a:lvl1pPr>
            <a:lvl2pPr marL="609630" indent="0">
              <a:buNone/>
              <a:defRPr sz="2700" b="1"/>
            </a:lvl2pPr>
            <a:lvl3pPr marL="1219261" indent="0">
              <a:buNone/>
              <a:defRPr sz="2399" b="1"/>
            </a:lvl3pPr>
            <a:lvl4pPr marL="1828891" indent="0">
              <a:buNone/>
              <a:defRPr sz="2099" b="1"/>
            </a:lvl4pPr>
            <a:lvl5pPr marL="2438521" indent="0">
              <a:buNone/>
              <a:defRPr sz="2099" b="1"/>
            </a:lvl5pPr>
            <a:lvl6pPr marL="3048152" indent="0">
              <a:buNone/>
              <a:defRPr sz="2099" b="1"/>
            </a:lvl6pPr>
            <a:lvl7pPr marL="3657782" indent="0">
              <a:buNone/>
              <a:defRPr sz="2099" b="1"/>
            </a:lvl7pPr>
            <a:lvl8pPr marL="4267413" indent="0">
              <a:buNone/>
              <a:defRPr sz="2099" b="1"/>
            </a:lvl8pPr>
            <a:lvl9pPr marL="4877043" indent="0">
              <a:buNone/>
              <a:defRPr sz="2099" b="1"/>
            </a:lvl9pPr>
          </a:lstStyle>
          <a:p>
            <a:pPr lvl="0"/>
            <a:r>
              <a:rPr lang="en-US"/>
              <a:t>Click to edit Master text styles</a:t>
            </a:r>
          </a:p>
        </p:txBody>
      </p:sp>
      <p:sp>
        <p:nvSpPr>
          <p:cNvPr id="6" name="Content Placeholder 5"/>
          <p:cNvSpPr>
            <a:spLocks noGrp="1"/>
          </p:cNvSpPr>
          <p:nvPr>
            <p:ph sz="quarter" idx="4"/>
          </p:nvPr>
        </p:nvSpPr>
        <p:spPr>
          <a:xfrm>
            <a:off x="6196593" y="2900505"/>
            <a:ext cx="5391840" cy="5269604"/>
          </a:xfrm>
          <a:prstGeom prst="rect">
            <a:avLst/>
          </a:prstGeom>
        </p:spPr>
        <p:txBody>
          <a:bodyPr/>
          <a:lstStyle>
            <a:lvl1pPr>
              <a:defRPr sz="3199"/>
            </a:lvl1pPr>
            <a:lvl2pPr>
              <a:defRPr sz="2700"/>
            </a:lvl2pPr>
            <a:lvl3pPr>
              <a:defRPr sz="2399"/>
            </a:lvl3pPr>
            <a:lvl4pPr>
              <a:defRPr sz="2099"/>
            </a:lvl4pPr>
            <a:lvl5pPr>
              <a:defRPr sz="2099"/>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917" y="8477097"/>
            <a:ext cx="2846282" cy="486946"/>
          </a:xfrm>
          <a:prstGeom prst="rect">
            <a:avLst/>
          </a:prstGeom>
        </p:spPr>
        <p:txBody>
          <a:bodyPr/>
          <a:lstStyle/>
          <a:p>
            <a:fld id="{1D8BD707-D9CF-40AE-B4C6-C98DA3205C09}" type="datetimeFigureOut">
              <a:rPr lang="en-US" smtClean="0"/>
              <a:pPr/>
              <a:t>1/17/2022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520544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两级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74700" y="362744"/>
            <a:ext cx="6581775" cy="40005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918" y="1600994"/>
            <a:ext cx="10978515" cy="4572000"/>
          </a:xfrm>
          <a:prstGeom prst="rect">
            <a:avLst/>
          </a:prstGeom>
        </p:spPr>
        <p:txBody>
          <a:bodyPr/>
          <a:lstStyle>
            <a:lvl1pPr marL="457360" indent="-457360">
              <a:lnSpc>
                <a:spcPct val="150000"/>
              </a:lnSpc>
              <a:buSzPct val="80000"/>
              <a:buFont typeface="Wingdings" pitchFamily="2" charset="2"/>
              <a:buChar char="l"/>
              <a:defRPr>
                <a:solidFill>
                  <a:schemeClr val="tx1">
                    <a:lumMod val="75000"/>
                    <a:lumOff val="25000"/>
                  </a:schemeClr>
                </a:solidFill>
                <a:latin typeface="+mn-ea"/>
                <a:ea typeface="+mn-ea"/>
              </a:defRPr>
            </a:lvl1pPr>
            <a:lvl2pPr>
              <a:lnSpc>
                <a:spcPct val="150000"/>
              </a:lnSpc>
              <a:defRPr>
                <a:solidFill>
                  <a:schemeClr val="tx1">
                    <a:lumMod val="75000"/>
                    <a:lumOff val="25000"/>
                  </a:schemeClr>
                </a:solidFill>
                <a:latin typeface="+mn-ea"/>
                <a:ea typeface="+mn-ea"/>
              </a:defRPr>
            </a:lvl2pPr>
            <a:lvl3pPr>
              <a:lnSpc>
                <a:spcPct val="150000"/>
              </a:lnSpc>
              <a:defRPr>
                <a:latin typeface="+mn-ea"/>
                <a:ea typeface="+mn-ea"/>
              </a:defRPr>
            </a:lvl3pPr>
            <a:lvl4pPr>
              <a:lnSpc>
                <a:spcPct val="150000"/>
              </a:lnSpc>
              <a:defRPr>
                <a:latin typeface="+mn-ea"/>
                <a:ea typeface="+mn-ea"/>
              </a:defRPr>
            </a:lvl4pPr>
            <a:lvl5pPr>
              <a:lnSpc>
                <a:spcPct val="150000"/>
              </a:lnSpc>
              <a:defRPr>
                <a:latin typeface="+mn-ea"/>
                <a:ea typeface="+mn-e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7" name="Content Placeholder 2"/>
          <p:cNvSpPr>
            <a:spLocks noGrp="1"/>
          </p:cNvSpPr>
          <p:nvPr>
            <p:ph idx="13" hasCustomPrompt="1"/>
          </p:nvPr>
        </p:nvSpPr>
        <p:spPr>
          <a:xfrm>
            <a:off x="841375" y="984137"/>
            <a:ext cx="10747058" cy="464458"/>
          </a:xfrm>
          <a:prstGeom prst="rect">
            <a:avLst/>
          </a:prstGeom>
        </p:spPr>
        <p:txBody>
          <a:bodyPr/>
          <a:lstStyle>
            <a:lvl1pPr marL="0" indent="0">
              <a:lnSpc>
                <a:spcPct val="120000"/>
              </a:lnSpc>
              <a:buSzPct val="80000"/>
              <a:buFont typeface="Wingdings" pitchFamily="2" charset="2"/>
              <a:buNone/>
              <a:defRPr b="0">
                <a:solidFill>
                  <a:schemeClr val="tx1">
                    <a:lumMod val="95000"/>
                    <a:lumOff val="5000"/>
                  </a:schemeClr>
                </a:solidFill>
              </a:defRPr>
            </a:lvl1pPr>
          </a:lstStyle>
          <a:p>
            <a:pPr lvl="0"/>
            <a:r>
              <a:rPr lang="en-US" dirty="0"/>
              <a:t>Click to edit Master text styles</a:t>
            </a:r>
          </a:p>
        </p:txBody>
      </p:sp>
    </p:spTree>
    <p:extLst>
      <p:ext uri="{BB962C8B-B14F-4D97-AF65-F5344CB8AC3E}">
        <p14:creationId xmlns:p14="http://schemas.microsoft.com/office/powerpoint/2010/main" val="3550800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917" y="8477097"/>
            <a:ext cx="2846282" cy="486946"/>
          </a:xfrm>
          <a:prstGeom prst="rect">
            <a:avLst/>
          </a:prstGeom>
        </p:spPr>
        <p:txBody>
          <a:bodyPr/>
          <a:lstStyle/>
          <a:p>
            <a:fld id="{1D8BD707-D9CF-40AE-B4C6-C98DA3205C09}" type="datetimeFigureOut">
              <a:rPr lang="en-US" smtClean="0"/>
              <a:pPr/>
              <a:t>1/17/2022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
        <p:nvSpPr>
          <p:cNvPr id="5" name="Text Placeholder 2">
            <a:extLst>
              <a:ext uri="{FF2B5EF4-FFF2-40B4-BE49-F238E27FC236}">
                <a16:creationId xmlns:a16="http://schemas.microsoft.com/office/drawing/2014/main" id="{9E113853-3EC9-4639-8667-7E807F681DFD}"/>
              </a:ext>
            </a:extLst>
          </p:cNvPr>
          <p:cNvSpPr>
            <a:spLocks noGrp="1"/>
          </p:cNvSpPr>
          <p:nvPr>
            <p:ph idx="1"/>
          </p:nvPr>
        </p:nvSpPr>
        <p:spPr>
          <a:xfrm>
            <a:off x="609522" y="1143795"/>
            <a:ext cx="10971372" cy="5000369"/>
          </a:xfrm>
          <a:prstGeom prst="rect">
            <a:avLst/>
          </a:prstGeom>
        </p:spPr>
        <p:txBody>
          <a:bodyPr vert="horz" lIns="121917" tIns="60958" rIns="121917" bIns="60958" rtlCol="0">
            <a:normAutofit/>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18410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919" y="364151"/>
            <a:ext cx="4013173" cy="1549759"/>
          </a:xfrm>
          <a:prstGeom prst="rect">
            <a:avLst/>
          </a:prstGeo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9216" y="364153"/>
            <a:ext cx="6819216" cy="7805958"/>
          </a:xfrm>
          <a:prstGeom prst="rect">
            <a:avLst/>
          </a:prstGeom>
        </p:spPr>
        <p:txBody>
          <a:bodyPr/>
          <a:lstStyle>
            <a:lvl1pPr>
              <a:defRPr sz="4299"/>
            </a:lvl1pPr>
            <a:lvl2pPr>
              <a:defRPr sz="3699"/>
            </a:lvl2pPr>
            <a:lvl3pPr>
              <a:defRPr sz="3199"/>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919" y="1913911"/>
            <a:ext cx="4013173" cy="6256199"/>
          </a:xfrm>
          <a:prstGeom prst="rect">
            <a:avLst/>
          </a:prstGeom>
        </p:spPr>
        <p:txBody>
          <a:bodyPr/>
          <a:lstStyle>
            <a:lvl1pPr marL="0" indent="0">
              <a:buNone/>
              <a:defRPr sz="1899"/>
            </a:lvl1pPr>
            <a:lvl2pPr marL="609630" indent="0">
              <a:buNone/>
              <a:defRPr sz="1599"/>
            </a:lvl2pPr>
            <a:lvl3pPr marL="1219261" indent="0">
              <a:buNone/>
              <a:defRPr sz="1299"/>
            </a:lvl3pPr>
            <a:lvl4pPr marL="1828891" indent="0">
              <a:buNone/>
              <a:defRPr sz="1199"/>
            </a:lvl4pPr>
            <a:lvl5pPr marL="2438521" indent="0">
              <a:buNone/>
              <a:defRPr sz="1199"/>
            </a:lvl5pPr>
            <a:lvl6pPr marL="3048152" indent="0">
              <a:buNone/>
              <a:defRPr sz="1199"/>
            </a:lvl6pPr>
            <a:lvl7pPr marL="3657782" indent="0">
              <a:buNone/>
              <a:defRPr sz="1199"/>
            </a:lvl7pPr>
            <a:lvl8pPr marL="4267413" indent="0">
              <a:buNone/>
              <a:defRPr sz="1199"/>
            </a:lvl8pPr>
            <a:lvl9pPr marL="4877043" indent="0">
              <a:buNone/>
              <a:defRPr sz="1199"/>
            </a:lvl9pPr>
          </a:lstStyle>
          <a:p>
            <a:pPr lvl="0"/>
            <a:r>
              <a:rPr lang="en-US"/>
              <a:t>Click to edit Master text styles</a:t>
            </a:r>
          </a:p>
        </p:txBody>
      </p:sp>
      <p:sp>
        <p:nvSpPr>
          <p:cNvPr id="5" name="Date Placeholder 4"/>
          <p:cNvSpPr>
            <a:spLocks noGrp="1"/>
          </p:cNvSpPr>
          <p:nvPr>
            <p:ph type="dt" sz="half" idx="10"/>
          </p:nvPr>
        </p:nvSpPr>
        <p:spPr>
          <a:xfrm>
            <a:off x="609917" y="8477097"/>
            <a:ext cx="2846282" cy="486946"/>
          </a:xfrm>
          <a:prstGeom prst="rect">
            <a:avLst/>
          </a:prstGeom>
        </p:spPr>
        <p:txBody>
          <a:bodyPr/>
          <a:lstStyle/>
          <a:p>
            <a:fld id="{1D8BD707-D9CF-40AE-B4C6-C98DA3205C09}" type="datetimeFigureOut">
              <a:rPr lang="en-US" smtClean="0"/>
              <a:pPr/>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8711327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962" y="6402283"/>
            <a:ext cx="7319010" cy="755826"/>
          </a:xfrm>
          <a:prstGeom prst="rect">
            <a:avLst/>
          </a:prstGeo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90962" y="817223"/>
            <a:ext cx="7319010" cy="5487670"/>
          </a:xfrm>
          <a:prstGeom prst="rect">
            <a:avLst/>
          </a:prstGeom>
        </p:spPr>
        <p:txBody>
          <a:bodyPr/>
          <a:lstStyle>
            <a:lvl1pPr marL="0" indent="0">
              <a:buNone/>
              <a:defRPr sz="4299"/>
            </a:lvl1pPr>
            <a:lvl2pPr marL="609630" indent="0">
              <a:buNone/>
              <a:defRPr sz="3699"/>
            </a:lvl2pPr>
            <a:lvl3pPr marL="1219261" indent="0">
              <a:buNone/>
              <a:defRPr sz="3199"/>
            </a:lvl3pPr>
            <a:lvl4pPr marL="1828891" indent="0">
              <a:buNone/>
              <a:defRPr sz="2700"/>
            </a:lvl4pPr>
            <a:lvl5pPr marL="2438521" indent="0">
              <a:buNone/>
              <a:defRPr sz="2700"/>
            </a:lvl5pPr>
            <a:lvl6pPr marL="3048152" indent="0">
              <a:buNone/>
              <a:defRPr sz="2700"/>
            </a:lvl6pPr>
            <a:lvl7pPr marL="3657782" indent="0">
              <a:buNone/>
              <a:defRPr sz="2700"/>
            </a:lvl7pPr>
            <a:lvl8pPr marL="4267413" indent="0">
              <a:buNone/>
              <a:defRPr sz="2700"/>
            </a:lvl8pPr>
            <a:lvl9pPr marL="4877043" indent="0">
              <a:buNone/>
              <a:defRPr sz="2700"/>
            </a:lvl9pPr>
          </a:lstStyle>
          <a:p>
            <a:endParaRPr lang="en-US" dirty="0"/>
          </a:p>
        </p:txBody>
      </p:sp>
      <p:sp>
        <p:nvSpPr>
          <p:cNvPr id="4" name="Text Placeholder 3"/>
          <p:cNvSpPr>
            <a:spLocks noGrp="1"/>
          </p:cNvSpPr>
          <p:nvPr>
            <p:ph type="body" sz="half" idx="2"/>
          </p:nvPr>
        </p:nvSpPr>
        <p:spPr>
          <a:xfrm>
            <a:off x="2390962" y="7158108"/>
            <a:ext cx="7319010" cy="1073398"/>
          </a:xfrm>
          <a:prstGeom prst="rect">
            <a:avLst/>
          </a:prstGeom>
        </p:spPr>
        <p:txBody>
          <a:bodyPr/>
          <a:lstStyle>
            <a:lvl1pPr marL="0" indent="0">
              <a:buNone/>
              <a:defRPr sz="1899"/>
            </a:lvl1pPr>
            <a:lvl2pPr marL="609630" indent="0">
              <a:buNone/>
              <a:defRPr sz="1599"/>
            </a:lvl2pPr>
            <a:lvl3pPr marL="1219261" indent="0">
              <a:buNone/>
              <a:defRPr sz="1299"/>
            </a:lvl3pPr>
            <a:lvl4pPr marL="1828891" indent="0">
              <a:buNone/>
              <a:defRPr sz="1199"/>
            </a:lvl4pPr>
            <a:lvl5pPr marL="2438521" indent="0">
              <a:buNone/>
              <a:defRPr sz="1199"/>
            </a:lvl5pPr>
            <a:lvl6pPr marL="3048152" indent="0">
              <a:buNone/>
              <a:defRPr sz="1199"/>
            </a:lvl6pPr>
            <a:lvl7pPr marL="3657782" indent="0">
              <a:buNone/>
              <a:defRPr sz="1199"/>
            </a:lvl7pPr>
            <a:lvl8pPr marL="4267413" indent="0">
              <a:buNone/>
              <a:defRPr sz="1199"/>
            </a:lvl8pPr>
            <a:lvl9pPr marL="4877043" indent="0">
              <a:buNone/>
              <a:defRPr sz="1199"/>
            </a:lvl9pPr>
          </a:lstStyle>
          <a:p>
            <a:pPr lvl="0"/>
            <a:r>
              <a:rPr lang="en-US"/>
              <a:t>Click to edit Master text styles</a:t>
            </a:r>
          </a:p>
        </p:txBody>
      </p:sp>
      <p:sp>
        <p:nvSpPr>
          <p:cNvPr id="5" name="Date Placeholder 4"/>
          <p:cNvSpPr>
            <a:spLocks noGrp="1"/>
          </p:cNvSpPr>
          <p:nvPr>
            <p:ph type="dt" sz="half" idx="10"/>
          </p:nvPr>
        </p:nvSpPr>
        <p:spPr>
          <a:xfrm>
            <a:off x="609917" y="8477097"/>
            <a:ext cx="2846282" cy="486946"/>
          </a:xfrm>
          <a:prstGeom prst="rect">
            <a:avLst/>
          </a:prstGeom>
        </p:spPr>
        <p:txBody>
          <a:bodyPr/>
          <a:lstStyle/>
          <a:p>
            <a:fld id="{1D8BD707-D9CF-40AE-B4C6-C98DA3205C09}" type="datetimeFigureOut">
              <a:rPr lang="en-US" smtClean="0"/>
              <a:pPr/>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4327624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919" y="366270"/>
            <a:ext cx="10978515" cy="152435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919" y="2134095"/>
            <a:ext cx="10978515" cy="603601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917" y="8477097"/>
            <a:ext cx="2846282" cy="486946"/>
          </a:xfrm>
          <a:prstGeom prst="rect">
            <a:avLst/>
          </a:prstGeom>
        </p:spPr>
        <p:txBody>
          <a:bodyPr/>
          <a:lstStyle/>
          <a:p>
            <a:fld id="{1D8BD707-D9CF-40AE-B4C6-C98DA3205C09}" type="datetimeFigureOut">
              <a:rPr lang="en-US" smtClean="0"/>
              <a:pPr/>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1134285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3805" y="366269"/>
            <a:ext cx="2744629" cy="780384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918" y="366269"/>
            <a:ext cx="8030580" cy="780384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917" y="8477097"/>
            <a:ext cx="2846282" cy="486946"/>
          </a:xfrm>
          <a:prstGeom prst="rect">
            <a:avLst/>
          </a:prstGeom>
        </p:spPr>
        <p:txBody>
          <a:bodyPr/>
          <a:lstStyle/>
          <a:p>
            <a:fld id="{1D8BD707-D9CF-40AE-B4C6-C98DA3205C09}" type="datetimeFigureOut">
              <a:rPr lang="en-US" smtClean="0"/>
              <a:pPr/>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2576539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5FC049ED-E583-41E2-8C54-6ADF5D5B7025}"/>
              </a:ext>
            </a:extLst>
          </p:cNvPr>
          <p:cNvSpPr>
            <a:spLocks noGrp="1" noChangeArrowheads="1"/>
          </p:cNvSpPr>
          <p:nvPr>
            <p:ph type="dt" sz="half" idx="10"/>
          </p:nvPr>
        </p:nvSpPr>
        <p:spPr>
          <a:ln/>
        </p:spPr>
        <p:txBody>
          <a:bodyPr/>
          <a:lstStyle>
            <a:lvl1pPr>
              <a:defRPr/>
            </a:lvl1pPr>
          </a:lstStyle>
          <a:p>
            <a:pPr>
              <a:defRPr/>
            </a:pPr>
            <a:fld id="{60F7C5C2-253C-4C7F-BE8B-8AE803556414}" type="datetime1">
              <a:rPr lang="zh-CN" altLang="en-US"/>
              <a:pPr>
                <a:defRPr/>
              </a:pPr>
              <a:t>2022/1/17</a:t>
            </a:fld>
            <a:endParaRPr lang="en-US" altLang="zh-CN"/>
          </a:p>
        </p:txBody>
      </p:sp>
    </p:spTree>
    <p:extLst>
      <p:ext uri="{BB962C8B-B14F-4D97-AF65-F5344CB8AC3E}">
        <p14:creationId xmlns:p14="http://schemas.microsoft.com/office/powerpoint/2010/main" val="2106321344"/>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Freeform 3"/>
          <p:cNvSpPr/>
          <p:nvPr userDrawn="1"/>
        </p:nvSpPr>
        <p:spPr>
          <a:xfrm>
            <a:off x="-73026" y="0"/>
            <a:ext cx="12271375" cy="6859588"/>
          </a:xfrm>
          <a:custGeom>
            <a:avLst/>
            <a:gdLst>
              <a:gd name="connsiteX0" fmla="*/ 0 w 9144000"/>
              <a:gd name="connsiteY0" fmla="*/ 5143500 h 5143500"/>
              <a:gd name="connsiteX1" fmla="*/ 9144000 w 9144000"/>
              <a:gd name="connsiteY1" fmla="*/ 5143500 h 5143500"/>
              <a:gd name="connsiteX2" fmla="*/ 9144000 w 9144000"/>
              <a:gd name="connsiteY2" fmla="*/ 0 h 5143500"/>
              <a:gd name="connsiteX3" fmla="*/ 0 w 9144000"/>
              <a:gd name="connsiteY3" fmla="*/ 0 h 5143500"/>
              <a:gd name="connsiteX4" fmla="*/ 0 w 9144000"/>
              <a:gd name="connsiteY4" fmla="*/ 5143500 h 5143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5143500">
                <a:moveTo>
                  <a:pt x="0" y="5143500"/>
                </a:moveTo>
                <a:lnTo>
                  <a:pt x="9144000" y="5143500"/>
                </a:lnTo>
                <a:lnTo>
                  <a:pt x="9144000" y="0"/>
                </a:lnTo>
                <a:lnTo>
                  <a:pt x="0" y="0"/>
                </a:lnTo>
                <a:lnTo>
                  <a:pt x="0" y="5143500"/>
                </a:lnTo>
              </a:path>
            </a:pathLst>
          </a:custGeom>
          <a:solidFill>
            <a:srgbClr val="ECEC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 name="Date Placeholder 3"/>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917" y="2134095"/>
            <a:ext cx="5387605" cy="6036015"/>
          </a:xfrm>
          <a:prstGeom prst="rect">
            <a:avLst/>
          </a:prstGeo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00828" y="2134095"/>
            <a:ext cx="5387605" cy="6036015"/>
          </a:xfrm>
          <a:prstGeom prst="rect">
            <a:avLst/>
          </a:prstGeo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918" y="2047291"/>
            <a:ext cx="5389723" cy="853214"/>
          </a:xfrm>
          <a:prstGeom prst="rect">
            <a:avLst/>
          </a:prstGeom>
        </p:spPr>
        <p:txBody>
          <a:bodyPr anchor="b"/>
          <a:lstStyle>
            <a:lvl1pPr marL="0" indent="0">
              <a:buNone/>
              <a:defRPr sz="3200" b="1"/>
            </a:lvl1pPr>
            <a:lvl2pPr marL="609813" indent="0">
              <a:buNone/>
              <a:defRPr sz="2700" b="1"/>
            </a:lvl2pPr>
            <a:lvl3pPr marL="1219627" indent="0">
              <a:buNone/>
              <a:defRPr sz="2400" b="1"/>
            </a:lvl3pPr>
            <a:lvl4pPr marL="1829440" indent="0">
              <a:buNone/>
              <a:defRPr sz="2100" b="1"/>
            </a:lvl4pPr>
            <a:lvl5pPr marL="2439253" indent="0">
              <a:buNone/>
              <a:defRPr sz="2100" b="1"/>
            </a:lvl5pPr>
            <a:lvl6pPr marL="3049067" indent="0">
              <a:buNone/>
              <a:defRPr sz="2100" b="1"/>
            </a:lvl6pPr>
            <a:lvl7pPr marL="3658880" indent="0">
              <a:buNone/>
              <a:defRPr sz="2100" b="1"/>
            </a:lvl7pPr>
            <a:lvl8pPr marL="4268694" indent="0">
              <a:buNone/>
              <a:defRPr sz="2100" b="1"/>
            </a:lvl8pPr>
            <a:lvl9pPr marL="487850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918" y="2900505"/>
            <a:ext cx="5389723" cy="5269604"/>
          </a:xfrm>
          <a:prstGeom prst="rect">
            <a:avLst/>
          </a:prstGeo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6593" y="2047291"/>
            <a:ext cx="5391840" cy="853214"/>
          </a:xfrm>
          <a:prstGeom prst="rect">
            <a:avLst/>
          </a:prstGeom>
        </p:spPr>
        <p:txBody>
          <a:bodyPr anchor="b"/>
          <a:lstStyle>
            <a:lvl1pPr marL="0" indent="0">
              <a:buNone/>
              <a:defRPr sz="3200" b="1"/>
            </a:lvl1pPr>
            <a:lvl2pPr marL="609813" indent="0">
              <a:buNone/>
              <a:defRPr sz="2700" b="1"/>
            </a:lvl2pPr>
            <a:lvl3pPr marL="1219627" indent="0">
              <a:buNone/>
              <a:defRPr sz="2400" b="1"/>
            </a:lvl3pPr>
            <a:lvl4pPr marL="1829440" indent="0">
              <a:buNone/>
              <a:defRPr sz="2100" b="1"/>
            </a:lvl4pPr>
            <a:lvl5pPr marL="2439253" indent="0">
              <a:buNone/>
              <a:defRPr sz="2100" b="1"/>
            </a:lvl5pPr>
            <a:lvl6pPr marL="3049067" indent="0">
              <a:buNone/>
              <a:defRPr sz="2100" b="1"/>
            </a:lvl6pPr>
            <a:lvl7pPr marL="3658880" indent="0">
              <a:buNone/>
              <a:defRPr sz="2100" b="1"/>
            </a:lvl7pPr>
            <a:lvl8pPr marL="4268694" indent="0">
              <a:buNone/>
              <a:defRPr sz="2100" b="1"/>
            </a:lvl8pPr>
            <a:lvl9pPr marL="487850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6593" y="2900505"/>
            <a:ext cx="5391840" cy="5269604"/>
          </a:xfrm>
          <a:prstGeom prst="rect">
            <a:avLst/>
          </a:prstGeo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1/17/2022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1/17/2022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
        <p:nvSpPr>
          <p:cNvPr id="5" name="Text Placeholder 2">
            <a:extLst>
              <a:ext uri="{FF2B5EF4-FFF2-40B4-BE49-F238E27FC236}">
                <a16:creationId xmlns:a16="http://schemas.microsoft.com/office/drawing/2014/main" id="{9E113853-3EC9-4639-8667-7E807F681DFD}"/>
              </a:ext>
            </a:extLst>
          </p:cNvPr>
          <p:cNvSpPr>
            <a:spLocks noGrp="1"/>
          </p:cNvSpPr>
          <p:nvPr>
            <p:ph idx="1"/>
          </p:nvPr>
        </p:nvSpPr>
        <p:spPr>
          <a:xfrm>
            <a:off x="609521" y="1143794"/>
            <a:ext cx="10971372" cy="5000369"/>
          </a:xfrm>
          <a:prstGeom prst="rect">
            <a:avLst/>
          </a:prstGeom>
        </p:spPr>
        <p:txBody>
          <a:bodyPr vert="horz" lIns="121917" tIns="60958" rIns="121917" bIns="60958" rtlCol="0">
            <a:normAutofit/>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918" y="364151"/>
            <a:ext cx="4013173" cy="1549759"/>
          </a:xfrm>
          <a:prstGeom prst="rect">
            <a:avLst/>
          </a:prstGeo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9216" y="364152"/>
            <a:ext cx="6819216" cy="7805958"/>
          </a:xfrm>
          <a:prstGeom prst="rect">
            <a:avLst/>
          </a:prstGeo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918" y="1913910"/>
            <a:ext cx="4013173" cy="6256199"/>
          </a:xfrm>
          <a:prstGeom prst="rect">
            <a:avLst/>
          </a:prstGeom>
        </p:spPr>
        <p:txBody>
          <a:bodyPr/>
          <a:lstStyle>
            <a:lvl1pPr marL="0" indent="0">
              <a:buNone/>
              <a:defRPr sz="1900"/>
            </a:lvl1pPr>
            <a:lvl2pPr marL="609813" indent="0">
              <a:buNone/>
              <a:defRPr sz="1600"/>
            </a:lvl2pPr>
            <a:lvl3pPr marL="1219627" indent="0">
              <a:buNone/>
              <a:defRPr sz="1300"/>
            </a:lvl3pPr>
            <a:lvl4pPr marL="1829440" indent="0">
              <a:buNone/>
              <a:defRPr sz="1200"/>
            </a:lvl4pPr>
            <a:lvl5pPr marL="2439253" indent="0">
              <a:buNone/>
              <a:defRPr sz="1200"/>
            </a:lvl5pPr>
            <a:lvl6pPr marL="3049067" indent="0">
              <a:buNone/>
              <a:defRPr sz="1200"/>
            </a:lvl6pPr>
            <a:lvl7pPr marL="3658880" indent="0">
              <a:buNone/>
              <a:defRPr sz="1200"/>
            </a:lvl7pPr>
            <a:lvl8pPr marL="4268694" indent="0">
              <a:buNone/>
              <a:defRPr sz="1200"/>
            </a:lvl8pPr>
            <a:lvl9pPr marL="4878507"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962" y="6402282"/>
            <a:ext cx="7319010" cy="755826"/>
          </a:xfrm>
          <a:prstGeom prst="rect">
            <a:avLst/>
          </a:prstGeo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90962" y="817223"/>
            <a:ext cx="7319010" cy="5487670"/>
          </a:xfrm>
          <a:prstGeom prst="rect">
            <a:avLst/>
          </a:prstGeom>
        </p:spPr>
        <p:txBody>
          <a:bodyPr/>
          <a:lstStyle>
            <a:lvl1pPr marL="0" indent="0">
              <a:buNone/>
              <a:defRPr sz="4300"/>
            </a:lvl1pPr>
            <a:lvl2pPr marL="609813" indent="0">
              <a:buNone/>
              <a:defRPr sz="3700"/>
            </a:lvl2pPr>
            <a:lvl3pPr marL="1219627" indent="0">
              <a:buNone/>
              <a:defRPr sz="3200"/>
            </a:lvl3pPr>
            <a:lvl4pPr marL="1829440" indent="0">
              <a:buNone/>
              <a:defRPr sz="2700"/>
            </a:lvl4pPr>
            <a:lvl5pPr marL="2439253" indent="0">
              <a:buNone/>
              <a:defRPr sz="2700"/>
            </a:lvl5pPr>
            <a:lvl6pPr marL="3049067" indent="0">
              <a:buNone/>
              <a:defRPr sz="2700"/>
            </a:lvl6pPr>
            <a:lvl7pPr marL="3658880" indent="0">
              <a:buNone/>
              <a:defRPr sz="2700"/>
            </a:lvl7pPr>
            <a:lvl8pPr marL="4268694" indent="0">
              <a:buNone/>
              <a:defRPr sz="2700"/>
            </a:lvl8pPr>
            <a:lvl9pPr marL="4878507" indent="0">
              <a:buNone/>
              <a:defRPr sz="2700"/>
            </a:lvl9pPr>
          </a:lstStyle>
          <a:p>
            <a:endParaRPr lang="en-US" dirty="0"/>
          </a:p>
        </p:txBody>
      </p:sp>
      <p:sp>
        <p:nvSpPr>
          <p:cNvPr id="4" name="Text Placeholder 3"/>
          <p:cNvSpPr>
            <a:spLocks noGrp="1"/>
          </p:cNvSpPr>
          <p:nvPr>
            <p:ph type="body" sz="half" idx="2"/>
          </p:nvPr>
        </p:nvSpPr>
        <p:spPr>
          <a:xfrm>
            <a:off x="2390962" y="7158108"/>
            <a:ext cx="7319010" cy="1073398"/>
          </a:xfrm>
          <a:prstGeom prst="rect">
            <a:avLst/>
          </a:prstGeom>
        </p:spPr>
        <p:txBody>
          <a:bodyPr/>
          <a:lstStyle>
            <a:lvl1pPr marL="0" indent="0">
              <a:buNone/>
              <a:defRPr sz="1900"/>
            </a:lvl1pPr>
            <a:lvl2pPr marL="609813" indent="0">
              <a:buNone/>
              <a:defRPr sz="1600"/>
            </a:lvl2pPr>
            <a:lvl3pPr marL="1219627" indent="0">
              <a:buNone/>
              <a:defRPr sz="1300"/>
            </a:lvl3pPr>
            <a:lvl4pPr marL="1829440" indent="0">
              <a:buNone/>
              <a:defRPr sz="1200"/>
            </a:lvl4pPr>
            <a:lvl5pPr marL="2439253" indent="0">
              <a:buNone/>
              <a:defRPr sz="1200"/>
            </a:lvl5pPr>
            <a:lvl6pPr marL="3049067" indent="0">
              <a:buNone/>
              <a:defRPr sz="1200"/>
            </a:lvl6pPr>
            <a:lvl7pPr marL="3658880" indent="0">
              <a:buNone/>
              <a:defRPr sz="1200"/>
            </a:lvl7pPr>
            <a:lvl8pPr marL="4268694" indent="0">
              <a:buNone/>
              <a:defRPr sz="1200"/>
            </a:lvl8pPr>
            <a:lvl9pPr marL="4878507"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4167770" y="8477096"/>
            <a:ext cx="3862811" cy="486946"/>
          </a:xfrm>
          <a:prstGeom prst="rect">
            <a:avLst/>
          </a:prstGeom>
        </p:spPr>
        <p:txBody>
          <a:bodyPr vert="horz" lIns="121963" tIns="60981" rIns="121963" bIns="60981"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42151" y="8477096"/>
            <a:ext cx="2846282" cy="486946"/>
          </a:xfrm>
          <a:prstGeom prst="rect">
            <a:avLst/>
          </a:prstGeom>
        </p:spPr>
        <p:txBody>
          <a:bodyPr vert="horz" lIns="121963" tIns="60981" rIns="121963" bIns="60981" rtlCol="0" anchor="ctr"/>
          <a:lstStyle>
            <a:lvl1pPr algn="r">
              <a:defRPr sz="1600">
                <a:solidFill>
                  <a:schemeClr val="tx1">
                    <a:tint val="75000"/>
                  </a:schemeClr>
                </a:solidFill>
              </a:defRPr>
            </a:lvl1pPr>
          </a:lstStyle>
          <a:p>
            <a:fld id="{B6F15528-21DE-4FAA-801E-634DDDAF4B2B}" type="slidenum">
              <a:rPr lang="en-US" smtClean="0"/>
              <a:pPr/>
              <a:t>‹#›</a:t>
            </a:fld>
            <a:endParaRPr lang="en-US" dirty="0"/>
          </a:p>
        </p:txBody>
      </p:sp>
      <p:sp>
        <p:nvSpPr>
          <p:cNvPr id="21" name="Text Placeholder 2"/>
          <p:cNvSpPr>
            <a:spLocks noGrp="1"/>
          </p:cNvSpPr>
          <p:nvPr>
            <p:ph type="body" idx="1"/>
          </p:nvPr>
        </p:nvSpPr>
        <p:spPr>
          <a:xfrm>
            <a:off x="609521" y="1143794"/>
            <a:ext cx="10971372" cy="5000369"/>
          </a:xfrm>
          <a:prstGeom prst="rect">
            <a:avLst/>
          </a:prstGeom>
        </p:spPr>
        <p:txBody>
          <a:bodyPr vert="horz" lIns="121917" tIns="60958" rIns="121917" bIns="6095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矩形 23"/>
          <p:cNvSpPr/>
          <p:nvPr userDrawn="1"/>
        </p:nvSpPr>
        <p:spPr>
          <a:xfrm>
            <a:off x="0" y="332656"/>
            <a:ext cx="12198350" cy="432048"/>
          </a:xfrm>
          <a:prstGeom prst="rect">
            <a:avLst/>
          </a:prstGeom>
          <a:solidFill>
            <a:srgbClr val="3A4187"/>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lvl="0" algn="ctr"/>
            <a:endParaRPr lang="zh-CN" altLang="en-US"/>
          </a:p>
        </p:txBody>
      </p:sp>
      <p:sp>
        <p:nvSpPr>
          <p:cNvPr id="25" name="矩形 24"/>
          <p:cNvSpPr/>
          <p:nvPr userDrawn="1"/>
        </p:nvSpPr>
        <p:spPr>
          <a:xfrm>
            <a:off x="0" y="764704"/>
            <a:ext cx="12198350" cy="720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11280775" y="330107"/>
            <a:ext cx="485233" cy="48523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latin typeface="微软雅黑" pitchFamily="34" charset="-122"/>
              <a:ea typeface="微软雅黑" pitchFamily="34" charset="-122"/>
            </a:endParaRPr>
          </a:p>
        </p:txBody>
      </p:sp>
      <p:sp>
        <p:nvSpPr>
          <p:cNvPr id="27" name="TextBox 15"/>
          <p:cNvSpPr txBox="1"/>
          <p:nvPr userDrawn="1"/>
        </p:nvSpPr>
        <p:spPr>
          <a:xfrm>
            <a:off x="11283362" y="442092"/>
            <a:ext cx="483393" cy="246221"/>
          </a:xfrm>
          <a:prstGeom prst="rect">
            <a:avLst/>
          </a:prstGeom>
          <a:noFill/>
        </p:spPr>
        <p:txBody>
          <a:bodyPr wrap="square" lIns="0" tIns="0" rIns="0" bIns="0" rtlCol="0">
            <a:spAutoFit/>
          </a:bodyPr>
          <a:lstStyle/>
          <a:p>
            <a:pPr algn="ctr"/>
            <a:fld id="{2EEF1883-7A0E-4F66-9932-E581691AD397}" type="slidenum">
              <a:rPr lang="zh-CN" altLang="en-US" sz="16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b="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 name="矩形 28"/>
          <p:cNvSpPr/>
          <p:nvPr userDrawn="1"/>
        </p:nvSpPr>
        <p:spPr>
          <a:xfrm>
            <a:off x="7927975" y="332656"/>
            <a:ext cx="2819400" cy="432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itchFamily="34" charset="-122"/>
                <a:ea typeface="微软雅黑" pitchFamily="34" charset="-122"/>
              </a:rPr>
              <a:t>第 </a:t>
            </a: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章   命题逻辑</a:t>
            </a:r>
          </a:p>
        </p:txBody>
      </p:sp>
      <p:sp>
        <p:nvSpPr>
          <p:cNvPr id="20" name="Title Placeholder 1"/>
          <p:cNvSpPr>
            <a:spLocks noGrp="1"/>
          </p:cNvSpPr>
          <p:nvPr>
            <p:ph type="title"/>
          </p:nvPr>
        </p:nvSpPr>
        <p:spPr>
          <a:xfrm>
            <a:off x="772942" y="362834"/>
            <a:ext cx="5305686" cy="399960"/>
          </a:xfrm>
          <a:prstGeom prst="rect">
            <a:avLst/>
          </a:prstGeom>
        </p:spPr>
        <p:txBody>
          <a:bodyPr vert="horz" lIns="121917" tIns="60958" rIns="121917" bIns="60958" rtlCol="0" anchor="ctr">
            <a:noAutofit/>
          </a:bodyPr>
          <a:lstStyle/>
          <a:p>
            <a:r>
              <a:rPr lang="en-US" dirty="0"/>
              <a:t>Click to edit Master title style</a:t>
            </a:r>
          </a:p>
        </p:txBody>
      </p:sp>
      <p:sp>
        <p:nvSpPr>
          <p:cNvPr id="40" name="等腰三角形 39">
            <a:hlinkClick r:id="" action="ppaction://hlinkshowjump?jump=previousslide"/>
          </p:cNvPr>
          <p:cNvSpPr/>
          <p:nvPr userDrawn="1"/>
        </p:nvSpPr>
        <p:spPr>
          <a:xfrm rot="5400000" flipH="1">
            <a:off x="38541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41" name="等腰三角形 40">
            <a:hlinkClick r:id="" action="ppaction://hlinkshowjump?jump=previousslide"/>
          </p:cNvPr>
          <p:cNvSpPr/>
          <p:nvPr userDrawn="1"/>
        </p:nvSpPr>
        <p:spPr>
          <a:xfrm rot="5400000" flipH="1">
            <a:off x="52511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42" name="等腰三角形 41">
            <a:hlinkClick r:id="" action="ppaction://hlinkshowjump?jump=previousslide"/>
          </p:cNvPr>
          <p:cNvSpPr/>
          <p:nvPr userDrawn="1"/>
        </p:nvSpPr>
        <p:spPr>
          <a:xfrm rot="5400000" flipH="1">
            <a:off x="65846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1" r:id="rId12"/>
  </p:sldLayoutIdLst>
  <p:txStyles>
    <p:titleStyle>
      <a:lvl1pPr algn="l" defTabSz="1219627" rtl="0" eaLnBrk="1" latinLnBrk="0" hangingPunct="1">
        <a:spcBef>
          <a:spcPct val="0"/>
        </a:spcBef>
        <a:buNone/>
        <a:defRPr sz="2200" b="1" kern="1200">
          <a:solidFill>
            <a:schemeClr val="bg1"/>
          </a:solidFill>
          <a:latin typeface="+mn-ea"/>
          <a:ea typeface="+mn-ea"/>
          <a:cs typeface="+mj-cs"/>
        </a:defRPr>
      </a:lvl1pPr>
    </p:titleStyle>
    <p:body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lnSpc>
          <a:spcPct val="150000"/>
        </a:lnSpc>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627" rtl="0" eaLnBrk="1" latinLnBrk="0" hangingPunct="1">
        <a:defRPr sz="2400" kern="1200">
          <a:solidFill>
            <a:schemeClr val="tx1"/>
          </a:solidFill>
          <a:latin typeface="+mn-lt"/>
          <a:ea typeface="+mn-ea"/>
          <a:cs typeface="+mn-cs"/>
        </a:defRPr>
      </a:lvl1pPr>
      <a:lvl2pPr marL="609813" algn="l" defTabSz="1219627" rtl="0" eaLnBrk="1" latinLnBrk="0" hangingPunct="1">
        <a:defRPr sz="2400" kern="1200">
          <a:solidFill>
            <a:schemeClr val="tx1"/>
          </a:solidFill>
          <a:latin typeface="+mn-lt"/>
          <a:ea typeface="+mn-ea"/>
          <a:cs typeface="+mn-cs"/>
        </a:defRPr>
      </a:lvl2pPr>
      <a:lvl3pPr marL="1219627" algn="l" defTabSz="1219627" rtl="0" eaLnBrk="1" latinLnBrk="0" hangingPunct="1">
        <a:defRPr sz="2400" kern="1200">
          <a:solidFill>
            <a:schemeClr val="tx1"/>
          </a:solidFill>
          <a:latin typeface="+mn-lt"/>
          <a:ea typeface="+mn-ea"/>
          <a:cs typeface="+mn-cs"/>
        </a:defRPr>
      </a:lvl3pPr>
      <a:lvl4pPr marL="1829440" algn="l" defTabSz="1219627" rtl="0" eaLnBrk="1" latinLnBrk="0" hangingPunct="1">
        <a:defRPr sz="2400" kern="1200">
          <a:solidFill>
            <a:schemeClr val="tx1"/>
          </a:solidFill>
          <a:latin typeface="+mn-lt"/>
          <a:ea typeface="+mn-ea"/>
          <a:cs typeface="+mn-cs"/>
        </a:defRPr>
      </a:lvl4pPr>
      <a:lvl5pPr marL="2439253" algn="l" defTabSz="1219627" rtl="0" eaLnBrk="1" latinLnBrk="0" hangingPunct="1">
        <a:defRPr sz="2400" kern="1200">
          <a:solidFill>
            <a:schemeClr val="tx1"/>
          </a:solidFill>
          <a:latin typeface="+mn-lt"/>
          <a:ea typeface="+mn-ea"/>
          <a:cs typeface="+mn-cs"/>
        </a:defRPr>
      </a:lvl5pPr>
      <a:lvl6pPr marL="3049067" algn="l" defTabSz="1219627" rtl="0" eaLnBrk="1" latinLnBrk="0" hangingPunct="1">
        <a:defRPr sz="2400" kern="1200">
          <a:solidFill>
            <a:schemeClr val="tx1"/>
          </a:solidFill>
          <a:latin typeface="+mn-lt"/>
          <a:ea typeface="+mn-ea"/>
          <a:cs typeface="+mn-cs"/>
        </a:defRPr>
      </a:lvl6pPr>
      <a:lvl7pPr marL="3658880" algn="l" defTabSz="1219627" rtl="0" eaLnBrk="1" latinLnBrk="0" hangingPunct="1">
        <a:defRPr sz="2400" kern="1200">
          <a:solidFill>
            <a:schemeClr val="tx1"/>
          </a:solidFill>
          <a:latin typeface="+mn-lt"/>
          <a:ea typeface="+mn-ea"/>
          <a:cs typeface="+mn-cs"/>
        </a:defRPr>
      </a:lvl7pPr>
      <a:lvl8pPr marL="4268694" algn="l" defTabSz="1219627" rtl="0" eaLnBrk="1" latinLnBrk="0" hangingPunct="1">
        <a:defRPr sz="2400" kern="1200">
          <a:solidFill>
            <a:schemeClr val="tx1"/>
          </a:solidFill>
          <a:latin typeface="+mn-lt"/>
          <a:ea typeface="+mn-ea"/>
          <a:cs typeface="+mn-cs"/>
        </a:defRPr>
      </a:lvl8pPr>
      <a:lvl9pPr marL="4878507" algn="l" defTabSz="121962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Text Placeholder 2"/>
          <p:cNvSpPr>
            <a:spLocks noGrp="1"/>
          </p:cNvSpPr>
          <p:nvPr>
            <p:ph type="body" idx="1"/>
          </p:nvPr>
        </p:nvSpPr>
        <p:spPr>
          <a:xfrm>
            <a:off x="609521" y="1143794"/>
            <a:ext cx="10971372" cy="5000369"/>
          </a:xfrm>
          <a:prstGeom prst="rect">
            <a:avLst/>
          </a:prstGeom>
        </p:spPr>
        <p:txBody>
          <a:bodyPr vert="horz" lIns="121917" tIns="60958" rIns="121917" bIns="6095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矩形 23"/>
          <p:cNvSpPr/>
          <p:nvPr userDrawn="1"/>
        </p:nvSpPr>
        <p:spPr>
          <a:xfrm>
            <a:off x="0" y="332656"/>
            <a:ext cx="12198350" cy="432048"/>
          </a:xfrm>
          <a:prstGeom prst="rect">
            <a:avLst/>
          </a:prstGeom>
          <a:solidFill>
            <a:srgbClr val="3A4187"/>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lvl="0" algn="ctr"/>
            <a:endParaRPr lang="zh-CN" altLang="en-US"/>
          </a:p>
        </p:txBody>
      </p:sp>
      <p:sp>
        <p:nvSpPr>
          <p:cNvPr id="25" name="矩形 24"/>
          <p:cNvSpPr/>
          <p:nvPr userDrawn="1"/>
        </p:nvSpPr>
        <p:spPr>
          <a:xfrm>
            <a:off x="0" y="764704"/>
            <a:ext cx="12198350" cy="720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11280775" y="330107"/>
            <a:ext cx="485233" cy="48523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latin typeface="微软雅黑" pitchFamily="34" charset="-122"/>
              <a:ea typeface="微软雅黑" pitchFamily="34" charset="-122"/>
            </a:endParaRPr>
          </a:p>
        </p:txBody>
      </p:sp>
      <p:sp>
        <p:nvSpPr>
          <p:cNvPr id="27" name="TextBox 15"/>
          <p:cNvSpPr txBox="1"/>
          <p:nvPr userDrawn="1"/>
        </p:nvSpPr>
        <p:spPr>
          <a:xfrm>
            <a:off x="11283362" y="442092"/>
            <a:ext cx="483393" cy="246221"/>
          </a:xfrm>
          <a:prstGeom prst="rect">
            <a:avLst/>
          </a:prstGeom>
          <a:noFill/>
        </p:spPr>
        <p:txBody>
          <a:bodyPr wrap="square" lIns="0" tIns="0" rIns="0" bIns="0" rtlCol="0">
            <a:spAutoFit/>
          </a:bodyPr>
          <a:lstStyle/>
          <a:p>
            <a:pPr algn="ctr"/>
            <a:fld id="{2EEF1883-7A0E-4F66-9932-E581691AD397}" type="slidenum">
              <a:rPr lang="zh-CN" altLang="en-US" sz="16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b="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 name="矩形 28"/>
          <p:cNvSpPr/>
          <p:nvPr userDrawn="1"/>
        </p:nvSpPr>
        <p:spPr>
          <a:xfrm>
            <a:off x="7927975" y="332656"/>
            <a:ext cx="2819400" cy="432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itchFamily="34" charset="-122"/>
                <a:ea typeface="微软雅黑" pitchFamily="34" charset="-122"/>
              </a:rPr>
              <a:t>第 </a:t>
            </a:r>
            <a:r>
              <a:rPr lang="en-US" altLang="zh-CN" sz="2000" b="1" dirty="0">
                <a:latin typeface="微软雅黑" pitchFamily="34" charset="-122"/>
                <a:ea typeface="微软雅黑" pitchFamily="34" charset="-122"/>
              </a:rPr>
              <a:t>3</a:t>
            </a:r>
            <a:r>
              <a:rPr lang="zh-CN" altLang="en-US" sz="2000" b="1" dirty="0">
                <a:latin typeface="微软雅黑" pitchFamily="34" charset="-122"/>
                <a:ea typeface="微软雅黑" pitchFamily="34" charset="-122"/>
              </a:rPr>
              <a:t>章   谓词逻辑</a:t>
            </a:r>
          </a:p>
        </p:txBody>
      </p:sp>
      <p:sp>
        <p:nvSpPr>
          <p:cNvPr id="20" name="Title Placeholder 1"/>
          <p:cNvSpPr>
            <a:spLocks noGrp="1"/>
          </p:cNvSpPr>
          <p:nvPr>
            <p:ph type="title"/>
          </p:nvPr>
        </p:nvSpPr>
        <p:spPr>
          <a:xfrm>
            <a:off x="772942" y="362834"/>
            <a:ext cx="5305686" cy="399960"/>
          </a:xfrm>
          <a:prstGeom prst="rect">
            <a:avLst/>
          </a:prstGeom>
        </p:spPr>
        <p:txBody>
          <a:bodyPr vert="horz" lIns="121917" tIns="60958" rIns="121917" bIns="60958" rtlCol="0" anchor="ctr">
            <a:noAutofit/>
          </a:bodyPr>
          <a:lstStyle/>
          <a:p>
            <a:r>
              <a:rPr lang="en-US" dirty="0"/>
              <a:t>Click to edit Master title style</a:t>
            </a:r>
          </a:p>
        </p:txBody>
      </p:sp>
      <p:sp>
        <p:nvSpPr>
          <p:cNvPr id="40" name="等腰三角形 39">
            <a:hlinkClick r:id="" action="ppaction://hlinkshowjump?jump=previousslide"/>
          </p:cNvPr>
          <p:cNvSpPr/>
          <p:nvPr userDrawn="1"/>
        </p:nvSpPr>
        <p:spPr>
          <a:xfrm rot="5400000" flipH="1">
            <a:off x="38541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41" name="等腰三角形 40">
            <a:hlinkClick r:id="" action="ppaction://hlinkshowjump?jump=previousslide"/>
          </p:cNvPr>
          <p:cNvSpPr/>
          <p:nvPr userDrawn="1"/>
        </p:nvSpPr>
        <p:spPr>
          <a:xfrm rot="5400000" flipH="1">
            <a:off x="52511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42" name="等腰三角形 41">
            <a:hlinkClick r:id="" action="ppaction://hlinkshowjump?jump=previousslide"/>
          </p:cNvPr>
          <p:cNvSpPr/>
          <p:nvPr userDrawn="1"/>
        </p:nvSpPr>
        <p:spPr>
          <a:xfrm rot="5400000" flipH="1">
            <a:off x="65846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Tree>
    <p:extLst>
      <p:ext uri="{BB962C8B-B14F-4D97-AF65-F5344CB8AC3E}">
        <p14:creationId xmlns:p14="http://schemas.microsoft.com/office/powerpoint/2010/main" val="158419174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1219627" rtl="0" eaLnBrk="1" latinLnBrk="0" hangingPunct="1">
        <a:spcBef>
          <a:spcPct val="0"/>
        </a:spcBef>
        <a:buNone/>
        <a:defRPr sz="2200" b="1" kern="1200">
          <a:solidFill>
            <a:schemeClr val="bg1"/>
          </a:solidFill>
          <a:latin typeface="+mn-ea"/>
          <a:ea typeface="+mn-ea"/>
          <a:cs typeface="+mj-cs"/>
        </a:defRPr>
      </a:lvl1pPr>
    </p:titleStyle>
    <p:body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627" rtl="0" eaLnBrk="1" latinLnBrk="0" hangingPunct="1">
        <a:defRPr sz="2400" kern="1200">
          <a:solidFill>
            <a:schemeClr val="tx1"/>
          </a:solidFill>
          <a:latin typeface="+mn-lt"/>
          <a:ea typeface="+mn-ea"/>
          <a:cs typeface="+mn-cs"/>
        </a:defRPr>
      </a:lvl1pPr>
      <a:lvl2pPr marL="609813" algn="l" defTabSz="1219627" rtl="0" eaLnBrk="1" latinLnBrk="0" hangingPunct="1">
        <a:defRPr sz="2400" kern="1200">
          <a:solidFill>
            <a:schemeClr val="tx1"/>
          </a:solidFill>
          <a:latin typeface="+mn-lt"/>
          <a:ea typeface="+mn-ea"/>
          <a:cs typeface="+mn-cs"/>
        </a:defRPr>
      </a:lvl2pPr>
      <a:lvl3pPr marL="1219627" algn="l" defTabSz="1219627" rtl="0" eaLnBrk="1" latinLnBrk="0" hangingPunct="1">
        <a:defRPr sz="2400" kern="1200">
          <a:solidFill>
            <a:schemeClr val="tx1"/>
          </a:solidFill>
          <a:latin typeface="+mn-lt"/>
          <a:ea typeface="+mn-ea"/>
          <a:cs typeface="+mn-cs"/>
        </a:defRPr>
      </a:lvl3pPr>
      <a:lvl4pPr marL="1829440" algn="l" defTabSz="1219627" rtl="0" eaLnBrk="1" latinLnBrk="0" hangingPunct="1">
        <a:defRPr sz="2400" kern="1200">
          <a:solidFill>
            <a:schemeClr val="tx1"/>
          </a:solidFill>
          <a:latin typeface="+mn-lt"/>
          <a:ea typeface="+mn-ea"/>
          <a:cs typeface="+mn-cs"/>
        </a:defRPr>
      </a:lvl4pPr>
      <a:lvl5pPr marL="2439253" algn="l" defTabSz="1219627" rtl="0" eaLnBrk="1" latinLnBrk="0" hangingPunct="1">
        <a:defRPr sz="2400" kern="1200">
          <a:solidFill>
            <a:schemeClr val="tx1"/>
          </a:solidFill>
          <a:latin typeface="+mn-lt"/>
          <a:ea typeface="+mn-ea"/>
          <a:cs typeface="+mn-cs"/>
        </a:defRPr>
      </a:lvl5pPr>
      <a:lvl6pPr marL="3049067" algn="l" defTabSz="1219627" rtl="0" eaLnBrk="1" latinLnBrk="0" hangingPunct="1">
        <a:defRPr sz="2400" kern="1200">
          <a:solidFill>
            <a:schemeClr val="tx1"/>
          </a:solidFill>
          <a:latin typeface="+mn-lt"/>
          <a:ea typeface="+mn-ea"/>
          <a:cs typeface="+mn-cs"/>
        </a:defRPr>
      </a:lvl6pPr>
      <a:lvl7pPr marL="3658880" algn="l" defTabSz="1219627" rtl="0" eaLnBrk="1" latinLnBrk="0" hangingPunct="1">
        <a:defRPr sz="2400" kern="1200">
          <a:solidFill>
            <a:schemeClr val="tx1"/>
          </a:solidFill>
          <a:latin typeface="+mn-lt"/>
          <a:ea typeface="+mn-ea"/>
          <a:cs typeface="+mn-cs"/>
        </a:defRPr>
      </a:lvl7pPr>
      <a:lvl8pPr marL="4268694" algn="l" defTabSz="1219627" rtl="0" eaLnBrk="1" latinLnBrk="0" hangingPunct="1">
        <a:defRPr sz="2400" kern="1200">
          <a:solidFill>
            <a:schemeClr val="tx1"/>
          </a:solidFill>
          <a:latin typeface="+mn-lt"/>
          <a:ea typeface="+mn-ea"/>
          <a:cs typeface="+mn-cs"/>
        </a:defRPr>
      </a:lvl8pPr>
      <a:lvl9pPr marL="4878507" algn="l" defTabSz="1219627"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4167771" y="8477097"/>
            <a:ext cx="3862811" cy="486946"/>
          </a:xfrm>
          <a:prstGeom prst="rect">
            <a:avLst/>
          </a:prstGeom>
        </p:spPr>
        <p:txBody>
          <a:bodyPr vert="horz" lIns="121963" tIns="60981" rIns="121963" bIns="60981" rtlCol="0" anchor="ctr"/>
          <a:lstStyle>
            <a:lvl1pPr algn="ctr">
              <a:defRPr sz="159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42151" y="8477097"/>
            <a:ext cx="2846282" cy="486946"/>
          </a:xfrm>
          <a:prstGeom prst="rect">
            <a:avLst/>
          </a:prstGeom>
        </p:spPr>
        <p:txBody>
          <a:bodyPr vert="horz" lIns="121963" tIns="60981" rIns="121963" bIns="60981" rtlCol="0" anchor="ctr"/>
          <a:lstStyle>
            <a:lvl1pPr algn="r">
              <a:defRPr sz="1599">
                <a:solidFill>
                  <a:schemeClr val="tx1">
                    <a:tint val="75000"/>
                  </a:schemeClr>
                </a:solidFill>
              </a:defRPr>
            </a:lvl1pPr>
          </a:lstStyle>
          <a:p>
            <a:fld id="{B6F15528-21DE-4FAA-801E-634DDDAF4B2B}" type="slidenum">
              <a:rPr lang="en-US" smtClean="0"/>
              <a:pPr/>
              <a:t>‹#›</a:t>
            </a:fld>
            <a:endParaRPr lang="en-US" dirty="0"/>
          </a:p>
        </p:txBody>
      </p:sp>
      <p:sp>
        <p:nvSpPr>
          <p:cNvPr id="21" name="Text Placeholder 2"/>
          <p:cNvSpPr>
            <a:spLocks noGrp="1"/>
          </p:cNvSpPr>
          <p:nvPr>
            <p:ph type="body" idx="1"/>
          </p:nvPr>
        </p:nvSpPr>
        <p:spPr>
          <a:xfrm>
            <a:off x="609522" y="1143795"/>
            <a:ext cx="10971372" cy="5000369"/>
          </a:xfrm>
          <a:prstGeom prst="rect">
            <a:avLst/>
          </a:prstGeom>
        </p:spPr>
        <p:txBody>
          <a:bodyPr vert="horz" lIns="121917" tIns="60958" rIns="121917" bIns="6095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矩形 23"/>
          <p:cNvSpPr/>
          <p:nvPr userDrawn="1"/>
        </p:nvSpPr>
        <p:spPr>
          <a:xfrm>
            <a:off x="0" y="332656"/>
            <a:ext cx="12198350" cy="432048"/>
          </a:xfrm>
          <a:prstGeom prst="rect">
            <a:avLst/>
          </a:prstGeom>
          <a:solidFill>
            <a:srgbClr val="3A4187"/>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882" tIns="60940" rIns="121882" bIns="60940" rtlCol="0" anchor="ctr"/>
          <a:lstStyle/>
          <a:p>
            <a:pPr lvl="0" algn="ctr"/>
            <a:endParaRPr lang="zh-CN" altLang="en-US" sz="1799"/>
          </a:p>
        </p:txBody>
      </p:sp>
      <p:sp>
        <p:nvSpPr>
          <p:cNvPr id="25" name="矩形 24"/>
          <p:cNvSpPr/>
          <p:nvPr userDrawn="1"/>
        </p:nvSpPr>
        <p:spPr>
          <a:xfrm>
            <a:off x="0" y="764704"/>
            <a:ext cx="12198350" cy="720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26" name="椭圆 25"/>
          <p:cNvSpPr/>
          <p:nvPr userDrawn="1"/>
        </p:nvSpPr>
        <p:spPr>
          <a:xfrm>
            <a:off x="11280775" y="330108"/>
            <a:ext cx="485233" cy="48523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b="0" dirty="0">
              <a:latin typeface="微软雅黑" pitchFamily="34" charset="-122"/>
              <a:ea typeface="微软雅黑" pitchFamily="34" charset="-122"/>
            </a:endParaRPr>
          </a:p>
        </p:txBody>
      </p:sp>
      <p:sp>
        <p:nvSpPr>
          <p:cNvPr id="27" name="TextBox 15"/>
          <p:cNvSpPr txBox="1"/>
          <p:nvPr userDrawn="1"/>
        </p:nvSpPr>
        <p:spPr>
          <a:xfrm>
            <a:off x="11283363" y="442092"/>
            <a:ext cx="483393" cy="246221"/>
          </a:xfrm>
          <a:prstGeom prst="rect">
            <a:avLst/>
          </a:prstGeom>
          <a:noFill/>
        </p:spPr>
        <p:txBody>
          <a:bodyPr wrap="square" lIns="0" tIns="0" rIns="0" bIns="0" rtlCol="0">
            <a:spAutoFit/>
          </a:bodyPr>
          <a:lstStyle/>
          <a:p>
            <a:pPr algn="ctr"/>
            <a:fld id="{2EEF1883-7A0E-4F66-9932-E581691AD397}" type="slidenum">
              <a:rPr lang="zh-CN" altLang="en-US" sz="1599"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r>
              <a:rPr lang="zh-CN" altLang="en-US" sz="1599"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599" b="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 name="矩形 28"/>
          <p:cNvSpPr/>
          <p:nvPr userDrawn="1"/>
        </p:nvSpPr>
        <p:spPr>
          <a:xfrm>
            <a:off x="7927975" y="332656"/>
            <a:ext cx="2819400" cy="432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99" b="1" dirty="0">
                <a:latin typeface="微软雅黑" pitchFamily="34" charset="-122"/>
                <a:ea typeface="微软雅黑" pitchFamily="34" charset="-122"/>
              </a:rPr>
              <a:t>第 </a:t>
            </a:r>
            <a:r>
              <a:rPr lang="en-US" altLang="zh-CN" sz="1999" b="1" dirty="0">
                <a:latin typeface="微软雅黑" pitchFamily="34" charset="-122"/>
                <a:ea typeface="微软雅黑" pitchFamily="34" charset="-122"/>
              </a:rPr>
              <a:t>2</a:t>
            </a:r>
            <a:r>
              <a:rPr lang="zh-CN" altLang="en-US" sz="1999" b="1" dirty="0">
                <a:latin typeface="微软雅黑" pitchFamily="34" charset="-122"/>
                <a:ea typeface="微软雅黑" pitchFamily="34" charset="-122"/>
              </a:rPr>
              <a:t>章   命题逻辑</a:t>
            </a:r>
          </a:p>
        </p:txBody>
      </p:sp>
      <p:sp>
        <p:nvSpPr>
          <p:cNvPr id="20" name="Title Placeholder 1"/>
          <p:cNvSpPr>
            <a:spLocks noGrp="1"/>
          </p:cNvSpPr>
          <p:nvPr>
            <p:ph type="title"/>
          </p:nvPr>
        </p:nvSpPr>
        <p:spPr>
          <a:xfrm>
            <a:off x="772942" y="362834"/>
            <a:ext cx="5305686" cy="399960"/>
          </a:xfrm>
          <a:prstGeom prst="rect">
            <a:avLst/>
          </a:prstGeom>
        </p:spPr>
        <p:txBody>
          <a:bodyPr vert="horz" lIns="121917" tIns="60958" rIns="121917" bIns="60958" rtlCol="0" anchor="ctr">
            <a:noAutofit/>
          </a:bodyPr>
          <a:lstStyle/>
          <a:p>
            <a:r>
              <a:rPr lang="en-US" dirty="0"/>
              <a:t>Click to edit Master title style</a:t>
            </a:r>
          </a:p>
        </p:txBody>
      </p:sp>
      <p:sp>
        <p:nvSpPr>
          <p:cNvPr id="40" name="等腰三角形 39">
            <a:hlinkClick r:id="" action="ppaction://hlinkshowjump?jump=previousslide"/>
          </p:cNvPr>
          <p:cNvSpPr/>
          <p:nvPr userDrawn="1"/>
        </p:nvSpPr>
        <p:spPr>
          <a:xfrm rot="5400000" flipH="1">
            <a:off x="385418" y="517776"/>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82" tIns="60940" rIns="121882" bIns="6094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399"/>
          </a:p>
        </p:txBody>
      </p:sp>
      <p:sp>
        <p:nvSpPr>
          <p:cNvPr id="41" name="等腰三角形 40">
            <a:hlinkClick r:id="" action="ppaction://hlinkshowjump?jump=previousslide"/>
          </p:cNvPr>
          <p:cNvSpPr/>
          <p:nvPr userDrawn="1"/>
        </p:nvSpPr>
        <p:spPr>
          <a:xfrm rot="5400000" flipH="1">
            <a:off x="525118" y="517776"/>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82" tIns="60940" rIns="121882" bIns="6094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399"/>
          </a:p>
        </p:txBody>
      </p:sp>
      <p:sp>
        <p:nvSpPr>
          <p:cNvPr id="42" name="等腰三角形 41">
            <a:hlinkClick r:id="" action="ppaction://hlinkshowjump?jump=previousslide"/>
          </p:cNvPr>
          <p:cNvSpPr/>
          <p:nvPr userDrawn="1"/>
        </p:nvSpPr>
        <p:spPr>
          <a:xfrm rot="5400000" flipH="1">
            <a:off x="658468" y="517776"/>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82" tIns="60940" rIns="121882" bIns="6094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399"/>
          </a:p>
        </p:txBody>
      </p:sp>
    </p:spTree>
    <p:extLst>
      <p:ext uri="{BB962C8B-B14F-4D97-AF65-F5344CB8AC3E}">
        <p14:creationId xmlns:p14="http://schemas.microsoft.com/office/powerpoint/2010/main" val="156592764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1219261" rtl="0" eaLnBrk="1" latinLnBrk="0" hangingPunct="1">
        <a:spcBef>
          <a:spcPct val="0"/>
        </a:spcBef>
        <a:buNone/>
        <a:defRPr sz="2199" b="1" kern="1200">
          <a:solidFill>
            <a:schemeClr val="bg1"/>
          </a:solidFill>
          <a:latin typeface="+mn-ea"/>
          <a:ea typeface="+mn-ea"/>
          <a:cs typeface="+mj-cs"/>
        </a:defRPr>
      </a:lvl1pPr>
    </p:titleStyle>
    <p:bodyStyle>
      <a:lvl1pPr marL="457222" indent="-457222" algn="l" defTabSz="1219261" rtl="0" eaLnBrk="1" latinLnBrk="0" hangingPunct="1">
        <a:lnSpc>
          <a:spcPct val="150000"/>
        </a:lnSpc>
        <a:spcBef>
          <a:spcPts val="0"/>
        </a:spcBef>
        <a:buSzPct val="80000"/>
        <a:buFont typeface="Wingdings" pitchFamily="2" charset="2"/>
        <a:buChar char="l"/>
        <a:defRPr sz="2399" b="1" kern="1200">
          <a:solidFill>
            <a:schemeClr val="tx1"/>
          </a:solidFill>
          <a:latin typeface="+mn-ea"/>
          <a:ea typeface="+mn-ea"/>
          <a:cs typeface="+mn-cs"/>
        </a:defRPr>
      </a:lvl1pPr>
      <a:lvl2pPr marL="990650" indent="-381018" algn="l" defTabSz="1219261" rtl="0" eaLnBrk="1" latinLnBrk="0" hangingPunct="1">
        <a:lnSpc>
          <a:spcPct val="150000"/>
        </a:lnSpc>
        <a:spcBef>
          <a:spcPct val="20000"/>
        </a:spcBef>
        <a:buFont typeface="Arial" pitchFamily="34" charset="0"/>
        <a:buChar char="–"/>
        <a:defRPr sz="2399" b="1" kern="1200">
          <a:solidFill>
            <a:schemeClr val="tx1">
              <a:lumMod val="75000"/>
              <a:lumOff val="25000"/>
            </a:schemeClr>
          </a:solidFill>
          <a:latin typeface="+mn-lt"/>
          <a:ea typeface="+mn-ea"/>
          <a:cs typeface="+mn-cs"/>
        </a:defRPr>
      </a:lvl2pPr>
      <a:lvl3pPr marL="1524076" indent="-304816" algn="l" defTabSz="1219261" rtl="0" eaLnBrk="1" latinLnBrk="0" hangingPunct="1">
        <a:lnSpc>
          <a:spcPct val="150000"/>
        </a:lnSpc>
        <a:spcBef>
          <a:spcPct val="20000"/>
        </a:spcBef>
        <a:buFont typeface="Arial" pitchFamily="34" charset="0"/>
        <a:buChar char="•"/>
        <a:defRPr sz="2399" b="1" kern="1200">
          <a:solidFill>
            <a:schemeClr val="tx1"/>
          </a:solidFill>
          <a:latin typeface="+mn-lt"/>
          <a:ea typeface="+mn-ea"/>
          <a:cs typeface="+mn-cs"/>
        </a:defRPr>
      </a:lvl3pPr>
      <a:lvl4pPr marL="2133707" indent="-304816" algn="l" defTabSz="1219261" rtl="0" eaLnBrk="1" latinLnBrk="0" hangingPunct="1">
        <a:lnSpc>
          <a:spcPct val="150000"/>
        </a:lnSpc>
        <a:spcBef>
          <a:spcPct val="20000"/>
        </a:spcBef>
        <a:buFont typeface="Arial" pitchFamily="34" charset="0"/>
        <a:buChar char="–"/>
        <a:defRPr sz="2399" b="1" kern="1200">
          <a:solidFill>
            <a:schemeClr val="tx1"/>
          </a:solidFill>
          <a:latin typeface="+mn-lt"/>
          <a:ea typeface="+mn-ea"/>
          <a:cs typeface="+mn-cs"/>
        </a:defRPr>
      </a:lvl4pPr>
      <a:lvl5pPr marL="2743337" indent="-304816" algn="l" defTabSz="1219261" rtl="0" eaLnBrk="1" latinLnBrk="0" hangingPunct="1">
        <a:lnSpc>
          <a:spcPct val="150000"/>
        </a:lnSpc>
        <a:spcBef>
          <a:spcPct val="20000"/>
        </a:spcBef>
        <a:buFont typeface="Arial" pitchFamily="34" charset="0"/>
        <a:buChar char="»"/>
        <a:defRPr sz="2399" b="1" kern="1200">
          <a:solidFill>
            <a:schemeClr val="tx1"/>
          </a:solidFill>
          <a:latin typeface="+mn-lt"/>
          <a:ea typeface="+mn-ea"/>
          <a:cs typeface="+mn-cs"/>
        </a:defRPr>
      </a:lvl5pPr>
      <a:lvl6pPr marL="3352966" indent="-304816" algn="l" defTabSz="121926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597" indent="-304816" algn="l" defTabSz="121926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227" indent="-304816" algn="l" defTabSz="121926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858" indent="-304816" algn="l" defTabSz="121926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261" rtl="0" eaLnBrk="1" latinLnBrk="0" hangingPunct="1">
        <a:defRPr sz="2399" kern="1200">
          <a:solidFill>
            <a:schemeClr val="tx1"/>
          </a:solidFill>
          <a:latin typeface="+mn-lt"/>
          <a:ea typeface="+mn-ea"/>
          <a:cs typeface="+mn-cs"/>
        </a:defRPr>
      </a:lvl1pPr>
      <a:lvl2pPr marL="609630" algn="l" defTabSz="1219261" rtl="0" eaLnBrk="1" latinLnBrk="0" hangingPunct="1">
        <a:defRPr sz="2399" kern="1200">
          <a:solidFill>
            <a:schemeClr val="tx1"/>
          </a:solidFill>
          <a:latin typeface="+mn-lt"/>
          <a:ea typeface="+mn-ea"/>
          <a:cs typeface="+mn-cs"/>
        </a:defRPr>
      </a:lvl2pPr>
      <a:lvl3pPr marL="1219261" algn="l" defTabSz="1219261" rtl="0" eaLnBrk="1" latinLnBrk="0" hangingPunct="1">
        <a:defRPr sz="2399" kern="1200">
          <a:solidFill>
            <a:schemeClr val="tx1"/>
          </a:solidFill>
          <a:latin typeface="+mn-lt"/>
          <a:ea typeface="+mn-ea"/>
          <a:cs typeface="+mn-cs"/>
        </a:defRPr>
      </a:lvl3pPr>
      <a:lvl4pPr marL="1828891" algn="l" defTabSz="1219261" rtl="0" eaLnBrk="1" latinLnBrk="0" hangingPunct="1">
        <a:defRPr sz="2399" kern="1200">
          <a:solidFill>
            <a:schemeClr val="tx1"/>
          </a:solidFill>
          <a:latin typeface="+mn-lt"/>
          <a:ea typeface="+mn-ea"/>
          <a:cs typeface="+mn-cs"/>
        </a:defRPr>
      </a:lvl4pPr>
      <a:lvl5pPr marL="2438521" algn="l" defTabSz="1219261" rtl="0" eaLnBrk="1" latinLnBrk="0" hangingPunct="1">
        <a:defRPr sz="2399" kern="1200">
          <a:solidFill>
            <a:schemeClr val="tx1"/>
          </a:solidFill>
          <a:latin typeface="+mn-lt"/>
          <a:ea typeface="+mn-ea"/>
          <a:cs typeface="+mn-cs"/>
        </a:defRPr>
      </a:lvl5pPr>
      <a:lvl6pPr marL="3048152" algn="l" defTabSz="1219261" rtl="0" eaLnBrk="1" latinLnBrk="0" hangingPunct="1">
        <a:defRPr sz="2399" kern="1200">
          <a:solidFill>
            <a:schemeClr val="tx1"/>
          </a:solidFill>
          <a:latin typeface="+mn-lt"/>
          <a:ea typeface="+mn-ea"/>
          <a:cs typeface="+mn-cs"/>
        </a:defRPr>
      </a:lvl6pPr>
      <a:lvl7pPr marL="3657782" algn="l" defTabSz="1219261" rtl="0" eaLnBrk="1" latinLnBrk="0" hangingPunct="1">
        <a:defRPr sz="2399" kern="1200">
          <a:solidFill>
            <a:schemeClr val="tx1"/>
          </a:solidFill>
          <a:latin typeface="+mn-lt"/>
          <a:ea typeface="+mn-ea"/>
          <a:cs typeface="+mn-cs"/>
        </a:defRPr>
      </a:lvl7pPr>
      <a:lvl8pPr marL="4267413" algn="l" defTabSz="1219261" rtl="0" eaLnBrk="1" latinLnBrk="0" hangingPunct="1">
        <a:defRPr sz="2399" kern="1200">
          <a:solidFill>
            <a:schemeClr val="tx1"/>
          </a:solidFill>
          <a:latin typeface="+mn-lt"/>
          <a:ea typeface="+mn-ea"/>
          <a:cs typeface="+mn-cs"/>
        </a:defRPr>
      </a:lvl8pPr>
      <a:lvl9pPr marL="4877043" algn="l" defTabSz="1219261"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5.xml"/><Relationship Id="rId5" Type="http://schemas.openxmlformats.org/officeDocument/2006/relationships/image" Target="../media/image7.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0.xml"/><Relationship Id="rId1" Type="http://schemas.openxmlformats.org/officeDocument/2006/relationships/tags" Target="../tags/tag6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0.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0.xml"/><Relationship Id="rId1" Type="http://schemas.openxmlformats.org/officeDocument/2006/relationships/tags" Target="../tags/tag6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0.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0.xml"/><Relationship Id="rId1" Type="http://schemas.openxmlformats.org/officeDocument/2006/relationships/tags" Target="../tags/tag66.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0.xml"/><Relationship Id="rId1" Type="http://schemas.openxmlformats.org/officeDocument/2006/relationships/tags" Target="../tags/tag67.xml"/><Relationship Id="rId4" Type="http://schemas.openxmlformats.org/officeDocument/2006/relationships/image" Target="../media/image85.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30.xml"/><Relationship Id="rId1" Type="http://schemas.openxmlformats.org/officeDocument/2006/relationships/tags" Target="../tags/tag68.xml"/><Relationship Id="rId5" Type="http://schemas.openxmlformats.org/officeDocument/2006/relationships/image" Target="../media/image87.png"/><Relationship Id="rId4" Type="http://schemas.openxmlformats.org/officeDocument/2006/relationships/image" Target="../media/image86.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30.xml"/><Relationship Id="rId1" Type="http://schemas.openxmlformats.org/officeDocument/2006/relationships/tags" Target="../tags/tag69.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30.xml"/><Relationship Id="rId1" Type="http://schemas.openxmlformats.org/officeDocument/2006/relationships/tags" Target="../tags/tag70.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30.xml"/><Relationship Id="rId1" Type="http://schemas.openxmlformats.org/officeDocument/2006/relationships/tags" Target="../tags/tag71.xml"/><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30.xml"/><Relationship Id="rId1" Type="http://schemas.openxmlformats.org/officeDocument/2006/relationships/tags" Target="../tags/tag7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0.xml"/><Relationship Id="rId1" Type="http://schemas.openxmlformats.org/officeDocument/2006/relationships/tags" Target="../tags/tag73.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0.xml"/><Relationship Id="rId1" Type="http://schemas.openxmlformats.org/officeDocument/2006/relationships/tags" Target="../tags/tag74.xml"/><Relationship Id="rId5" Type="http://schemas.openxmlformats.org/officeDocument/2006/relationships/image" Target="../media/image90.png"/><Relationship Id="rId4" Type="http://schemas.openxmlformats.org/officeDocument/2006/relationships/image" Target="../media/image89.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tags" Target="../tags/tag75.xml"/><Relationship Id="rId1" Type="http://schemas.openxmlformats.org/officeDocument/2006/relationships/vmlDrawing" Target="../drawings/vmlDrawing1.vml"/><Relationship Id="rId6" Type="http://schemas.openxmlformats.org/officeDocument/2006/relationships/image" Target="../media/image58.emf"/><Relationship Id="rId5" Type="http://schemas.openxmlformats.org/officeDocument/2006/relationships/oleObject" Target="../embeddings/oleObject1.bin"/><Relationship Id="rId4" Type="http://schemas.openxmlformats.org/officeDocument/2006/relationships/notesSlide" Target="../notesSlides/notesSlide9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0.xml"/><Relationship Id="rId1" Type="http://schemas.openxmlformats.org/officeDocument/2006/relationships/tags" Target="../tags/tag76.xml"/><Relationship Id="rId4" Type="http://schemas.openxmlformats.org/officeDocument/2006/relationships/image" Target="../media/image92.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30.xml"/><Relationship Id="rId1" Type="http://schemas.openxmlformats.org/officeDocument/2006/relationships/tags" Target="../tags/tag77.xml"/><Relationship Id="rId5" Type="http://schemas.openxmlformats.org/officeDocument/2006/relationships/image" Target="../media/image69.png"/><Relationship Id="rId4" Type="http://schemas.openxmlformats.org/officeDocument/2006/relationships/image" Target="../media/image68.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30.xml"/><Relationship Id="rId1" Type="http://schemas.openxmlformats.org/officeDocument/2006/relationships/tags" Target="../tags/tag78.xml"/><Relationship Id="rId4" Type="http://schemas.openxmlformats.org/officeDocument/2006/relationships/image" Target="../media/image95.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30.xml"/><Relationship Id="rId1" Type="http://schemas.openxmlformats.org/officeDocument/2006/relationships/tags" Target="../tags/tag79.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0.xml"/><Relationship Id="rId1" Type="http://schemas.openxmlformats.org/officeDocument/2006/relationships/tags" Target="../tags/tag80.xml"/><Relationship Id="rId5" Type="http://schemas.openxmlformats.org/officeDocument/2006/relationships/image" Target="../media/image97.png"/><Relationship Id="rId4" Type="http://schemas.openxmlformats.org/officeDocument/2006/relationships/image" Target="../media/image9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0.xml"/><Relationship Id="rId1" Type="http://schemas.openxmlformats.org/officeDocument/2006/relationships/tags" Target="../tags/tag6.xml"/></Relationships>
</file>

<file path=ppt/slides/_rels/slide1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0.xml"/><Relationship Id="rId1" Type="http://schemas.openxmlformats.org/officeDocument/2006/relationships/slideLayout" Target="../slideLayouts/slideLayout30.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30.xml"/><Relationship Id="rId1" Type="http://schemas.openxmlformats.org/officeDocument/2006/relationships/tags" Target="../tags/tag81.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0.xml"/><Relationship Id="rId1" Type="http://schemas.openxmlformats.org/officeDocument/2006/relationships/tags" Target="../tags/tag8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30.xml"/><Relationship Id="rId1" Type="http://schemas.openxmlformats.org/officeDocument/2006/relationships/tags" Target="../tags/tag83.xml"/></Relationships>
</file>

<file path=ppt/slides/_rels/slide1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30.xml"/><Relationship Id="rId1" Type="http://schemas.openxmlformats.org/officeDocument/2006/relationships/tags" Target="../tags/tag84.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30.xml"/><Relationship Id="rId1" Type="http://schemas.openxmlformats.org/officeDocument/2006/relationships/tags" Target="../tags/tag85.xml"/><Relationship Id="rId4" Type="http://schemas.openxmlformats.org/officeDocument/2006/relationships/image" Target="../media/image100.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0.xml"/><Relationship Id="rId1" Type="http://schemas.openxmlformats.org/officeDocument/2006/relationships/tags" Target="../tags/tag86.xml"/><Relationship Id="rId4" Type="http://schemas.openxmlformats.org/officeDocument/2006/relationships/image" Target="../media/image101.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0.xml"/><Relationship Id="rId1" Type="http://schemas.openxmlformats.org/officeDocument/2006/relationships/tags" Target="../tags/tag87.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0.xml"/><Relationship Id="rId1" Type="http://schemas.openxmlformats.org/officeDocument/2006/relationships/tags" Target="../tags/tag88.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30.xml"/><Relationship Id="rId1" Type="http://schemas.openxmlformats.org/officeDocument/2006/relationships/tags" Target="../tags/tag8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xml"/><Relationship Id="rId1" Type="http://schemas.openxmlformats.org/officeDocument/2006/relationships/tags" Target="../tags/tag7.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30.xml"/><Relationship Id="rId1" Type="http://schemas.openxmlformats.org/officeDocument/2006/relationships/tags" Target="../tags/tag90.xml"/><Relationship Id="rId5" Type="http://schemas.openxmlformats.org/officeDocument/2006/relationships/image" Target="../media/image102.png"/><Relationship Id="rId4" Type="http://schemas.openxmlformats.org/officeDocument/2006/relationships/customXml" Target="../ink/ink1.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30.xml"/><Relationship Id="rId1" Type="http://schemas.openxmlformats.org/officeDocument/2006/relationships/tags" Target="../tags/tag91.xml"/><Relationship Id="rId4" Type="http://schemas.openxmlformats.org/officeDocument/2006/relationships/image" Target="../media/image103.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30.xml"/><Relationship Id="rId1" Type="http://schemas.openxmlformats.org/officeDocument/2006/relationships/tags" Target="../tags/tag9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0.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0.xml"/><Relationship Id="rId1" Type="http://schemas.openxmlformats.org/officeDocument/2006/relationships/tags" Target="../tags/tag9.xml"/><Relationship Id="rId6" Type="http://schemas.openxmlformats.org/officeDocument/2006/relationships/image" Target="../media/image510.png"/></Relationships>
</file>

<file path=ppt/slides/_rels/slide23.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0.xml"/><Relationship Id="rId1" Type="http://schemas.openxmlformats.org/officeDocument/2006/relationships/tags" Target="../tags/tag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0.xml"/><Relationship Id="rId1" Type="http://schemas.openxmlformats.org/officeDocument/2006/relationships/tags" Target="../tags/tag11.xml"/><Relationship Id="rId6"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0.xml"/><Relationship Id="rId1" Type="http://schemas.openxmlformats.org/officeDocument/2006/relationships/tags" Target="../tags/tag12.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0.xml"/><Relationship Id="rId1" Type="http://schemas.openxmlformats.org/officeDocument/2006/relationships/tags" Target="../tags/tag1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0.xml"/><Relationship Id="rId1" Type="http://schemas.openxmlformats.org/officeDocument/2006/relationships/tags" Target="../tags/tag1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0.xml"/><Relationship Id="rId1" Type="http://schemas.openxmlformats.org/officeDocument/2006/relationships/tags" Target="../tags/tag15.xml"/></Relationships>
</file>

<file path=ppt/slides/_rels/slide3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7.png"/><Relationship Id="rId3" Type="http://schemas.openxmlformats.org/officeDocument/2006/relationships/notesSlide" Target="../notesSlides/notesSlide28.xml"/><Relationship Id="rId7" Type="http://schemas.openxmlformats.org/officeDocument/2006/relationships/image" Target="../media/image18.png"/><Relationship Id="rId12" Type="http://schemas.openxmlformats.org/officeDocument/2006/relationships/image" Target="../media/image26.png"/><Relationship Id="rId2" Type="http://schemas.openxmlformats.org/officeDocument/2006/relationships/slideLayout" Target="../slideLayouts/slideLayout30.xml"/><Relationship Id="rId1" Type="http://schemas.openxmlformats.org/officeDocument/2006/relationships/tags" Target="../tags/tag16.xml"/><Relationship Id="rId6" Type="http://schemas.openxmlformats.org/officeDocument/2006/relationships/image" Target="../media/image22.png"/><Relationship Id="rId11" Type="http://schemas.openxmlformats.org/officeDocument/2006/relationships/image" Target="../media/image25.png"/><Relationship Id="rId10" Type="http://schemas.openxmlformats.org/officeDocument/2006/relationships/image" Target="../media/image24.png"/><Relationship Id="rId9" Type="http://schemas.openxmlformats.org/officeDocument/2006/relationships/image" Target="../media/image23.png"/><Relationship Id="rId1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32.png"/><Relationship Id="rId2" Type="http://schemas.openxmlformats.org/officeDocument/2006/relationships/slideLayout" Target="../slideLayouts/slideLayout30.xml"/><Relationship Id="rId1" Type="http://schemas.openxmlformats.org/officeDocument/2006/relationships/tags" Target="../tags/tag17.xml"/><Relationship Id="rId6"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34.png"/><Relationship Id="rId2" Type="http://schemas.openxmlformats.org/officeDocument/2006/relationships/slideLayout" Target="../slideLayouts/slideLayout30.xml"/><Relationship Id="rId1" Type="http://schemas.openxmlformats.org/officeDocument/2006/relationships/tags" Target="../tags/tag18.xml"/><Relationship Id="rId6"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0.xml"/><Relationship Id="rId1" Type="http://schemas.openxmlformats.org/officeDocument/2006/relationships/tags" Target="../tags/tag19.xml"/><Relationship Id="rId6"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38.png"/><Relationship Id="rId2" Type="http://schemas.openxmlformats.org/officeDocument/2006/relationships/slideLayout" Target="../slideLayouts/slideLayout30.xml"/><Relationship Id="rId1" Type="http://schemas.openxmlformats.org/officeDocument/2006/relationships/tags" Target="../tags/tag20.xml"/><Relationship Id="rId6"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33.xml"/><Relationship Id="rId7" Type="http://schemas.openxmlformats.org/officeDocument/2006/relationships/image" Target="../media/image40.png"/><Relationship Id="rId2" Type="http://schemas.openxmlformats.org/officeDocument/2006/relationships/slideLayout" Target="../slideLayouts/slideLayout30.xml"/><Relationship Id="rId1" Type="http://schemas.openxmlformats.org/officeDocument/2006/relationships/tags" Target="../tags/tag21.xml"/><Relationship Id="rId6" Type="http://schemas.openxmlformats.org/officeDocument/2006/relationships/image" Target="../media/image39.png"/><Relationship Id="rId9" Type="http://schemas.openxmlformats.org/officeDocument/2006/relationships/image" Target="../media/image42.png"/></Relationships>
</file>

<file path=ppt/slides/_rels/slide4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34.xml"/><Relationship Id="rId7" Type="http://schemas.openxmlformats.org/officeDocument/2006/relationships/image" Target="../media/image44.png"/><Relationship Id="rId2" Type="http://schemas.openxmlformats.org/officeDocument/2006/relationships/slideLayout" Target="../slideLayouts/slideLayout30.xml"/><Relationship Id="rId1" Type="http://schemas.openxmlformats.org/officeDocument/2006/relationships/tags" Target="../tags/tag22.xml"/><Relationship Id="rId6" Type="http://schemas.openxmlformats.org/officeDocument/2006/relationships/image" Target="../media/image43.png"/><Relationship Id="rId9" Type="http://schemas.openxmlformats.org/officeDocument/2006/relationships/image" Target="NUL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0.xml"/><Relationship Id="rId1" Type="http://schemas.openxmlformats.org/officeDocument/2006/relationships/tags" Target="../tags/tag23.xml"/></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36.xml"/><Relationship Id="rId7" Type="http://schemas.openxmlformats.org/officeDocument/2006/relationships/image" Target="../media/image47.png"/><Relationship Id="rId2" Type="http://schemas.openxmlformats.org/officeDocument/2006/relationships/slideLayout" Target="../slideLayouts/slideLayout30.xml"/><Relationship Id="rId1" Type="http://schemas.openxmlformats.org/officeDocument/2006/relationships/tags" Target="../tags/tag24.xml"/><Relationship Id="rId6"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0.xml"/><Relationship Id="rId1" Type="http://schemas.openxmlformats.org/officeDocument/2006/relationships/tags" Target="../tags/tag2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0.xml"/><Relationship Id="rId1" Type="http://schemas.openxmlformats.org/officeDocument/2006/relationships/tags" Target="../tags/tag2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0.xml"/><Relationship Id="rId1" Type="http://schemas.openxmlformats.org/officeDocument/2006/relationships/tags" Target="../tags/tag2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0.xml"/><Relationship Id="rId1" Type="http://schemas.openxmlformats.org/officeDocument/2006/relationships/tags" Target="../tags/tag28.xml"/><Relationship Id="rId6"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0.xml"/><Relationship Id="rId1" Type="http://schemas.openxmlformats.org/officeDocument/2006/relationships/tags" Target="../tags/tag29.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ags" Target="../tags/tag30.xml"/><Relationship Id="rId6" Type="http://schemas.openxmlformats.org/officeDocument/2006/relationships/image" Target="../media/image51.png"/><Relationship Id="rId5"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ags" Target="../tags/tag31.xml"/><Relationship Id="rId6" Type="http://schemas.openxmlformats.org/officeDocument/2006/relationships/image" Target="../media/image54.png"/><Relationship Id="rId5"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0.xml"/><Relationship Id="rId1" Type="http://schemas.openxmlformats.org/officeDocument/2006/relationships/tags" Target="../tags/tag3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470.png"/></Relationships>
</file>

<file path=ppt/slides/_rels/slide5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1.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0.xml"/><Relationship Id="rId1" Type="http://schemas.openxmlformats.org/officeDocument/2006/relationships/tags" Target="../tags/tag33.xml"/></Relationships>
</file>

<file path=ppt/slides/_rels/slide6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52.xml"/><Relationship Id="rId7" Type="http://schemas.openxmlformats.org/officeDocument/2006/relationships/image" Target="../media/image61.png"/><Relationship Id="rId2" Type="http://schemas.openxmlformats.org/officeDocument/2006/relationships/slideLayout" Target="../slideLayouts/slideLayout30.xml"/><Relationship Id="rId1" Type="http://schemas.openxmlformats.org/officeDocument/2006/relationships/tags" Target="../tags/tag3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0.xml"/><Relationship Id="rId1" Type="http://schemas.openxmlformats.org/officeDocument/2006/relationships/tags" Target="../tags/tag35.xml"/><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0.xml"/><Relationship Id="rId1" Type="http://schemas.openxmlformats.org/officeDocument/2006/relationships/tags" Target="../tags/tag36.xml"/><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0.xml"/><Relationship Id="rId1" Type="http://schemas.openxmlformats.org/officeDocument/2006/relationships/tags" Target="../tags/tag37.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ags" Target="../tags/tag3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hyperlink" Target="https://baike.baidu.com/pic/%E8%89%BE%E4%BC%A6%C2%B7%E9%BA%A6%E5%B8%AD%E6%A3%AE%C2%B7%E5%9B%BE%E7%81%B5/3940576/0/9e3df8dcd100baa13dc6bcca4110b912c9fc2edd?fr=lemma&amp;ct=single" TargetMode="Externa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0.xml"/><Relationship Id="rId1" Type="http://schemas.openxmlformats.org/officeDocument/2006/relationships/tags" Target="../tags/tag39.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0.xml"/><Relationship Id="rId1" Type="http://schemas.openxmlformats.org/officeDocument/2006/relationships/tags" Target="../tags/tag40.xml"/><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30.xml"/><Relationship Id="rId1" Type="http://schemas.openxmlformats.org/officeDocument/2006/relationships/tags" Target="../tags/tag41.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0.xml"/><Relationship Id="rId1" Type="http://schemas.openxmlformats.org/officeDocument/2006/relationships/tags" Target="../tags/tag42.xml"/><Relationship Id="rId5" Type="http://schemas.openxmlformats.org/officeDocument/2006/relationships/image" Target="../media/image35.png"/><Relationship Id="rId4" Type="http://schemas.openxmlformats.org/officeDocument/2006/relationships/image" Target="../media/image67.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0.xml"/><Relationship Id="rId1" Type="http://schemas.openxmlformats.org/officeDocument/2006/relationships/tags" Target="../tags/tag43.xml"/><Relationship Id="rId6" Type="http://schemas.openxmlformats.org/officeDocument/2006/relationships/image" Target="../media/image55.png"/><Relationship Id="rId5" Type="http://schemas.openxmlformats.org/officeDocument/2006/relationships/image" Target="../media/image35.png"/><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image" Target="../media/image56.png"/><Relationship Id="rId2" Type="http://schemas.openxmlformats.org/officeDocument/2006/relationships/slideLayout" Target="../slideLayouts/slideLayout30.xml"/><Relationship Id="rId1" Type="http://schemas.openxmlformats.org/officeDocument/2006/relationships/tags" Target="../tags/tag44.xml"/><Relationship Id="rId6" Type="http://schemas.openxmlformats.org/officeDocument/2006/relationships/image" Target="../media/image55.png"/><Relationship Id="rId5" Type="http://schemas.openxmlformats.org/officeDocument/2006/relationships/image" Target="../media/image35.png"/><Relationship Id="rId4" Type="http://schemas.openxmlformats.org/officeDocument/2006/relationships/image" Target="../media/image70.png"/></Relationships>
</file>

<file path=ppt/slides/_rels/slide7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62.xml"/><Relationship Id="rId7" Type="http://schemas.openxmlformats.org/officeDocument/2006/relationships/image" Target="../media/image56.png"/><Relationship Id="rId2" Type="http://schemas.openxmlformats.org/officeDocument/2006/relationships/slideLayout" Target="../slideLayouts/slideLayout30.xml"/><Relationship Id="rId1" Type="http://schemas.openxmlformats.org/officeDocument/2006/relationships/tags" Target="../tags/tag45.xml"/><Relationship Id="rId6" Type="http://schemas.openxmlformats.org/officeDocument/2006/relationships/image" Target="../media/image55.png"/><Relationship Id="rId5" Type="http://schemas.openxmlformats.org/officeDocument/2006/relationships/image" Target="../media/image35.png"/><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30.xml"/><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0.xml"/><Relationship Id="rId1" Type="http://schemas.openxmlformats.org/officeDocument/2006/relationships/tags" Target="../tags/tag46.xml"/><Relationship Id="rId5" Type="http://schemas.openxmlformats.org/officeDocument/2006/relationships/image" Target="../media/image77.png"/><Relationship Id="rId4" Type="http://schemas.openxmlformats.org/officeDocument/2006/relationships/image" Target="../media/image7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0.xml"/><Relationship Id="rId1" Type="http://schemas.openxmlformats.org/officeDocument/2006/relationships/tags" Target="../tags/tag49.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ags" Target="../tags/tag52.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0.xml"/><Relationship Id="rId1" Type="http://schemas.openxmlformats.org/officeDocument/2006/relationships/tags" Target="../tags/tag53.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0.xml"/><Relationship Id="rId1" Type="http://schemas.openxmlformats.org/officeDocument/2006/relationships/tags" Target="../tags/tag54.xml"/><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5.jpe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0.xml"/><Relationship Id="rId1" Type="http://schemas.openxmlformats.org/officeDocument/2006/relationships/tags" Target="../tags/tag55.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0.xml"/><Relationship Id="rId1" Type="http://schemas.openxmlformats.org/officeDocument/2006/relationships/tags" Target="../tags/tag56.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0.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0.xml"/><Relationship Id="rId1" Type="http://schemas.openxmlformats.org/officeDocument/2006/relationships/tags" Target="../tags/tag58.xml"/><Relationship Id="rId5" Type="http://schemas.openxmlformats.org/officeDocument/2006/relationships/image" Target="../media/image83.png"/><Relationship Id="rId4" Type="http://schemas.openxmlformats.org/officeDocument/2006/relationships/image" Target="../media/image82.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0.xml"/><Relationship Id="rId1" Type="http://schemas.openxmlformats.org/officeDocument/2006/relationships/tags" Target="../tags/tag59.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0.xml"/><Relationship Id="rId1" Type="http://schemas.openxmlformats.org/officeDocument/2006/relationships/tags" Target="../tags/tag60.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0.xml"/><Relationship Id="rId1" Type="http://schemas.openxmlformats.org/officeDocument/2006/relationships/tags" Target="../tags/tag61.xml"/><Relationship Id="rId4" Type="http://schemas.openxmlformats.org/officeDocument/2006/relationships/image" Target="../media/image84.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0.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0.xml"/><Relationship Id="rId1" Type="http://schemas.openxmlformats.org/officeDocument/2006/relationships/tags" Target="../tags/tag6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0.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350" cy="6859588"/>
          </a:xfrm>
          <a:prstGeom prst="rect">
            <a:avLst/>
          </a:prstGeom>
        </p:spPr>
      </p:pic>
      <p:sp>
        <p:nvSpPr>
          <p:cNvPr id="17" name="TextBox 16"/>
          <p:cNvSpPr txBox="1"/>
          <p:nvPr/>
        </p:nvSpPr>
        <p:spPr>
          <a:xfrm>
            <a:off x="3901096" y="2310557"/>
            <a:ext cx="4560279" cy="492485"/>
          </a:xfrm>
          <a:prstGeom prst="rect">
            <a:avLst/>
          </a:prstGeom>
          <a:noFill/>
        </p:spPr>
        <p:txBody>
          <a:bodyPr wrap="square" lIns="121963" tIns="60981" rIns="121963" bIns="60981" rtlCol="0">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a:ea typeface="微软雅黑"/>
                <a:cs typeface="+mn-cs"/>
              </a:rPr>
              <a:t>《</a:t>
            </a:r>
            <a:r>
              <a:rPr kumimoji="0" lang="zh-CN" altLang="en-US" sz="2400" b="0" i="0" u="none" strike="noStrike" kern="1200" cap="none" spc="0" normalizeH="0" baseline="0" noProof="0" dirty="0">
                <a:ln>
                  <a:noFill/>
                </a:ln>
                <a:solidFill>
                  <a:prstClr val="white"/>
                </a:solidFill>
                <a:effectLst/>
                <a:uLnTx/>
                <a:uFillTx/>
                <a:latin typeface="微软雅黑"/>
                <a:ea typeface="微软雅黑"/>
                <a:cs typeface="+mn-cs"/>
              </a:rPr>
              <a:t>离散数学</a:t>
            </a:r>
            <a:r>
              <a:rPr kumimoji="0" lang="en-US" altLang="zh-CN" sz="2400" b="0" i="0" u="none" strike="noStrike" kern="1200" cap="none" spc="0" normalizeH="0" baseline="0" noProof="0" dirty="0">
                <a:ln>
                  <a:noFill/>
                </a:ln>
                <a:solidFill>
                  <a:prstClr val="white"/>
                </a:solidFill>
                <a:effectLst/>
                <a:uLnTx/>
                <a:uFillTx/>
                <a:latin typeface="微软雅黑"/>
                <a:ea typeface="微软雅黑"/>
                <a:cs typeface="+mn-cs"/>
              </a:rPr>
              <a:t>》</a:t>
            </a:r>
            <a:endParaRPr kumimoji="0" lang="zh-CN" altLang="en-US" sz="24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8" name="TextBox 17"/>
          <p:cNvSpPr txBox="1"/>
          <p:nvPr/>
        </p:nvSpPr>
        <p:spPr>
          <a:xfrm>
            <a:off x="4117975" y="1116654"/>
            <a:ext cx="2076056" cy="861817"/>
          </a:xfrm>
          <a:prstGeom prst="rect">
            <a:avLst/>
          </a:prstGeom>
          <a:solidFill>
            <a:srgbClr val="28A7E1"/>
          </a:solidFill>
        </p:spPr>
        <p:txBody>
          <a:bodyPr wrap="square" lIns="121963" tIns="60981" rIns="121963" bIns="60981" rtlCol="0">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微软雅黑"/>
                <a:ea typeface="微软雅黑"/>
                <a:cs typeface="+mn-cs"/>
              </a:rPr>
              <a:t>第二章 </a:t>
            </a:r>
          </a:p>
        </p:txBody>
      </p:sp>
      <p:sp>
        <p:nvSpPr>
          <p:cNvPr id="19" name="TextBox 18"/>
          <p:cNvSpPr txBox="1"/>
          <p:nvPr/>
        </p:nvSpPr>
        <p:spPr>
          <a:xfrm>
            <a:off x="6254537" y="1368889"/>
            <a:ext cx="1946669" cy="615596"/>
          </a:xfrm>
          <a:prstGeom prst="rect">
            <a:avLst/>
          </a:prstGeom>
          <a:noFill/>
        </p:spPr>
        <p:txBody>
          <a:bodyPr wrap="square" lIns="121963" tIns="60981" rIns="121963" bIns="60981" rtlCol="0">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微软雅黑"/>
                <a:ea typeface="微软雅黑"/>
                <a:cs typeface="+mn-cs"/>
              </a:rPr>
              <a:t>命题逻辑</a:t>
            </a:r>
          </a:p>
        </p:txBody>
      </p:sp>
      <p:sp>
        <p:nvSpPr>
          <p:cNvPr id="20" name="TextBox 19"/>
          <p:cNvSpPr txBox="1"/>
          <p:nvPr/>
        </p:nvSpPr>
        <p:spPr>
          <a:xfrm>
            <a:off x="4521135" y="3519164"/>
            <a:ext cx="3548170" cy="492557"/>
          </a:xfrm>
          <a:prstGeom prst="rect">
            <a:avLst/>
          </a:prstGeom>
          <a:noFill/>
        </p:spPr>
        <p:txBody>
          <a:bodyPr wrap="square" lIns="121963" tIns="60981" rIns="121963" bIns="60981" rtlCol="0">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B0F0"/>
                </a:solidFill>
                <a:effectLst/>
                <a:uLnTx/>
                <a:uFillTx/>
                <a:latin typeface="微软雅黑"/>
                <a:ea typeface="微软雅黑"/>
                <a:cs typeface="+mn-cs"/>
              </a:rPr>
              <a:t>人民邮电出版社</a:t>
            </a:r>
          </a:p>
        </p:txBody>
      </p:sp>
      <p:sp>
        <p:nvSpPr>
          <p:cNvPr id="22" name="矩形 21"/>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矩形 25"/>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0" name="TextBox 9"/>
          <p:cNvSpPr txBox="1"/>
          <p:nvPr/>
        </p:nvSpPr>
        <p:spPr>
          <a:xfrm>
            <a:off x="5794375" y="2861109"/>
            <a:ext cx="3200400" cy="492485"/>
          </a:xfrm>
          <a:prstGeom prst="rect">
            <a:avLst/>
          </a:prstGeom>
          <a:noFill/>
        </p:spPr>
        <p:txBody>
          <a:bodyPr wrap="square" lIns="121963" tIns="60981" rIns="121963" bIns="60981" rtlCol="0">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a:ea typeface="微软雅黑"/>
                <a:cs typeface="+mn-cs"/>
              </a:rPr>
              <a:t> </a:t>
            </a:r>
            <a:r>
              <a:rPr kumimoji="0" lang="en-US" altLang="zh-CN" sz="1800" b="0" i="0" u="none" strike="noStrike" kern="1200" cap="none" spc="0" normalizeH="0" baseline="0" noProof="0" dirty="0">
                <a:ln>
                  <a:noFill/>
                </a:ln>
                <a:solidFill>
                  <a:prstClr val="white">
                    <a:lumMod val="85000"/>
                  </a:prstClr>
                </a:solidFill>
                <a:effectLst/>
                <a:uLnTx/>
                <a:uFillTx/>
                <a:latin typeface="微软雅黑"/>
                <a:ea typeface="微软雅黑"/>
                <a:cs typeface="+mn-cs"/>
              </a:rPr>
              <a:t>Discrete Mathematics</a:t>
            </a:r>
            <a:endParaRPr kumimoji="0" lang="zh-CN" altLang="en-US" sz="1800" b="0" i="0" u="none" strike="noStrike" kern="1200" cap="none" spc="0" normalizeH="0" baseline="0" noProof="0" dirty="0">
              <a:ln>
                <a:noFill/>
              </a:ln>
              <a:solidFill>
                <a:prstClr val="white">
                  <a:lumMod val="85000"/>
                </a:prstClr>
              </a:solidFill>
              <a:effectLst/>
              <a:uLnTx/>
              <a:uFillTx/>
              <a:latin typeface="微软雅黑"/>
              <a:ea typeface="微软雅黑"/>
              <a:cs typeface="+mn-cs"/>
            </a:endParaRPr>
          </a:p>
        </p:txBody>
      </p:sp>
      <p:sp>
        <p:nvSpPr>
          <p:cNvPr id="11" name="TextBox 10"/>
          <p:cNvSpPr txBox="1"/>
          <p:nvPr/>
        </p:nvSpPr>
        <p:spPr>
          <a:xfrm>
            <a:off x="2060575" y="2884848"/>
            <a:ext cx="3885061" cy="461707"/>
          </a:xfrm>
          <a:prstGeom prst="rect">
            <a:avLst/>
          </a:prstGeom>
          <a:noFill/>
        </p:spPr>
        <p:txBody>
          <a:bodyPr wrap="square" lIns="121963" tIns="60981" rIns="121963" bIns="60981" rtlCol="0">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white">
                    <a:lumMod val="85000"/>
                  </a:prstClr>
                </a:solidFill>
                <a:effectLst/>
                <a:uLnTx/>
                <a:uFillTx/>
                <a:latin typeface="微软雅黑"/>
                <a:ea typeface="微软雅黑"/>
                <a:cs typeface="+mn-cs"/>
              </a:rPr>
              <a:t>王庆先 顾小丰 王丽杰  编著</a:t>
            </a:r>
          </a:p>
        </p:txBody>
      </p:sp>
      <p:sp>
        <p:nvSpPr>
          <p:cNvPr id="2" name="矩形 1"/>
          <p:cNvSpPr/>
          <p:nvPr/>
        </p:nvSpPr>
        <p:spPr>
          <a:xfrm>
            <a:off x="5748656" y="2975515"/>
            <a:ext cx="45719" cy="3217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04367DE-4664-4BDF-9734-DC2667DA1415}"/>
              </a:ext>
            </a:extLst>
          </p:cNvPr>
          <p:cNvSpPr/>
          <p:nvPr/>
        </p:nvSpPr>
        <p:spPr>
          <a:xfrm>
            <a:off x="4740442" y="1095176"/>
            <a:ext cx="7164762" cy="1135054"/>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zh-CN" b="1" dirty="0">
                <a:solidFill>
                  <a:srgbClr val="000000"/>
                </a:solidFill>
                <a:latin typeface="+mn-ea"/>
                <a:cs typeface="Times New Roman" panose="02020603050405020304" pitchFamily="18" charset="0"/>
              </a:rPr>
              <a:t>德</a:t>
            </a:r>
            <a:r>
              <a:rPr lang="en-US" altLang="zh-CN" b="1" dirty="0">
                <a:solidFill>
                  <a:srgbClr val="000000"/>
                </a:solidFill>
                <a:latin typeface="+mn-ea"/>
                <a:cs typeface="Times New Roman" panose="02020603050405020304" pitchFamily="18" charset="0"/>
              </a:rPr>
              <a:t>·</a:t>
            </a:r>
            <a:r>
              <a:rPr lang="zh-CN" altLang="zh-CN" b="1" dirty="0">
                <a:solidFill>
                  <a:srgbClr val="000000"/>
                </a:solidFill>
                <a:latin typeface="+mn-ea"/>
                <a:cs typeface="Times New Roman" panose="02020603050405020304" pitchFamily="18" charset="0"/>
              </a:rPr>
              <a:t>摩根</a:t>
            </a:r>
            <a:r>
              <a:rPr lang="zh-CN" altLang="en-US" b="1" dirty="0">
                <a:solidFill>
                  <a:srgbClr val="000000"/>
                </a:solidFill>
                <a:latin typeface="+mn-ea"/>
                <a:cs typeface="Times New Roman" panose="02020603050405020304" pitchFamily="18" charset="0"/>
              </a:rPr>
              <a:t>作为教师，</a:t>
            </a:r>
            <a:r>
              <a:rPr lang="zh-CN" altLang="zh-CN" b="1" dirty="0">
                <a:solidFill>
                  <a:srgbClr val="000000"/>
                </a:solidFill>
                <a:latin typeface="+mn-ea"/>
                <a:cs typeface="Times New Roman" panose="02020603050405020304" pitchFamily="18" charset="0"/>
              </a:rPr>
              <a:t>他强调原理而不是技巧，培养了许多著名的数学家</a:t>
            </a:r>
            <a:endParaRPr lang="zh-CN" altLang="en-US" b="1" dirty="0">
              <a:solidFill>
                <a:srgbClr val="000000"/>
              </a:solidFill>
              <a:latin typeface="+mn-ea"/>
              <a:cs typeface="Times New Roman" panose="02020603050405020304" pitchFamily="18" charset="0"/>
            </a:endParaRPr>
          </a:p>
        </p:txBody>
      </p:sp>
      <p:pic>
        <p:nvPicPr>
          <p:cNvPr id="9" name="图片 8">
            <a:extLst>
              <a:ext uri="{FF2B5EF4-FFF2-40B4-BE49-F238E27FC236}">
                <a16:creationId xmlns:a16="http://schemas.microsoft.com/office/drawing/2014/main" id="{A8E8D5E3-9D51-4634-A337-F40A7AC38969}"/>
              </a:ext>
            </a:extLst>
          </p:cNvPr>
          <p:cNvPicPr>
            <a:picLocks noChangeAspect="1"/>
          </p:cNvPicPr>
          <p:nvPr/>
        </p:nvPicPr>
        <p:blipFill>
          <a:blip r:embed="rId4"/>
          <a:stretch>
            <a:fillRect/>
          </a:stretch>
        </p:blipFill>
        <p:spPr>
          <a:xfrm>
            <a:off x="1298575" y="4901336"/>
            <a:ext cx="1438095" cy="523810"/>
          </a:xfrm>
          <a:prstGeom prst="rect">
            <a:avLst/>
          </a:prstGeom>
        </p:spPr>
      </p:pic>
      <p:sp>
        <p:nvSpPr>
          <p:cNvPr id="19" name="矩形 18">
            <a:extLst>
              <a:ext uri="{FF2B5EF4-FFF2-40B4-BE49-F238E27FC236}">
                <a16:creationId xmlns:a16="http://schemas.microsoft.com/office/drawing/2014/main" id="{2DD19640-6073-4294-B763-D967D4E05A8D}"/>
              </a:ext>
            </a:extLst>
          </p:cNvPr>
          <p:cNvSpPr/>
          <p:nvPr/>
        </p:nvSpPr>
        <p:spPr>
          <a:xfrm>
            <a:off x="4740442" y="2339650"/>
            <a:ext cx="7164762" cy="1135054"/>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zh-CN" b="1" dirty="0">
                <a:solidFill>
                  <a:srgbClr val="000000"/>
                </a:solidFill>
                <a:latin typeface="+mn-ea"/>
                <a:cs typeface="Times New Roman" panose="02020603050405020304" pitchFamily="18" charset="0"/>
              </a:rPr>
              <a:t>德</a:t>
            </a:r>
            <a:r>
              <a:rPr lang="en-US" altLang="zh-CN" b="1" dirty="0">
                <a:solidFill>
                  <a:srgbClr val="000000"/>
                </a:solidFill>
                <a:latin typeface="+mn-ea"/>
                <a:cs typeface="Times New Roman" panose="02020603050405020304" pitchFamily="18" charset="0"/>
              </a:rPr>
              <a:t>·</a:t>
            </a:r>
            <a:r>
              <a:rPr lang="zh-CN" altLang="zh-CN" b="1" dirty="0">
                <a:solidFill>
                  <a:srgbClr val="000000"/>
                </a:solidFill>
                <a:latin typeface="+mn-ea"/>
                <a:cs typeface="Times New Roman" panose="02020603050405020304" pitchFamily="18" charset="0"/>
              </a:rPr>
              <a:t>摩根</a:t>
            </a:r>
            <a:r>
              <a:rPr lang="zh-CN" altLang="en-US" b="1" dirty="0">
                <a:solidFill>
                  <a:srgbClr val="000000"/>
                </a:solidFill>
                <a:latin typeface="+mn-ea"/>
                <a:cs typeface="Times New Roman" panose="02020603050405020304" pitchFamily="18" charset="0"/>
              </a:rPr>
              <a:t>作为作家，发表了</a:t>
            </a:r>
            <a:r>
              <a:rPr lang="en-US" altLang="zh-CN" b="1" dirty="0">
                <a:solidFill>
                  <a:srgbClr val="000000"/>
                </a:solidFill>
                <a:latin typeface="+mn-ea"/>
                <a:cs typeface="Times New Roman" panose="02020603050405020304" pitchFamily="18" charset="0"/>
              </a:rPr>
              <a:t>1000</a:t>
            </a:r>
            <a:r>
              <a:rPr lang="zh-CN" altLang="zh-CN" b="1" dirty="0">
                <a:solidFill>
                  <a:srgbClr val="000000"/>
                </a:solidFill>
                <a:latin typeface="+mn-ea"/>
                <a:cs typeface="Times New Roman" panose="02020603050405020304" pitchFamily="18" charset="0"/>
              </a:rPr>
              <a:t>多篇文章</a:t>
            </a:r>
            <a:r>
              <a:rPr lang="zh-CN" altLang="en-US" b="1" dirty="0">
                <a:solidFill>
                  <a:srgbClr val="000000"/>
                </a:solidFill>
                <a:latin typeface="+mn-ea"/>
                <a:cs typeface="Times New Roman" panose="02020603050405020304" pitchFamily="18" charset="0"/>
              </a:rPr>
              <a:t>，撰写了包括逻辑学、概率论、微积分和代数等教科书</a:t>
            </a:r>
          </a:p>
        </p:txBody>
      </p:sp>
      <p:sp>
        <p:nvSpPr>
          <p:cNvPr id="20" name="矩形 19">
            <a:extLst>
              <a:ext uri="{FF2B5EF4-FFF2-40B4-BE49-F238E27FC236}">
                <a16:creationId xmlns:a16="http://schemas.microsoft.com/office/drawing/2014/main" id="{42847FE8-FC66-455D-9215-167AFD644865}"/>
              </a:ext>
            </a:extLst>
          </p:cNvPr>
          <p:cNvSpPr/>
          <p:nvPr/>
        </p:nvSpPr>
        <p:spPr>
          <a:xfrm>
            <a:off x="4740442" y="3655812"/>
            <a:ext cx="7164762" cy="1689052"/>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zh-CN" b="1" dirty="0">
                <a:solidFill>
                  <a:srgbClr val="000000"/>
                </a:solidFill>
                <a:latin typeface="+mn-ea"/>
                <a:cs typeface="Times New Roman" panose="02020603050405020304" pitchFamily="18" charset="0"/>
              </a:rPr>
              <a:t>德</a:t>
            </a:r>
            <a:r>
              <a:rPr lang="en-US" altLang="zh-CN" b="1" dirty="0">
                <a:solidFill>
                  <a:srgbClr val="000000"/>
                </a:solidFill>
                <a:latin typeface="+mn-ea"/>
                <a:cs typeface="Times New Roman" panose="02020603050405020304" pitchFamily="18" charset="0"/>
              </a:rPr>
              <a:t>·</a:t>
            </a:r>
            <a:r>
              <a:rPr lang="zh-CN" altLang="zh-CN" b="1" dirty="0">
                <a:solidFill>
                  <a:srgbClr val="000000"/>
                </a:solidFill>
                <a:latin typeface="+mn-ea"/>
                <a:cs typeface="Times New Roman" panose="02020603050405020304" pitchFamily="18" charset="0"/>
              </a:rPr>
              <a:t>摩根作为数学家，第一次清晰解释</a:t>
            </a:r>
            <a:r>
              <a:rPr lang="zh-CN" altLang="en-US" b="1" dirty="0">
                <a:solidFill>
                  <a:srgbClr val="000000"/>
                </a:solidFill>
                <a:latin typeface="+mn-ea"/>
                <a:cs typeface="Times New Roman" panose="02020603050405020304" pitchFamily="18" charset="0"/>
              </a:rPr>
              <a:t>了</a:t>
            </a:r>
            <a:r>
              <a:rPr lang="zh-CN" altLang="zh-CN" b="1" dirty="0">
                <a:solidFill>
                  <a:srgbClr val="000000"/>
                </a:solidFill>
                <a:latin typeface="+mn-ea"/>
                <a:cs typeface="Times New Roman" panose="02020603050405020304" pitchFamily="18" charset="0"/>
              </a:rPr>
              <a:t>数学归纳法</a:t>
            </a:r>
            <a:r>
              <a:rPr lang="zh-CN" altLang="en-US" b="1" dirty="0">
                <a:solidFill>
                  <a:srgbClr val="000000"/>
                </a:solidFill>
                <a:latin typeface="+mn-ea"/>
                <a:cs typeface="Times New Roman" panose="02020603050405020304" pitchFamily="18" charset="0"/>
              </a:rPr>
              <a:t>，</a:t>
            </a:r>
            <a:r>
              <a:rPr lang="zh-CN" altLang="zh-CN" b="1" dirty="0">
                <a:solidFill>
                  <a:srgbClr val="000000"/>
                </a:solidFill>
                <a:latin typeface="+mn-ea"/>
                <a:cs typeface="Times New Roman" panose="02020603050405020304" pitchFamily="18" charset="0"/>
              </a:rPr>
              <a:t>提出极限的第一个精确定义，发展了无穷级数收敛的新检验</a:t>
            </a:r>
            <a:endParaRPr lang="zh-CN" altLang="en-US" b="1" dirty="0">
              <a:solidFill>
                <a:srgbClr val="000000"/>
              </a:solidFill>
              <a:latin typeface="+mn-ea"/>
              <a:cs typeface="Times New Roman" panose="02020603050405020304" pitchFamily="18" charset="0"/>
            </a:endParaRPr>
          </a:p>
        </p:txBody>
      </p:sp>
      <p:sp>
        <p:nvSpPr>
          <p:cNvPr id="21" name="矩形 20">
            <a:extLst>
              <a:ext uri="{FF2B5EF4-FFF2-40B4-BE49-F238E27FC236}">
                <a16:creationId xmlns:a16="http://schemas.microsoft.com/office/drawing/2014/main" id="{CF20093A-6949-46A8-99F5-2687082E2066}"/>
              </a:ext>
            </a:extLst>
          </p:cNvPr>
          <p:cNvSpPr/>
          <p:nvPr/>
        </p:nvSpPr>
        <p:spPr>
          <a:xfrm>
            <a:off x="4740442" y="5425146"/>
            <a:ext cx="7164762" cy="1135054"/>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zh-CN" b="1" dirty="0">
                <a:solidFill>
                  <a:srgbClr val="000000"/>
                </a:solidFill>
                <a:latin typeface="+mn-ea"/>
                <a:cs typeface="Times New Roman" panose="02020603050405020304" pitchFamily="18" charset="0"/>
              </a:rPr>
              <a:t>德</a:t>
            </a:r>
            <a:r>
              <a:rPr lang="en-US" altLang="zh-CN" b="1" dirty="0">
                <a:solidFill>
                  <a:srgbClr val="000000"/>
                </a:solidFill>
                <a:latin typeface="+mn-ea"/>
                <a:cs typeface="Times New Roman" panose="02020603050405020304" pitchFamily="18" charset="0"/>
              </a:rPr>
              <a:t>·</a:t>
            </a:r>
            <a:r>
              <a:rPr lang="zh-CN" altLang="zh-CN" b="1" dirty="0">
                <a:solidFill>
                  <a:srgbClr val="000000"/>
                </a:solidFill>
                <a:latin typeface="+mn-ea"/>
                <a:cs typeface="Times New Roman" panose="02020603050405020304" pitchFamily="18" charset="0"/>
              </a:rPr>
              <a:t>摩根作为逻辑学家，对符号逻辑的发展做出了根本性的贡献，采用了符号来证明命题等价</a:t>
            </a:r>
            <a:endParaRPr lang="zh-CN" altLang="en-US" b="1" dirty="0">
              <a:solidFill>
                <a:srgbClr val="000000"/>
              </a:solidFill>
              <a:latin typeface="+mn-ea"/>
              <a:cs typeface="Times New Roman" panose="02020603050405020304" pitchFamily="18" charset="0"/>
            </a:endParaRPr>
          </a:p>
        </p:txBody>
      </p:sp>
      <p:grpSp>
        <p:nvGrpSpPr>
          <p:cNvPr id="4" name="组合 3">
            <a:extLst>
              <a:ext uri="{FF2B5EF4-FFF2-40B4-BE49-F238E27FC236}">
                <a16:creationId xmlns:a16="http://schemas.microsoft.com/office/drawing/2014/main" id="{7E9E6266-F940-4500-A644-14EA0971D5FA}"/>
              </a:ext>
            </a:extLst>
          </p:cNvPr>
          <p:cNvGrpSpPr/>
          <p:nvPr/>
        </p:nvGrpSpPr>
        <p:grpSpPr>
          <a:xfrm>
            <a:off x="460375" y="1310864"/>
            <a:ext cx="3878353" cy="5274003"/>
            <a:chOff x="460375" y="1310864"/>
            <a:chExt cx="3878353" cy="5274003"/>
          </a:xfrm>
        </p:grpSpPr>
        <p:pic>
          <p:nvPicPr>
            <p:cNvPr id="15" name="图片 14">
              <a:extLst>
                <a:ext uri="{FF2B5EF4-FFF2-40B4-BE49-F238E27FC236}">
                  <a16:creationId xmlns:a16="http://schemas.microsoft.com/office/drawing/2014/main" id="{6AE4F904-B8BE-4CED-8EAC-39961C2EA433}"/>
                </a:ext>
              </a:extLst>
            </p:cNvPr>
            <p:cNvPicPr>
              <a:picLocks noChangeAspect="1"/>
            </p:cNvPicPr>
            <p:nvPr/>
          </p:nvPicPr>
          <p:blipFill>
            <a:blip r:embed="rId5"/>
            <a:stretch>
              <a:fillRect/>
            </a:stretch>
          </p:blipFill>
          <p:spPr>
            <a:xfrm>
              <a:off x="460375" y="1310864"/>
              <a:ext cx="3878353" cy="5274003"/>
            </a:xfrm>
            <a:prstGeom prst="rect">
              <a:avLst/>
            </a:prstGeom>
          </p:spPr>
        </p:pic>
        <p:sp>
          <p:nvSpPr>
            <p:cNvPr id="22" name="矩形 21">
              <a:extLst>
                <a:ext uri="{FF2B5EF4-FFF2-40B4-BE49-F238E27FC236}">
                  <a16:creationId xmlns:a16="http://schemas.microsoft.com/office/drawing/2014/main" id="{6F373A88-9D16-4FC7-BD07-68E00A3FD867}"/>
                </a:ext>
              </a:extLst>
            </p:cNvPr>
            <p:cNvSpPr/>
            <p:nvPr/>
          </p:nvSpPr>
          <p:spPr>
            <a:xfrm>
              <a:off x="955634" y="5618224"/>
              <a:ext cx="2887833" cy="461665"/>
            </a:xfrm>
            <a:prstGeom prst="rect">
              <a:avLst/>
            </a:prstGeom>
          </p:spPr>
          <p:txBody>
            <a:bodyPr wrap="square">
              <a:spAutoFit/>
            </a:bodyPr>
            <a:lstStyle/>
            <a:p>
              <a:pPr algn="ctr"/>
              <a:r>
                <a:rPr lang="zh-CN" altLang="en-US" b="1" dirty="0">
                  <a:solidFill>
                    <a:srgbClr val="3333FF"/>
                  </a:solidFill>
                </a:rPr>
                <a:t>德</a:t>
              </a:r>
              <a:r>
                <a:rPr lang="zh-CN" altLang="en-US" b="1" dirty="0">
                  <a:solidFill>
                    <a:srgbClr val="3333FF"/>
                  </a:solidFill>
                  <a:sym typeface="Symbol" panose="05050102010706020507" pitchFamily="18" charset="2"/>
                </a:rPr>
                <a:t></a:t>
              </a:r>
              <a:r>
                <a:rPr lang="zh-CN" altLang="en-US" b="1" dirty="0">
                  <a:solidFill>
                    <a:srgbClr val="3333FF"/>
                  </a:solidFill>
                </a:rPr>
                <a:t>摩根回忆录</a:t>
              </a:r>
            </a:p>
          </p:txBody>
        </p:sp>
      </p:grpSp>
      <p:sp>
        <p:nvSpPr>
          <p:cNvPr id="14" name="Rectangle 2">
            <a:extLst>
              <a:ext uri="{FF2B5EF4-FFF2-40B4-BE49-F238E27FC236}">
                <a16:creationId xmlns:a16="http://schemas.microsoft.com/office/drawing/2014/main" id="{7EBE471D-25FA-4050-88AD-E1E70A976997}"/>
              </a:ext>
            </a:extLst>
          </p:cNvPr>
          <p:cNvSpPr txBox="1">
            <a:spLocks noChangeArrowheads="1"/>
          </p:cNvSpPr>
          <p:nvPr/>
        </p:nvSpPr>
        <p:spPr>
          <a:xfrm>
            <a:off x="772942" y="362834"/>
            <a:ext cx="5305686" cy="399960"/>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kern="1200">
                <a:solidFill>
                  <a:schemeClr val="bg1"/>
                </a:solidFill>
                <a:latin typeface="+mj-lt"/>
                <a:ea typeface="+mj-ea"/>
                <a:cs typeface="+mj-cs"/>
              </a:defRPr>
            </a:lvl1pPr>
          </a:lstStyle>
          <a:p>
            <a:r>
              <a:rPr lang="zh-CN" altLang="en-US" b="1" dirty="0">
                <a:latin typeface="+mn-ea"/>
                <a:ea typeface="+mn-ea"/>
              </a:rPr>
              <a:t>历史人物</a:t>
            </a:r>
            <a:r>
              <a:rPr lang="en-US" altLang="zh-CN" b="1" dirty="0">
                <a:latin typeface="+mn-ea"/>
                <a:ea typeface="+mn-ea"/>
              </a:rPr>
              <a:t>-</a:t>
            </a:r>
            <a:r>
              <a:rPr lang="zh-CN" altLang="en-US" b="1" dirty="0">
                <a:latin typeface="+mn-ea"/>
                <a:ea typeface="+mn-ea"/>
              </a:rPr>
              <a:t>德</a:t>
            </a:r>
            <a:r>
              <a:rPr lang="zh-CN" altLang="en-US" b="1" dirty="0">
                <a:sym typeface="Symbol" panose="05050102010706020507" pitchFamily="18" charset="2"/>
              </a:rPr>
              <a:t></a:t>
            </a:r>
            <a:r>
              <a:rPr lang="zh-CN" altLang="en-US" b="1" dirty="0">
                <a:latin typeface="+mn-ea"/>
                <a:ea typeface="+mn-ea"/>
              </a:rPr>
              <a:t>摩根</a:t>
            </a:r>
          </a:p>
        </p:txBody>
      </p:sp>
    </p:spTree>
    <p:custDataLst>
      <p:tags r:id="rId1"/>
    </p:custDataLst>
    <p:extLst>
      <p:ext uri="{BB962C8B-B14F-4D97-AF65-F5344CB8AC3E}">
        <p14:creationId xmlns:p14="http://schemas.microsoft.com/office/powerpoint/2010/main" val="120422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heel(1)">
                                      <p:cBhvr>
                                        <p:cTn id="12" dur="20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heel(1)">
                                      <p:cBhvr>
                                        <p:cTn id="17" dur="20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heel(1)">
                                      <p:cBhvr>
                                        <p:cTn id="22" dur="2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circle(in)">
                                      <p:cBhvr>
                                        <p:cTn id="2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P spid="20" grpId="0"/>
      <p:bldP spid="21"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1" name="Rectangle 2">
            <a:extLst>
              <a:ext uri="{FF2B5EF4-FFF2-40B4-BE49-F238E27FC236}">
                <a16:creationId xmlns:a16="http://schemas.microsoft.com/office/drawing/2014/main" id="{C826427A-67FA-4568-808B-E5251D22EF4B}"/>
              </a:ext>
            </a:extLst>
          </p:cNvPr>
          <p:cNvSpPr>
            <a:spLocks noGrp="1" noChangeArrowheads="1"/>
          </p:cNvSpPr>
          <p:nvPr>
            <p:ph type="title" idx="4294967295"/>
          </p:nvPr>
        </p:nvSpPr>
        <p:spPr>
          <a:xfrm>
            <a:off x="842896" y="98733"/>
            <a:ext cx="8064034" cy="923872"/>
          </a:xfrm>
        </p:spPr>
        <p:txBody>
          <a:bodyPr/>
          <a:lstStyle/>
          <a:p>
            <a:pPr eaLnBrk="1" hangingPunct="1"/>
            <a:r>
              <a:rPr lang="en-US" altLang="zh-CN" dirty="0">
                <a:cs typeface="Times New Roman" panose="02020603050405020304" pitchFamily="18" charset="0"/>
              </a:rPr>
              <a:t>(1) </a:t>
            </a:r>
            <a:r>
              <a:rPr lang="zh-CN" altLang="en-US" dirty="0">
                <a:cs typeface="Times New Roman" panose="02020603050405020304" pitchFamily="18" charset="0"/>
              </a:rPr>
              <a:t>推理定律</a:t>
            </a:r>
          </a:p>
        </p:txBody>
      </p:sp>
      <p:sp>
        <p:nvSpPr>
          <p:cNvPr id="140292" name="Rectangle 3">
            <a:extLst>
              <a:ext uri="{FF2B5EF4-FFF2-40B4-BE49-F238E27FC236}">
                <a16:creationId xmlns:a16="http://schemas.microsoft.com/office/drawing/2014/main" id="{5BE96933-1F2A-4880-86AD-5CB5C87C509A}"/>
              </a:ext>
            </a:extLst>
          </p:cNvPr>
          <p:cNvSpPr>
            <a:spLocks noGrp="1" noChangeArrowheads="1"/>
          </p:cNvSpPr>
          <p:nvPr>
            <p:ph type="body" idx="4294967295"/>
          </p:nvPr>
        </p:nvSpPr>
        <p:spPr>
          <a:xfrm>
            <a:off x="292843" y="963131"/>
            <a:ext cx="8064034" cy="604803"/>
          </a:xfrm>
        </p:spPr>
        <p:txBody>
          <a:bodyPr>
            <a:noAutofit/>
          </a:bodyPr>
          <a:lstStyle/>
          <a:p>
            <a:pPr marL="0" indent="0">
              <a:buNone/>
            </a:pPr>
            <a:r>
              <a:rPr lang="zh-CN" altLang="en-US" dirty="0">
                <a:solidFill>
                  <a:schemeClr val="tx1"/>
                </a:solidFill>
                <a:latin typeface="Times New Roman" panose="02020603050405020304" pitchFamily="18" charset="0"/>
                <a:cs typeface="Times New Roman" panose="02020603050405020304" pitchFamily="18" charset="0"/>
              </a:rPr>
              <a:t>设</a:t>
            </a:r>
            <a:r>
              <a:rPr lang="en-US" altLang="zh-CN" dirty="0">
                <a:solidFill>
                  <a:schemeClr val="tx1"/>
                </a:solidFill>
                <a:latin typeface="Times New Roman" panose="02020603050405020304" pitchFamily="18" charset="0"/>
                <a:cs typeface="Times New Roman" panose="02020603050405020304" pitchFamily="18" charset="0"/>
              </a:rPr>
              <a:t>G</a:t>
            </a:r>
            <a:r>
              <a:rPr lang="zh-CN" altLang="en-US" dirty="0">
                <a:solidFill>
                  <a:schemeClr val="tx1"/>
                </a:solidFill>
                <a:latin typeface="Times New Roman" panose="02020603050405020304" pitchFamily="18" charset="0"/>
                <a:cs typeface="Times New Roman" panose="02020603050405020304" pitchFamily="18" charset="0"/>
              </a:rPr>
              <a:t>，</a:t>
            </a:r>
            <a:r>
              <a:rPr lang="en-US" altLang="zh-CN" dirty="0">
                <a:solidFill>
                  <a:schemeClr val="tx1"/>
                </a:solidFill>
                <a:latin typeface="Times New Roman" panose="02020603050405020304" pitchFamily="18" charset="0"/>
                <a:cs typeface="Times New Roman" panose="02020603050405020304" pitchFamily="18" charset="0"/>
              </a:rPr>
              <a:t>H</a:t>
            </a:r>
            <a:r>
              <a:rPr lang="zh-CN" altLang="en-US" dirty="0">
                <a:solidFill>
                  <a:schemeClr val="tx1"/>
                </a:solidFill>
                <a:latin typeface="Times New Roman" panose="02020603050405020304" pitchFamily="18" charset="0"/>
                <a:cs typeface="Times New Roman" panose="02020603050405020304" pitchFamily="18" charset="0"/>
              </a:rPr>
              <a:t>，</a:t>
            </a:r>
            <a:r>
              <a:rPr lang="zh-CN" altLang="en-US" dirty="0">
                <a:solidFill>
                  <a:prstClr val="black"/>
                </a:solidFill>
                <a:latin typeface="Times New Roman" panose="02020603050405020304" pitchFamily="18" charset="0"/>
                <a:cs typeface="Times New Roman" panose="02020603050405020304" pitchFamily="18" charset="0"/>
              </a:rPr>
              <a:t>Ｉ</a:t>
            </a:r>
            <a:r>
              <a:rPr lang="zh-CN" altLang="en-US" dirty="0">
                <a:solidFill>
                  <a:schemeClr val="tx1"/>
                </a:solidFill>
                <a:latin typeface="Times New Roman" panose="02020603050405020304" pitchFamily="18" charset="0"/>
                <a:cs typeface="Times New Roman" panose="02020603050405020304" pitchFamily="18" charset="0"/>
              </a:rPr>
              <a:t>是任意的命题公式，则有：</a:t>
            </a:r>
          </a:p>
        </p:txBody>
      </p:sp>
      <p:sp>
        <p:nvSpPr>
          <p:cNvPr id="140293" name="Rectangle 4">
            <a:extLst>
              <a:ext uri="{FF2B5EF4-FFF2-40B4-BE49-F238E27FC236}">
                <a16:creationId xmlns:a16="http://schemas.microsoft.com/office/drawing/2014/main" id="{466A6723-D141-4A95-B59D-66886108B7C9}"/>
              </a:ext>
            </a:extLst>
          </p:cNvPr>
          <p:cNvSpPr>
            <a:spLocks noChangeArrowheads="1"/>
          </p:cNvSpPr>
          <p:nvPr/>
        </p:nvSpPr>
        <p:spPr bwMode="auto">
          <a:xfrm>
            <a:off x="452661" y="1576351"/>
            <a:ext cx="5036914" cy="341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997" tIns="35997" rIns="35997" bIns="35997">
            <a:spAutoFit/>
          </a:bodyPr>
          <a:lstStyle>
            <a:lvl1pPr marL="457200" indent="-4572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914400" indent="-4572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0" indent="0" defTabSz="1219261">
              <a:lnSpc>
                <a:spcPct val="150000"/>
              </a:lnSpc>
              <a:spcBef>
                <a:spcPct val="5000"/>
              </a:spcBef>
              <a:buClr>
                <a:srgbClr val="CC00CC"/>
              </a:buClr>
              <a:buNone/>
              <a:defRPr/>
            </a:pPr>
            <a:r>
              <a:rPr lang="en-US" altLang="zh-CN" sz="2399" dirty="0">
                <a:solidFill>
                  <a:prstClr val="black"/>
                </a:solidFill>
                <a:latin typeface="Times New Roman" panose="02020603050405020304" pitchFamily="18" charset="0"/>
                <a:ea typeface="微软雅黑"/>
                <a:cs typeface="Times New Roman" panose="02020603050405020304" pitchFamily="18" charset="0"/>
              </a:rPr>
              <a:t>1) </a:t>
            </a:r>
            <a:r>
              <a:rPr lang="en-US" altLang="zh-CN" sz="2399" dirty="0">
                <a:solidFill>
                  <a:srgbClr val="FF0000"/>
                </a:solidFill>
                <a:latin typeface="Times New Roman" panose="02020603050405020304" pitchFamily="18" charset="0"/>
                <a:ea typeface="微软雅黑"/>
                <a:cs typeface="Times New Roman" panose="02020603050405020304" pitchFamily="18" charset="0"/>
              </a:rPr>
              <a:t>I</a:t>
            </a:r>
            <a:r>
              <a:rPr lang="en-US" altLang="zh-CN" sz="2399" baseline="-25000" dirty="0">
                <a:solidFill>
                  <a:srgbClr val="FF0000"/>
                </a:solidFill>
                <a:latin typeface="Times New Roman" panose="02020603050405020304" pitchFamily="18" charset="0"/>
                <a:ea typeface="微软雅黑"/>
                <a:cs typeface="Times New Roman" panose="02020603050405020304" pitchFamily="18" charset="0"/>
              </a:rPr>
              <a:t>1</a:t>
            </a:r>
            <a:r>
              <a:rPr lang="zh-CN" altLang="en-US" sz="2399" dirty="0">
                <a:solidFill>
                  <a:srgbClr val="FF0000"/>
                </a:solidFill>
                <a:latin typeface="Times New Roman" panose="02020603050405020304" pitchFamily="18" charset="0"/>
                <a:ea typeface="微软雅黑"/>
                <a:cs typeface="Times New Roman" panose="02020603050405020304" pitchFamily="18" charset="0"/>
              </a:rPr>
              <a:t>：</a:t>
            </a:r>
            <a:r>
              <a:rPr lang="en-US" altLang="zh-CN" sz="2399" dirty="0">
                <a:latin typeface="Times New Roman" panose="02020603050405020304" pitchFamily="18" charset="0"/>
                <a:ea typeface="微软雅黑"/>
                <a:cs typeface="Times New Roman" panose="02020603050405020304" pitchFamily="18" charset="0"/>
              </a:rPr>
              <a:t>G∧H</a:t>
            </a:r>
            <a:r>
              <a:rPr lang="en-US" altLang="en-US" sz="2399" noProof="1">
                <a:latin typeface="Times New Roman" panose="02020603050405020304" pitchFamily="18" charset="0"/>
                <a:ea typeface="微软雅黑"/>
                <a:cs typeface="Times New Roman" panose="02020603050405020304" pitchFamily="18" charset="0"/>
                <a:sym typeface="Symbol" panose="05050102010706020507" pitchFamily="18" charset="2"/>
              </a:rPr>
              <a:t></a:t>
            </a:r>
            <a:r>
              <a:rPr lang="en-US" altLang="en-US" sz="2399" noProof="1">
                <a:latin typeface="Times New Roman" panose="02020603050405020304" pitchFamily="18" charset="0"/>
                <a:ea typeface="微软雅黑"/>
                <a:cs typeface="Times New Roman" panose="02020603050405020304" pitchFamily="18" charset="0"/>
              </a:rPr>
              <a:t>G</a:t>
            </a:r>
            <a:r>
              <a:rPr lang="en-US" altLang="en-US" sz="2399" noProof="1">
                <a:solidFill>
                  <a:srgbClr val="FF0000"/>
                </a:solidFill>
                <a:latin typeface="Times New Roman" panose="02020603050405020304" pitchFamily="18" charset="0"/>
                <a:ea typeface="微软雅黑"/>
                <a:cs typeface="Times New Roman" panose="02020603050405020304" pitchFamily="18" charset="0"/>
              </a:rPr>
              <a:t>　</a:t>
            </a:r>
          </a:p>
          <a:p>
            <a:pPr marL="0" indent="0" defTabSz="1219261">
              <a:lnSpc>
                <a:spcPct val="150000"/>
              </a:lnSpc>
              <a:spcBef>
                <a:spcPct val="5000"/>
              </a:spcBef>
              <a:buClr>
                <a:srgbClr val="CC00CC"/>
              </a:buClr>
              <a:buNone/>
              <a:defRPr/>
            </a:pPr>
            <a:r>
              <a:rPr lang="en-US" altLang="zh-CN" sz="2399" dirty="0">
                <a:solidFill>
                  <a:srgbClr val="FF0000"/>
                </a:solidFill>
                <a:latin typeface="Times New Roman" panose="02020603050405020304" pitchFamily="18" charset="0"/>
                <a:ea typeface="微软雅黑"/>
                <a:cs typeface="Times New Roman" panose="02020603050405020304" pitchFamily="18" charset="0"/>
              </a:rPr>
              <a:t>     I</a:t>
            </a:r>
            <a:r>
              <a:rPr lang="en-US" altLang="zh-CN" sz="2399" baseline="-25000" dirty="0">
                <a:solidFill>
                  <a:srgbClr val="FF0000"/>
                </a:solidFill>
                <a:latin typeface="Times New Roman" panose="02020603050405020304" pitchFamily="18" charset="0"/>
                <a:ea typeface="微软雅黑"/>
                <a:cs typeface="Times New Roman" panose="02020603050405020304" pitchFamily="18" charset="0"/>
              </a:rPr>
              <a:t>2</a:t>
            </a:r>
            <a:r>
              <a:rPr lang="zh-CN" altLang="en-US" sz="2399" dirty="0">
                <a:solidFill>
                  <a:srgbClr val="FF0000"/>
                </a:solidFill>
                <a:latin typeface="Times New Roman" panose="02020603050405020304" pitchFamily="18" charset="0"/>
                <a:ea typeface="微软雅黑"/>
                <a:cs typeface="Times New Roman" panose="02020603050405020304" pitchFamily="18" charset="0"/>
              </a:rPr>
              <a:t>：</a:t>
            </a:r>
            <a:r>
              <a:rPr lang="en-US" altLang="zh-CN" sz="2399" dirty="0">
                <a:latin typeface="Times New Roman" panose="02020603050405020304" pitchFamily="18" charset="0"/>
                <a:ea typeface="微软雅黑"/>
                <a:cs typeface="Times New Roman" panose="02020603050405020304" pitchFamily="18" charset="0"/>
              </a:rPr>
              <a:t>G∧H</a:t>
            </a:r>
            <a:r>
              <a:rPr lang="en-US" altLang="en-US" sz="2399" noProof="1">
                <a:latin typeface="Times New Roman" panose="02020603050405020304" pitchFamily="18" charset="0"/>
                <a:ea typeface="微软雅黑"/>
                <a:cs typeface="Times New Roman" panose="02020603050405020304" pitchFamily="18" charset="0"/>
                <a:sym typeface="Symbol" panose="05050102010706020507" pitchFamily="18" charset="2"/>
              </a:rPr>
              <a:t></a:t>
            </a:r>
            <a:r>
              <a:rPr lang="en-US" altLang="en-US" sz="2399" noProof="1">
                <a:latin typeface="Times New Roman" panose="02020603050405020304" pitchFamily="18" charset="0"/>
                <a:ea typeface="微软雅黑"/>
                <a:cs typeface="Times New Roman" panose="02020603050405020304" pitchFamily="18" charset="0"/>
              </a:rPr>
              <a:t>H</a:t>
            </a:r>
          </a:p>
          <a:p>
            <a:pPr marL="0" indent="0" defTabSz="1219261">
              <a:lnSpc>
                <a:spcPct val="150000"/>
              </a:lnSpc>
              <a:spcBef>
                <a:spcPct val="5000"/>
              </a:spcBef>
              <a:buClr>
                <a:srgbClr val="CC00CC"/>
              </a:buClr>
              <a:buNone/>
              <a:defRPr/>
            </a:pPr>
            <a:r>
              <a:rPr lang="en-US" altLang="zh-CN" sz="2399" dirty="0">
                <a:solidFill>
                  <a:prstClr val="black"/>
                </a:solidFill>
                <a:latin typeface="Times New Roman" panose="02020603050405020304" pitchFamily="18" charset="0"/>
                <a:ea typeface="微软雅黑"/>
                <a:cs typeface="Times New Roman" panose="02020603050405020304" pitchFamily="18" charset="0"/>
              </a:rPr>
              <a:t>2)</a:t>
            </a:r>
            <a:r>
              <a:rPr lang="en-US" altLang="zh-CN" sz="2399" dirty="0">
                <a:solidFill>
                  <a:srgbClr val="FF0000"/>
                </a:solidFill>
                <a:latin typeface="Times New Roman" panose="02020603050405020304" pitchFamily="18" charset="0"/>
                <a:ea typeface="微软雅黑"/>
                <a:cs typeface="Times New Roman" panose="02020603050405020304" pitchFamily="18" charset="0"/>
              </a:rPr>
              <a:t>I</a:t>
            </a:r>
            <a:r>
              <a:rPr lang="en-US" altLang="zh-CN" sz="2399" baseline="-25000" dirty="0">
                <a:solidFill>
                  <a:srgbClr val="FF0000"/>
                </a:solidFill>
                <a:latin typeface="Times New Roman" panose="02020603050405020304" pitchFamily="18" charset="0"/>
                <a:ea typeface="微软雅黑"/>
                <a:cs typeface="Times New Roman" panose="02020603050405020304" pitchFamily="18" charset="0"/>
              </a:rPr>
              <a:t>3</a:t>
            </a:r>
            <a:r>
              <a:rPr lang="zh-CN" altLang="en-US" sz="2399" dirty="0">
                <a:solidFill>
                  <a:srgbClr val="FF0000"/>
                </a:solidFill>
                <a:latin typeface="Times New Roman" panose="02020603050405020304" pitchFamily="18" charset="0"/>
                <a:ea typeface="微软雅黑"/>
                <a:cs typeface="Times New Roman" panose="02020603050405020304" pitchFamily="18" charset="0"/>
              </a:rPr>
              <a:t>：</a:t>
            </a:r>
            <a:r>
              <a:rPr lang="en-US" altLang="zh-CN" sz="2399" dirty="0">
                <a:latin typeface="Times New Roman" panose="02020603050405020304" pitchFamily="18" charset="0"/>
                <a:ea typeface="微软雅黑"/>
                <a:cs typeface="Times New Roman" panose="02020603050405020304" pitchFamily="18" charset="0"/>
              </a:rPr>
              <a:t>G</a:t>
            </a:r>
            <a:r>
              <a:rPr lang="en-US" altLang="en-US" sz="2399" noProof="1">
                <a:latin typeface="Times New Roman" panose="02020603050405020304" pitchFamily="18" charset="0"/>
                <a:ea typeface="微软雅黑"/>
                <a:cs typeface="Times New Roman" panose="02020603050405020304" pitchFamily="18" charset="0"/>
                <a:sym typeface="Symbol" panose="05050102010706020507" pitchFamily="18" charset="2"/>
              </a:rPr>
              <a:t></a:t>
            </a:r>
            <a:r>
              <a:rPr lang="en-US" altLang="en-US" sz="2399" noProof="1">
                <a:latin typeface="Times New Roman" panose="02020603050405020304" pitchFamily="18" charset="0"/>
                <a:ea typeface="微软雅黑"/>
                <a:cs typeface="Times New Roman" panose="02020603050405020304" pitchFamily="18" charset="0"/>
              </a:rPr>
              <a:t>G∨H</a:t>
            </a:r>
            <a:endParaRPr lang="en-US" altLang="zh-CN" sz="2399" dirty="0">
              <a:solidFill>
                <a:srgbClr val="6600CC"/>
              </a:solidFill>
              <a:latin typeface="Times New Roman" panose="02020603050405020304" pitchFamily="18" charset="0"/>
              <a:ea typeface="微软雅黑"/>
              <a:cs typeface="Times New Roman" panose="02020603050405020304" pitchFamily="18" charset="0"/>
            </a:endParaRPr>
          </a:p>
          <a:p>
            <a:pPr marL="914126" lvl="1" indent="-576000" defTabSz="1219261">
              <a:lnSpc>
                <a:spcPct val="150000"/>
              </a:lnSpc>
              <a:spcBef>
                <a:spcPct val="5000"/>
              </a:spcBef>
              <a:buClr>
                <a:srgbClr val="00FF00"/>
              </a:buClr>
              <a:buNone/>
              <a:defRPr/>
            </a:pPr>
            <a:r>
              <a:rPr lang="en-US" altLang="zh-CN" sz="2399" dirty="0">
                <a:solidFill>
                  <a:srgbClr val="FF0000"/>
                </a:solidFill>
                <a:latin typeface="Times New Roman" panose="02020603050405020304" pitchFamily="18" charset="0"/>
                <a:ea typeface="微软雅黑"/>
                <a:cs typeface="Times New Roman" panose="02020603050405020304" pitchFamily="18" charset="0"/>
              </a:rPr>
              <a:t>I</a:t>
            </a:r>
            <a:r>
              <a:rPr lang="en-US" altLang="zh-CN" sz="2399" baseline="-25000" dirty="0">
                <a:solidFill>
                  <a:srgbClr val="FF0000"/>
                </a:solidFill>
                <a:latin typeface="Times New Roman" panose="02020603050405020304" pitchFamily="18" charset="0"/>
                <a:ea typeface="微软雅黑"/>
                <a:cs typeface="Times New Roman" panose="02020603050405020304" pitchFamily="18" charset="0"/>
              </a:rPr>
              <a:t>4</a:t>
            </a:r>
            <a:r>
              <a:rPr lang="zh-CN" altLang="en-US" sz="2399" dirty="0">
                <a:solidFill>
                  <a:srgbClr val="FF0000"/>
                </a:solidFill>
                <a:latin typeface="Times New Roman" panose="02020603050405020304" pitchFamily="18" charset="0"/>
                <a:ea typeface="微软雅黑"/>
                <a:cs typeface="Times New Roman" panose="02020603050405020304" pitchFamily="18" charset="0"/>
              </a:rPr>
              <a:t>：</a:t>
            </a:r>
            <a:r>
              <a:rPr lang="en-US" altLang="zh-CN" sz="2399" dirty="0">
                <a:latin typeface="Times New Roman" panose="02020603050405020304" pitchFamily="18" charset="0"/>
                <a:ea typeface="微软雅黑"/>
                <a:cs typeface="Times New Roman" panose="02020603050405020304" pitchFamily="18" charset="0"/>
              </a:rPr>
              <a:t>H</a:t>
            </a:r>
            <a:r>
              <a:rPr lang="en-US" altLang="en-US" sz="2399" noProof="1">
                <a:latin typeface="Times New Roman" panose="02020603050405020304" pitchFamily="18" charset="0"/>
                <a:ea typeface="微软雅黑"/>
                <a:cs typeface="Times New Roman" panose="02020603050405020304" pitchFamily="18" charset="0"/>
                <a:sym typeface="Symbol" panose="05050102010706020507" pitchFamily="18" charset="2"/>
              </a:rPr>
              <a:t></a:t>
            </a:r>
            <a:r>
              <a:rPr lang="en-US" altLang="en-US" sz="2399" noProof="1">
                <a:latin typeface="Times New Roman" panose="02020603050405020304" pitchFamily="18" charset="0"/>
                <a:ea typeface="微软雅黑"/>
                <a:cs typeface="Times New Roman" panose="02020603050405020304" pitchFamily="18" charset="0"/>
              </a:rPr>
              <a:t>G∨H</a:t>
            </a:r>
          </a:p>
          <a:p>
            <a:pPr marL="0" indent="0" defTabSz="1219261">
              <a:lnSpc>
                <a:spcPct val="150000"/>
              </a:lnSpc>
              <a:spcBef>
                <a:spcPct val="5000"/>
              </a:spcBef>
              <a:buClr>
                <a:srgbClr val="CC00CC"/>
              </a:buClr>
              <a:buNone/>
              <a:defRPr/>
            </a:pPr>
            <a:r>
              <a:rPr lang="en-US" altLang="zh-CN" sz="2399" dirty="0">
                <a:solidFill>
                  <a:prstClr val="black"/>
                </a:solidFill>
                <a:latin typeface="Times New Roman" panose="02020603050405020304" pitchFamily="18" charset="0"/>
                <a:ea typeface="微软雅黑"/>
                <a:cs typeface="Times New Roman" panose="02020603050405020304" pitchFamily="18" charset="0"/>
              </a:rPr>
              <a:t>3</a:t>
            </a:r>
            <a:r>
              <a:rPr lang="zh-CN" altLang="en-US" sz="2399" dirty="0">
                <a:solidFill>
                  <a:prstClr val="black"/>
                </a:solidFill>
                <a:latin typeface="Times New Roman" panose="02020603050405020304" pitchFamily="18" charset="0"/>
                <a:ea typeface="微软雅黑"/>
                <a:cs typeface="Times New Roman" panose="02020603050405020304" pitchFamily="18" charset="0"/>
              </a:rPr>
              <a:t>）</a:t>
            </a:r>
            <a:r>
              <a:rPr lang="en-US" altLang="zh-CN" sz="2399" dirty="0">
                <a:solidFill>
                  <a:srgbClr val="FF0000"/>
                </a:solidFill>
                <a:latin typeface="Times New Roman" panose="02020603050405020304" pitchFamily="18" charset="0"/>
                <a:ea typeface="微软雅黑"/>
                <a:cs typeface="Times New Roman" panose="02020603050405020304" pitchFamily="18" charset="0"/>
              </a:rPr>
              <a:t>I</a:t>
            </a:r>
            <a:r>
              <a:rPr lang="en-US" altLang="zh-CN" sz="2399" baseline="-25000" dirty="0">
                <a:solidFill>
                  <a:srgbClr val="FF0000"/>
                </a:solidFill>
                <a:latin typeface="Times New Roman" panose="02020603050405020304" pitchFamily="18" charset="0"/>
                <a:ea typeface="微软雅黑"/>
                <a:cs typeface="Times New Roman" panose="02020603050405020304" pitchFamily="18" charset="0"/>
              </a:rPr>
              <a:t>5</a:t>
            </a:r>
            <a:r>
              <a:rPr lang="zh-CN" altLang="en-US" sz="2399" dirty="0">
                <a:solidFill>
                  <a:srgbClr val="FF0000"/>
                </a:solidFill>
                <a:latin typeface="Times New Roman" panose="02020603050405020304" pitchFamily="18" charset="0"/>
                <a:ea typeface="微软雅黑"/>
                <a:cs typeface="Times New Roman" panose="02020603050405020304" pitchFamily="18" charset="0"/>
              </a:rPr>
              <a:t>：</a:t>
            </a:r>
            <a:r>
              <a:rPr lang="en-US" altLang="zh-CN" sz="2399" dirty="0">
                <a:latin typeface="Times New Roman" panose="02020603050405020304" pitchFamily="18" charset="0"/>
                <a:ea typeface="微软雅黑"/>
                <a:cs typeface="Times New Roman" panose="02020603050405020304" pitchFamily="18" charset="0"/>
              </a:rPr>
              <a:t>G</a:t>
            </a:r>
            <a:r>
              <a:rPr lang="zh-CN" altLang="en-US" sz="2399" dirty="0">
                <a:latin typeface="Times New Roman" panose="02020603050405020304" pitchFamily="18" charset="0"/>
                <a:ea typeface="微软雅黑"/>
                <a:cs typeface="Times New Roman" panose="02020603050405020304" pitchFamily="18" charset="0"/>
              </a:rPr>
              <a:t>，</a:t>
            </a:r>
            <a:r>
              <a:rPr lang="en-US" altLang="zh-CN" sz="2399" dirty="0">
                <a:latin typeface="Times New Roman" panose="02020603050405020304" pitchFamily="18" charset="0"/>
                <a:ea typeface="微软雅黑"/>
                <a:cs typeface="Times New Roman" panose="02020603050405020304" pitchFamily="18" charset="0"/>
              </a:rPr>
              <a:t>H</a:t>
            </a:r>
            <a:r>
              <a:rPr lang="en-US" altLang="en-US" sz="2399" noProof="1">
                <a:latin typeface="Times New Roman" panose="02020603050405020304" pitchFamily="18" charset="0"/>
                <a:ea typeface="微软雅黑"/>
                <a:cs typeface="Times New Roman" panose="02020603050405020304" pitchFamily="18" charset="0"/>
                <a:sym typeface="Symbol" panose="05050102010706020507" pitchFamily="18" charset="2"/>
              </a:rPr>
              <a:t></a:t>
            </a:r>
            <a:r>
              <a:rPr lang="en-US" altLang="en-US" sz="2399" noProof="1">
                <a:latin typeface="Times New Roman" panose="02020603050405020304" pitchFamily="18" charset="0"/>
                <a:ea typeface="微软雅黑"/>
                <a:cs typeface="Times New Roman" panose="02020603050405020304" pitchFamily="18" charset="0"/>
              </a:rPr>
              <a:t>G∧H</a:t>
            </a:r>
          </a:p>
          <a:p>
            <a:pPr marL="0" indent="0" defTabSz="1219261">
              <a:lnSpc>
                <a:spcPct val="150000"/>
              </a:lnSpc>
              <a:spcBef>
                <a:spcPct val="5000"/>
              </a:spcBef>
              <a:buClr>
                <a:srgbClr val="CC00CC"/>
              </a:buClr>
              <a:buNone/>
              <a:defRPr/>
            </a:pPr>
            <a:r>
              <a:rPr lang="en-US" altLang="zh-CN" sz="2399" noProof="1">
                <a:latin typeface="Times New Roman" panose="02020603050405020304" pitchFamily="18" charset="0"/>
                <a:ea typeface="微软雅黑"/>
                <a:cs typeface="Times New Roman" panose="02020603050405020304" pitchFamily="18" charset="0"/>
              </a:rPr>
              <a:t>    </a:t>
            </a:r>
            <a:r>
              <a:rPr lang="zh-CN" altLang="en-US" sz="2399" noProof="1">
                <a:solidFill>
                  <a:srgbClr val="6600CC"/>
                </a:solidFill>
                <a:latin typeface="Times New Roman" panose="02020603050405020304" pitchFamily="18" charset="0"/>
                <a:ea typeface="微软雅黑"/>
                <a:cs typeface="Times New Roman" panose="02020603050405020304" pitchFamily="18" charset="0"/>
              </a:rPr>
              <a:t>（合取引入规则</a:t>
            </a:r>
            <a:r>
              <a:rPr lang="en-US" altLang="zh-CN" sz="2399" noProof="1">
                <a:solidFill>
                  <a:srgbClr val="6600CC"/>
                </a:solidFill>
                <a:latin typeface="Times New Roman" panose="02020603050405020304" pitchFamily="18" charset="0"/>
                <a:ea typeface="微软雅黑"/>
                <a:cs typeface="Times New Roman" panose="02020603050405020304" pitchFamily="18" charset="0"/>
              </a:rPr>
              <a:t>/</a:t>
            </a:r>
            <a:r>
              <a:rPr lang="en-US" altLang="zh-CN" sz="2399" dirty="0">
                <a:solidFill>
                  <a:srgbClr val="6600CC"/>
                </a:solidFill>
                <a:latin typeface="Times New Roman" panose="02020603050405020304" pitchFamily="18" charset="0"/>
                <a:ea typeface="微软雅黑"/>
                <a:cs typeface="Times New Roman" panose="02020603050405020304" pitchFamily="18" charset="0"/>
              </a:rPr>
              <a:t> Conjunction </a:t>
            </a:r>
            <a:r>
              <a:rPr lang="zh-CN" altLang="en-US" sz="2399" noProof="1">
                <a:solidFill>
                  <a:srgbClr val="6600CC"/>
                </a:solidFill>
                <a:latin typeface="Times New Roman" panose="02020603050405020304" pitchFamily="18" charset="0"/>
                <a:ea typeface="微软雅黑"/>
                <a:cs typeface="Times New Roman" panose="02020603050405020304" pitchFamily="18" charset="0"/>
              </a:rPr>
              <a:t>）</a:t>
            </a:r>
            <a:endParaRPr lang="en-US" altLang="zh-CN" sz="2399" dirty="0">
              <a:solidFill>
                <a:srgbClr val="6600CC"/>
              </a:solidFill>
              <a:latin typeface="Times New Roman" panose="02020603050405020304" pitchFamily="18" charset="0"/>
              <a:ea typeface="微软雅黑"/>
              <a:cs typeface="Times New Roman" panose="02020603050405020304" pitchFamily="18" charset="0"/>
            </a:endParaRPr>
          </a:p>
        </p:txBody>
      </p:sp>
      <p:sp>
        <p:nvSpPr>
          <p:cNvPr id="6" name="Rectangle 3">
            <a:extLst>
              <a:ext uri="{FF2B5EF4-FFF2-40B4-BE49-F238E27FC236}">
                <a16:creationId xmlns:a16="http://schemas.microsoft.com/office/drawing/2014/main" id="{11115F92-E510-46F3-94AB-6B03F0818AEB}"/>
              </a:ext>
            </a:extLst>
          </p:cNvPr>
          <p:cNvSpPr txBox="1">
            <a:spLocks noChangeArrowheads="1"/>
          </p:cNvSpPr>
          <p:nvPr/>
        </p:nvSpPr>
        <p:spPr>
          <a:xfrm>
            <a:off x="5565930" y="1580757"/>
            <a:ext cx="6465048" cy="5192922"/>
          </a:xfrm>
          <a:prstGeom prst="rect">
            <a:avLst/>
          </a:prstGeom>
        </p:spPr>
        <p:txBody>
          <a:bodyPr vert="horz" lIns="121882" tIns="60940" rIns="121882" bIns="60940" rtlCol="0">
            <a:no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defTabSz="1219261">
              <a:lnSpc>
                <a:spcPct val="140000"/>
              </a:lnSpc>
              <a:buClr>
                <a:srgbClr val="CC00CC"/>
              </a:buClr>
              <a:buNone/>
              <a:defRPr/>
            </a:pPr>
            <a:r>
              <a:rPr lang="en-US" altLang="zh-CN" sz="2399" dirty="0">
                <a:solidFill>
                  <a:prstClr val="black"/>
                </a:solidFill>
                <a:latin typeface="Times New Roman" panose="02020603050405020304" pitchFamily="18" charset="0"/>
                <a:ea typeface="微软雅黑"/>
                <a:cs typeface="Times New Roman" panose="02020603050405020304" pitchFamily="18" charset="0"/>
              </a:rPr>
              <a:t>4</a:t>
            </a:r>
            <a:r>
              <a:rPr lang="zh-CN" altLang="en-US" sz="2399" dirty="0">
                <a:solidFill>
                  <a:prstClr val="black"/>
                </a:solidFill>
                <a:latin typeface="Times New Roman" panose="02020603050405020304" pitchFamily="18" charset="0"/>
                <a:ea typeface="微软雅黑"/>
                <a:cs typeface="Times New Roman" panose="02020603050405020304" pitchFamily="18" charset="0"/>
              </a:rPr>
              <a:t>）</a:t>
            </a:r>
            <a:r>
              <a:rPr lang="en-US" altLang="zh-CN" sz="2399" dirty="0">
                <a:solidFill>
                  <a:srgbClr val="FF0000"/>
                </a:solidFill>
                <a:latin typeface="Times New Roman" panose="02020603050405020304" pitchFamily="18" charset="0"/>
                <a:ea typeface="微软雅黑"/>
                <a:cs typeface="Times New Roman" panose="02020603050405020304" pitchFamily="18" charset="0"/>
              </a:rPr>
              <a:t>I</a:t>
            </a:r>
            <a:r>
              <a:rPr lang="en-US" altLang="zh-CN" sz="2399" baseline="-25000" dirty="0">
                <a:solidFill>
                  <a:srgbClr val="FF0000"/>
                </a:solidFill>
                <a:latin typeface="Times New Roman" panose="02020603050405020304" pitchFamily="18" charset="0"/>
                <a:ea typeface="微软雅黑"/>
                <a:cs typeface="Times New Roman" panose="02020603050405020304" pitchFamily="18" charset="0"/>
              </a:rPr>
              <a:t>6</a:t>
            </a:r>
            <a:r>
              <a:rPr lang="zh-CN" altLang="en-US" sz="2399" dirty="0">
                <a:solidFill>
                  <a:srgbClr val="FF0000"/>
                </a:solidFill>
                <a:latin typeface="Times New Roman" panose="02020603050405020304" pitchFamily="18" charset="0"/>
                <a:ea typeface="微软雅黑"/>
                <a:cs typeface="Times New Roman" panose="02020603050405020304" pitchFamily="18" charset="0"/>
              </a:rPr>
              <a:t>：</a:t>
            </a:r>
            <a:r>
              <a:rPr lang="zh-CN" altLang="en-US" sz="2399" dirty="0">
                <a:solidFill>
                  <a:prstClr val="black"/>
                </a:solidFill>
                <a:latin typeface="Times New Roman" panose="02020603050405020304" pitchFamily="18" charset="0"/>
                <a:ea typeface="微软雅黑"/>
                <a:cs typeface="Times New Roman" panose="02020603050405020304" pitchFamily="18" charset="0"/>
              </a:rPr>
              <a:t>┐</a:t>
            </a:r>
            <a:r>
              <a:rPr lang="en-US" altLang="zh-CN" sz="2399" dirty="0">
                <a:solidFill>
                  <a:prstClr val="black"/>
                </a:solidFill>
                <a:latin typeface="Times New Roman" panose="02020603050405020304" pitchFamily="18" charset="0"/>
                <a:ea typeface="微软雅黑"/>
                <a:cs typeface="Times New Roman" panose="02020603050405020304" pitchFamily="18" charset="0"/>
              </a:rPr>
              <a:t>G</a:t>
            </a:r>
            <a:r>
              <a:rPr lang="zh-CN" altLang="en-US" sz="2399" dirty="0">
                <a:solidFill>
                  <a:prstClr val="black"/>
                </a:solidFill>
                <a:latin typeface="Times New Roman" panose="02020603050405020304" pitchFamily="18" charset="0"/>
                <a:ea typeface="微软雅黑"/>
                <a:cs typeface="Times New Roman" panose="02020603050405020304" pitchFamily="18" charset="0"/>
              </a:rPr>
              <a:t>，</a:t>
            </a:r>
            <a:r>
              <a:rPr lang="en-US" altLang="zh-CN" sz="2399" dirty="0">
                <a:solidFill>
                  <a:prstClr val="black"/>
                </a:solidFill>
                <a:latin typeface="Times New Roman" panose="02020603050405020304" pitchFamily="18" charset="0"/>
                <a:ea typeface="微软雅黑"/>
                <a:cs typeface="Times New Roman" panose="02020603050405020304" pitchFamily="18" charset="0"/>
              </a:rPr>
              <a:t>G∨H</a:t>
            </a:r>
            <a:r>
              <a:rPr lang="en-US" altLang="en-US" sz="2399" noProof="1">
                <a:solidFill>
                  <a:prstClr val="black"/>
                </a:solidFill>
                <a:latin typeface="Times New Roman" panose="02020603050405020304" pitchFamily="18" charset="0"/>
                <a:ea typeface="微软雅黑"/>
                <a:cs typeface="Times New Roman" panose="02020603050405020304" pitchFamily="18" charset="0"/>
                <a:sym typeface="Symbol" panose="05050102010706020507" pitchFamily="18" charset="2"/>
              </a:rPr>
              <a:t></a:t>
            </a:r>
            <a:r>
              <a:rPr lang="en-US" altLang="en-US" sz="2399" noProof="1">
                <a:solidFill>
                  <a:prstClr val="black"/>
                </a:solidFill>
                <a:latin typeface="Times New Roman" panose="02020603050405020304" pitchFamily="18" charset="0"/>
                <a:ea typeface="微软雅黑"/>
                <a:cs typeface="Times New Roman" panose="02020603050405020304" pitchFamily="18" charset="0"/>
              </a:rPr>
              <a:t>H</a:t>
            </a:r>
            <a:r>
              <a:rPr lang="zh-CN" altLang="en-US" sz="2399" noProof="1">
                <a:solidFill>
                  <a:srgbClr val="6600CC"/>
                </a:solidFill>
                <a:latin typeface="Times New Roman" panose="02020603050405020304" pitchFamily="18" charset="0"/>
                <a:ea typeface="微软雅黑"/>
                <a:cs typeface="Times New Roman" panose="02020603050405020304" pitchFamily="18" charset="0"/>
              </a:rPr>
              <a:t> </a:t>
            </a:r>
            <a:endParaRPr lang="en-US" altLang="zh-CN" sz="2399" noProof="1">
              <a:solidFill>
                <a:srgbClr val="6600CC"/>
              </a:solidFill>
              <a:latin typeface="Times New Roman" panose="02020603050405020304" pitchFamily="18" charset="0"/>
              <a:ea typeface="微软雅黑"/>
              <a:cs typeface="Times New Roman" panose="02020603050405020304" pitchFamily="18" charset="0"/>
            </a:endParaRPr>
          </a:p>
          <a:p>
            <a:pPr marL="0" indent="0" defTabSz="1219261">
              <a:lnSpc>
                <a:spcPct val="140000"/>
              </a:lnSpc>
              <a:buClr>
                <a:srgbClr val="CC00CC"/>
              </a:buClr>
              <a:buNone/>
              <a:defRPr/>
            </a:pPr>
            <a:r>
              <a:rPr lang="en-US" altLang="zh-CN" sz="2399" noProof="1">
                <a:solidFill>
                  <a:srgbClr val="6600CC"/>
                </a:solidFill>
                <a:latin typeface="Times New Roman" panose="02020603050405020304" pitchFamily="18" charset="0"/>
                <a:ea typeface="微软雅黑"/>
                <a:cs typeface="Times New Roman" panose="02020603050405020304" pitchFamily="18" charset="0"/>
              </a:rPr>
              <a:t>          (</a:t>
            </a:r>
            <a:r>
              <a:rPr lang="zh-CN" altLang="en-US" sz="2399" noProof="1">
                <a:solidFill>
                  <a:srgbClr val="6600CC"/>
                </a:solidFill>
                <a:latin typeface="Times New Roman" panose="02020603050405020304" pitchFamily="18" charset="0"/>
                <a:ea typeface="微软雅黑"/>
                <a:cs typeface="Times New Roman" panose="02020603050405020304" pitchFamily="18" charset="0"/>
              </a:rPr>
              <a:t>选言三段论</a:t>
            </a:r>
            <a:r>
              <a:rPr lang="en-US" altLang="zh-CN" sz="2399" noProof="1">
                <a:solidFill>
                  <a:srgbClr val="6600CC"/>
                </a:solidFill>
                <a:latin typeface="Times New Roman" panose="02020603050405020304" pitchFamily="18" charset="0"/>
                <a:ea typeface="微软雅黑"/>
                <a:cs typeface="Times New Roman" panose="02020603050405020304" pitchFamily="18" charset="0"/>
              </a:rPr>
              <a:t>/Disjunctive Syllogism)</a:t>
            </a:r>
            <a:endParaRPr lang="en-US" altLang="zh-CN" sz="2399" dirty="0">
              <a:solidFill>
                <a:srgbClr val="FF0000"/>
              </a:solidFill>
              <a:latin typeface="Times New Roman" panose="02020603050405020304" pitchFamily="18" charset="0"/>
              <a:ea typeface="微软雅黑"/>
              <a:cs typeface="Times New Roman" panose="02020603050405020304" pitchFamily="18" charset="0"/>
            </a:endParaRPr>
          </a:p>
          <a:p>
            <a:pPr marL="0" indent="0" defTabSz="1219261">
              <a:lnSpc>
                <a:spcPct val="140000"/>
              </a:lnSpc>
              <a:buClr>
                <a:srgbClr val="CC00CC"/>
              </a:buClr>
              <a:buNone/>
              <a:defRPr/>
            </a:pPr>
            <a:r>
              <a:rPr lang="en-US" altLang="zh-CN" sz="2399" dirty="0">
                <a:solidFill>
                  <a:prstClr val="black"/>
                </a:solidFill>
                <a:latin typeface="Times New Roman" panose="02020603050405020304" pitchFamily="18" charset="0"/>
                <a:ea typeface="微软雅黑"/>
                <a:cs typeface="Times New Roman" panose="02020603050405020304" pitchFamily="18" charset="0"/>
              </a:rPr>
              <a:t>5</a:t>
            </a:r>
            <a:r>
              <a:rPr lang="zh-CN" altLang="en-US" sz="2399" dirty="0">
                <a:solidFill>
                  <a:prstClr val="black"/>
                </a:solidFill>
                <a:latin typeface="Times New Roman" panose="02020603050405020304" pitchFamily="18" charset="0"/>
                <a:ea typeface="微软雅黑"/>
                <a:cs typeface="Times New Roman" panose="02020603050405020304" pitchFamily="18" charset="0"/>
              </a:rPr>
              <a:t>）</a:t>
            </a:r>
            <a:r>
              <a:rPr lang="en-US" altLang="zh-CN" sz="2399" dirty="0">
                <a:solidFill>
                  <a:srgbClr val="FF0000"/>
                </a:solidFill>
                <a:latin typeface="Times New Roman" panose="02020603050405020304" pitchFamily="18" charset="0"/>
                <a:ea typeface="微软雅黑"/>
                <a:cs typeface="Times New Roman" panose="02020603050405020304" pitchFamily="18" charset="0"/>
              </a:rPr>
              <a:t>I</a:t>
            </a:r>
            <a:r>
              <a:rPr lang="en-US" altLang="zh-CN" sz="2399" baseline="-25000" dirty="0">
                <a:solidFill>
                  <a:srgbClr val="FF0000"/>
                </a:solidFill>
                <a:latin typeface="Times New Roman" panose="02020603050405020304" pitchFamily="18" charset="0"/>
                <a:ea typeface="微软雅黑"/>
                <a:cs typeface="Times New Roman" panose="02020603050405020304" pitchFamily="18" charset="0"/>
              </a:rPr>
              <a:t>7</a:t>
            </a:r>
            <a:r>
              <a:rPr lang="zh-CN" altLang="en-US" sz="2399" dirty="0">
                <a:solidFill>
                  <a:srgbClr val="FF0000"/>
                </a:solidFill>
                <a:latin typeface="Times New Roman" panose="02020603050405020304" pitchFamily="18" charset="0"/>
                <a:ea typeface="微软雅黑"/>
                <a:cs typeface="Times New Roman" panose="02020603050405020304" pitchFamily="18" charset="0"/>
              </a:rPr>
              <a:t>：</a:t>
            </a:r>
            <a:r>
              <a:rPr lang="en-US" altLang="zh-CN" sz="2399" dirty="0">
                <a:solidFill>
                  <a:prstClr val="black"/>
                </a:solidFill>
                <a:latin typeface="Times New Roman" panose="02020603050405020304" pitchFamily="18" charset="0"/>
                <a:ea typeface="微软雅黑"/>
                <a:cs typeface="Times New Roman" panose="02020603050405020304" pitchFamily="18" charset="0"/>
              </a:rPr>
              <a:t>G</a:t>
            </a:r>
            <a:r>
              <a:rPr lang="zh-CN" altLang="en-US" sz="2399" dirty="0">
                <a:solidFill>
                  <a:prstClr val="black"/>
                </a:solidFill>
                <a:latin typeface="Times New Roman" panose="02020603050405020304" pitchFamily="18" charset="0"/>
                <a:ea typeface="微软雅黑"/>
                <a:cs typeface="Times New Roman" panose="02020603050405020304" pitchFamily="18" charset="0"/>
              </a:rPr>
              <a:t>，</a:t>
            </a:r>
            <a:r>
              <a:rPr lang="en-US" altLang="zh-CN" sz="2399" dirty="0">
                <a:solidFill>
                  <a:prstClr val="black"/>
                </a:solidFill>
                <a:latin typeface="Times New Roman" panose="02020603050405020304" pitchFamily="18" charset="0"/>
                <a:ea typeface="微软雅黑"/>
                <a:cs typeface="Times New Roman" panose="02020603050405020304" pitchFamily="18" charset="0"/>
              </a:rPr>
              <a:t>G→H</a:t>
            </a:r>
            <a:r>
              <a:rPr lang="en-US" altLang="en-US" sz="2399" noProof="1">
                <a:solidFill>
                  <a:prstClr val="black"/>
                </a:solidFill>
                <a:latin typeface="Times New Roman" panose="02020603050405020304" pitchFamily="18" charset="0"/>
                <a:ea typeface="微软雅黑"/>
                <a:cs typeface="Times New Roman" panose="02020603050405020304" pitchFamily="18" charset="0"/>
                <a:sym typeface="Symbol" panose="05050102010706020507" pitchFamily="18" charset="2"/>
              </a:rPr>
              <a:t></a:t>
            </a:r>
            <a:r>
              <a:rPr lang="en-US" altLang="en-US" sz="2399" noProof="1">
                <a:solidFill>
                  <a:prstClr val="black"/>
                </a:solidFill>
                <a:latin typeface="Times New Roman" panose="02020603050405020304" pitchFamily="18" charset="0"/>
                <a:ea typeface="微软雅黑"/>
                <a:cs typeface="Times New Roman" panose="02020603050405020304" pitchFamily="18" charset="0"/>
              </a:rPr>
              <a:t>H </a:t>
            </a:r>
          </a:p>
          <a:p>
            <a:pPr marL="0" indent="0" defTabSz="1219261">
              <a:lnSpc>
                <a:spcPct val="140000"/>
              </a:lnSpc>
              <a:buClr>
                <a:srgbClr val="CC00CC"/>
              </a:buClr>
              <a:buNone/>
              <a:defRPr/>
            </a:pPr>
            <a:r>
              <a:rPr lang="zh-CN" altLang="en-US" sz="2399" noProof="1">
                <a:solidFill>
                  <a:srgbClr val="6600CC"/>
                </a:solidFill>
                <a:latin typeface="Times New Roman" panose="02020603050405020304" pitchFamily="18" charset="0"/>
                <a:ea typeface="微软雅黑"/>
                <a:cs typeface="Times New Roman" panose="02020603050405020304" pitchFamily="18" charset="0"/>
              </a:rPr>
              <a:t>          </a:t>
            </a:r>
            <a:r>
              <a:rPr lang="en-US" altLang="zh-CN" sz="2399" noProof="1">
                <a:solidFill>
                  <a:srgbClr val="6600CC"/>
                </a:solidFill>
                <a:latin typeface="Times New Roman" panose="02020603050405020304" pitchFamily="18" charset="0"/>
                <a:ea typeface="微软雅黑"/>
                <a:cs typeface="Times New Roman" panose="02020603050405020304" pitchFamily="18" charset="0"/>
              </a:rPr>
              <a:t>(</a:t>
            </a:r>
            <a:r>
              <a:rPr lang="zh-CN" altLang="en-US" sz="2399" noProof="1">
                <a:solidFill>
                  <a:srgbClr val="6600CC"/>
                </a:solidFill>
                <a:latin typeface="Times New Roman" panose="02020603050405020304" pitchFamily="18" charset="0"/>
                <a:ea typeface="微软雅黑"/>
                <a:cs typeface="Times New Roman" panose="02020603050405020304" pitchFamily="18" charset="0"/>
              </a:rPr>
              <a:t>分离规则</a:t>
            </a:r>
            <a:r>
              <a:rPr lang="en-US" altLang="zh-CN" sz="2399" noProof="1">
                <a:solidFill>
                  <a:srgbClr val="6600CC"/>
                </a:solidFill>
                <a:latin typeface="Times New Roman" panose="02020603050405020304" pitchFamily="18" charset="0"/>
                <a:ea typeface="微软雅黑"/>
                <a:cs typeface="Times New Roman" panose="02020603050405020304" pitchFamily="18" charset="0"/>
              </a:rPr>
              <a:t>/Modus Ponens)</a:t>
            </a:r>
            <a:endParaRPr lang="en-US" altLang="zh-CN" sz="2399" dirty="0">
              <a:solidFill>
                <a:srgbClr val="6600CC"/>
              </a:solidFill>
              <a:latin typeface="Times New Roman" panose="02020603050405020304" pitchFamily="18" charset="0"/>
              <a:ea typeface="微软雅黑"/>
              <a:cs typeface="Times New Roman" panose="02020603050405020304" pitchFamily="18" charset="0"/>
            </a:endParaRPr>
          </a:p>
          <a:p>
            <a:pPr marL="0" indent="0" defTabSz="1219261">
              <a:lnSpc>
                <a:spcPct val="140000"/>
              </a:lnSpc>
              <a:buClr>
                <a:srgbClr val="CC00CC"/>
              </a:buClr>
              <a:buNone/>
              <a:defRPr/>
            </a:pPr>
            <a:r>
              <a:rPr lang="en-US" altLang="zh-CN" sz="2399" dirty="0">
                <a:solidFill>
                  <a:prstClr val="black"/>
                </a:solidFill>
                <a:latin typeface="Times New Roman" panose="02020603050405020304" pitchFamily="18" charset="0"/>
                <a:ea typeface="微软雅黑"/>
                <a:cs typeface="Times New Roman" panose="02020603050405020304" pitchFamily="18" charset="0"/>
              </a:rPr>
              <a:t>6</a:t>
            </a:r>
            <a:r>
              <a:rPr lang="zh-CN" altLang="en-US" sz="2399" dirty="0">
                <a:solidFill>
                  <a:prstClr val="black"/>
                </a:solidFill>
                <a:latin typeface="Times New Roman" panose="02020603050405020304" pitchFamily="18" charset="0"/>
                <a:ea typeface="微软雅黑"/>
                <a:cs typeface="Times New Roman" panose="02020603050405020304" pitchFamily="18" charset="0"/>
              </a:rPr>
              <a:t>）</a:t>
            </a:r>
            <a:r>
              <a:rPr lang="en-US" altLang="zh-CN" sz="2399" dirty="0">
                <a:solidFill>
                  <a:srgbClr val="FF0000"/>
                </a:solidFill>
                <a:latin typeface="Times New Roman" panose="02020603050405020304" pitchFamily="18" charset="0"/>
                <a:ea typeface="微软雅黑"/>
                <a:cs typeface="Times New Roman" panose="02020603050405020304" pitchFamily="18" charset="0"/>
              </a:rPr>
              <a:t>I</a:t>
            </a:r>
            <a:r>
              <a:rPr lang="en-US" altLang="zh-CN" sz="2399" baseline="-25000" dirty="0">
                <a:solidFill>
                  <a:srgbClr val="FF0000"/>
                </a:solidFill>
                <a:latin typeface="Times New Roman" panose="02020603050405020304" pitchFamily="18" charset="0"/>
                <a:ea typeface="微软雅黑"/>
                <a:cs typeface="Times New Roman" panose="02020603050405020304" pitchFamily="18" charset="0"/>
              </a:rPr>
              <a:t>8</a:t>
            </a:r>
            <a:r>
              <a:rPr lang="zh-CN" altLang="en-US" sz="2399" dirty="0">
                <a:solidFill>
                  <a:srgbClr val="FF0000"/>
                </a:solidFill>
                <a:latin typeface="Times New Roman" panose="02020603050405020304" pitchFamily="18" charset="0"/>
                <a:ea typeface="微软雅黑"/>
                <a:cs typeface="Times New Roman" panose="02020603050405020304" pitchFamily="18" charset="0"/>
              </a:rPr>
              <a:t>：</a:t>
            </a:r>
            <a:r>
              <a:rPr lang="zh-CN" altLang="en-US" sz="2399" dirty="0">
                <a:solidFill>
                  <a:prstClr val="black"/>
                </a:solidFill>
                <a:latin typeface="Times New Roman" panose="02020603050405020304" pitchFamily="18" charset="0"/>
                <a:ea typeface="微软雅黑"/>
                <a:cs typeface="Times New Roman" panose="02020603050405020304" pitchFamily="18" charset="0"/>
              </a:rPr>
              <a:t>┐</a:t>
            </a:r>
            <a:r>
              <a:rPr lang="en-US" altLang="zh-CN" sz="2399" dirty="0">
                <a:solidFill>
                  <a:prstClr val="black"/>
                </a:solidFill>
                <a:latin typeface="Times New Roman" panose="02020603050405020304" pitchFamily="18" charset="0"/>
                <a:ea typeface="微软雅黑"/>
                <a:cs typeface="Times New Roman" panose="02020603050405020304" pitchFamily="18" charset="0"/>
              </a:rPr>
              <a:t>H</a:t>
            </a:r>
            <a:r>
              <a:rPr lang="zh-CN" altLang="en-US" sz="2399" dirty="0">
                <a:solidFill>
                  <a:prstClr val="black"/>
                </a:solidFill>
                <a:latin typeface="Times New Roman" panose="02020603050405020304" pitchFamily="18" charset="0"/>
                <a:ea typeface="微软雅黑"/>
                <a:cs typeface="Times New Roman" panose="02020603050405020304" pitchFamily="18" charset="0"/>
              </a:rPr>
              <a:t>，</a:t>
            </a:r>
            <a:r>
              <a:rPr lang="en-US" altLang="zh-CN" sz="2399" dirty="0">
                <a:solidFill>
                  <a:prstClr val="black"/>
                </a:solidFill>
                <a:latin typeface="Times New Roman" panose="02020603050405020304" pitchFamily="18" charset="0"/>
                <a:ea typeface="微软雅黑"/>
                <a:cs typeface="Times New Roman" panose="02020603050405020304" pitchFamily="18" charset="0"/>
              </a:rPr>
              <a:t>G→H</a:t>
            </a:r>
            <a:r>
              <a:rPr lang="en-US" altLang="en-US" sz="2399" noProof="1">
                <a:solidFill>
                  <a:prstClr val="black"/>
                </a:solidFill>
                <a:latin typeface="Times New Roman" panose="02020603050405020304" pitchFamily="18" charset="0"/>
                <a:ea typeface="微软雅黑"/>
                <a:cs typeface="Times New Roman" panose="02020603050405020304" pitchFamily="18" charset="0"/>
                <a:sym typeface="Symbol" panose="05050102010706020507" pitchFamily="18" charset="2"/>
              </a:rPr>
              <a:t></a:t>
            </a:r>
            <a:r>
              <a:rPr lang="en-US" altLang="en-US" sz="2399" noProof="1">
                <a:solidFill>
                  <a:prstClr val="black"/>
                </a:solidFill>
                <a:latin typeface="Times New Roman" panose="02020603050405020304" pitchFamily="18" charset="0"/>
                <a:ea typeface="微软雅黑"/>
                <a:cs typeface="Times New Roman" panose="02020603050405020304" pitchFamily="18" charset="0"/>
              </a:rPr>
              <a:t>┐G</a:t>
            </a:r>
            <a:r>
              <a:rPr lang="en-US" altLang="zh-CN" sz="2399" dirty="0">
                <a:solidFill>
                  <a:srgbClr val="FF0000"/>
                </a:solidFill>
                <a:latin typeface="Times New Roman" panose="02020603050405020304" pitchFamily="18" charset="0"/>
                <a:ea typeface="微软雅黑"/>
                <a:cs typeface="Times New Roman" panose="02020603050405020304" pitchFamily="18" charset="0"/>
              </a:rPr>
              <a:t>	</a:t>
            </a:r>
          </a:p>
          <a:p>
            <a:pPr marL="0" indent="0" defTabSz="1219261">
              <a:lnSpc>
                <a:spcPct val="140000"/>
              </a:lnSpc>
              <a:buClr>
                <a:srgbClr val="CC00CC"/>
              </a:buClr>
              <a:buNone/>
              <a:defRPr/>
            </a:pPr>
            <a:r>
              <a:rPr lang="en-US" altLang="zh-CN" sz="2399" noProof="1">
                <a:solidFill>
                  <a:srgbClr val="6600CC"/>
                </a:solidFill>
                <a:latin typeface="Times New Roman" panose="02020603050405020304" pitchFamily="18" charset="0"/>
                <a:ea typeface="微软雅黑"/>
                <a:cs typeface="Times New Roman" panose="02020603050405020304" pitchFamily="18" charset="0"/>
              </a:rPr>
              <a:t>          (</a:t>
            </a:r>
            <a:r>
              <a:rPr lang="zh-CN" altLang="en-US" sz="2399" noProof="1">
                <a:solidFill>
                  <a:srgbClr val="6600CC"/>
                </a:solidFill>
                <a:latin typeface="Times New Roman" panose="02020603050405020304" pitchFamily="18" charset="0"/>
                <a:ea typeface="微软雅黑"/>
                <a:cs typeface="Times New Roman" panose="02020603050405020304" pitchFamily="18" charset="0"/>
              </a:rPr>
              <a:t>否定后件式</a:t>
            </a:r>
            <a:r>
              <a:rPr lang="en-US" altLang="zh-CN" sz="2399" noProof="1">
                <a:solidFill>
                  <a:srgbClr val="6600CC"/>
                </a:solidFill>
                <a:latin typeface="Times New Roman" panose="02020603050405020304" pitchFamily="18" charset="0"/>
                <a:ea typeface="微软雅黑"/>
                <a:cs typeface="Times New Roman" panose="02020603050405020304" pitchFamily="18" charset="0"/>
              </a:rPr>
              <a:t>/Modus Tollens)</a:t>
            </a:r>
            <a:endParaRPr lang="en-US" altLang="zh-CN" sz="2399" dirty="0">
              <a:solidFill>
                <a:srgbClr val="6600CC"/>
              </a:solidFill>
              <a:latin typeface="Times New Roman" panose="02020603050405020304" pitchFamily="18" charset="0"/>
              <a:ea typeface="微软雅黑"/>
              <a:cs typeface="Times New Roman" panose="02020603050405020304" pitchFamily="18" charset="0"/>
            </a:endParaRPr>
          </a:p>
          <a:p>
            <a:pPr marL="0" indent="0" defTabSz="1219261">
              <a:lnSpc>
                <a:spcPct val="140000"/>
              </a:lnSpc>
              <a:buClr>
                <a:srgbClr val="CC00CC"/>
              </a:buClr>
              <a:buNone/>
              <a:defRPr/>
            </a:pPr>
            <a:r>
              <a:rPr lang="en-US" altLang="zh-CN" sz="2399" dirty="0">
                <a:solidFill>
                  <a:prstClr val="black"/>
                </a:solidFill>
                <a:latin typeface="Times New Roman" panose="02020603050405020304" pitchFamily="18" charset="0"/>
                <a:ea typeface="微软雅黑"/>
                <a:cs typeface="Times New Roman" panose="02020603050405020304" pitchFamily="18" charset="0"/>
              </a:rPr>
              <a:t>7</a:t>
            </a:r>
            <a:r>
              <a:rPr lang="zh-CN" altLang="en-US" sz="2399" dirty="0">
                <a:solidFill>
                  <a:prstClr val="black"/>
                </a:solidFill>
                <a:latin typeface="Times New Roman" panose="02020603050405020304" pitchFamily="18" charset="0"/>
                <a:ea typeface="微软雅黑"/>
                <a:cs typeface="Times New Roman" panose="02020603050405020304" pitchFamily="18" charset="0"/>
              </a:rPr>
              <a:t>）</a:t>
            </a:r>
            <a:r>
              <a:rPr lang="en-US" altLang="zh-CN" sz="2399" dirty="0">
                <a:solidFill>
                  <a:srgbClr val="FF0000"/>
                </a:solidFill>
                <a:latin typeface="Times New Roman" panose="02020603050405020304" pitchFamily="18" charset="0"/>
                <a:ea typeface="微软雅黑"/>
                <a:cs typeface="Times New Roman" panose="02020603050405020304" pitchFamily="18" charset="0"/>
              </a:rPr>
              <a:t>I</a:t>
            </a:r>
            <a:r>
              <a:rPr lang="en-US" altLang="zh-CN" sz="2399" baseline="-25000" dirty="0">
                <a:solidFill>
                  <a:srgbClr val="FF0000"/>
                </a:solidFill>
                <a:latin typeface="Times New Roman" panose="02020603050405020304" pitchFamily="18" charset="0"/>
                <a:ea typeface="微软雅黑"/>
                <a:cs typeface="Times New Roman" panose="02020603050405020304" pitchFamily="18" charset="0"/>
              </a:rPr>
              <a:t>9</a:t>
            </a:r>
            <a:r>
              <a:rPr lang="zh-CN" altLang="en-US" sz="2399" dirty="0">
                <a:solidFill>
                  <a:srgbClr val="FF0000"/>
                </a:solidFill>
                <a:latin typeface="Times New Roman" panose="02020603050405020304" pitchFamily="18" charset="0"/>
                <a:ea typeface="微软雅黑"/>
                <a:cs typeface="Times New Roman" panose="02020603050405020304" pitchFamily="18" charset="0"/>
              </a:rPr>
              <a:t>：</a:t>
            </a:r>
            <a:r>
              <a:rPr lang="en-US" altLang="zh-CN" sz="2399" dirty="0">
                <a:solidFill>
                  <a:prstClr val="black"/>
                </a:solidFill>
                <a:latin typeface="Times New Roman" panose="02020603050405020304" pitchFamily="18" charset="0"/>
                <a:ea typeface="微软雅黑"/>
                <a:cs typeface="Times New Roman" panose="02020603050405020304" pitchFamily="18" charset="0"/>
              </a:rPr>
              <a:t>G→H</a:t>
            </a:r>
            <a:r>
              <a:rPr lang="zh-CN" altLang="en-US" sz="2399" dirty="0">
                <a:solidFill>
                  <a:prstClr val="black"/>
                </a:solidFill>
                <a:latin typeface="Times New Roman" panose="02020603050405020304" pitchFamily="18" charset="0"/>
                <a:ea typeface="微软雅黑"/>
                <a:cs typeface="Times New Roman" panose="02020603050405020304" pitchFamily="18" charset="0"/>
              </a:rPr>
              <a:t>，</a:t>
            </a:r>
            <a:r>
              <a:rPr lang="en-US" altLang="zh-CN" sz="2399" dirty="0">
                <a:solidFill>
                  <a:prstClr val="black"/>
                </a:solidFill>
                <a:latin typeface="Times New Roman" panose="02020603050405020304" pitchFamily="18" charset="0"/>
                <a:ea typeface="微软雅黑"/>
                <a:cs typeface="Times New Roman" panose="02020603050405020304" pitchFamily="18" charset="0"/>
              </a:rPr>
              <a:t>H→</a:t>
            </a:r>
            <a:r>
              <a:rPr lang="zh-CN" altLang="en-US" sz="2399" dirty="0">
                <a:solidFill>
                  <a:prstClr val="black"/>
                </a:solidFill>
                <a:latin typeface="Times New Roman" panose="02020603050405020304" pitchFamily="18" charset="0"/>
                <a:ea typeface="微软雅黑"/>
                <a:cs typeface="Times New Roman" panose="02020603050405020304" pitchFamily="18" charset="0"/>
              </a:rPr>
              <a:t>Ｉ</a:t>
            </a:r>
            <a:r>
              <a:rPr lang="en-US" altLang="en-US" sz="2399" noProof="1">
                <a:solidFill>
                  <a:prstClr val="black"/>
                </a:solidFill>
                <a:latin typeface="Times New Roman" panose="02020603050405020304" pitchFamily="18" charset="0"/>
                <a:ea typeface="微软雅黑"/>
                <a:cs typeface="Times New Roman" panose="02020603050405020304" pitchFamily="18" charset="0"/>
                <a:sym typeface="Symbol" panose="05050102010706020507" pitchFamily="18" charset="2"/>
              </a:rPr>
              <a:t></a:t>
            </a:r>
            <a:r>
              <a:rPr lang="en-US" altLang="en-US" sz="2399" noProof="1">
                <a:solidFill>
                  <a:prstClr val="black"/>
                </a:solidFill>
                <a:latin typeface="Times New Roman" panose="02020603050405020304" pitchFamily="18" charset="0"/>
                <a:ea typeface="微软雅黑"/>
                <a:cs typeface="Times New Roman" panose="02020603050405020304" pitchFamily="18" charset="0"/>
              </a:rPr>
              <a:t>G→</a:t>
            </a:r>
            <a:r>
              <a:rPr lang="zh-CN" altLang="en-US" sz="2399" dirty="0">
                <a:solidFill>
                  <a:prstClr val="black"/>
                </a:solidFill>
                <a:latin typeface="Times New Roman" panose="02020603050405020304" pitchFamily="18" charset="0"/>
                <a:ea typeface="微软雅黑"/>
                <a:cs typeface="Times New Roman" panose="02020603050405020304" pitchFamily="18" charset="0"/>
              </a:rPr>
              <a:t>Ｉ</a:t>
            </a:r>
            <a:endParaRPr lang="en-US" altLang="en-US" sz="2399" noProof="1">
              <a:solidFill>
                <a:prstClr val="black"/>
              </a:solidFill>
              <a:latin typeface="Times New Roman" panose="02020603050405020304" pitchFamily="18" charset="0"/>
              <a:ea typeface="微软雅黑"/>
              <a:cs typeface="Times New Roman" panose="02020603050405020304" pitchFamily="18" charset="0"/>
            </a:endParaRPr>
          </a:p>
          <a:p>
            <a:pPr marL="0" indent="0" defTabSz="1219261">
              <a:lnSpc>
                <a:spcPct val="140000"/>
              </a:lnSpc>
              <a:buClr>
                <a:srgbClr val="CC00CC"/>
              </a:buClr>
              <a:buNone/>
              <a:defRPr/>
            </a:pPr>
            <a:r>
              <a:rPr lang="en-US" altLang="zh-CN" sz="2399" noProof="1">
                <a:solidFill>
                  <a:srgbClr val="6600CC"/>
                </a:solidFill>
                <a:latin typeface="Times New Roman" panose="02020603050405020304" pitchFamily="18" charset="0"/>
                <a:ea typeface="微软雅黑"/>
                <a:cs typeface="Times New Roman" panose="02020603050405020304" pitchFamily="18" charset="0"/>
              </a:rPr>
              <a:t>         </a:t>
            </a:r>
            <a:r>
              <a:rPr lang="zh-CN" altLang="en-US" sz="2399" noProof="1">
                <a:solidFill>
                  <a:srgbClr val="6600CC"/>
                </a:solidFill>
                <a:latin typeface="Times New Roman" panose="02020603050405020304" pitchFamily="18" charset="0"/>
                <a:ea typeface="微软雅黑"/>
                <a:cs typeface="Times New Roman" panose="02020603050405020304" pitchFamily="18" charset="0"/>
              </a:rPr>
              <a:t> </a:t>
            </a:r>
            <a:r>
              <a:rPr lang="en-US" altLang="zh-CN" sz="2399" noProof="1">
                <a:solidFill>
                  <a:srgbClr val="6600CC"/>
                </a:solidFill>
                <a:latin typeface="Times New Roman" panose="02020603050405020304" pitchFamily="18" charset="0"/>
                <a:ea typeface="微软雅黑"/>
                <a:cs typeface="Times New Roman" panose="02020603050405020304" pitchFamily="18" charset="0"/>
              </a:rPr>
              <a:t>(</a:t>
            </a:r>
            <a:r>
              <a:rPr lang="zh-CN" altLang="en-US" sz="2399" noProof="1">
                <a:solidFill>
                  <a:srgbClr val="6600CC"/>
                </a:solidFill>
                <a:latin typeface="Times New Roman" panose="02020603050405020304" pitchFamily="18" charset="0"/>
                <a:ea typeface="微软雅黑"/>
                <a:cs typeface="Times New Roman" panose="02020603050405020304" pitchFamily="18" charset="0"/>
              </a:rPr>
              <a:t>假言三段论</a:t>
            </a:r>
            <a:r>
              <a:rPr lang="en-US" altLang="zh-CN" sz="2399" noProof="1">
                <a:solidFill>
                  <a:srgbClr val="6600CC"/>
                </a:solidFill>
                <a:latin typeface="Times New Roman" panose="02020603050405020304" pitchFamily="18" charset="0"/>
                <a:ea typeface="微软雅黑"/>
                <a:cs typeface="Times New Roman" panose="02020603050405020304" pitchFamily="18" charset="0"/>
              </a:rPr>
              <a:t>/Hypothelical Syllogism)</a:t>
            </a:r>
            <a:endParaRPr lang="en-US" altLang="zh-CN" sz="2399" dirty="0">
              <a:solidFill>
                <a:srgbClr val="6600CC"/>
              </a:solidFill>
              <a:latin typeface="Times New Roman" panose="02020603050405020304" pitchFamily="18" charset="0"/>
              <a:ea typeface="微软雅黑"/>
              <a:cs typeface="Times New Roman" panose="02020603050405020304" pitchFamily="18" charset="0"/>
            </a:endParaRPr>
          </a:p>
          <a:p>
            <a:pPr marL="0" indent="0" defTabSz="1219261">
              <a:lnSpc>
                <a:spcPct val="140000"/>
              </a:lnSpc>
              <a:buClr>
                <a:srgbClr val="CC00CC"/>
              </a:buClr>
              <a:buNone/>
              <a:defRPr/>
            </a:pPr>
            <a:r>
              <a:rPr lang="en-US" altLang="zh-CN" sz="2399" dirty="0">
                <a:solidFill>
                  <a:prstClr val="black"/>
                </a:solidFill>
                <a:latin typeface="Times New Roman" panose="02020603050405020304" pitchFamily="18" charset="0"/>
                <a:ea typeface="微软雅黑"/>
                <a:cs typeface="Times New Roman" panose="02020603050405020304" pitchFamily="18" charset="0"/>
              </a:rPr>
              <a:t>8</a:t>
            </a:r>
            <a:r>
              <a:rPr lang="zh-CN" altLang="en-US" sz="2399" dirty="0">
                <a:solidFill>
                  <a:prstClr val="black"/>
                </a:solidFill>
                <a:latin typeface="Times New Roman" panose="02020603050405020304" pitchFamily="18" charset="0"/>
                <a:ea typeface="微软雅黑"/>
                <a:cs typeface="Times New Roman" panose="02020603050405020304" pitchFamily="18" charset="0"/>
              </a:rPr>
              <a:t>）</a:t>
            </a:r>
            <a:r>
              <a:rPr lang="en-US" altLang="zh-CN" sz="2399" dirty="0">
                <a:solidFill>
                  <a:srgbClr val="FF0000"/>
                </a:solidFill>
                <a:latin typeface="Times New Roman" panose="02020603050405020304" pitchFamily="18" charset="0"/>
                <a:ea typeface="微软雅黑"/>
                <a:cs typeface="Times New Roman" panose="02020603050405020304" pitchFamily="18" charset="0"/>
              </a:rPr>
              <a:t>I</a:t>
            </a:r>
            <a:r>
              <a:rPr lang="en-US" altLang="zh-CN" sz="2399" baseline="-25000" dirty="0">
                <a:solidFill>
                  <a:srgbClr val="FF0000"/>
                </a:solidFill>
                <a:latin typeface="Times New Roman" panose="02020603050405020304" pitchFamily="18" charset="0"/>
                <a:ea typeface="微软雅黑"/>
                <a:cs typeface="Times New Roman" panose="02020603050405020304" pitchFamily="18" charset="0"/>
              </a:rPr>
              <a:t>10</a:t>
            </a:r>
            <a:r>
              <a:rPr lang="zh-CN" altLang="en-US" sz="2399" dirty="0">
                <a:solidFill>
                  <a:srgbClr val="FF0000"/>
                </a:solidFill>
                <a:latin typeface="Times New Roman" panose="02020603050405020304" pitchFamily="18" charset="0"/>
                <a:ea typeface="微软雅黑"/>
                <a:cs typeface="Times New Roman" panose="02020603050405020304" pitchFamily="18" charset="0"/>
              </a:rPr>
              <a:t>：</a:t>
            </a:r>
            <a:r>
              <a:rPr lang="en-US" altLang="zh-CN" sz="2399" dirty="0">
                <a:solidFill>
                  <a:prstClr val="black"/>
                </a:solidFill>
                <a:latin typeface="Times New Roman" panose="02020603050405020304" pitchFamily="18" charset="0"/>
                <a:ea typeface="微软雅黑"/>
                <a:cs typeface="Times New Roman" panose="02020603050405020304" pitchFamily="18" charset="0"/>
              </a:rPr>
              <a:t>G∨H</a:t>
            </a:r>
            <a:r>
              <a:rPr lang="zh-CN" altLang="en-US" sz="2399" dirty="0">
                <a:solidFill>
                  <a:prstClr val="black"/>
                </a:solidFill>
                <a:latin typeface="Times New Roman" panose="02020603050405020304" pitchFamily="18" charset="0"/>
                <a:ea typeface="微软雅黑"/>
                <a:cs typeface="Times New Roman" panose="02020603050405020304" pitchFamily="18" charset="0"/>
              </a:rPr>
              <a:t>，</a:t>
            </a:r>
            <a:r>
              <a:rPr lang="en-US" altLang="zh-CN" sz="2399" dirty="0">
                <a:solidFill>
                  <a:prstClr val="black"/>
                </a:solidFill>
                <a:latin typeface="Times New Roman" panose="02020603050405020304" pitchFamily="18" charset="0"/>
                <a:ea typeface="微软雅黑"/>
                <a:cs typeface="Times New Roman" panose="02020603050405020304" pitchFamily="18" charset="0"/>
              </a:rPr>
              <a:t>G→</a:t>
            </a:r>
            <a:r>
              <a:rPr lang="zh-CN" altLang="en-US" sz="2399" dirty="0">
                <a:solidFill>
                  <a:prstClr val="black"/>
                </a:solidFill>
                <a:latin typeface="Times New Roman" panose="02020603050405020304" pitchFamily="18" charset="0"/>
                <a:ea typeface="微软雅黑"/>
                <a:cs typeface="Times New Roman" panose="02020603050405020304" pitchFamily="18" charset="0"/>
              </a:rPr>
              <a:t>Ｉ，</a:t>
            </a:r>
            <a:r>
              <a:rPr lang="en-US" altLang="zh-CN" sz="2399" dirty="0">
                <a:solidFill>
                  <a:prstClr val="black"/>
                </a:solidFill>
                <a:latin typeface="Times New Roman" panose="02020603050405020304" pitchFamily="18" charset="0"/>
                <a:ea typeface="微软雅黑"/>
                <a:cs typeface="Times New Roman" panose="02020603050405020304" pitchFamily="18" charset="0"/>
              </a:rPr>
              <a:t>H→</a:t>
            </a:r>
            <a:r>
              <a:rPr lang="zh-CN" altLang="en-US" sz="2399" dirty="0">
                <a:solidFill>
                  <a:prstClr val="black"/>
                </a:solidFill>
                <a:latin typeface="Times New Roman" panose="02020603050405020304" pitchFamily="18" charset="0"/>
                <a:ea typeface="微软雅黑"/>
                <a:cs typeface="Times New Roman" panose="02020603050405020304" pitchFamily="18" charset="0"/>
              </a:rPr>
              <a:t>Ｉ</a:t>
            </a:r>
            <a:r>
              <a:rPr lang="en-US" altLang="zh-CN" sz="2399" dirty="0">
                <a:solidFill>
                  <a:prstClr val="black"/>
                </a:solidFill>
                <a:latin typeface="Times New Roman" panose="02020603050405020304" pitchFamily="18" charset="0"/>
                <a:ea typeface="微软雅黑"/>
                <a:cs typeface="Times New Roman" panose="02020603050405020304" pitchFamily="18" charset="0"/>
                <a:sym typeface="Symbol" panose="05050102010706020507" pitchFamily="18" charset="2"/>
              </a:rPr>
              <a:t></a:t>
            </a:r>
            <a:r>
              <a:rPr lang="zh-CN" altLang="en-US" sz="2399" dirty="0">
                <a:solidFill>
                  <a:prstClr val="black"/>
                </a:solidFill>
                <a:latin typeface="Times New Roman" panose="02020603050405020304" pitchFamily="18" charset="0"/>
                <a:ea typeface="微软雅黑"/>
                <a:cs typeface="Times New Roman" panose="02020603050405020304" pitchFamily="18" charset="0"/>
              </a:rPr>
              <a:t>Ｉ</a:t>
            </a:r>
            <a:endParaRPr lang="en-US" altLang="en-US" sz="2399" noProof="1">
              <a:solidFill>
                <a:prstClr val="black"/>
              </a:solidFill>
              <a:latin typeface="Times New Roman" panose="02020603050405020304" pitchFamily="18" charset="0"/>
              <a:ea typeface="微软雅黑"/>
              <a:cs typeface="Times New Roman" panose="02020603050405020304" pitchFamily="18" charset="0"/>
            </a:endParaRPr>
          </a:p>
          <a:p>
            <a:pPr marL="0" indent="0" defTabSz="1219261">
              <a:lnSpc>
                <a:spcPct val="140000"/>
              </a:lnSpc>
              <a:buClr>
                <a:srgbClr val="CC00CC"/>
              </a:buClr>
              <a:buNone/>
              <a:defRPr/>
            </a:pPr>
            <a:r>
              <a:rPr lang="zh-CN" altLang="en-US" sz="2399" dirty="0">
                <a:solidFill>
                  <a:srgbClr val="6600CC"/>
                </a:solidFill>
                <a:latin typeface="Times New Roman" panose="02020603050405020304" pitchFamily="18" charset="0"/>
                <a:ea typeface="微软雅黑"/>
                <a:cs typeface="Times New Roman" panose="02020603050405020304" pitchFamily="18" charset="0"/>
              </a:rPr>
              <a:t>          </a:t>
            </a:r>
            <a:r>
              <a:rPr lang="en-US" altLang="zh-CN" sz="2399" dirty="0">
                <a:solidFill>
                  <a:srgbClr val="6600CC"/>
                </a:solidFill>
                <a:latin typeface="Times New Roman" panose="02020603050405020304" pitchFamily="18" charset="0"/>
                <a:ea typeface="微软雅黑"/>
                <a:cs typeface="Times New Roman" panose="02020603050405020304" pitchFamily="18" charset="0"/>
              </a:rPr>
              <a:t>(</a:t>
            </a:r>
            <a:r>
              <a:rPr lang="zh-CN" altLang="en-US" sz="2399" dirty="0">
                <a:solidFill>
                  <a:srgbClr val="6600CC"/>
                </a:solidFill>
                <a:latin typeface="Times New Roman" panose="02020603050405020304" pitchFamily="18" charset="0"/>
                <a:ea typeface="微软雅黑"/>
                <a:cs typeface="Times New Roman" panose="02020603050405020304" pitchFamily="18" charset="0"/>
              </a:rPr>
              <a:t>二难推论</a:t>
            </a:r>
            <a:r>
              <a:rPr lang="en-US" altLang="zh-CN" sz="2399" dirty="0">
                <a:solidFill>
                  <a:srgbClr val="6600CC"/>
                </a:solidFill>
                <a:latin typeface="Times New Roman" panose="02020603050405020304" pitchFamily="18" charset="0"/>
                <a:ea typeface="微软雅黑"/>
                <a:cs typeface="Times New Roman" panose="02020603050405020304" pitchFamily="18" charset="0"/>
              </a:rPr>
              <a:t>/Dilemma)</a:t>
            </a:r>
            <a:endParaRPr lang="zh-CN" altLang="en-US" sz="2399" dirty="0">
              <a:solidFill>
                <a:srgbClr val="6600CC"/>
              </a:solidFill>
              <a:latin typeface="Times New Roman" panose="02020603050405020304" pitchFamily="18" charset="0"/>
              <a:ea typeface="微软雅黑"/>
              <a:cs typeface="Times New Roman" panose="02020603050405020304" pitchFamily="18" charset="0"/>
            </a:endParaRPr>
          </a:p>
        </p:txBody>
      </p:sp>
      <p:sp>
        <p:nvSpPr>
          <p:cNvPr id="2" name="矩形 1">
            <a:extLst>
              <a:ext uri="{FF2B5EF4-FFF2-40B4-BE49-F238E27FC236}">
                <a16:creationId xmlns:a16="http://schemas.microsoft.com/office/drawing/2014/main" id="{750CC792-5E2B-4E42-8E83-91394114B1EE}"/>
              </a:ext>
            </a:extLst>
          </p:cNvPr>
          <p:cNvSpPr/>
          <p:nvPr/>
        </p:nvSpPr>
        <p:spPr>
          <a:xfrm>
            <a:off x="167374" y="5604707"/>
            <a:ext cx="5209969" cy="1090752"/>
          </a:xfrm>
          <a:prstGeom prst="rect">
            <a:avLst/>
          </a:prstGeom>
          <a:solidFill>
            <a:schemeClr val="tx1">
              <a:lumMod val="75000"/>
              <a:lumOff val="25000"/>
            </a:schemeClr>
          </a:solidFill>
        </p:spPr>
        <p:txBody>
          <a:bodyPr wrap="square">
            <a:spAutoFit/>
          </a:bodyPr>
          <a:lstStyle/>
          <a:p>
            <a:pPr defTabSz="1219261">
              <a:lnSpc>
                <a:spcPct val="150000"/>
              </a:lnSpc>
              <a:defRPr/>
            </a:pPr>
            <a:r>
              <a:rPr lang="zh-CN" altLang="en-US" sz="2299" b="1" dirty="0">
                <a:solidFill>
                  <a:srgbClr val="FFFF00"/>
                </a:solidFill>
                <a:latin typeface="Times New Roman" panose="02020603050405020304" pitchFamily="18" charset="0"/>
                <a:ea typeface="微软雅黑"/>
                <a:cs typeface="Times New Roman" panose="02020603050405020304" pitchFamily="18" charset="0"/>
              </a:rPr>
              <a:t>注意：</a:t>
            </a:r>
            <a:r>
              <a:rPr lang="zh-CN" altLang="en-US" sz="2299" b="1" dirty="0">
                <a:solidFill>
                  <a:prstClr val="white"/>
                </a:solidFill>
                <a:latin typeface="Times New Roman" panose="02020603050405020304" pitchFamily="18" charset="0"/>
                <a:ea typeface="微软雅黑"/>
                <a:cs typeface="Times New Roman" panose="02020603050405020304" pitchFamily="18" charset="0"/>
              </a:rPr>
              <a:t>这些定律的正确性可以利用真值表技术或者等价公式转换法进行证明。</a:t>
            </a:r>
          </a:p>
        </p:txBody>
      </p:sp>
      <p:sp>
        <p:nvSpPr>
          <p:cNvPr id="3" name="矩形 2">
            <a:extLst>
              <a:ext uri="{FF2B5EF4-FFF2-40B4-BE49-F238E27FC236}">
                <a16:creationId xmlns:a16="http://schemas.microsoft.com/office/drawing/2014/main" id="{D60E63E7-8A66-4264-B548-9E46D64B7A8A}"/>
              </a:ext>
            </a:extLst>
          </p:cNvPr>
          <p:cNvSpPr/>
          <p:nvPr/>
        </p:nvSpPr>
        <p:spPr>
          <a:xfrm>
            <a:off x="3051175" y="2662490"/>
            <a:ext cx="1970996" cy="1134734"/>
          </a:xfrm>
          <a:prstGeom prst="rect">
            <a:avLst/>
          </a:prstGeom>
        </p:spPr>
        <p:txBody>
          <a:bodyPr wrap="square">
            <a:spAutoFit/>
          </a:bodyPr>
          <a:lstStyle/>
          <a:p>
            <a:pPr>
              <a:lnSpc>
                <a:spcPct val="150000"/>
              </a:lnSpc>
            </a:pPr>
            <a:r>
              <a:rPr lang="en-US" altLang="zh-CN" sz="2399" b="1" noProof="1">
                <a:solidFill>
                  <a:srgbClr val="6600CC"/>
                </a:solidFill>
                <a:latin typeface="Times New Roman" panose="02020603050405020304" pitchFamily="18" charset="0"/>
                <a:ea typeface="微软雅黑"/>
                <a:cs typeface="Times New Roman" panose="02020603050405020304" pitchFamily="18" charset="0"/>
              </a:rPr>
              <a:t>(</a:t>
            </a:r>
            <a:r>
              <a:rPr lang="zh-CN" altLang="en-US" sz="2399" b="1" noProof="1">
                <a:solidFill>
                  <a:srgbClr val="6600CC"/>
                </a:solidFill>
                <a:latin typeface="Times New Roman" panose="02020603050405020304" pitchFamily="18" charset="0"/>
                <a:ea typeface="微软雅黑"/>
                <a:cs typeface="Times New Roman" panose="02020603050405020304" pitchFamily="18" charset="0"/>
              </a:rPr>
              <a:t>添加规则</a:t>
            </a:r>
            <a:r>
              <a:rPr lang="en-US" altLang="zh-CN" sz="2399" b="1" noProof="1">
                <a:solidFill>
                  <a:srgbClr val="6600CC"/>
                </a:solidFill>
                <a:latin typeface="Times New Roman" panose="02020603050405020304" pitchFamily="18" charset="0"/>
                <a:ea typeface="微软雅黑"/>
                <a:cs typeface="Times New Roman" panose="02020603050405020304" pitchFamily="18" charset="0"/>
              </a:rPr>
              <a:t>/Addition)</a:t>
            </a:r>
            <a:endParaRPr lang="zh-CN" altLang="en-US" sz="2399" b="1" dirty="0">
              <a:solidFill>
                <a:srgbClr val="6600CC"/>
              </a:solidFill>
              <a:latin typeface="Times New Roman" panose="02020603050405020304" pitchFamily="18" charset="0"/>
              <a:ea typeface="微软雅黑"/>
              <a:cs typeface="Times New Roman" panose="02020603050405020304" pitchFamily="18" charset="0"/>
            </a:endParaRPr>
          </a:p>
        </p:txBody>
      </p:sp>
      <p:sp>
        <p:nvSpPr>
          <p:cNvPr id="4" name="矩形 3">
            <a:extLst>
              <a:ext uri="{FF2B5EF4-FFF2-40B4-BE49-F238E27FC236}">
                <a16:creationId xmlns:a16="http://schemas.microsoft.com/office/drawing/2014/main" id="{B3F81C3F-3D93-440B-9455-BC5A01FBBE4D}"/>
              </a:ext>
            </a:extLst>
          </p:cNvPr>
          <p:cNvSpPr/>
          <p:nvPr/>
        </p:nvSpPr>
        <p:spPr>
          <a:xfrm>
            <a:off x="3004229" y="1540316"/>
            <a:ext cx="2412417" cy="1134734"/>
          </a:xfrm>
          <a:prstGeom prst="rect">
            <a:avLst/>
          </a:prstGeom>
        </p:spPr>
        <p:txBody>
          <a:bodyPr wrap="square">
            <a:spAutoFit/>
          </a:bodyPr>
          <a:lstStyle/>
          <a:p>
            <a:pPr>
              <a:lnSpc>
                <a:spcPct val="150000"/>
              </a:lnSpc>
            </a:pPr>
            <a:r>
              <a:rPr lang="en-US" altLang="zh-CN" sz="2399" noProof="1">
                <a:solidFill>
                  <a:srgbClr val="6600CC"/>
                </a:solidFill>
                <a:latin typeface="Times New Roman" panose="02020603050405020304" pitchFamily="18" charset="0"/>
                <a:cs typeface="Times New Roman" panose="02020603050405020304" pitchFamily="18" charset="0"/>
              </a:rPr>
              <a:t> </a:t>
            </a:r>
            <a:r>
              <a:rPr lang="en-US" altLang="zh-CN" sz="2399" b="1" noProof="1">
                <a:solidFill>
                  <a:srgbClr val="6600CC"/>
                </a:solidFill>
                <a:latin typeface="Times New Roman" panose="02020603050405020304" pitchFamily="18" charset="0"/>
                <a:ea typeface="微软雅黑"/>
                <a:cs typeface="Times New Roman" panose="02020603050405020304" pitchFamily="18" charset="0"/>
              </a:rPr>
              <a:t>(</a:t>
            </a:r>
            <a:r>
              <a:rPr lang="zh-CN" altLang="en-US" sz="2399" b="1" noProof="1">
                <a:solidFill>
                  <a:srgbClr val="6600CC"/>
                </a:solidFill>
                <a:latin typeface="Times New Roman" panose="02020603050405020304" pitchFamily="18" charset="0"/>
                <a:ea typeface="微软雅黑"/>
                <a:cs typeface="Times New Roman" panose="02020603050405020304" pitchFamily="18" charset="0"/>
              </a:rPr>
              <a:t>简化规则</a:t>
            </a:r>
            <a:r>
              <a:rPr lang="en-US" altLang="zh-CN" sz="2399" b="1" noProof="1">
                <a:solidFill>
                  <a:srgbClr val="6600CC"/>
                </a:solidFill>
                <a:latin typeface="Times New Roman" panose="02020603050405020304" pitchFamily="18" charset="0"/>
                <a:ea typeface="微软雅黑"/>
                <a:cs typeface="Times New Roman" panose="02020603050405020304" pitchFamily="18" charset="0"/>
              </a:rPr>
              <a:t>/</a:t>
            </a:r>
            <a:r>
              <a:rPr lang="en-US" altLang="en-US" sz="2399" b="1" noProof="1">
                <a:solidFill>
                  <a:srgbClr val="6600CC"/>
                </a:solidFill>
                <a:latin typeface="Times New Roman" panose="02020603050405020304" pitchFamily="18" charset="0"/>
                <a:ea typeface="微软雅黑"/>
                <a:cs typeface="Times New Roman" panose="02020603050405020304" pitchFamily="18" charset="0"/>
              </a:rPr>
              <a:t>Simplication)</a:t>
            </a:r>
            <a:endParaRPr lang="zh-CN" altLang="en-US" sz="2399" b="1" dirty="0">
              <a:solidFill>
                <a:srgbClr val="6600CC"/>
              </a:solidFill>
              <a:latin typeface="Times New Roman" panose="02020603050405020304" pitchFamily="18" charset="0"/>
              <a:ea typeface="微软雅黑"/>
              <a:cs typeface="Times New Roman" panose="02020603050405020304" pitchFamily="18" charset="0"/>
            </a:endParaRPr>
          </a:p>
        </p:txBody>
      </p:sp>
    </p:spTree>
    <p:custDataLst>
      <p:tags r:id="rId1"/>
    </p:custDataLst>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0292">
                                            <p:txEl>
                                              <p:pRg st="0" end="0"/>
                                            </p:txEl>
                                          </p:spTgt>
                                        </p:tgtEl>
                                        <p:attrNameLst>
                                          <p:attrName>style.visibility</p:attrName>
                                        </p:attrNameLst>
                                      </p:cBhvr>
                                      <p:to>
                                        <p:strVal val="visible"/>
                                      </p:to>
                                    </p:set>
                                    <p:anim calcmode="lin" valueType="num">
                                      <p:cBhvr additive="base">
                                        <p:cTn id="7" dur="500" fill="hold"/>
                                        <p:tgtEl>
                                          <p:spTgt spid="14029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029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0293">
                                            <p:txEl>
                                              <p:pRg st="0" end="0"/>
                                            </p:txEl>
                                          </p:spTgt>
                                        </p:tgtEl>
                                        <p:attrNameLst>
                                          <p:attrName>style.visibility</p:attrName>
                                        </p:attrNameLst>
                                      </p:cBhvr>
                                      <p:to>
                                        <p:strVal val="visible"/>
                                      </p:to>
                                    </p:set>
                                    <p:anim calcmode="lin" valueType="num">
                                      <p:cBhvr additive="base">
                                        <p:cTn id="13" dur="500" fill="hold"/>
                                        <p:tgtEl>
                                          <p:spTgt spid="14029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029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0293">
                                            <p:txEl>
                                              <p:pRg st="1" end="1"/>
                                            </p:txEl>
                                          </p:spTgt>
                                        </p:tgtEl>
                                        <p:attrNameLst>
                                          <p:attrName>style.visibility</p:attrName>
                                        </p:attrNameLst>
                                      </p:cBhvr>
                                      <p:to>
                                        <p:strVal val="visible"/>
                                      </p:to>
                                    </p:set>
                                    <p:anim calcmode="lin" valueType="num">
                                      <p:cBhvr additive="base">
                                        <p:cTn id="19" dur="500" fill="hold"/>
                                        <p:tgtEl>
                                          <p:spTgt spid="14029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029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0293">
                                            <p:txEl>
                                              <p:pRg st="2" end="2"/>
                                            </p:txEl>
                                          </p:spTgt>
                                        </p:tgtEl>
                                        <p:attrNameLst>
                                          <p:attrName>style.visibility</p:attrName>
                                        </p:attrNameLst>
                                      </p:cBhvr>
                                      <p:to>
                                        <p:strVal val="visible"/>
                                      </p:to>
                                    </p:set>
                                    <p:anim calcmode="lin" valueType="num">
                                      <p:cBhvr additive="base">
                                        <p:cTn id="25" dur="500" fill="hold"/>
                                        <p:tgtEl>
                                          <p:spTgt spid="140293">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0293">
                                            <p:txEl>
                                              <p:pRg st="2" end="2"/>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40293">
                                            <p:txEl>
                                              <p:pRg st="3" end="3"/>
                                            </p:txEl>
                                          </p:spTgt>
                                        </p:tgtEl>
                                        <p:attrNameLst>
                                          <p:attrName>style.visibility</p:attrName>
                                        </p:attrNameLst>
                                      </p:cBhvr>
                                      <p:to>
                                        <p:strVal val="visible"/>
                                      </p:to>
                                    </p:set>
                                    <p:anim calcmode="lin" valueType="num">
                                      <p:cBhvr additive="base">
                                        <p:cTn id="29" dur="500" fill="hold"/>
                                        <p:tgtEl>
                                          <p:spTgt spid="140293">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4029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40293">
                                            <p:txEl>
                                              <p:pRg st="4" end="4"/>
                                            </p:txEl>
                                          </p:spTgt>
                                        </p:tgtEl>
                                        <p:attrNameLst>
                                          <p:attrName>style.visibility</p:attrName>
                                        </p:attrNameLst>
                                      </p:cBhvr>
                                      <p:to>
                                        <p:strVal val="visible"/>
                                      </p:to>
                                    </p:set>
                                    <p:anim calcmode="lin" valueType="num">
                                      <p:cBhvr additive="base">
                                        <p:cTn id="35" dur="500" fill="hold"/>
                                        <p:tgtEl>
                                          <p:spTgt spid="140293">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4029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40293">
                                            <p:txEl>
                                              <p:pRg st="5" end="5"/>
                                            </p:txEl>
                                          </p:spTgt>
                                        </p:tgtEl>
                                        <p:attrNameLst>
                                          <p:attrName>style.visibility</p:attrName>
                                        </p:attrNameLst>
                                      </p:cBhvr>
                                      <p:to>
                                        <p:strVal val="visible"/>
                                      </p:to>
                                    </p:set>
                                    <p:anim calcmode="lin" valueType="num">
                                      <p:cBhvr additive="base">
                                        <p:cTn id="41" dur="500" fill="hold"/>
                                        <p:tgtEl>
                                          <p:spTgt spid="140293">
                                            <p:txEl>
                                              <p:pRg st="5" end="5"/>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4029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 calcmode="lin" valueType="num">
                                      <p:cBhvr additive="base">
                                        <p:cTn id="4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anim calcmode="lin" valueType="num">
                                      <p:cBhvr additive="base">
                                        <p:cTn id="53"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6">
                                            <p:txEl>
                                              <p:pRg st="2" end="2"/>
                                            </p:txEl>
                                          </p:spTgt>
                                        </p:tgtEl>
                                        <p:attrNameLst>
                                          <p:attrName>style.visibility</p:attrName>
                                        </p:attrNameLst>
                                      </p:cBhvr>
                                      <p:to>
                                        <p:strVal val="visible"/>
                                      </p:to>
                                    </p:set>
                                    <p:anim calcmode="lin" valueType="num">
                                      <p:cBhvr additive="base">
                                        <p:cTn id="5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6">
                                            <p:txEl>
                                              <p:pRg st="3" end="3"/>
                                            </p:txEl>
                                          </p:spTgt>
                                        </p:tgtEl>
                                        <p:attrNameLst>
                                          <p:attrName>style.visibility</p:attrName>
                                        </p:attrNameLst>
                                      </p:cBhvr>
                                      <p:to>
                                        <p:strVal val="visible"/>
                                      </p:to>
                                    </p:set>
                                    <p:anim calcmode="lin" valueType="num">
                                      <p:cBhvr additive="base">
                                        <p:cTn id="65"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grpId="0" nodeType="clickEffect">
                                  <p:stCondLst>
                                    <p:cond delay="0"/>
                                  </p:stCondLst>
                                  <p:childTnLst>
                                    <p:set>
                                      <p:cBhvr>
                                        <p:cTn id="70" dur="1" fill="hold">
                                          <p:stCondLst>
                                            <p:cond delay="0"/>
                                          </p:stCondLst>
                                        </p:cTn>
                                        <p:tgtEl>
                                          <p:spTgt spid="6">
                                            <p:txEl>
                                              <p:pRg st="4" end="4"/>
                                            </p:txEl>
                                          </p:spTgt>
                                        </p:tgtEl>
                                        <p:attrNameLst>
                                          <p:attrName>style.visibility</p:attrName>
                                        </p:attrNameLst>
                                      </p:cBhvr>
                                      <p:to>
                                        <p:strVal val="visible"/>
                                      </p:to>
                                    </p:set>
                                    <p:anim calcmode="lin" valueType="num">
                                      <p:cBhvr additive="base">
                                        <p:cTn id="71"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6">
                                            <p:txEl>
                                              <p:pRg st="5" end="5"/>
                                            </p:txEl>
                                          </p:spTgt>
                                        </p:tgtEl>
                                        <p:attrNameLst>
                                          <p:attrName>style.visibility</p:attrName>
                                        </p:attrNameLst>
                                      </p:cBhvr>
                                      <p:to>
                                        <p:strVal val="visible"/>
                                      </p:to>
                                    </p:set>
                                    <p:anim calcmode="lin" valueType="num">
                                      <p:cBhvr additive="base">
                                        <p:cTn id="77"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grpId="0" nodeType="clickEffect">
                                  <p:stCondLst>
                                    <p:cond delay="0"/>
                                  </p:stCondLst>
                                  <p:childTnLst>
                                    <p:set>
                                      <p:cBhvr>
                                        <p:cTn id="82" dur="1" fill="hold">
                                          <p:stCondLst>
                                            <p:cond delay="0"/>
                                          </p:stCondLst>
                                        </p:cTn>
                                        <p:tgtEl>
                                          <p:spTgt spid="6">
                                            <p:txEl>
                                              <p:pRg st="6" end="6"/>
                                            </p:txEl>
                                          </p:spTgt>
                                        </p:tgtEl>
                                        <p:attrNameLst>
                                          <p:attrName>style.visibility</p:attrName>
                                        </p:attrNameLst>
                                      </p:cBhvr>
                                      <p:to>
                                        <p:strVal val="visible"/>
                                      </p:to>
                                    </p:set>
                                    <p:anim calcmode="lin" valueType="num">
                                      <p:cBhvr additive="base">
                                        <p:cTn id="83" dur="5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grpId="0" nodeType="clickEffect">
                                  <p:stCondLst>
                                    <p:cond delay="0"/>
                                  </p:stCondLst>
                                  <p:childTnLst>
                                    <p:set>
                                      <p:cBhvr>
                                        <p:cTn id="88" dur="1" fill="hold">
                                          <p:stCondLst>
                                            <p:cond delay="0"/>
                                          </p:stCondLst>
                                        </p:cTn>
                                        <p:tgtEl>
                                          <p:spTgt spid="6">
                                            <p:txEl>
                                              <p:pRg st="7" end="7"/>
                                            </p:txEl>
                                          </p:spTgt>
                                        </p:tgtEl>
                                        <p:attrNameLst>
                                          <p:attrName>style.visibility</p:attrName>
                                        </p:attrNameLst>
                                      </p:cBhvr>
                                      <p:to>
                                        <p:strVal val="visible"/>
                                      </p:to>
                                    </p:set>
                                    <p:anim calcmode="lin" valueType="num">
                                      <p:cBhvr additive="base">
                                        <p:cTn id="89" dur="500" fill="hold"/>
                                        <p:tgtEl>
                                          <p:spTgt spid="6">
                                            <p:txEl>
                                              <p:pRg st="7" end="7"/>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6">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8" fill="hold" grpId="0" nodeType="clickEffect">
                                  <p:stCondLst>
                                    <p:cond delay="0"/>
                                  </p:stCondLst>
                                  <p:childTnLst>
                                    <p:set>
                                      <p:cBhvr>
                                        <p:cTn id="94" dur="1" fill="hold">
                                          <p:stCondLst>
                                            <p:cond delay="0"/>
                                          </p:stCondLst>
                                        </p:cTn>
                                        <p:tgtEl>
                                          <p:spTgt spid="6">
                                            <p:txEl>
                                              <p:pRg st="8" end="8"/>
                                            </p:txEl>
                                          </p:spTgt>
                                        </p:tgtEl>
                                        <p:attrNameLst>
                                          <p:attrName>style.visibility</p:attrName>
                                        </p:attrNameLst>
                                      </p:cBhvr>
                                      <p:to>
                                        <p:strVal val="visible"/>
                                      </p:to>
                                    </p:set>
                                    <p:anim calcmode="lin" valueType="num">
                                      <p:cBhvr additive="base">
                                        <p:cTn id="95" dur="500" fill="hold"/>
                                        <p:tgtEl>
                                          <p:spTgt spid="6">
                                            <p:txEl>
                                              <p:pRg st="8" end="8"/>
                                            </p:txEl>
                                          </p:spTgt>
                                        </p:tgtEl>
                                        <p:attrNameLst>
                                          <p:attrName>ppt_x</p:attrName>
                                        </p:attrNameLst>
                                      </p:cBhvr>
                                      <p:tavLst>
                                        <p:tav tm="0">
                                          <p:val>
                                            <p:strVal val="0-#ppt_w/2"/>
                                          </p:val>
                                        </p:tav>
                                        <p:tav tm="100000">
                                          <p:val>
                                            <p:strVal val="#ppt_x"/>
                                          </p:val>
                                        </p:tav>
                                      </p:tavLst>
                                    </p:anim>
                                    <p:anim calcmode="lin" valueType="num">
                                      <p:cBhvr additive="base">
                                        <p:cTn id="96" dur="500" fill="hold"/>
                                        <p:tgtEl>
                                          <p:spTgt spid="6">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8" fill="hold" grpId="0" nodeType="clickEffect">
                                  <p:stCondLst>
                                    <p:cond delay="0"/>
                                  </p:stCondLst>
                                  <p:childTnLst>
                                    <p:set>
                                      <p:cBhvr>
                                        <p:cTn id="100" dur="1" fill="hold">
                                          <p:stCondLst>
                                            <p:cond delay="0"/>
                                          </p:stCondLst>
                                        </p:cTn>
                                        <p:tgtEl>
                                          <p:spTgt spid="6">
                                            <p:txEl>
                                              <p:pRg st="9" end="9"/>
                                            </p:txEl>
                                          </p:spTgt>
                                        </p:tgtEl>
                                        <p:attrNameLst>
                                          <p:attrName>style.visibility</p:attrName>
                                        </p:attrNameLst>
                                      </p:cBhvr>
                                      <p:to>
                                        <p:strVal val="visible"/>
                                      </p:to>
                                    </p:set>
                                    <p:anim calcmode="lin" valueType="num">
                                      <p:cBhvr additive="base">
                                        <p:cTn id="101" dur="500" fill="hold"/>
                                        <p:tgtEl>
                                          <p:spTgt spid="6">
                                            <p:txEl>
                                              <p:pRg st="9" end="9"/>
                                            </p:txEl>
                                          </p:spTgt>
                                        </p:tgtEl>
                                        <p:attrNameLst>
                                          <p:attrName>ppt_x</p:attrName>
                                        </p:attrNameLst>
                                      </p:cBhvr>
                                      <p:tavLst>
                                        <p:tav tm="0">
                                          <p:val>
                                            <p:strVal val="0-#ppt_w/2"/>
                                          </p:val>
                                        </p:tav>
                                        <p:tav tm="100000">
                                          <p:val>
                                            <p:strVal val="#ppt_x"/>
                                          </p:val>
                                        </p:tav>
                                      </p:tavLst>
                                    </p:anim>
                                    <p:anim calcmode="lin" valueType="num">
                                      <p:cBhvr additive="base">
                                        <p:cTn id="102" dur="500" fill="hold"/>
                                        <p:tgtEl>
                                          <p:spTgt spid="6">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grpId="0" nodeType="clickEffect">
                                  <p:stCondLst>
                                    <p:cond delay="0"/>
                                  </p:stCondLst>
                                  <p:childTnLst>
                                    <p:set>
                                      <p:cBhvr>
                                        <p:cTn id="106" dur="1" fill="hold">
                                          <p:stCondLst>
                                            <p:cond delay="0"/>
                                          </p:stCondLst>
                                        </p:cTn>
                                        <p:tgtEl>
                                          <p:spTgt spid="2"/>
                                        </p:tgtEl>
                                        <p:attrNameLst>
                                          <p:attrName>style.visibility</p:attrName>
                                        </p:attrNameLst>
                                      </p:cBhvr>
                                      <p:to>
                                        <p:strVal val="visible"/>
                                      </p:to>
                                    </p:set>
                                    <p:animEffect transition="in" filter="circle(in)">
                                      <p:cBhvr>
                                        <p:cTn id="10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2" grpId="0" build="p" autoUpdateAnimBg="0"/>
      <p:bldP spid="140293" grpId="0" build="p" autoUpdateAnimBg="0"/>
      <p:bldP spid="6" grpId="0" build="p" autoUpdateAnimBg="0"/>
      <p:bldP spid="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D969C99-CE31-467F-A9B1-FB5697517BEF}"/>
              </a:ext>
            </a:extLst>
          </p:cNvPr>
          <p:cNvSpPr/>
          <p:nvPr/>
        </p:nvSpPr>
        <p:spPr>
          <a:xfrm>
            <a:off x="614362" y="1022605"/>
            <a:ext cx="10736412" cy="2795598"/>
          </a:xfrm>
          <a:prstGeom prst="rect">
            <a:avLst/>
          </a:prstGeom>
        </p:spPr>
        <p:txBody>
          <a:bodyPr wrap="square">
            <a:spAutoFit/>
          </a:bodyPr>
          <a:lstStyle/>
          <a:p>
            <a:pPr defTabSz="1219261">
              <a:lnSpc>
                <a:spcPct val="150000"/>
              </a:lnSpc>
              <a:defRPr/>
            </a:pPr>
            <a:r>
              <a:rPr lang="zh-CN" altLang="en-US" sz="2399" b="1" dirty="0">
                <a:solidFill>
                  <a:srgbClr val="C00000"/>
                </a:solidFill>
                <a:latin typeface="微软雅黑"/>
                <a:ea typeface="微软雅黑"/>
              </a:rPr>
              <a:t>公式转换法证明</a:t>
            </a:r>
            <a:r>
              <a:rPr lang="en-US" altLang="zh-CN" sz="2399" b="1" dirty="0">
                <a:solidFill>
                  <a:srgbClr val="C00000"/>
                </a:solidFill>
                <a:latin typeface="微软雅黑"/>
                <a:ea typeface="微软雅黑"/>
              </a:rPr>
              <a:t>I</a:t>
            </a:r>
            <a:r>
              <a:rPr lang="en-US" altLang="zh-CN" sz="2399" b="1" baseline="-25000" dirty="0">
                <a:solidFill>
                  <a:srgbClr val="C00000"/>
                </a:solidFill>
                <a:latin typeface="微软雅黑"/>
                <a:ea typeface="微软雅黑"/>
              </a:rPr>
              <a:t>6.</a:t>
            </a:r>
            <a:endParaRPr lang="zh-CN" altLang="en-US" sz="2399" b="1" dirty="0">
              <a:solidFill>
                <a:srgbClr val="C00000"/>
              </a:solidFill>
              <a:latin typeface="微软雅黑"/>
              <a:ea typeface="微软雅黑"/>
            </a:endParaRPr>
          </a:p>
          <a:p>
            <a:pPr defTabSz="1219261">
              <a:lnSpc>
                <a:spcPct val="150000"/>
              </a:lnSpc>
              <a:defRPr/>
            </a:pPr>
            <a:r>
              <a:rPr lang="en-US" altLang="zh-CN" sz="2399" b="1" dirty="0">
                <a:solidFill>
                  <a:prstClr val="black"/>
                </a:solidFill>
                <a:latin typeface="微软雅黑"/>
                <a:ea typeface="微软雅黑"/>
              </a:rPr>
              <a:t>(¬G∧(G∨H))→H=¬(¬G∧(G∨H))∨H</a:t>
            </a:r>
          </a:p>
          <a:p>
            <a:pPr defTabSz="1219261">
              <a:lnSpc>
                <a:spcPct val="150000"/>
              </a:lnSpc>
              <a:defRPr/>
            </a:pPr>
            <a:r>
              <a:rPr lang="en-US" altLang="zh-CN" sz="2399" b="1" dirty="0">
                <a:solidFill>
                  <a:prstClr val="black"/>
                </a:solidFill>
                <a:latin typeface="微软雅黑"/>
                <a:ea typeface="微软雅黑"/>
              </a:rPr>
              <a:t>                           =(G∨¬(G∨H))∨H</a:t>
            </a:r>
          </a:p>
          <a:p>
            <a:pPr defTabSz="1219261">
              <a:lnSpc>
                <a:spcPct val="150000"/>
              </a:lnSpc>
              <a:defRPr/>
            </a:pPr>
            <a:r>
              <a:rPr lang="en-US" altLang="zh-CN" sz="2399" b="1" dirty="0">
                <a:solidFill>
                  <a:prstClr val="black"/>
                </a:solidFill>
                <a:latin typeface="微软雅黑"/>
                <a:ea typeface="微软雅黑"/>
              </a:rPr>
              <a:t>                           =(G∨H)∨¬(G∨H))=1</a:t>
            </a:r>
          </a:p>
          <a:p>
            <a:pPr defTabSz="1219261">
              <a:lnSpc>
                <a:spcPct val="150000"/>
              </a:lnSpc>
              <a:defRPr/>
            </a:pPr>
            <a:r>
              <a:rPr lang="zh-CN" altLang="en-US" sz="2399" b="1" dirty="0">
                <a:solidFill>
                  <a:prstClr val="black"/>
                </a:solidFill>
                <a:latin typeface="微软雅黑"/>
                <a:ea typeface="微软雅黑"/>
              </a:rPr>
              <a:t>根据定理</a:t>
            </a:r>
            <a:r>
              <a:rPr lang="en-US" altLang="zh-CN" sz="2399" b="1" dirty="0">
                <a:solidFill>
                  <a:prstClr val="black"/>
                </a:solidFill>
                <a:latin typeface="微软雅黑"/>
                <a:ea typeface="微软雅黑"/>
              </a:rPr>
              <a:t>2.6</a:t>
            </a:r>
            <a:r>
              <a:rPr lang="zh-CN" altLang="en-US" sz="2399" b="1" dirty="0">
                <a:solidFill>
                  <a:prstClr val="black"/>
                </a:solidFill>
                <a:latin typeface="微软雅黑"/>
                <a:ea typeface="微软雅黑"/>
              </a:rPr>
              <a:t>可知，</a:t>
            </a:r>
            <a:r>
              <a:rPr lang="en-US" altLang="zh-CN" sz="2399" b="1" dirty="0">
                <a:solidFill>
                  <a:prstClr val="black"/>
                </a:solidFill>
                <a:latin typeface="微软雅黑"/>
                <a:ea typeface="微软雅黑"/>
              </a:rPr>
              <a:t>H</a:t>
            </a:r>
            <a:r>
              <a:rPr lang="zh-CN" altLang="en-US" sz="2399" b="1" dirty="0">
                <a:solidFill>
                  <a:prstClr val="black"/>
                </a:solidFill>
                <a:latin typeface="微软雅黑"/>
                <a:ea typeface="微软雅黑"/>
              </a:rPr>
              <a:t>是</a:t>
            </a:r>
            <a:r>
              <a:rPr lang="en-US" altLang="zh-CN" sz="2399" b="1" dirty="0">
                <a:solidFill>
                  <a:prstClr val="black"/>
                </a:solidFill>
                <a:latin typeface="微软雅黑"/>
                <a:ea typeface="微软雅黑"/>
              </a:rPr>
              <a:t>¬G</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G∨H</a:t>
            </a:r>
            <a:r>
              <a:rPr lang="zh-CN" altLang="en-US" sz="2399" b="1" dirty="0">
                <a:solidFill>
                  <a:prstClr val="black"/>
                </a:solidFill>
                <a:latin typeface="微软雅黑"/>
                <a:ea typeface="微软雅黑"/>
              </a:rPr>
              <a:t>的逻辑结果，从而推理是有效的。</a:t>
            </a:r>
          </a:p>
        </p:txBody>
      </p:sp>
      <p:sp>
        <p:nvSpPr>
          <p:cNvPr id="4" name="Rectangle 2">
            <a:extLst>
              <a:ext uri="{FF2B5EF4-FFF2-40B4-BE49-F238E27FC236}">
                <a16:creationId xmlns:a16="http://schemas.microsoft.com/office/drawing/2014/main" id="{C37C75F2-1E5E-41BA-91ED-D746A0B99F60}"/>
              </a:ext>
            </a:extLst>
          </p:cNvPr>
          <p:cNvSpPr txBox="1">
            <a:spLocks noChangeArrowheads="1"/>
          </p:cNvSpPr>
          <p:nvPr/>
        </p:nvSpPr>
        <p:spPr>
          <a:xfrm>
            <a:off x="842896" y="98733"/>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defRPr/>
            </a:pPr>
            <a:r>
              <a:rPr lang="zh-CN" altLang="en-US" sz="2199" dirty="0">
                <a:solidFill>
                  <a:prstClr val="white"/>
                </a:solidFill>
                <a:latin typeface="微软雅黑"/>
                <a:ea typeface="微软雅黑"/>
              </a:rPr>
              <a:t>推理定律的证明</a:t>
            </a:r>
          </a:p>
        </p:txBody>
      </p:sp>
      <p:sp>
        <p:nvSpPr>
          <p:cNvPr id="6" name="矩形 5">
            <a:extLst>
              <a:ext uri="{FF2B5EF4-FFF2-40B4-BE49-F238E27FC236}">
                <a16:creationId xmlns:a16="http://schemas.microsoft.com/office/drawing/2014/main" id="{D8F1DB38-6B76-4D3C-A876-7FC44846B4C5}"/>
              </a:ext>
            </a:extLst>
          </p:cNvPr>
          <p:cNvSpPr/>
          <p:nvPr/>
        </p:nvSpPr>
        <p:spPr>
          <a:xfrm>
            <a:off x="421135" y="4280543"/>
            <a:ext cx="4453778" cy="461532"/>
          </a:xfrm>
          <a:prstGeom prst="rect">
            <a:avLst/>
          </a:prstGeom>
        </p:spPr>
        <p:txBody>
          <a:bodyPr wrap="none">
            <a:spAutoFit/>
          </a:bodyPr>
          <a:lstStyle/>
          <a:p>
            <a:pPr indent="266620" algn="just" defTabSz="1219261">
              <a:defRPr/>
            </a:pPr>
            <a:r>
              <a:rPr lang="zh-CN" altLang="zh-CN" sz="2399" b="1" kern="100" dirty="0">
                <a:solidFill>
                  <a:srgbClr val="3333FF"/>
                </a:solidFill>
                <a:latin typeface="微软雅黑"/>
                <a:ea typeface="微软雅黑"/>
                <a:cs typeface="Times New Roman" panose="02020603050405020304" pitchFamily="18" charset="0"/>
              </a:rPr>
              <a:t>其他的推理定律由读者自证。</a:t>
            </a:r>
            <a:endParaRPr lang="zh-CN" altLang="zh-CN" sz="2399" b="1" kern="100" dirty="0">
              <a:solidFill>
                <a:srgbClr val="3333FF"/>
              </a:solidFill>
              <a:latin typeface="微软雅黑"/>
              <a:ea typeface="微软雅黑"/>
              <a:cs typeface="黑体" panose="02010609060101010101" pitchFamily="49" charset="-122"/>
            </a:endParaRPr>
          </a:p>
        </p:txBody>
      </p:sp>
    </p:spTree>
    <p:extLst>
      <p:ext uri="{BB962C8B-B14F-4D97-AF65-F5344CB8AC3E}">
        <p14:creationId xmlns:p14="http://schemas.microsoft.com/office/powerpoint/2010/main" val="17437996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9" name="Rectangle 2">
            <a:extLst>
              <a:ext uri="{FF2B5EF4-FFF2-40B4-BE49-F238E27FC236}">
                <a16:creationId xmlns:a16="http://schemas.microsoft.com/office/drawing/2014/main" id="{D82828C4-8882-4D0F-964B-651169B55956}"/>
              </a:ext>
            </a:extLst>
          </p:cNvPr>
          <p:cNvSpPr>
            <a:spLocks noGrp="1" noChangeArrowheads="1"/>
          </p:cNvSpPr>
          <p:nvPr>
            <p:ph type="title" idx="4294967295"/>
          </p:nvPr>
        </p:nvSpPr>
        <p:spPr>
          <a:xfrm>
            <a:off x="919074" y="81104"/>
            <a:ext cx="8064034" cy="923872"/>
          </a:xfrm>
        </p:spPr>
        <p:txBody>
          <a:bodyPr/>
          <a:lstStyle/>
          <a:p>
            <a:pPr eaLnBrk="1" hangingPunct="1"/>
            <a:r>
              <a:rPr lang="en-US" altLang="zh-CN" dirty="0"/>
              <a:t>(2) </a:t>
            </a:r>
            <a:r>
              <a:rPr lang="zh-CN" altLang="en-US" dirty="0"/>
              <a:t>推理规则</a:t>
            </a:r>
          </a:p>
        </p:txBody>
      </p:sp>
      <p:sp>
        <p:nvSpPr>
          <p:cNvPr id="147460" name="Rectangle 3">
            <a:extLst>
              <a:ext uri="{FF2B5EF4-FFF2-40B4-BE49-F238E27FC236}">
                <a16:creationId xmlns:a16="http://schemas.microsoft.com/office/drawing/2014/main" id="{38C4370B-9C2E-4552-BB01-73179BB58D3F}"/>
              </a:ext>
            </a:extLst>
          </p:cNvPr>
          <p:cNvSpPr>
            <a:spLocks noGrp="1" noChangeArrowheads="1"/>
          </p:cNvSpPr>
          <p:nvPr>
            <p:ph type="body" idx="4294967295"/>
          </p:nvPr>
        </p:nvSpPr>
        <p:spPr>
          <a:xfrm>
            <a:off x="568646" y="1063073"/>
            <a:ext cx="11243877" cy="4193933"/>
          </a:xfrm>
        </p:spPr>
        <p:txBody>
          <a:bodyPr/>
          <a:lstStyle/>
          <a:p>
            <a:pPr marL="533347" indent="-533347">
              <a:spcBef>
                <a:spcPct val="0"/>
              </a:spcBef>
              <a:buClr>
                <a:srgbClr val="CC0099"/>
              </a:buClr>
              <a:buFont typeface="Wingdings" panose="05000000000000000000" pitchFamily="2" charset="2"/>
              <a:buAutoNum type="circleNumDbPlain"/>
            </a:pPr>
            <a:r>
              <a:rPr lang="en-US" altLang="zh-CN" dirty="0">
                <a:solidFill>
                  <a:srgbClr val="FF0000"/>
                </a:solidFill>
              </a:rPr>
              <a:t>P</a:t>
            </a:r>
            <a:r>
              <a:rPr lang="zh-CN" altLang="en-US" dirty="0">
                <a:solidFill>
                  <a:srgbClr val="FF0000"/>
                </a:solidFill>
              </a:rPr>
              <a:t>规则（称为前提引用规则）：</a:t>
            </a:r>
            <a:r>
              <a:rPr lang="zh-CN" altLang="en-US" dirty="0"/>
              <a:t>在推理过程中，</a:t>
            </a:r>
            <a:r>
              <a:rPr lang="zh-CN" altLang="en-US" dirty="0">
                <a:solidFill>
                  <a:srgbClr val="0000FF"/>
                </a:solidFill>
              </a:rPr>
              <a:t>如果引入前提集合中的一个前提，则称使用了</a:t>
            </a:r>
            <a:r>
              <a:rPr lang="en-US" altLang="zh-CN" dirty="0">
                <a:solidFill>
                  <a:srgbClr val="0000FF"/>
                </a:solidFill>
              </a:rPr>
              <a:t>P</a:t>
            </a:r>
            <a:r>
              <a:rPr lang="zh-CN" altLang="en-US" dirty="0">
                <a:solidFill>
                  <a:srgbClr val="0000FF"/>
                </a:solidFill>
              </a:rPr>
              <a:t>规则</a:t>
            </a:r>
            <a:r>
              <a:rPr lang="zh-CN" altLang="en-US" dirty="0"/>
              <a:t>。</a:t>
            </a:r>
          </a:p>
          <a:p>
            <a:pPr marL="533347" indent="-533347">
              <a:spcBef>
                <a:spcPct val="0"/>
              </a:spcBef>
              <a:buClr>
                <a:srgbClr val="CC0099"/>
              </a:buClr>
              <a:buFont typeface="Wingdings" panose="05000000000000000000" pitchFamily="2" charset="2"/>
              <a:buAutoNum type="circleNumDbPlain"/>
            </a:pPr>
            <a:r>
              <a:rPr lang="en-US" altLang="zh-CN" dirty="0">
                <a:solidFill>
                  <a:srgbClr val="FF0000"/>
                </a:solidFill>
              </a:rPr>
              <a:t>T</a:t>
            </a:r>
            <a:r>
              <a:rPr lang="zh-CN" altLang="en-US" dirty="0">
                <a:solidFill>
                  <a:srgbClr val="FF0000"/>
                </a:solidFill>
              </a:rPr>
              <a:t>规则（逻辑结果引用规则）：</a:t>
            </a:r>
            <a:r>
              <a:rPr lang="zh-CN" altLang="en-US" dirty="0"/>
              <a:t>在推理过程中，</a:t>
            </a:r>
            <a:r>
              <a:rPr lang="zh-CN" altLang="en-US" dirty="0">
                <a:solidFill>
                  <a:srgbClr val="0000FF"/>
                </a:solidFill>
              </a:rPr>
              <a:t>如果引入推理过程中产生的某个中间结果，则称使用了</a:t>
            </a:r>
            <a:r>
              <a:rPr lang="en-US" altLang="zh-CN" dirty="0">
                <a:solidFill>
                  <a:srgbClr val="0000FF"/>
                </a:solidFill>
              </a:rPr>
              <a:t>T</a:t>
            </a:r>
            <a:r>
              <a:rPr lang="zh-CN" altLang="en-US" dirty="0">
                <a:solidFill>
                  <a:srgbClr val="0000FF"/>
                </a:solidFill>
              </a:rPr>
              <a:t>规则</a:t>
            </a:r>
            <a:r>
              <a:rPr lang="zh-CN" altLang="en-US" dirty="0"/>
              <a:t>。</a:t>
            </a:r>
          </a:p>
          <a:p>
            <a:pPr marL="533347" indent="-533347">
              <a:spcBef>
                <a:spcPct val="0"/>
              </a:spcBef>
              <a:buClr>
                <a:srgbClr val="CC0099"/>
              </a:buClr>
              <a:buFont typeface="Wingdings" panose="05000000000000000000" pitchFamily="2" charset="2"/>
              <a:buAutoNum type="circleNumDbPlain"/>
            </a:pPr>
            <a:r>
              <a:rPr lang="en-US" altLang="zh-CN" dirty="0">
                <a:solidFill>
                  <a:srgbClr val="FF0000"/>
                </a:solidFill>
              </a:rPr>
              <a:t>CP</a:t>
            </a:r>
            <a:r>
              <a:rPr lang="zh-CN" altLang="en-US" dirty="0">
                <a:solidFill>
                  <a:srgbClr val="FF0000"/>
                </a:solidFill>
              </a:rPr>
              <a:t>规则（附加前提规则）：</a:t>
            </a:r>
            <a:r>
              <a:rPr lang="zh-CN" altLang="en-US" dirty="0"/>
              <a:t>在推理过程中，</a:t>
            </a:r>
            <a:r>
              <a:rPr lang="zh-CN" altLang="en-US" dirty="0">
                <a:solidFill>
                  <a:srgbClr val="3333FF"/>
                </a:solidFill>
              </a:rPr>
              <a:t>如果逻辑结果为蕴涵式，并且将该蕴涵式的前件作为前提引入</a:t>
            </a:r>
            <a:r>
              <a:rPr lang="zh-CN" altLang="en-US" dirty="0"/>
              <a:t>，则称使用了</a:t>
            </a:r>
            <a:r>
              <a:rPr lang="en-US" altLang="zh-CN" dirty="0"/>
              <a:t>CP</a:t>
            </a:r>
            <a:r>
              <a:rPr lang="zh-CN" altLang="en-US" dirty="0"/>
              <a:t>规则。 </a:t>
            </a:r>
          </a:p>
        </p:txBody>
      </p:sp>
      <p:sp>
        <p:nvSpPr>
          <p:cNvPr id="147461" name="AutoShape 9">
            <a:extLst>
              <a:ext uri="{FF2B5EF4-FFF2-40B4-BE49-F238E27FC236}">
                <a16:creationId xmlns:a16="http://schemas.microsoft.com/office/drawing/2014/main" id="{DEBD226A-0F7F-4CB0-AEE2-52CF3346869E}"/>
              </a:ext>
            </a:extLst>
          </p:cNvPr>
          <p:cNvSpPr>
            <a:spLocks noChangeArrowheads="1"/>
          </p:cNvSpPr>
          <p:nvPr/>
        </p:nvSpPr>
        <p:spPr bwMode="auto">
          <a:xfrm>
            <a:off x="1528498" y="4764127"/>
            <a:ext cx="8094689" cy="1133380"/>
          </a:xfrm>
          <a:prstGeom prst="wedgeRectCallout">
            <a:avLst>
              <a:gd name="adj1" fmla="val -29519"/>
              <a:gd name="adj2" fmla="val -114590"/>
            </a:avLst>
          </a:prstGeom>
          <a:solidFill>
            <a:srgbClr val="FFFF66">
              <a:alpha val="50195"/>
            </a:srgbClr>
          </a:solidFill>
          <a:ln w="12700">
            <a:solidFill>
              <a:srgbClr val="003300"/>
            </a:solidFill>
            <a:miter lim="800000"/>
            <a:headEnd/>
            <a:tailEnd/>
          </a:ln>
        </p:spPr>
        <p:txBody>
          <a:bodyPr wrap="squar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50000"/>
              </a:lnSpc>
              <a:spcBef>
                <a:spcPct val="0"/>
              </a:spcBef>
              <a:buClrTx/>
              <a:buNone/>
              <a:defRPr/>
            </a:pPr>
            <a:r>
              <a:rPr lang="zh-CN" altLang="en-US" sz="2399" dirty="0">
                <a:solidFill>
                  <a:srgbClr val="FF0000"/>
                </a:solidFill>
                <a:latin typeface="微软雅黑"/>
                <a:ea typeface="微软雅黑"/>
              </a:rPr>
              <a:t>证明：</a:t>
            </a:r>
            <a:r>
              <a:rPr lang="en-US" altLang="zh-CN" sz="2399" dirty="0">
                <a:solidFill>
                  <a:srgbClr val="FF0000"/>
                </a:solidFill>
                <a:latin typeface="微软雅黑"/>
                <a:ea typeface="微软雅黑"/>
              </a:rPr>
              <a:t>P</a:t>
            </a:r>
            <a:r>
              <a:rPr lang="en-US" altLang="en-US" sz="2399" noProof="1">
                <a:solidFill>
                  <a:srgbClr val="4F81BD"/>
                </a:solidFill>
                <a:latin typeface="微软雅黑"/>
                <a:sym typeface="Symbol" panose="05050102010706020507" pitchFamily="18" charset="2"/>
              </a:rPr>
              <a:t> </a:t>
            </a:r>
            <a:r>
              <a:rPr lang="zh-CN" altLang="en-US" sz="2399" dirty="0">
                <a:solidFill>
                  <a:srgbClr val="FF0000"/>
                </a:solidFill>
                <a:latin typeface="微软雅黑"/>
                <a:ea typeface="微软雅黑"/>
              </a:rPr>
              <a:t>Ｑ→Ｒ </a:t>
            </a:r>
          </a:p>
          <a:p>
            <a:pPr algn="ctr" defTabSz="1219261">
              <a:lnSpc>
                <a:spcPct val="150000"/>
              </a:lnSpc>
              <a:spcBef>
                <a:spcPct val="0"/>
              </a:spcBef>
              <a:buClrTx/>
              <a:buNone/>
              <a:defRPr/>
            </a:pPr>
            <a:r>
              <a:rPr lang="zh-CN" altLang="en-US" sz="2399" dirty="0">
                <a:solidFill>
                  <a:srgbClr val="FF0000"/>
                </a:solidFill>
                <a:latin typeface="微软雅黑"/>
                <a:ea typeface="微软雅黑"/>
              </a:rPr>
              <a:t>转化为证明：</a:t>
            </a:r>
            <a:r>
              <a:rPr lang="en-US" altLang="zh-CN" sz="2399" dirty="0">
                <a:solidFill>
                  <a:srgbClr val="FF0000"/>
                </a:solidFill>
                <a:latin typeface="微软雅黑"/>
                <a:ea typeface="微软雅黑"/>
              </a:rPr>
              <a:t>P</a:t>
            </a:r>
            <a:r>
              <a:rPr lang="zh-CN" altLang="en-US" sz="2399" dirty="0">
                <a:solidFill>
                  <a:srgbClr val="FF0000"/>
                </a:solidFill>
                <a:latin typeface="微软雅黑"/>
                <a:ea typeface="微软雅黑"/>
              </a:rPr>
              <a:t>，</a:t>
            </a:r>
            <a:r>
              <a:rPr lang="en-US" altLang="zh-CN" sz="2399" dirty="0">
                <a:solidFill>
                  <a:srgbClr val="FF0000"/>
                </a:solidFill>
                <a:latin typeface="微软雅黑"/>
                <a:ea typeface="微软雅黑"/>
              </a:rPr>
              <a:t>Q</a:t>
            </a:r>
            <a:r>
              <a:rPr lang="en-US" altLang="en-US" sz="2399" noProof="1">
                <a:solidFill>
                  <a:srgbClr val="4F81BD"/>
                </a:solidFill>
                <a:latin typeface="微软雅黑"/>
                <a:ea typeface="微软雅黑"/>
                <a:sym typeface="Symbol" panose="05050102010706020507" pitchFamily="18" charset="2"/>
              </a:rPr>
              <a:t></a:t>
            </a:r>
            <a:r>
              <a:rPr lang="zh-CN" altLang="en-US" sz="2399" dirty="0">
                <a:solidFill>
                  <a:srgbClr val="FF0000"/>
                </a:solidFill>
                <a:latin typeface="微软雅黑"/>
                <a:ea typeface="微软雅黑"/>
              </a:rPr>
              <a:t>Ｒ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7460">
                                            <p:txEl>
                                              <p:pRg st="0" end="0"/>
                                            </p:txEl>
                                          </p:spTgt>
                                        </p:tgtEl>
                                        <p:attrNameLst>
                                          <p:attrName>style.visibility</p:attrName>
                                        </p:attrNameLst>
                                      </p:cBhvr>
                                      <p:to>
                                        <p:strVal val="visible"/>
                                      </p:to>
                                    </p:set>
                                    <p:anim calcmode="lin" valueType="num">
                                      <p:cBhvr additive="base">
                                        <p:cTn id="7" dur="500" fill="hold"/>
                                        <p:tgtEl>
                                          <p:spTgt spid="14746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746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7460">
                                            <p:txEl>
                                              <p:pRg st="1" end="1"/>
                                            </p:txEl>
                                          </p:spTgt>
                                        </p:tgtEl>
                                        <p:attrNameLst>
                                          <p:attrName>style.visibility</p:attrName>
                                        </p:attrNameLst>
                                      </p:cBhvr>
                                      <p:to>
                                        <p:strVal val="visible"/>
                                      </p:to>
                                    </p:set>
                                    <p:anim calcmode="lin" valueType="num">
                                      <p:cBhvr additive="base">
                                        <p:cTn id="13" dur="500" fill="hold"/>
                                        <p:tgtEl>
                                          <p:spTgt spid="14746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746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7460">
                                            <p:txEl>
                                              <p:pRg st="2" end="2"/>
                                            </p:txEl>
                                          </p:spTgt>
                                        </p:tgtEl>
                                        <p:attrNameLst>
                                          <p:attrName>style.visibility</p:attrName>
                                        </p:attrNameLst>
                                      </p:cBhvr>
                                      <p:to>
                                        <p:strVal val="visible"/>
                                      </p:to>
                                    </p:set>
                                    <p:anim calcmode="lin" valueType="num">
                                      <p:cBhvr additive="base">
                                        <p:cTn id="19" dur="500" fill="hold"/>
                                        <p:tgtEl>
                                          <p:spTgt spid="147460">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746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7461"/>
                                        </p:tgtEl>
                                        <p:attrNameLst>
                                          <p:attrName>style.visibility</p:attrName>
                                        </p:attrNameLst>
                                      </p:cBhvr>
                                      <p:to>
                                        <p:strVal val="visible"/>
                                      </p:to>
                                    </p:set>
                                    <p:anim calcmode="lin" valueType="num">
                                      <p:cBhvr additive="base">
                                        <p:cTn id="25" dur="500" fill="hold"/>
                                        <p:tgtEl>
                                          <p:spTgt spid="147461"/>
                                        </p:tgtEl>
                                        <p:attrNameLst>
                                          <p:attrName>ppt_x</p:attrName>
                                        </p:attrNameLst>
                                      </p:cBhvr>
                                      <p:tavLst>
                                        <p:tav tm="0">
                                          <p:val>
                                            <p:strVal val="#ppt_x"/>
                                          </p:val>
                                        </p:tav>
                                        <p:tav tm="100000">
                                          <p:val>
                                            <p:strVal val="#ppt_x"/>
                                          </p:val>
                                        </p:tav>
                                      </p:tavLst>
                                    </p:anim>
                                    <p:anim calcmode="lin" valueType="num">
                                      <p:cBhvr additive="base">
                                        <p:cTn id="26" dur="500" fill="hold"/>
                                        <p:tgtEl>
                                          <p:spTgt spid="1474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0" grpId="0" build="p" autoUpdateAnimBg="0"/>
      <p:bldP spid="147461" grpId="0" animBg="1"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AF3D906-80E6-4BDC-BF7E-08111662C968}"/>
              </a:ext>
            </a:extLst>
          </p:cNvPr>
          <p:cNvSpPr/>
          <p:nvPr/>
        </p:nvSpPr>
        <p:spPr>
          <a:xfrm>
            <a:off x="919074" y="1296810"/>
            <a:ext cx="10660234" cy="3350077"/>
          </a:xfrm>
          <a:prstGeom prst="rect">
            <a:avLst/>
          </a:prstGeom>
        </p:spPr>
        <p:txBody>
          <a:bodyPr wrap="square">
            <a:spAutoFit/>
          </a:bodyPr>
          <a:lstStyle/>
          <a:p>
            <a:pPr defTabSz="1219261">
              <a:lnSpc>
                <a:spcPct val="150000"/>
              </a:lnSpc>
              <a:defRPr/>
            </a:pPr>
            <a:r>
              <a:rPr lang="zh-CN" altLang="en-US" sz="2399" b="1" dirty="0">
                <a:solidFill>
                  <a:srgbClr val="C00000"/>
                </a:solidFill>
                <a:latin typeface="微软雅黑"/>
                <a:ea typeface="微软雅黑"/>
              </a:rPr>
              <a:t>解题小贴士</a:t>
            </a:r>
            <a:r>
              <a:rPr lang="en-US" altLang="zh-CN" sz="2399" b="1" dirty="0">
                <a:solidFill>
                  <a:srgbClr val="C00000"/>
                </a:solidFill>
                <a:latin typeface="微软雅黑"/>
                <a:ea typeface="微软雅黑"/>
              </a:rPr>
              <a:t>—</a:t>
            </a:r>
            <a:r>
              <a:rPr lang="zh-CN" altLang="en-US" sz="2399" b="1" dirty="0">
                <a:solidFill>
                  <a:srgbClr val="C00000"/>
                </a:solidFill>
                <a:latin typeface="微软雅黑"/>
                <a:ea typeface="微软雅黑"/>
              </a:rPr>
              <a:t>判别推理有效的演绎法</a:t>
            </a:r>
          </a:p>
          <a:p>
            <a:pPr defTabSz="1219261">
              <a:lnSpc>
                <a:spcPct val="150000"/>
              </a:lnSpc>
              <a:defRPr/>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）直接由前提集合推导结论的演绎法被称为</a:t>
            </a:r>
            <a:r>
              <a:rPr lang="zh-CN" altLang="en-US" sz="2399" b="1" dirty="0">
                <a:solidFill>
                  <a:srgbClr val="3333FF"/>
                </a:solidFill>
                <a:latin typeface="微软雅黑"/>
                <a:ea typeface="微软雅黑"/>
              </a:rPr>
              <a:t>直接证明方法</a:t>
            </a:r>
            <a:r>
              <a:rPr lang="zh-CN" altLang="en-US" sz="2399" b="1" dirty="0">
                <a:solidFill>
                  <a:prstClr val="black"/>
                </a:solidFill>
                <a:latin typeface="微软雅黑"/>
                <a:ea typeface="微软雅黑"/>
              </a:rPr>
              <a:t>；利用</a:t>
            </a:r>
            <a:r>
              <a:rPr lang="en-US" altLang="zh-CN" sz="2399" b="1" dirty="0">
                <a:solidFill>
                  <a:prstClr val="black"/>
                </a:solidFill>
                <a:latin typeface="微软雅黑"/>
                <a:ea typeface="微软雅黑"/>
              </a:rPr>
              <a:t>CP</a:t>
            </a:r>
            <a:r>
              <a:rPr lang="zh-CN" altLang="en-US" sz="2399" b="1" dirty="0">
                <a:solidFill>
                  <a:prstClr val="black"/>
                </a:solidFill>
                <a:latin typeface="微软雅黑"/>
                <a:ea typeface="微软雅黑"/>
              </a:rPr>
              <a:t>规则推理的方法被称为</a:t>
            </a:r>
            <a:r>
              <a:rPr lang="en-US" altLang="zh-CN" sz="2399" b="1" dirty="0">
                <a:solidFill>
                  <a:srgbClr val="3333FF"/>
                </a:solidFill>
                <a:latin typeface="微软雅黑"/>
                <a:ea typeface="微软雅黑"/>
              </a:rPr>
              <a:t>CP</a:t>
            </a:r>
            <a:r>
              <a:rPr lang="zh-CN" altLang="en-US" sz="2399" b="1" dirty="0">
                <a:solidFill>
                  <a:srgbClr val="3333FF"/>
                </a:solidFill>
                <a:latin typeface="微软雅黑"/>
                <a:ea typeface="微软雅黑"/>
              </a:rPr>
              <a:t>规则证明方法</a:t>
            </a:r>
            <a:r>
              <a:rPr lang="zh-CN" altLang="en-US" sz="2399" b="1" dirty="0">
                <a:solidFill>
                  <a:prstClr val="black"/>
                </a:solidFill>
                <a:latin typeface="微软雅黑"/>
                <a:ea typeface="微软雅黑"/>
              </a:rPr>
              <a:t>；否定结论得到矛盾的演绎法称为</a:t>
            </a:r>
            <a:r>
              <a:rPr lang="zh-CN" altLang="en-US" sz="2399" b="1" dirty="0">
                <a:solidFill>
                  <a:srgbClr val="3333FF"/>
                </a:solidFill>
                <a:latin typeface="微软雅黑"/>
                <a:ea typeface="微软雅黑"/>
              </a:rPr>
              <a:t>反证法。</a:t>
            </a:r>
            <a:endParaRPr lang="zh-CN" altLang="en-US" sz="2399" b="1" dirty="0">
              <a:solidFill>
                <a:prstClr val="black"/>
              </a:solidFill>
              <a:latin typeface="微软雅黑"/>
              <a:ea typeface="微软雅黑"/>
            </a:endParaRPr>
          </a:p>
          <a:p>
            <a:pPr defTabSz="1219261">
              <a:lnSpc>
                <a:spcPct val="150000"/>
              </a:lnSpc>
              <a:defRPr/>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2</a:t>
            </a:r>
            <a:r>
              <a:rPr lang="zh-CN" altLang="en-US" sz="2399" b="1" dirty="0">
                <a:solidFill>
                  <a:prstClr val="black"/>
                </a:solidFill>
                <a:latin typeface="微软雅黑"/>
                <a:ea typeface="微软雅黑"/>
              </a:rPr>
              <a:t>）演绎法推理的每个步骤包括三个部分，分别为</a:t>
            </a:r>
            <a:r>
              <a:rPr lang="zh-CN" altLang="en-US" sz="2399" b="1" dirty="0">
                <a:solidFill>
                  <a:srgbClr val="3333FF"/>
                </a:solidFill>
                <a:latin typeface="微软雅黑"/>
                <a:ea typeface="微软雅黑"/>
              </a:rPr>
              <a:t>步骤序号、前提或中间结果和理由</a:t>
            </a:r>
            <a:r>
              <a:rPr lang="zh-CN" altLang="en-US" sz="2399" b="1" dirty="0">
                <a:solidFill>
                  <a:prstClr val="black"/>
                </a:solidFill>
                <a:latin typeface="微软雅黑"/>
                <a:ea typeface="微软雅黑"/>
              </a:rPr>
              <a:t>。其中理由部分包括推理规则</a:t>
            </a:r>
            <a:r>
              <a:rPr lang="en-US" altLang="zh-CN" sz="2399" b="1" dirty="0">
                <a:solidFill>
                  <a:prstClr val="black"/>
                </a:solidFill>
                <a:latin typeface="微软雅黑"/>
                <a:ea typeface="微软雅黑"/>
              </a:rPr>
              <a:t>(T</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P</a:t>
            </a:r>
            <a:r>
              <a:rPr lang="zh-CN" altLang="en-US" sz="2399" b="1" dirty="0">
                <a:solidFill>
                  <a:prstClr val="black"/>
                </a:solidFill>
                <a:latin typeface="微软雅黑"/>
                <a:ea typeface="微软雅黑"/>
              </a:rPr>
              <a:t>或</a:t>
            </a:r>
            <a:r>
              <a:rPr lang="en-US" altLang="zh-CN" sz="2399" b="1" dirty="0">
                <a:solidFill>
                  <a:prstClr val="black"/>
                </a:solidFill>
                <a:latin typeface="微软雅黑"/>
                <a:ea typeface="微软雅黑"/>
              </a:rPr>
              <a:t>CP)</a:t>
            </a:r>
            <a:r>
              <a:rPr lang="zh-CN" altLang="en-US" sz="2399" b="1" dirty="0">
                <a:solidFill>
                  <a:prstClr val="black"/>
                </a:solidFill>
                <a:latin typeface="微软雅黑"/>
                <a:ea typeface="微软雅黑"/>
              </a:rPr>
              <a:t>、依据的步骤</a:t>
            </a:r>
            <a:r>
              <a:rPr lang="en-US" altLang="zh-CN" sz="2399" b="1" dirty="0">
                <a:solidFill>
                  <a:prstClr val="black"/>
                </a:solidFill>
                <a:latin typeface="微软雅黑"/>
                <a:ea typeface="微软雅黑"/>
              </a:rPr>
              <a:t>(</a:t>
            </a:r>
            <a:r>
              <a:rPr lang="zh-CN" altLang="en-US" sz="2399" b="1" dirty="0">
                <a:solidFill>
                  <a:prstClr val="black"/>
                </a:solidFill>
                <a:latin typeface="微软雅黑"/>
                <a:ea typeface="微软雅黑"/>
              </a:rPr>
              <a:t>引入前提时不写</a:t>
            </a:r>
            <a:r>
              <a:rPr lang="en-US" altLang="zh-CN" sz="2399" b="1" dirty="0">
                <a:solidFill>
                  <a:prstClr val="black"/>
                </a:solidFill>
                <a:latin typeface="微软雅黑"/>
                <a:ea typeface="微软雅黑"/>
              </a:rPr>
              <a:t>)</a:t>
            </a:r>
            <a:r>
              <a:rPr lang="zh-CN" altLang="en-US" sz="2399" b="1" dirty="0">
                <a:solidFill>
                  <a:prstClr val="black"/>
                </a:solidFill>
                <a:latin typeface="微软雅黑"/>
                <a:ea typeface="微软雅黑"/>
              </a:rPr>
              <a:t>和利用的推理定律</a:t>
            </a:r>
            <a:r>
              <a:rPr lang="en-US" altLang="zh-CN" sz="2399" b="1" dirty="0">
                <a:solidFill>
                  <a:prstClr val="black"/>
                </a:solidFill>
                <a:latin typeface="微软雅黑"/>
                <a:ea typeface="微软雅黑"/>
              </a:rPr>
              <a:t>I</a:t>
            </a:r>
            <a:r>
              <a:rPr lang="zh-CN" altLang="en-US" sz="2399" b="1" dirty="0">
                <a:solidFill>
                  <a:prstClr val="black"/>
                </a:solidFill>
                <a:latin typeface="微软雅黑"/>
                <a:ea typeface="微软雅黑"/>
              </a:rPr>
              <a:t>或等价定律</a:t>
            </a:r>
            <a:r>
              <a:rPr lang="en-US" altLang="zh-CN" sz="2399" b="1" dirty="0">
                <a:solidFill>
                  <a:prstClr val="black"/>
                </a:solidFill>
                <a:latin typeface="微软雅黑"/>
                <a:ea typeface="微软雅黑"/>
              </a:rPr>
              <a:t>E</a:t>
            </a:r>
            <a:r>
              <a:rPr lang="zh-CN" altLang="en-US" sz="2399" b="1" dirty="0">
                <a:solidFill>
                  <a:prstClr val="black"/>
                </a:solidFill>
                <a:latin typeface="微软雅黑"/>
                <a:ea typeface="微软雅黑"/>
              </a:rPr>
              <a:t>。</a:t>
            </a:r>
          </a:p>
        </p:txBody>
      </p:sp>
      <p:sp>
        <p:nvSpPr>
          <p:cNvPr id="5" name="Rectangle 2">
            <a:extLst>
              <a:ext uri="{FF2B5EF4-FFF2-40B4-BE49-F238E27FC236}">
                <a16:creationId xmlns:a16="http://schemas.microsoft.com/office/drawing/2014/main" id="{4389BD2B-E072-4292-A7E3-A44C984C29BD}"/>
              </a:ext>
            </a:extLst>
          </p:cNvPr>
          <p:cNvSpPr txBox="1">
            <a:spLocks noChangeArrowheads="1"/>
          </p:cNvSpPr>
          <p:nvPr/>
        </p:nvSpPr>
        <p:spPr>
          <a:xfrm>
            <a:off x="919074" y="81104"/>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defRPr/>
            </a:pPr>
            <a:r>
              <a:rPr lang="en-US" altLang="zh-CN" sz="2199" dirty="0">
                <a:solidFill>
                  <a:prstClr val="white"/>
                </a:solidFill>
                <a:latin typeface="微软雅黑"/>
                <a:ea typeface="微软雅黑"/>
              </a:rPr>
              <a:t>(2) </a:t>
            </a:r>
            <a:r>
              <a:rPr lang="zh-CN" altLang="en-US" sz="2199" dirty="0">
                <a:solidFill>
                  <a:prstClr val="white"/>
                </a:solidFill>
                <a:latin typeface="微软雅黑"/>
                <a:ea typeface="微软雅黑"/>
              </a:rPr>
              <a:t>演绎法的使用</a:t>
            </a:r>
          </a:p>
        </p:txBody>
      </p:sp>
    </p:spTree>
    <p:extLst>
      <p:ext uri="{BB962C8B-B14F-4D97-AF65-F5344CB8AC3E}">
        <p14:creationId xmlns:p14="http://schemas.microsoft.com/office/powerpoint/2010/main" val="31671310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EE1B25-1260-4099-AFFA-32F971FAF271}"/>
              </a:ext>
            </a:extLst>
          </p:cNvPr>
          <p:cNvSpPr txBox="1">
            <a:spLocks noChangeArrowheads="1"/>
          </p:cNvSpPr>
          <p:nvPr/>
        </p:nvSpPr>
        <p:spPr>
          <a:xfrm>
            <a:off x="919074" y="81104"/>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defRPr/>
            </a:pPr>
            <a:endParaRPr lang="zh-CN" altLang="en-US" sz="2199" dirty="0">
              <a:solidFill>
                <a:prstClr val="white"/>
              </a:solidFill>
              <a:latin typeface="微软雅黑"/>
              <a:ea typeface="微软雅黑"/>
            </a:endParaRPr>
          </a:p>
        </p:txBody>
      </p:sp>
      <p:sp>
        <p:nvSpPr>
          <p:cNvPr id="4" name="矩形 3">
            <a:extLst>
              <a:ext uri="{FF2B5EF4-FFF2-40B4-BE49-F238E27FC236}">
                <a16:creationId xmlns:a16="http://schemas.microsoft.com/office/drawing/2014/main" id="{FB98DAA3-6971-4CFC-A9E5-65EABCEE1E18}"/>
              </a:ext>
            </a:extLst>
          </p:cNvPr>
          <p:cNvSpPr/>
          <p:nvPr/>
        </p:nvSpPr>
        <p:spPr>
          <a:xfrm>
            <a:off x="-146694" y="1137757"/>
            <a:ext cx="10054768" cy="461532"/>
          </a:xfrm>
          <a:prstGeom prst="rect">
            <a:avLst/>
          </a:prstGeom>
        </p:spPr>
        <p:txBody>
          <a:bodyPr wrap="square">
            <a:spAutoFit/>
          </a:bodyPr>
          <a:lstStyle/>
          <a:p>
            <a:pPr marR="16505" indent="262176" algn="just" defTabSz="1219261">
              <a:defRPr/>
            </a:pPr>
            <a:r>
              <a:rPr lang="zh-CN" altLang="zh-CN" sz="2399" b="1" kern="100" dirty="0">
                <a:solidFill>
                  <a:srgbClr val="C00000"/>
                </a:solidFill>
                <a:latin typeface="微软雅黑"/>
                <a:ea typeface="微软雅黑"/>
                <a:cs typeface="Times New Roman" panose="02020603050405020304" pitchFamily="18" charset="0"/>
              </a:rPr>
              <a:t>例</a:t>
            </a:r>
            <a:r>
              <a:rPr lang="en-US" altLang="zh-CN" sz="2399" b="1" kern="100" dirty="0">
                <a:solidFill>
                  <a:srgbClr val="C00000"/>
                </a:solidFill>
                <a:latin typeface="微软雅黑"/>
                <a:ea typeface="微软雅黑"/>
                <a:cs typeface="黑体" panose="02010609060101010101" pitchFamily="49" charset="-122"/>
              </a:rPr>
              <a:t>2.32  </a:t>
            </a:r>
            <a:r>
              <a:rPr lang="zh-CN" altLang="zh-CN" sz="2399" b="1" kern="100" dirty="0">
                <a:solidFill>
                  <a:prstClr val="black"/>
                </a:solidFill>
                <a:latin typeface="微软雅黑"/>
                <a:ea typeface="微软雅黑"/>
                <a:cs typeface="Times New Roman" panose="02020603050405020304" pitchFamily="18" charset="0"/>
              </a:rPr>
              <a:t>用演绎法证明</a:t>
            </a:r>
            <a:r>
              <a:rPr lang="en-US" altLang="zh-CN" sz="2399" b="1" kern="100" dirty="0">
                <a:solidFill>
                  <a:prstClr val="black"/>
                </a:solidFill>
                <a:latin typeface="微软雅黑"/>
                <a:ea typeface="微软雅黑"/>
                <a:cs typeface="黑体" panose="02010609060101010101" pitchFamily="49" charset="-122"/>
              </a:rPr>
              <a:t>I</a:t>
            </a:r>
            <a:r>
              <a:rPr lang="en-US" altLang="zh-CN" sz="2399" b="1" kern="100" baseline="-25000" dirty="0">
                <a:solidFill>
                  <a:prstClr val="black"/>
                </a:solidFill>
                <a:latin typeface="微软雅黑"/>
                <a:ea typeface="微软雅黑"/>
                <a:cs typeface="黑体" panose="02010609060101010101" pitchFamily="49" charset="-122"/>
              </a:rPr>
              <a:t>9</a:t>
            </a:r>
            <a:r>
              <a:rPr lang="zh-CN" altLang="zh-CN" sz="2399" b="1" kern="100" dirty="0">
                <a:solidFill>
                  <a:prstClr val="black"/>
                </a:solidFill>
                <a:latin typeface="微软雅黑"/>
                <a:ea typeface="微软雅黑"/>
                <a:cs typeface="Times New Roman" panose="02020603050405020304" pitchFamily="18" charset="0"/>
              </a:rPr>
              <a:t>。</a:t>
            </a:r>
            <a:r>
              <a:rPr lang="zh-CN" altLang="en-US" sz="2399" b="1" kern="100" dirty="0">
                <a:solidFill>
                  <a:srgbClr val="0070C0"/>
                </a:solidFill>
                <a:latin typeface="微软雅黑"/>
                <a:ea typeface="微软雅黑"/>
                <a:cs typeface="Times New Roman" panose="02020603050405020304" pitchFamily="18" charset="0"/>
              </a:rPr>
              <a:t>（</a:t>
            </a:r>
            <a:r>
              <a:rPr lang="en-US" altLang="zh-CN" sz="2399" b="1" kern="100" dirty="0">
                <a:solidFill>
                  <a:srgbClr val="0070C0"/>
                </a:solidFill>
                <a:latin typeface="微软雅黑"/>
                <a:ea typeface="微软雅黑"/>
                <a:cs typeface="Times New Roman" panose="02020603050405020304" pitchFamily="18" charset="0"/>
              </a:rPr>
              <a:t>G→H</a:t>
            </a:r>
            <a:r>
              <a:rPr lang="zh-CN" altLang="en-US" sz="2399" b="1" kern="100" dirty="0">
                <a:solidFill>
                  <a:srgbClr val="0070C0"/>
                </a:solidFill>
                <a:latin typeface="微软雅黑"/>
                <a:ea typeface="微软雅黑"/>
                <a:cs typeface="Times New Roman" panose="02020603050405020304" pitchFamily="18" charset="0"/>
              </a:rPr>
              <a:t>，</a:t>
            </a:r>
            <a:r>
              <a:rPr lang="en-US" altLang="zh-CN" sz="2399" b="1" kern="100" dirty="0">
                <a:solidFill>
                  <a:srgbClr val="0070C0"/>
                </a:solidFill>
                <a:latin typeface="微软雅黑"/>
                <a:ea typeface="微软雅黑"/>
                <a:cs typeface="Times New Roman" panose="02020603050405020304" pitchFamily="18" charset="0"/>
              </a:rPr>
              <a:t>H→</a:t>
            </a:r>
            <a:r>
              <a:rPr lang="zh-CN" altLang="en-US" sz="2399" b="1" dirty="0">
                <a:solidFill>
                  <a:srgbClr val="0070C0"/>
                </a:solidFill>
                <a:latin typeface="微软雅黑"/>
                <a:ea typeface="微软雅黑"/>
              </a:rPr>
              <a:t>Ｉ</a:t>
            </a:r>
            <a:r>
              <a:rPr lang="en-US" altLang="en-US" sz="2399" b="1" kern="100" noProof="1">
                <a:solidFill>
                  <a:srgbClr val="0070C0"/>
                </a:solidFill>
                <a:latin typeface="微软雅黑"/>
                <a:ea typeface="微软雅黑"/>
                <a:cs typeface="Times New Roman" panose="02020603050405020304" pitchFamily="18" charset="0"/>
                <a:sym typeface="Symbol" panose="05050102010706020507" pitchFamily="18" charset="2"/>
              </a:rPr>
              <a:t></a:t>
            </a:r>
            <a:r>
              <a:rPr lang="en-US" altLang="en-US" sz="2399" b="1" kern="100" noProof="1">
                <a:solidFill>
                  <a:srgbClr val="0070C0"/>
                </a:solidFill>
                <a:latin typeface="微软雅黑"/>
                <a:ea typeface="微软雅黑"/>
                <a:cs typeface="Times New Roman" panose="02020603050405020304" pitchFamily="18" charset="0"/>
              </a:rPr>
              <a:t>G→</a:t>
            </a:r>
            <a:r>
              <a:rPr lang="zh-CN" altLang="en-US" sz="2399" b="1" dirty="0">
                <a:solidFill>
                  <a:srgbClr val="0070C0"/>
                </a:solidFill>
                <a:latin typeface="微软雅黑"/>
                <a:ea typeface="微软雅黑"/>
              </a:rPr>
              <a:t>Ｉ</a:t>
            </a:r>
            <a:r>
              <a:rPr lang="zh-CN" altLang="en-US" sz="2399" b="1" kern="100" dirty="0">
                <a:solidFill>
                  <a:srgbClr val="1157AB"/>
                </a:solidFill>
                <a:latin typeface="微软雅黑"/>
                <a:ea typeface="微软雅黑"/>
                <a:cs typeface="Times New Roman" panose="02020603050405020304" pitchFamily="18" charset="0"/>
              </a:rPr>
              <a:t>）</a:t>
            </a:r>
            <a:endParaRPr lang="zh-CN" altLang="zh-CN" sz="2399" b="1" kern="100" dirty="0">
              <a:solidFill>
                <a:srgbClr val="1157AB"/>
              </a:solidFill>
              <a:latin typeface="微软雅黑"/>
              <a:ea typeface="微软雅黑"/>
              <a:cs typeface="Times New Roman" panose="02020603050405020304" pitchFamily="18" charset="0"/>
            </a:endParaRPr>
          </a:p>
        </p:txBody>
      </p:sp>
      <p:sp>
        <p:nvSpPr>
          <p:cNvPr id="6" name="Rectangle 3">
            <a:extLst>
              <a:ext uri="{FF2B5EF4-FFF2-40B4-BE49-F238E27FC236}">
                <a16:creationId xmlns:a16="http://schemas.microsoft.com/office/drawing/2014/main" id="{297958F9-4543-4BD4-B296-96B90DF93776}"/>
              </a:ext>
            </a:extLst>
          </p:cNvPr>
          <p:cNvSpPr txBox="1">
            <a:spLocks noChangeArrowheads="1"/>
          </p:cNvSpPr>
          <p:nvPr/>
        </p:nvSpPr>
        <p:spPr>
          <a:xfrm>
            <a:off x="766719" y="1693425"/>
            <a:ext cx="8103718" cy="4997161"/>
          </a:xfrm>
          <a:prstGeom prst="rect">
            <a:avLst/>
          </a:prstGeom>
        </p:spPr>
        <p:txBody>
          <a:bodyPr vert="horz" lIns="121882" tIns="60940" rIns="121882" bIns="60940" rtlCol="0">
            <a:norm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lnSpc>
                <a:spcPct val="150000"/>
              </a:lnSpc>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defTabSz="1219261">
              <a:spcBef>
                <a:spcPct val="0"/>
              </a:spcBef>
              <a:buNone/>
              <a:defRPr/>
            </a:pPr>
            <a:r>
              <a:rPr lang="zh-CN" altLang="en-US" sz="2399" dirty="0">
                <a:solidFill>
                  <a:srgbClr val="C00000"/>
                </a:solidFill>
                <a:latin typeface="微软雅黑"/>
                <a:ea typeface="微软雅黑"/>
              </a:rPr>
              <a:t>证明</a:t>
            </a:r>
            <a:r>
              <a:rPr lang="zh-CN" altLang="en-US" sz="2399" dirty="0">
                <a:solidFill>
                  <a:prstClr val="black"/>
                </a:solidFill>
                <a:latin typeface="微软雅黑"/>
                <a:ea typeface="微软雅黑"/>
              </a:rPr>
              <a:t>  </a:t>
            </a:r>
          </a:p>
          <a:p>
            <a:pPr marL="0" indent="0" defTabSz="1219261">
              <a:spcBef>
                <a:spcPct val="0"/>
              </a:spcBef>
              <a:buNone/>
              <a:defRPr/>
            </a:pPr>
            <a:r>
              <a:rPr lang="zh-CN" altLang="en-US" sz="2399" dirty="0">
                <a:solidFill>
                  <a:prstClr val="black"/>
                </a:solidFill>
                <a:latin typeface="微软雅黑"/>
                <a:ea typeface="微软雅黑"/>
              </a:rPr>
              <a:t>①   </a:t>
            </a:r>
            <a:r>
              <a:rPr lang="en-US" altLang="zh-CN" sz="2399" dirty="0">
                <a:solidFill>
                  <a:prstClr val="black"/>
                </a:solidFill>
                <a:latin typeface="微软雅黑"/>
                <a:ea typeface="微软雅黑"/>
              </a:rPr>
              <a:t>G                                   P(</a:t>
            </a:r>
            <a:r>
              <a:rPr lang="zh-CN" altLang="en-US" sz="2399" dirty="0">
                <a:solidFill>
                  <a:prstClr val="black"/>
                </a:solidFill>
                <a:latin typeface="微软雅黑"/>
                <a:ea typeface="微软雅黑"/>
              </a:rPr>
              <a:t>附加前提</a:t>
            </a:r>
            <a:r>
              <a:rPr lang="en-US" altLang="zh-CN" sz="2399" dirty="0">
                <a:solidFill>
                  <a:prstClr val="black"/>
                </a:solidFill>
                <a:latin typeface="微软雅黑"/>
                <a:ea typeface="微软雅黑"/>
              </a:rPr>
              <a:t>)</a:t>
            </a:r>
          </a:p>
          <a:p>
            <a:pPr marL="0" indent="0" defTabSz="1219261">
              <a:spcBef>
                <a:spcPct val="0"/>
              </a:spcBef>
              <a:buNone/>
              <a:defRPr/>
            </a:pPr>
            <a:r>
              <a:rPr lang="en-US" altLang="zh-CN" sz="2399" dirty="0">
                <a:solidFill>
                  <a:prstClr val="black"/>
                </a:solidFill>
                <a:latin typeface="微软雅黑"/>
                <a:ea typeface="微软雅黑"/>
              </a:rPr>
              <a:t>②   G→H                             P</a:t>
            </a:r>
          </a:p>
          <a:p>
            <a:pPr marL="0" indent="0" defTabSz="1219261">
              <a:spcBef>
                <a:spcPct val="0"/>
              </a:spcBef>
              <a:buNone/>
              <a:defRPr/>
            </a:pPr>
            <a:r>
              <a:rPr lang="en-US" altLang="zh-CN" sz="2399" dirty="0">
                <a:solidFill>
                  <a:prstClr val="black"/>
                </a:solidFill>
                <a:latin typeface="微软雅黑"/>
                <a:ea typeface="微软雅黑"/>
              </a:rPr>
              <a:t>③   H                                   T</a:t>
            </a:r>
            <a:r>
              <a:rPr lang="zh-CN" altLang="en-US" sz="2399" dirty="0">
                <a:solidFill>
                  <a:prstClr val="black"/>
                </a:solidFill>
                <a:latin typeface="微软雅黑"/>
                <a:ea typeface="微软雅黑"/>
              </a:rPr>
              <a:t>，①，②，</a:t>
            </a:r>
            <a:r>
              <a:rPr lang="en-US" altLang="zh-CN" sz="2399" dirty="0">
                <a:solidFill>
                  <a:prstClr val="black"/>
                </a:solidFill>
                <a:latin typeface="微软雅黑"/>
                <a:ea typeface="微软雅黑"/>
              </a:rPr>
              <a:t>I</a:t>
            </a:r>
          </a:p>
          <a:p>
            <a:pPr marL="0" indent="0" defTabSz="1219261">
              <a:spcBef>
                <a:spcPct val="0"/>
              </a:spcBef>
              <a:buNone/>
              <a:defRPr/>
            </a:pPr>
            <a:r>
              <a:rPr lang="en-US" altLang="zh-CN" sz="2399" dirty="0">
                <a:solidFill>
                  <a:prstClr val="black"/>
                </a:solidFill>
                <a:latin typeface="微软雅黑"/>
                <a:ea typeface="微软雅黑"/>
              </a:rPr>
              <a:t>④   H→</a:t>
            </a:r>
            <a:r>
              <a:rPr lang="zh-CN" altLang="en-US" sz="2399" dirty="0">
                <a:solidFill>
                  <a:prstClr val="black"/>
                </a:solidFill>
                <a:latin typeface="微软雅黑"/>
                <a:ea typeface="微软雅黑"/>
              </a:rPr>
              <a:t>Ｉ                            </a:t>
            </a:r>
            <a:r>
              <a:rPr lang="en-US" altLang="zh-CN" sz="2399" dirty="0">
                <a:solidFill>
                  <a:prstClr val="black"/>
                </a:solidFill>
                <a:latin typeface="微软雅黑"/>
                <a:ea typeface="微软雅黑"/>
              </a:rPr>
              <a:t>P</a:t>
            </a:r>
          </a:p>
          <a:p>
            <a:pPr marL="0" indent="0" defTabSz="1219261">
              <a:spcBef>
                <a:spcPct val="0"/>
              </a:spcBef>
              <a:buNone/>
              <a:defRPr/>
            </a:pPr>
            <a:r>
              <a:rPr lang="en-US" altLang="zh-CN" sz="2399" dirty="0">
                <a:solidFill>
                  <a:prstClr val="black"/>
                </a:solidFill>
                <a:latin typeface="微软雅黑"/>
                <a:ea typeface="微软雅黑"/>
              </a:rPr>
              <a:t>⑤   </a:t>
            </a:r>
            <a:r>
              <a:rPr lang="zh-CN" altLang="en-US" sz="2399" dirty="0">
                <a:solidFill>
                  <a:prstClr val="black"/>
                </a:solidFill>
                <a:latin typeface="微软雅黑"/>
                <a:ea typeface="微软雅黑"/>
              </a:rPr>
              <a:t>Ｉ                                  </a:t>
            </a:r>
            <a:r>
              <a:rPr lang="en-US" altLang="zh-CN" sz="2399" dirty="0">
                <a:solidFill>
                  <a:prstClr val="black"/>
                </a:solidFill>
                <a:latin typeface="微软雅黑"/>
                <a:ea typeface="微软雅黑"/>
              </a:rPr>
              <a:t>T</a:t>
            </a:r>
            <a:r>
              <a:rPr lang="zh-CN" altLang="en-US" sz="2399" dirty="0">
                <a:solidFill>
                  <a:prstClr val="black"/>
                </a:solidFill>
                <a:latin typeface="微软雅黑"/>
                <a:ea typeface="微软雅黑"/>
              </a:rPr>
              <a:t>，③，④，</a:t>
            </a:r>
            <a:r>
              <a:rPr lang="en-US" altLang="zh-CN" sz="2399" dirty="0">
                <a:solidFill>
                  <a:prstClr val="black"/>
                </a:solidFill>
                <a:latin typeface="微软雅黑"/>
                <a:ea typeface="微软雅黑"/>
              </a:rPr>
              <a:t>I </a:t>
            </a:r>
          </a:p>
          <a:p>
            <a:pPr marL="0" indent="0" defTabSz="1219261">
              <a:spcBef>
                <a:spcPct val="0"/>
              </a:spcBef>
              <a:buNone/>
              <a:defRPr/>
            </a:pPr>
            <a:r>
              <a:rPr lang="en-US" altLang="zh-CN" sz="2399" dirty="0">
                <a:solidFill>
                  <a:prstClr val="black"/>
                </a:solidFill>
                <a:latin typeface="微软雅黑"/>
                <a:ea typeface="微软雅黑"/>
              </a:rPr>
              <a:t>⑥   G→</a:t>
            </a:r>
            <a:r>
              <a:rPr lang="zh-CN" altLang="en-US" sz="2399" dirty="0">
                <a:solidFill>
                  <a:prstClr val="black"/>
                </a:solidFill>
                <a:latin typeface="微软雅黑"/>
                <a:ea typeface="微软雅黑"/>
              </a:rPr>
              <a:t>Ｉ                            </a:t>
            </a:r>
            <a:r>
              <a:rPr lang="en-US" altLang="zh-CN" sz="2399" dirty="0">
                <a:solidFill>
                  <a:prstClr val="black"/>
                </a:solidFill>
                <a:latin typeface="微软雅黑"/>
                <a:ea typeface="微软雅黑"/>
              </a:rPr>
              <a:t>CP</a:t>
            </a:r>
            <a:r>
              <a:rPr lang="zh-CN" altLang="en-US" sz="2399" dirty="0">
                <a:solidFill>
                  <a:prstClr val="black"/>
                </a:solidFill>
                <a:latin typeface="微软雅黑"/>
                <a:ea typeface="微软雅黑"/>
              </a:rPr>
              <a:t>，①，⑤</a:t>
            </a:r>
          </a:p>
        </p:txBody>
      </p:sp>
      <p:sp>
        <p:nvSpPr>
          <p:cNvPr id="5" name="爆炸形: 8 pt  4">
            <a:extLst>
              <a:ext uri="{FF2B5EF4-FFF2-40B4-BE49-F238E27FC236}">
                <a16:creationId xmlns:a16="http://schemas.microsoft.com/office/drawing/2014/main" id="{214B853B-DC6D-4822-BEA4-77E498F12121}"/>
              </a:ext>
            </a:extLst>
          </p:cNvPr>
          <p:cNvSpPr/>
          <p:nvPr/>
        </p:nvSpPr>
        <p:spPr>
          <a:xfrm>
            <a:off x="7013311" y="1099111"/>
            <a:ext cx="4646855" cy="274240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prstTxWarp prst="textNoShape">
              <a:avLst/>
            </a:prstTxWarp>
            <a:noAutofit/>
          </a:bodyPr>
          <a:lstStyle/>
          <a:p>
            <a:pPr algn="ctr" defTabSz="1219261">
              <a:defRPr/>
            </a:pPr>
            <a:r>
              <a:rPr lang="en-US" altLang="zh-CN" sz="2399" b="1">
                <a:solidFill>
                  <a:prstClr val="white"/>
                </a:solidFill>
                <a:latin typeface="微软雅黑"/>
                <a:ea typeface="微软雅黑"/>
              </a:rPr>
              <a:t>CP</a:t>
            </a:r>
            <a:r>
              <a:rPr lang="zh-CN" altLang="en-US" sz="2399" b="1">
                <a:solidFill>
                  <a:prstClr val="white"/>
                </a:solidFill>
                <a:latin typeface="微软雅黑"/>
                <a:ea typeface="微软雅黑"/>
              </a:rPr>
              <a:t>规则证明方法</a:t>
            </a:r>
          </a:p>
        </p:txBody>
      </p:sp>
      <p:grpSp>
        <p:nvGrpSpPr>
          <p:cNvPr id="10" name="组合 9">
            <a:extLst>
              <a:ext uri="{FF2B5EF4-FFF2-40B4-BE49-F238E27FC236}">
                <a16:creationId xmlns:a16="http://schemas.microsoft.com/office/drawing/2014/main" id="{829A0BBE-9F31-4A1E-A9A6-B304C8852F89}"/>
              </a:ext>
            </a:extLst>
          </p:cNvPr>
          <p:cNvGrpSpPr/>
          <p:nvPr/>
        </p:nvGrpSpPr>
        <p:grpSpPr>
          <a:xfrm>
            <a:off x="62375" y="2370002"/>
            <a:ext cx="1542300" cy="4320583"/>
            <a:chOff x="60629" y="2369695"/>
            <a:chExt cx="1542746" cy="4321833"/>
          </a:xfrm>
        </p:grpSpPr>
        <p:sp>
          <p:nvSpPr>
            <p:cNvPr id="8" name="矩形: 圆角 7">
              <a:extLst>
                <a:ext uri="{FF2B5EF4-FFF2-40B4-BE49-F238E27FC236}">
                  <a16:creationId xmlns:a16="http://schemas.microsoft.com/office/drawing/2014/main" id="{0D518982-8DF2-483E-9494-C7C9BC2ED35E}"/>
                </a:ext>
              </a:extLst>
            </p:cNvPr>
            <p:cNvSpPr/>
            <p:nvPr/>
          </p:nvSpPr>
          <p:spPr>
            <a:xfrm>
              <a:off x="746429" y="2369695"/>
              <a:ext cx="533400" cy="3352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prstTxWarp prst="textNoShape">
                <a:avLst/>
              </a:prstTxWarp>
              <a:noAutofit/>
            </a:bodyPr>
            <a:lstStyle/>
            <a:p>
              <a:pPr algn="ctr" defTabSz="1219261">
                <a:defRPr/>
              </a:pPr>
              <a:endParaRPr lang="zh-CN" altLang="en-US" sz="2399" dirty="0">
                <a:solidFill>
                  <a:prstClr val="white"/>
                </a:solidFill>
                <a:latin typeface="Arial"/>
                <a:ea typeface="微软雅黑"/>
              </a:endParaRPr>
            </a:p>
          </p:txBody>
        </p:sp>
        <p:sp>
          <p:nvSpPr>
            <p:cNvPr id="9" name="对话气泡: 椭圆形 8">
              <a:extLst>
                <a:ext uri="{FF2B5EF4-FFF2-40B4-BE49-F238E27FC236}">
                  <a16:creationId xmlns:a16="http://schemas.microsoft.com/office/drawing/2014/main" id="{B307AC55-75DB-4C9B-AAF0-56C8F9CE2293}"/>
                </a:ext>
              </a:extLst>
            </p:cNvPr>
            <p:cNvSpPr/>
            <p:nvPr/>
          </p:nvSpPr>
          <p:spPr>
            <a:xfrm>
              <a:off x="60629" y="5936229"/>
              <a:ext cx="1542746" cy="755299"/>
            </a:xfrm>
            <a:prstGeom prst="wedgeEllipseCallout">
              <a:avLst>
                <a:gd name="adj1" fmla="val 866"/>
                <a:gd name="adj2" fmla="val -7846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prstTxWarp prst="textNoShape">
                <a:avLst/>
              </a:prstTxWarp>
              <a:noAutofit/>
            </a:bodyPr>
            <a:lstStyle/>
            <a:p>
              <a:pPr algn="ctr" defTabSz="1219261">
                <a:defRPr/>
              </a:pPr>
              <a:r>
                <a:rPr lang="zh-CN" altLang="en-US" sz="2399" b="1" dirty="0">
                  <a:solidFill>
                    <a:prstClr val="white"/>
                  </a:solidFill>
                  <a:latin typeface="Arial"/>
                  <a:ea typeface="微软雅黑"/>
                </a:rPr>
                <a:t>步骤序号</a:t>
              </a:r>
            </a:p>
          </p:txBody>
        </p:sp>
      </p:grpSp>
      <p:grpSp>
        <p:nvGrpSpPr>
          <p:cNvPr id="12" name="组合 11">
            <a:extLst>
              <a:ext uri="{FF2B5EF4-FFF2-40B4-BE49-F238E27FC236}">
                <a16:creationId xmlns:a16="http://schemas.microsoft.com/office/drawing/2014/main" id="{DCDEE1E8-70B5-4BBA-B486-F586385628BD}"/>
              </a:ext>
            </a:extLst>
          </p:cNvPr>
          <p:cNvGrpSpPr/>
          <p:nvPr/>
        </p:nvGrpSpPr>
        <p:grpSpPr>
          <a:xfrm>
            <a:off x="1452320" y="2306283"/>
            <a:ext cx="2818584" cy="4384303"/>
            <a:chOff x="746429" y="2369695"/>
            <a:chExt cx="2819400" cy="4385571"/>
          </a:xfrm>
        </p:grpSpPr>
        <p:sp>
          <p:nvSpPr>
            <p:cNvPr id="13" name="矩形: 圆角 12">
              <a:extLst>
                <a:ext uri="{FF2B5EF4-FFF2-40B4-BE49-F238E27FC236}">
                  <a16:creationId xmlns:a16="http://schemas.microsoft.com/office/drawing/2014/main" id="{01381A64-A31B-44E1-8AAC-9B71D42FA4A2}"/>
                </a:ext>
              </a:extLst>
            </p:cNvPr>
            <p:cNvSpPr/>
            <p:nvPr/>
          </p:nvSpPr>
          <p:spPr>
            <a:xfrm>
              <a:off x="746429" y="2369695"/>
              <a:ext cx="856946" cy="3352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prstTxWarp prst="textNoShape">
                <a:avLst/>
              </a:prstTxWarp>
              <a:noAutofit/>
            </a:bodyPr>
            <a:lstStyle/>
            <a:p>
              <a:pPr algn="ctr" defTabSz="1219261">
                <a:defRPr/>
              </a:pPr>
              <a:endParaRPr lang="zh-CN" altLang="en-US" sz="2399" dirty="0">
                <a:solidFill>
                  <a:prstClr val="white"/>
                </a:solidFill>
                <a:latin typeface="Arial"/>
                <a:ea typeface="微软雅黑"/>
              </a:endParaRPr>
            </a:p>
          </p:txBody>
        </p:sp>
        <p:sp>
          <p:nvSpPr>
            <p:cNvPr id="14" name="对话气泡: 椭圆形 13">
              <a:extLst>
                <a:ext uri="{FF2B5EF4-FFF2-40B4-BE49-F238E27FC236}">
                  <a16:creationId xmlns:a16="http://schemas.microsoft.com/office/drawing/2014/main" id="{DB805166-7AE7-46A7-AEF7-7D6CF408BFA3}"/>
                </a:ext>
              </a:extLst>
            </p:cNvPr>
            <p:cNvSpPr/>
            <p:nvPr/>
          </p:nvSpPr>
          <p:spPr>
            <a:xfrm>
              <a:off x="1432229" y="5999967"/>
              <a:ext cx="2133600" cy="755299"/>
            </a:xfrm>
            <a:prstGeom prst="wedgeEllipseCallout">
              <a:avLst>
                <a:gd name="adj1" fmla="val -49474"/>
                <a:gd name="adj2" fmla="val -9173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prstTxWarp prst="textNoShape">
                <a:avLst/>
              </a:prstTxWarp>
              <a:noAutofit/>
            </a:bodyPr>
            <a:lstStyle/>
            <a:p>
              <a:pPr algn="ctr" defTabSz="1219261">
                <a:defRPr/>
              </a:pPr>
              <a:r>
                <a:rPr lang="zh-CN" altLang="en-US" sz="2399" b="1" dirty="0">
                  <a:solidFill>
                    <a:prstClr val="white"/>
                  </a:solidFill>
                  <a:latin typeface="Arial"/>
                  <a:ea typeface="微软雅黑"/>
                </a:rPr>
                <a:t>前提或中间结果</a:t>
              </a:r>
            </a:p>
          </p:txBody>
        </p:sp>
      </p:grpSp>
      <p:grpSp>
        <p:nvGrpSpPr>
          <p:cNvPr id="15" name="组合 14">
            <a:extLst>
              <a:ext uri="{FF2B5EF4-FFF2-40B4-BE49-F238E27FC236}">
                <a16:creationId xmlns:a16="http://schemas.microsoft.com/office/drawing/2014/main" id="{F86B67E5-24C5-45A4-AD15-F8EDA83F1B49}"/>
              </a:ext>
            </a:extLst>
          </p:cNvPr>
          <p:cNvGrpSpPr/>
          <p:nvPr/>
        </p:nvGrpSpPr>
        <p:grpSpPr>
          <a:xfrm>
            <a:off x="4499438" y="2256952"/>
            <a:ext cx="2818584" cy="4384303"/>
            <a:chOff x="746429" y="2369695"/>
            <a:chExt cx="2819400" cy="4385571"/>
          </a:xfrm>
        </p:grpSpPr>
        <p:sp>
          <p:nvSpPr>
            <p:cNvPr id="16" name="矩形: 圆角 15">
              <a:extLst>
                <a:ext uri="{FF2B5EF4-FFF2-40B4-BE49-F238E27FC236}">
                  <a16:creationId xmlns:a16="http://schemas.microsoft.com/office/drawing/2014/main" id="{8FE48E83-2988-4693-8B4C-644511495E2D}"/>
                </a:ext>
              </a:extLst>
            </p:cNvPr>
            <p:cNvSpPr/>
            <p:nvPr/>
          </p:nvSpPr>
          <p:spPr>
            <a:xfrm>
              <a:off x="746429" y="2369695"/>
              <a:ext cx="2514600" cy="3352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prstTxWarp prst="textNoShape">
                <a:avLst/>
              </a:prstTxWarp>
              <a:noAutofit/>
            </a:bodyPr>
            <a:lstStyle/>
            <a:p>
              <a:pPr algn="ctr" defTabSz="1219261">
                <a:defRPr/>
              </a:pPr>
              <a:endParaRPr lang="zh-CN" altLang="en-US" sz="2399" dirty="0">
                <a:solidFill>
                  <a:prstClr val="white"/>
                </a:solidFill>
                <a:latin typeface="Arial"/>
                <a:ea typeface="微软雅黑"/>
              </a:endParaRPr>
            </a:p>
          </p:txBody>
        </p:sp>
        <p:sp>
          <p:nvSpPr>
            <p:cNvPr id="17" name="对话气泡: 椭圆形 16">
              <a:extLst>
                <a:ext uri="{FF2B5EF4-FFF2-40B4-BE49-F238E27FC236}">
                  <a16:creationId xmlns:a16="http://schemas.microsoft.com/office/drawing/2014/main" id="{D458C1A0-EB6F-46FF-94BA-4F3323684C31}"/>
                </a:ext>
              </a:extLst>
            </p:cNvPr>
            <p:cNvSpPr/>
            <p:nvPr/>
          </p:nvSpPr>
          <p:spPr>
            <a:xfrm>
              <a:off x="1432229" y="5999967"/>
              <a:ext cx="2133600" cy="755299"/>
            </a:xfrm>
            <a:prstGeom prst="wedgeEllipseCallout">
              <a:avLst>
                <a:gd name="adj1" fmla="val -49474"/>
                <a:gd name="adj2" fmla="val -9173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prstTxWarp prst="textNoShape">
                <a:avLst/>
              </a:prstTxWarp>
              <a:noAutofit/>
            </a:bodyPr>
            <a:lstStyle/>
            <a:p>
              <a:pPr algn="ctr" defTabSz="1219261">
                <a:defRPr/>
              </a:pPr>
              <a:r>
                <a:rPr lang="zh-CN" altLang="en-US" sz="2399" b="1" dirty="0">
                  <a:solidFill>
                    <a:prstClr val="white"/>
                  </a:solidFill>
                  <a:latin typeface="Arial"/>
                  <a:ea typeface="微软雅黑"/>
                </a:rPr>
                <a:t>理由</a:t>
              </a:r>
            </a:p>
          </p:txBody>
        </p:sp>
      </p:grpSp>
      <p:sp>
        <p:nvSpPr>
          <p:cNvPr id="18" name="Rectangle 2">
            <a:extLst>
              <a:ext uri="{FF2B5EF4-FFF2-40B4-BE49-F238E27FC236}">
                <a16:creationId xmlns:a16="http://schemas.microsoft.com/office/drawing/2014/main" id="{56FCFC7F-6F37-4A05-A2E6-4319733B3A64}"/>
              </a:ext>
            </a:extLst>
          </p:cNvPr>
          <p:cNvSpPr txBox="1">
            <a:spLocks noChangeArrowheads="1"/>
          </p:cNvSpPr>
          <p:nvPr/>
        </p:nvSpPr>
        <p:spPr>
          <a:xfrm>
            <a:off x="747977" y="105285"/>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defRPr/>
            </a:pPr>
            <a:r>
              <a:rPr lang="zh-CN" altLang="en-US" sz="2199" dirty="0">
                <a:solidFill>
                  <a:prstClr val="white"/>
                </a:solidFill>
              </a:rPr>
              <a:t>例</a:t>
            </a:r>
            <a:r>
              <a:rPr lang="en-US" altLang="zh-CN" sz="2199" dirty="0">
                <a:solidFill>
                  <a:prstClr val="white"/>
                </a:solidFill>
              </a:rPr>
              <a:t>2.32 </a:t>
            </a:r>
            <a:endParaRPr lang="zh-CN" altLang="en-US" sz="2199" dirty="0">
              <a:solidFill>
                <a:prstClr val="white"/>
              </a:solidFill>
              <a:latin typeface="微软雅黑"/>
              <a:ea typeface="微软雅黑"/>
            </a:endParaRPr>
          </a:p>
        </p:txBody>
      </p:sp>
    </p:spTree>
    <p:custDataLst>
      <p:tags r:id="rId1"/>
    </p:custDataLst>
    <p:extLst>
      <p:ext uri="{BB962C8B-B14F-4D97-AF65-F5344CB8AC3E}">
        <p14:creationId xmlns:p14="http://schemas.microsoft.com/office/powerpoint/2010/main" val="19850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circle(in)">
                                      <p:cBhvr>
                                        <p:cTn id="49" dur="20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circle(in)">
                                      <p:cBhvr>
                                        <p:cTn id="54" dur="20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circle(in)">
                                      <p:cBhvr>
                                        <p:cTn id="59" dur="20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grpId="0"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down)">
                                      <p:cBhvr>
                                        <p:cTn id="64" dur="580">
                                          <p:stCondLst>
                                            <p:cond delay="0"/>
                                          </p:stCondLst>
                                        </p:cTn>
                                        <p:tgtEl>
                                          <p:spTgt spid="5"/>
                                        </p:tgtEl>
                                      </p:cBhvr>
                                    </p:animEffect>
                                    <p:anim calcmode="lin" valueType="num">
                                      <p:cBhvr>
                                        <p:cTn id="6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70" dur="26">
                                          <p:stCondLst>
                                            <p:cond delay="650"/>
                                          </p:stCondLst>
                                        </p:cTn>
                                        <p:tgtEl>
                                          <p:spTgt spid="5"/>
                                        </p:tgtEl>
                                      </p:cBhvr>
                                      <p:to x="100000" y="60000"/>
                                    </p:animScale>
                                    <p:animScale>
                                      <p:cBhvr>
                                        <p:cTn id="71" dur="166" decel="50000">
                                          <p:stCondLst>
                                            <p:cond delay="676"/>
                                          </p:stCondLst>
                                        </p:cTn>
                                        <p:tgtEl>
                                          <p:spTgt spid="5"/>
                                        </p:tgtEl>
                                      </p:cBhvr>
                                      <p:to x="100000" y="100000"/>
                                    </p:animScale>
                                    <p:animScale>
                                      <p:cBhvr>
                                        <p:cTn id="72" dur="26">
                                          <p:stCondLst>
                                            <p:cond delay="1312"/>
                                          </p:stCondLst>
                                        </p:cTn>
                                        <p:tgtEl>
                                          <p:spTgt spid="5"/>
                                        </p:tgtEl>
                                      </p:cBhvr>
                                      <p:to x="100000" y="80000"/>
                                    </p:animScale>
                                    <p:animScale>
                                      <p:cBhvr>
                                        <p:cTn id="73" dur="166" decel="50000">
                                          <p:stCondLst>
                                            <p:cond delay="1338"/>
                                          </p:stCondLst>
                                        </p:cTn>
                                        <p:tgtEl>
                                          <p:spTgt spid="5"/>
                                        </p:tgtEl>
                                      </p:cBhvr>
                                      <p:to x="100000" y="100000"/>
                                    </p:animScale>
                                    <p:animScale>
                                      <p:cBhvr>
                                        <p:cTn id="74" dur="26">
                                          <p:stCondLst>
                                            <p:cond delay="1642"/>
                                          </p:stCondLst>
                                        </p:cTn>
                                        <p:tgtEl>
                                          <p:spTgt spid="5"/>
                                        </p:tgtEl>
                                      </p:cBhvr>
                                      <p:to x="100000" y="90000"/>
                                    </p:animScale>
                                    <p:animScale>
                                      <p:cBhvr>
                                        <p:cTn id="75" dur="166" decel="50000">
                                          <p:stCondLst>
                                            <p:cond delay="1668"/>
                                          </p:stCondLst>
                                        </p:cTn>
                                        <p:tgtEl>
                                          <p:spTgt spid="5"/>
                                        </p:tgtEl>
                                      </p:cBhvr>
                                      <p:to x="100000" y="100000"/>
                                    </p:animScale>
                                    <p:animScale>
                                      <p:cBhvr>
                                        <p:cTn id="76" dur="26">
                                          <p:stCondLst>
                                            <p:cond delay="1808"/>
                                          </p:stCondLst>
                                        </p:cTn>
                                        <p:tgtEl>
                                          <p:spTgt spid="5"/>
                                        </p:tgtEl>
                                      </p:cBhvr>
                                      <p:to x="100000" y="95000"/>
                                    </p:animScale>
                                    <p:animScale>
                                      <p:cBhvr>
                                        <p:cTn id="77"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5"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2" name="Rectangle 3">
            <a:extLst>
              <a:ext uri="{FF2B5EF4-FFF2-40B4-BE49-F238E27FC236}">
                <a16:creationId xmlns:a16="http://schemas.microsoft.com/office/drawing/2014/main" id="{FEDD635D-7E16-4BED-A24E-A4B3C63F6426}"/>
              </a:ext>
            </a:extLst>
          </p:cNvPr>
          <p:cNvSpPr>
            <a:spLocks noGrp="1" noChangeArrowheads="1"/>
          </p:cNvSpPr>
          <p:nvPr>
            <p:ph type="body" idx="4294967295"/>
          </p:nvPr>
        </p:nvSpPr>
        <p:spPr>
          <a:xfrm>
            <a:off x="341267" y="3135653"/>
            <a:ext cx="4951568" cy="3174738"/>
          </a:xfrm>
        </p:spPr>
        <p:txBody>
          <a:bodyPr>
            <a:noAutofit/>
          </a:bodyPr>
          <a:lstStyle/>
          <a:p>
            <a:pPr marL="0" indent="0">
              <a:spcBef>
                <a:spcPct val="0"/>
              </a:spcBef>
              <a:buNone/>
            </a:pPr>
            <a:r>
              <a:rPr lang="zh-CN" altLang="en-US" noProof="1"/>
              <a:t>            ① </a:t>
            </a:r>
            <a:r>
              <a:rPr lang="en-US" altLang="zh-CN" noProof="1"/>
              <a:t>S	      P(</a:t>
            </a:r>
            <a:r>
              <a:rPr lang="zh-CN" altLang="en-US" noProof="1"/>
              <a:t>附加前提</a:t>
            </a:r>
            <a:r>
              <a:rPr lang="en-US" altLang="zh-CN" noProof="1"/>
              <a:t>)</a:t>
            </a:r>
          </a:p>
          <a:p>
            <a:pPr marL="0" indent="0" algn="r">
              <a:spcBef>
                <a:spcPct val="0"/>
              </a:spcBef>
              <a:buNone/>
            </a:pPr>
            <a:r>
              <a:rPr lang="en-US" altLang="zh-CN" noProof="1"/>
              <a:t>           ② ¬(¬S))	          T</a:t>
            </a:r>
            <a:r>
              <a:rPr lang="zh-CN" altLang="en-US" noProof="1"/>
              <a:t>，①，</a:t>
            </a:r>
            <a:r>
              <a:rPr lang="en-US" altLang="zh-CN" noProof="1"/>
              <a:t>E</a:t>
            </a:r>
          </a:p>
          <a:p>
            <a:pPr marL="0" indent="0" algn="r">
              <a:spcBef>
                <a:spcPct val="0"/>
              </a:spcBef>
              <a:buNone/>
            </a:pPr>
            <a:r>
              <a:rPr lang="en-US" altLang="zh-CN" noProof="1"/>
              <a:t>③ P∨¬S        	           P</a:t>
            </a:r>
          </a:p>
          <a:p>
            <a:pPr marL="0" indent="0" algn="r">
              <a:spcBef>
                <a:spcPct val="0"/>
              </a:spcBef>
              <a:buNone/>
            </a:pPr>
            <a:r>
              <a:rPr lang="en-US" altLang="zh-CN" noProof="1"/>
              <a:t> ④ P             T</a:t>
            </a:r>
            <a:r>
              <a:rPr lang="zh-CN" altLang="en-US" noProof="1"/>
              <a:t>，②，③，</a:t>
            </a:r>
            <a:r>
              <a:rPr lang="en-US" altLang="zh-CN" noProof="1"/>
              <a:t>I</a:t>
            </a:r>
          </a:p>
          <a:p>
            <a:pPr marL="0" indent="0" algn="r">
              <a:spcBef>
                <a:spcPct val="0"/>
              </a:spcBef>
              <a:buNone/>
            </a:pPr>
            <a:r>
              <a:rPr lang="en-US" altLang="zh-CN" noProof="1"/>
              <a:t>⑤ P→(Q→R)                P</a:t>
            </a:r>
          </a:p>
        </p:txBody>
      </p:sp>
      <mc:AlternateContent xmlns:mc="http://schemas.openxmlformats.org/markup-compatibility/2006" xmlns:a14="http://schemas.microsoft.com/office/drawing/2010/main">
        <mc:Choice Requires="a14">
          <p:sp>
            <p:nvSpPr>
              <p:cNvPr id="150533" name="Rectangle 4">
                <a:extLst>
                  <a:ext uri="{FF2B5EF4-FFF2-40B4-BE49-F238E27FC236}">
                    <a16:creationId xmlns:a16="http://schemas.microsoft.com/office/drawing/2014/main" id="{A901D021-71DD-4650-8BAB-4B13C126954B}"/>
                  </a:ext>
                </a:extLst>
              </p:cNvPr>
              <p:cNvSpPr>
                <a:spLocks noChangeArrowheads="1"/>
              </p:cNvSpPr>
              <p:nvPr/>
            </p:nvSpPr>
            <p:spPr bwMode="auto">
              <a:xfrm>
                <a:off x="330476" y="1003187"/>
                <a:ext cx="10836575" cy="113338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50000"/>
                  </a:lnSpc>
                  <a:spcBef>
                    <a:spcPct val="0"/>
                  </a:spcBef>
                  <a:buClrTx/>
                  <a:buNone/>
                  <a:defRPr/>
                </a:pPr>
                <a:r>
                  <a:rPr lang="zh-CN" altLang="en-US" sz="2399" dirty="0">
                    <a:solidFill>
                      <a:srgbClr val="C00000"/>
                    </a:solidFill>
                    <a:latin typeface="微软雅黑"/>
                    <a:ea typeface="微软雅黑"/>
                  </a:rPr>
                  <a:t>例</a:t>
                </a:r>
                <a:r>
                  <a:rPr lang="en-US" altLang="zh-CN" sz="2399" dirty="0">
                    <a:solidFill>
                      <a:srgbClr val="C00000"/>
                    </a:solidFill>
                    <a:latin typeface="微软雅黑"/>
                    <a:ea typeface="微软雅黑"/>
                  </a:rPr>
                  <a:t>2.33  </a:t>
                </a:r>
                <a:r>
                  <a:rPr lang="zh-CN" altLang="en-US" sz="2399" dirty="0">
                    <a:latin typeface="微软雅黑"/>
                    <a:ea typeface="微软雅黑"/>
                  </a:rPr>
                  <a:t>设前提集合</a:t>
                </a:r>
                <a:r>
                  <a:rPr lang="en-US" altLang="zh-CN" sz="2399" dirty="0">
                    <a:latin typeface="微软雅黑"/>
                    <a:ea typeface="微软雅黑"/>
                  </a:rPr>
                  <a:t>Г={P∨¬S</a:t>
                </a:r>
                <a:r>
                  <a:rPr lang="zh-CN" altLang="en-US" sz="2399" dirty="0">
                    <a:latin typeface="微软雅黑"/>
                    <a:ea typeface="微软雅黑"/>
                  </a:rPr>
                  <a:t>，</a:t>
                </a:r>
                <a:r>
                  <a:rPr lang="en-US" altLang="zh-CN" sz="2399" dirty="0">
                    <a:latin typeface="微软雅黑"/>
                    <a:ea typeface="微软雅黑"/>
                  </a:rPr>
                  <a:t>P→(Q→R)</a:t>
                </a:r>
                <a:r>
                  <a:rPr lang="zh-CN" altLang="en-US" sz="2399" dirty="0">
                    <a:latin typeface="微软雅黑"/>
                    <a:ea typeface="微软雅黑"/>
                  </a:rPr>
                  <a:t>，</a:t>
                </a:r>
                <a:r>
                  <a:rPr lang="en-US" altLang="zh-CN" sz="2399" dirty="0">
                    <a:latin typeface="微软雅黑"/>
                    <a:ea typeface="微软雅黑"/>
                  </a:rPr>
                  <a:t>Q}</a:t>
                </a:r>
                <a:r>
                  <a:rPr lang="zh-CN" altLang="en-US" sz="2399" dirty="0">
                    <a:latin typeface="微软雅黑"/>
                    <a:ea typeface="微软雅黑"/>
                  </a:rPr>
                  <a:t>，</a:t>
                </a:r>
                <a:r>
                  <a:rPr lang="zh-CN" altLang="zh-CN" sz="2399" dirty="0">
                    <a:latin typeface="微软雅黑"/>
                    <a:ea typeface="微软雅黑"/>
                  </a:rPr>
                  <a:t>公式</a:t>
                </a:r>
                <a:r>
                  <a:rPr lang="en-US" altLang="zh-CN" sz="2399" dirty="0">
                    <a:latin typeface="微软雅黑"/>
                    <a:ea typeface="微软雅黑"/>
                  </a:rPr>
                  <a:t>G=</a:t>
                </a:r>
                <a14:m>
                  <m:oMath xmlns:m="http://schemas.openxmlformats.org/officeDocument/2006/math">
                    <m:r>
                      <a:rPr lang="en-US" altLang="zh-CN" sz="2399">
                        <a:latin typeface="Cambria Math" panose="02040503050406030204" pitchFamily="18" charset="0"/>
                        <a:ea typeface="+mn-ea"/>
                      </a:rPr>
                      <m:t>¬</m:t>
                    </m:r>
                  </m:oMath>
                </a14:m>
                <a:r>
                  <a:rPr lang="en-US" altLang="zh-CN" sz="2399" dirty="0">
                    <a:latin typeface="微软雅黑"/>
                    <a:ea typeface="微软雅黑"/>
                  </a:rPr>
                  <a:t>S</a:t>
                </a:r>
                <a:r>
                  <a:rPr lang="zh-CN" altLang="zh-CN" sz="2399" dirty="0">
                    <a:latin typeface="微软雅黑"/>
                    <a:ea typeface="微软雅黑"/>
                  </a:rPr>
                  <a:t>∨</a:t>
                </a:r>
                <a:r>
                  <a:rPr lang="en-US" altLang="zh-CN" sz="2399" dirty="0">
                    <a:latin typeface="微软雅黑"/>
                    <a:ea typeface="微软雅黑"/>
                  </a:rPr>
                  <a:t>R</a:t>
                </a:r>
                <a:r>
                  <a:rPr lang="zh-CN" altLang="zh-CN" sz="2399" dirty="0">
                    <a:latin typeface="微软雅黑"/>
                    <a:ea typeface="微软雅黑"/>
                  </a:rPr>
                  <a:t>。</a:t>
                </a:r>
                <a:endParaRPr lang="zh-CN" altLang="en-US" sz="2399" dirty="0">
                  <a:latin typeface="微软雅黑"/>
                  <a:ea typeface="微软雅黑"/>
                </a:endParaRPr>
              </a:p>
              <a:p>
                <a:pPr algn="l" defTabSz="1219261">
                  <a:lnSpc>
                    <a:spcPct val="150000"/>
                  </a:lnSpc>
                  <a:spcBef>
                    <a:spcPct val="0"/>
                  </a:spcBef>
                  <a:buClrTx/>
                  <a:buNone/>
                  <a:defRPr/>
                </a:pPr>
                <a:r>
                  <a:rPr lang="zh-CN" altLang="en-US" sz="2399" dirty="0">
                    <a:solidFill>
                      <a:prstClr val="black"/>
                    </a:solidFill>
                    <a:latin typeface="微软雅黑"/>
                    <a:ea typeface="微软雅黑"/>
                  </a:rPr>
                  <a:t>证    明  </a:t>
                </a:r>
                <a:r>
                  <a:rPr lang="en-US" altLang="zh-CN" sz="2399" dirty="0">
                    <a:latin typeface="微软雅黑"/>
                    <a:ea typeface="微软雅黑"/>
                  </a:rPr>
                  <a:t>Г</a:t>
                </a:r>
                <a:r>
                  <a:rPr lang="en-US" altLang="en-US" sz="2399" noProof="1">
                    <a:latin typeface="微软雅黑"/>
                    <a:ea typeface="微软雅黑"/>
                    <a:sym typeface="Symbol" panose="05050102010706020507" pitchFamily="18" charset="2"/>
                  </a:rPr>
                  <a:t></a:t>
                </a:r>
                <a:r>
                  <a:rPr lang="en-US" altLang="en-US" sz="2399" noProof="1">
                    <a:latin typeface="微软雅黑"/>
                    <a:ea typeface="微软雅黑"/>
                  </a:rPr>
                  <a:t>G。</a:t>
                </a:r>
                <a:endParaRPr lang="zh-CN" altLang="en-US" sz="2399" dirty="0">
                  <a:latin typeface="微软雅黑"/>
                  <a:ea typeface="微软雅黑"/>
                </a:endParaRPr>
              </a:p>
            </p:txBody>
          </p:sp>
        </mc:Choice>
        <mc:Fallback xmlns="">
          <p:sp>
            <p:nvSpPr>
              <p:cNvPr id="150533" name="Rectangle 4">
                <a:extLst>
                  <a:ext uri="{FF2B5EF4-FFF2-40B4-BE49-F238E27FC236}">
                    <a16:creationId xmlns:a16="http://schemas.microsoft.com/office/drawing/2014/main" id="{A901D021-71DD-4650-8BAB-4B13C126954B}"/>
                  </a:ext>
                </a:extLst>
              </p:cNvPr>
              <p:cNvSpPr>
                <a:spLocks noRot="1" noChangeAspect="1" noMove="1" noResize="1" noEditPoints="1" noAdjustHandles="1" noChangeArrowheads="1" noChangeShapeType="1" noTextEdit="1"/>
              </p:cNvSpPr>
              <p:nvPr/>
            </p:nvSpPr>
            <p:spPr bwMode="auto">
              <a:xfrm>
                <a:off x="330476" y="1003187"/>
                <a:ext cx="10836575" cy="1133380"/>
              </a:xfrm>
              <a:prstGeom prst="rect">
                <a:avLst/>
              </a:prstGeom>
              <a:blipFill>
                <a:blip r:embed="rId4"/>
                <a:stretch>
                  <a:fillRect l="-844" b="-1189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Rectangle 2">
            <a:extLst>
              <a:ext uri="{FF2B5EF4-FFF2-40B4-BE49-F238E27FC236}">
                <a16:creationId xmlns:a16="http://schemas.microsoft.com/office/drawing/2014/main" id="{78EB18B8-75E3-413C-8800-50739147EF54}"/>
              </a:ext>
            </a:extLst>
          </p:cNvPr>
          <p:cNvSpPr txBox="1">
            <a:spLocks noChangeArrowheads="1"/>
          </p:cNvSpPr>
          <p:nvPr/>
        </p:nvSpPr>
        <p:spPr>
          <a:xfrm>
            <a:off x="716683" y="110126"/>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defRPr/>
            </a:pPr>
            <a:r>
              <a:rPr lang="zh-CN" altLang="en-US" sz="2199" dirty="0">
                <a:solidFill>
                  <a:prstClr val="white"/>
                </a:solidFill>
              </a:rPr>
              <a:t>例</a:t>
            </a:r>
            <a:r>
              <a:rPr lang="en-US" altLang="zh-CN" sz="2199" dirty="0">
                <a:solidFill>
                  <a:prstClr val="white"/>
                </a:solidFill>
              </a:rPr>
              <a:t>2.33 </a:t>
            </a:r>
          </a:p>
        </p:txBody>
      </p:sp>
      <p:sp>
        <p:nvSpPr>
          <p:cNvPr id="7" name="Rectangle 3">
            <a:extLst>
              <a:ext uri="{FF2B5EF4-FFF2-40B4-BE49-F238E27FC236}">
                <a16:creationId xmlns:a16="http://schemas.microsoft.com/office/drawing/2014/main" id="{4A5F0963-DD23-4283-AB95-0934B922CA7D}"/>
              </a:ext>
            </a:extLst>
          </p:cNvPr>
          <p:cNvSpPr txBox="1">
            <a:spLocks noChangeArrowheads="1"/>
          </p:cNvSpPr>
          <p:nvPr/>
        </p:nvSpPr>
        <p:spPr>
          <a:xfrm>
            <a:off x="6902463" y="3199463"/>
            <a:ext cx="5083603" cy="3047118"/>
          </a:xfrm>
          <a:prstGeom prst="rect">
            <a:avLst/>
          </a:prstGeom>
        </p:spPr>
        <p:txBody>
          <a:bodyPr vert="horz" lIns="121882" tIns="60940" rIns="121882" bIns="60940" rtlCol="0">
            <a:no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lnSpc>
                <a:spcPct val="150000"/>
              </a:lnSpc>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defTabSz="1219261">
              <a:spcBef>
                <a:spcPct val="0"/>
              </a:spcBef>
              <a:buNone/>
              <a:defRPr/>
            </a:pPr>
            <a:r>
              <a:rPr lang="en-US" altLang="zh-CN" sz="2399" noProof="1">
                <a:solidFill>
                  <a:prstClr val="black"/>
                </a:solidFill>
                <a:latin typeface="微软雅黑"/>
                <a:ea typeface="微软雅黑"/>
              </a:rPr>
              <a:t>⑥ Q→R              	T</a:t>
            </a:r>
            <a:r>
              <a:rPr lang="zh-CN" altLang="en-US" sz="2399" noProof="1">
                <a:solidFill>
                  <a:prstClr val="black"/>
                </a:solidFill>
                <a:latin typeface="微软雅黑"/>
                <a:ea typeface="微软雅黑"/>
              </a:rPr>
              <a:t>，④，⑤，</a:t>
            </a:r>
            <a:r>
              <a:rPr lang="en-US" altLang="zh-CN" sz="2399" noProof="1">
                <a:solidFill>
                  <a:prstClr val="black"/>
                </a:solidFill>
                <a:latin typeface="微软雅黑"/>
                <a:ea typeface="微软雅黑"/>
              </a:rPr>
              <a:t>I</a:t>
            </a:r>
          </a:p>
          <a:p>
            <a:pPr marL="0" indent="0" defTabSz="1219261">
              <a:spcBef>
                <a:spcPct val="0"/>
              </a:spcBef>
              <a:buNone/>
              <a:defRPr/>
            </a:pPr>
            <a:r>
              <a:rPr lang="en-US" altLang="zh-CN" sz="2399" noProof="1">
                <a:solidFill>
                  <a:prstClr val="black"/>
                </a:solidFill>
                <a:latin typeface="微软雅黑"/>
                <a:ea typeface="微软雅黑"/>
              </a:rPr>
              <a:t>⑦ Q                    P</a:t>
            </a:r>
          </a:p>
          <a:p>
            <a:pPr marL="0" indent="0" defTabSz="1219261">
              <a:spcBef>
                <a:spcPct val="0"/>
              </a:spcBef>
              <a:buNone/>
              <a:defRPr/>
            </a:pPr>
            <a:r>
              <a:rPr lang="en-US" altLang="zh-CN" sz="2399" noProof="1">
                <a:solidFill>
                  <a:prstClr val="black"/>
                </a:solidFill>
                <a:latin typeface="微软雅黑"/>
                <a:ea typeface="微软雅黑"/>
              </a:rPr>
              <a:t>⑧ R                    	T</a:t>
            </a:r>
            <a:r>
              <a:rPr lang="zh-CN" altLang="en-US" sz="2399" noProof="1">
                <a:solidFill>
                  <a:prstClr val="black"/>
                </a:solidFill>
                <a:latin typeface="微软雅黑"/>
                <a:ea typeface="微软雅黑"/>
              </a:rPr>
              <a:t>，⑥，⑦，</a:t>
            </a:r>
            <a:r>
              <a:rPr lang="en-US" altLang="zh-CN" sz="2399" noProof="1">
                <a:solidFill>
                  <a:prstClr val="black"/>
                </a:solidFill>
                <a:latin typeface="微软雅黑"/>
                <a:ea typeface="微软雅黑"/>
              </a:rPr>
              <a:t>I</a:t>
            </a:r>
          </a:p>
          <a:p>
            <a:pPr marL="0" indent="0" defTabSz="1219261">
              <a:spcBef>
                <a:spcPct val="0"/>
              </a:spcBef>
              <a:buNone/>
              <a:defRPr/>
            </a:pPr>
            <a:r>
              <a:rPr lang="en-US" altLang="zh-CN" sz="2399" noProof="1">
                <a:solidFill>
                  <a:prstClr val="black"/>
                </a:solidFill>
                <a:latin typeface="微软雅黑"/>
                <a:ea typeface="微软雅黑"/>
              </a:rPr>
              <a:t>⑨ S→R               CP</a:t>
            </a:r>
            <a:r>
              <a:rPr lang="zh-CN" altLang="en-US" sz="2399" noProof="1">
                <a:solidFill>
                  <a:prstClr val="black"/>
                </a:solidFill>
                <a:latin typeface="微软雅黑"/>
                <a:ea typeface="微软雅黑"/>
              </a:rPr>
              <a:t>，①，⑧</a:t>
            </a:r>
            <a:endParaRPr lang="en-US" altLang="zh-CN" sz="2399" noProof="1">
              <a:solidFill>
                <a:prstClr val="black"/>
              </a:solidFill>
              <a:latin typeface="微软雅黑"/>
              <a:ea typeface="微软雅黑"/>
            </a:endParaRPr>
          </a:p>
          <a:p>
            <a:pPr marL="0" indent="0" defTabSz="1219261">
              <a:spcBef>
                <a:spcPct val="0"/>
              </a:spcBef>
              <a:buNone/>
              <a:defRPr/>
            </a:pPr>
            <a:r>
              <a:rPr lang="en-US" altLang="zh-CN" sz="2399" noProof="1">
                <a:solidFill>
                  <a:prstClr val="black"/>
                </a:solidFill>
                <a:latin typeface="微软雅黑"/>
                <a:ea typeface="微软雅黑"/>
              </a:rPr>
              <a:t>⑩ ¬S∨R             	T</a:t>
            </a:r>
            <a:r>
              <a:rPr lang="zh-CN" altLang="en-US" sz="2399" noProof="1">
                <a:solidFill>
                  <a:prstClr val="black"/>
                </a:solidFill>
                <a:latin typeface="微软雅黑"/>
                <a:ea typeface="微软雅黑"/>
              </a:rPr>
              <a:t>，⑨，</a:t>
            </a:r>
            <a:r>
              <a:rPr lang="en-US" altLang="zh-CN" sz="2399" noProof="1">
                <a:solidFill>
                  <a:prstClr val="black"/>
                </a:solidFill>
                <a:latin typeface="微软雅黑"/>
                <a:ea typeface="微软雅黑"/>
              </a:rPr>
              <a:t>E</a:t>
            </a:r>
          </a:p>
        </p:txBody>
      </p:sp>
      <p:sp>
        <p:nvSpPr>
          <p:cNvPr id="8" name="Rectangle 4">
            <a:extLst>
              <a:ext uri="{FF2B5EF4-FFF2-40B4-BE49-F238E27FC236}">
                <a16:creationId xmlns:a16="http://schemas.microsoft.com/office/drawing/2014/main" id="{A81E04D3-BC27-4523-AAC7-280E8C2824C4}"/>
              </a:ext>
            </a:extLst>
          </p:cNvPr>
          <p:cNvSpPr>
            <a:spLocks noChangeArrowheads="1"/>
          </p:cNvSpPr>
          <p:nvPr/>
        </p:nvSpPr>
        <p:spPr bwMode="auto">
          <a:xfrm>
            <a:off x="330476" y="2459677"/>
            <a:ext cx="10836575" cy="57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50000"/>
              </a:lnSpc>
              <a:spcBef>
                <a:spcPct val="0"/>
              </a:spcBef>
              <a:buClrTx/>
              <a:buNone/>
              <a:defRPr/>
            </a:pPr>
            <a:r>
              <a:rPr lang="zh-CN" altLang="en-US" sz="2399" noProof="1">
                <a:solidFill>
                  <a:srgbClr val="C00000"/>
                </a:solidFill>
                <a:latin typeface="微软雅黑"/>
                <a:ea typeface="微软雅黑"/>
              </a:rPr>
              <a:t>证明 </a:t>
            </a:r>
            <a:r>
              <a:rPr lang="zh-CN" altLang="en-US" sz="2399" dirty="0">
                <a:solidFill>
                  <a:srgbClr val="C00000"/>
                </a:solidFill>
                <a:latin typeface="微软雅黑"/>
                <a:ea typeface="微软雅黑"/>
              </a:rPr>
              <a:t>（方法一</a:t>
            </a:r>
            <a:r>
              <a:rPr lang="en-US" altLang="zh-CN" sz="2399" dirty="0">
                <a:solidFill>
                  <a:srgbClr val="C00000"/>
                </a:solidFill>
                <a:latin typeface="微软雅黑"/>
                <a:ea typeface="微软雅黑"/>
              </a:rPr>
              <a:t>——CP</a:t>
            </a:r>
            <a:r>
              <a:rPr lang="zh-CN" altLang="en-US" sz="2399" dirty="0">
                <a:solidFill>
                  <a:srgbClr val="C00000"/>
                </a:solidFill>
                <a:latin typeface="微软雅黑"/>
                <a:ea typeface="微软雅黑"/>
              </a:rPr>
              <a:t>规则证明方法）</a:t>
            </a:r>
            <a:endParaRPr lang="zh-CN" altLang="en-US" sz="2399" dirty="0">
              <a:latin typeface="微软雅黑"/>
              <a:ea typeface="微软雅黑"/>
            </a:endParaRPr>
          </a:p>
        </p:txBody>
      </p:sp>
    </p:spTree>
    <p:custDataLst>
      <p:tags r:id="rId1"/>
    </p:custDataLst>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0533">
                                            <p:txEl>
                                              <p:pRg st="0" end="0"/>
                                            </p:txEl>
                                          </p:spTgt>
                                        </p:tgtEl>
                                        <p:attrNameLst>
                                          <p:attrName>style.visibility</p:attrName>
                                        </p:attrNameLst>
                                      </p:cBhvr>
                                      <p:to>
                                        <p:strVal val="visible"/>
                                      </p:to>
                                    </p:set>
                                    <p:anim calcmode="lin" valueType="num">
                                      <p:cBhvr additive="base">
                                        <p:cTn id="7" dur="500" fill="hold"/>
                                        <p:tgtEl>
                                          <p:spTgt spid="1505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05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0533">
                                            <p:txEl>
                                              <p:pRg st="1" end="1"/>
                                            </p:txEl>
                                          </p:spTgt>
                                        </p:tgtEl>
                                        <p:attrNameLst>
                                          <p:attrName>style.visibility</p:attrName>
                                        </p:attrNameLst>
                                      </p:cBhvr>
                                      <p:to>
                                        <p:strVal val="visible"/>
                                      </p:to>
                                    </p:set>
                                    <p:anim calcmode="lin" valueType="num">
                                      <p:cBhvr additive="base">
                                        <p:cTn id="13" dur="500" fill="hold"/>
                                        <p:tgtEl>
                                          <p:spTgt spid="15053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0533">
                                            <p:txEl>
                                              <p:pRg st="1" end="1"/>
                                            </p:txEl>
                                          </p:spTgt>
                                        </p:tgtEl>
                                        <p:attrNameLst>
                                          <p:attrName>ppt_y</p:attrName>
                                        </p:attrNameLst>
                                      </p:cBhvr>
                                      <p:tavLst>
                                        <p:tav tm="0">
                                          <p:val>
                                            <p:strVal val="1+#ppt_h/2"/>
                                          </p:val>
                                        </p:tav>
                                        <p:tav tm="100000">
                                          <p:val>
                                            <p:strVal val="#ppt_y"/>
                                          </p:val>
                                        </p:tav>
                                      </p:tavLst>
                                    </p:anim>
                                  </p:childTnLst>
                                </p:cTn>
                              </p:par>
                            </p:childTnLst>
                          </p:cTn>
                        </p:par>
                        <p:par>
                          <p:cTn id="15" fill="hold" nodeType="withGroup">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 calcmode="lin" valueType="num">
                                      <p:cBhvr additive="base">
                                        <p:cTn id="18"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6" fill="hold" grpId="0" nodeType="clickEffect">
                                  <p:stCondLst>
                                    <p:cond delay="0"/>
                                  </p:stCondLst>
                                  <p:childTnLst>
                                    <p:set>
                                      <p:cBhvr>
                                        <p:cTn id="23" dur="1" fill="hold">
                                          <p:stCondLst>
                                            <p:cond delay="0"/>
                                          </p:stCondLst>
                                        </p:cTn>
                                        <p:tgtEl>
                                          <p:spTgt spid="150532">
                                            <p:txEl>
                                              <p:pRg st="0" end="0"/>
                                            </p:txEl>
                                          </p:spTgt>
                                        </p:tgtEl>
                                        <p:attrNameLst>
                                          <p:attrName>style.visibility</p:attrName>
                                        </p:attrNameLst>
                                      </p:cBhvr>
                                      <p:to>
                                        <p:strVal val="visible"/>
                                      </p:to>
                                    </p:set>
                                    <p:anim calcmode="lin" valueType="num">
                                      <p:cBhvr additive="base">
                                        <p:cTn id="24" dur="500" fill="hold"/>
                                        <p:tgtEl>
                                          <p:spTgt spid="15053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505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6" fill="hold" grpId="0" nodeType="clickEffect">
                                  <p:stCondLst>
                                    <p:cond delay="0"/>
                                  </p:stCondLst>
                                  <p:childTnLst>
                                    <p:set>
                                      <p:cBhvr>
                                        <p:cTn id="29" dur="1" fill="hold">
                                          <p:stCondLst>
                                            <p:cond delay="0"/>
                                          </p:stCondLst>
                                        </p:cTn>
                                        <p:tgtEl>
                                          <p:spTgt spid="150532">
                                            <p:txEl>
                                              <p:pRg st="1" end="1"/>
                                            </p:txEl>
                                          </p:spTgt>
                                        </p:tgtEl>
                                        <p:attrNameLst>
                                          <p:attrName>style.visibility</p:attrName>
                                        </p:attrNameLst>
                                      </p:cBhvr>
                                      <p:to>
                                        <p:strVal val="visible"/>
                                      </p:to>
                                    </p:set>
                                    <p:anim calcmode="lin" valueType="num">
                                      <p:cBhvr additive="base">
                                        <p:cTn id="30" dur="500" fill="hold"/>
                                        <p:tgtEl>
                                          <p:spTgt spid="150532">
                                            <p:txEl>
                                              <p:pRg st="1" end="1"/>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5053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6" fill="hold" grpId="0" nodeType="clickEffect">
                                  <p:stCondLst>
                                    <p:cond delay="0"/>
                                  </p:stCondLst>
                                  <p:childTnLst>
                                    <p:set>
                                      <p:cBhvr>
                                        <p:cTn id="35" dur="1" fill="hold">
                                          <p:stCondLst>
                                            <p:cond delay="0"/>
                                          </p:stCondLst>
                                        </p:cTn>
                                        <p:tgtEl>
                                          <p:spTgt spid="150532">
                                            <p:txEl>
                                              <p:pRg st="2" end="2"/>
                                            </p:txEl>
                                          </p:spTgt>
                                        </p:tgtEl>
                                        <p:attrNameLst>
                                          <p:attrName>style.visibility</p:attrName>
                                        </p:attrNameLst>
                                      </p:cBhvr>
                                      <p:to>
                                        <p:strVal val="visible"/>
                                      </p:to>
                                    </p:set>
                                    <p:anim calcmode="lin" valueType="num">
                                      <p:cBhvr additive="base">
                                        <p:cTn id="36" dur="500" fill="hold"/>
                                        <p:tgtEl>
                                          <p:spTgt spid="150532">
                                            <p:txEl>
                                              <p:pRg st="2" end="2"/>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5053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6" fill="hold" grpId="0" nodeType="clickEffect">
                                  <p:stCondLst>
                                    <p:cond delay="0"/>
                                  </p:stCondLst>
                                  <p:childTnLst>
                                    <p:set>
                                      <p:cBhvr>
                                        <p:cTn id="41" dur="1" fill="hold">
                                          <p:stCondLst>
                                            <p:cond delay="0"/>
                                          </p:stCondLst>
                                        </p:cTn>
                                        <p:tgtEl>
                                          <p:spTgt spid="150532">
                                            <p:txEl>
                                              <p:pRg st="3" end="3"/>
                                            </p:txEl>
                                          </p:spTgt>
                                        </p:tgtEl>
                                        <p:attrNameLst>
                                          <p:attrName>style.visibility</p:attrName>
                                        </p:attrNameLst>
                                      </p:cBhvr>
                                      <p:to>
                                        <p:strVal val="visible"/>
                                      </p:to>
                                    </p:set>
                                    <p:anim calcmode="lin" valueType="num">
                                      <p:cBhvr additive="base">
                                        <p:cTn id="42" dur="500" fill="hold"/>
                                        <p:tgtEl>
                                          <p:spTgt spid="150532">
                                            <p:txEl>
                                              <p:pRg st="3" end="3"/>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15053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6" fill="hold" grpId="0" nodeType="clickEffect">
                                  <p:stCondLst>
                                    <p:cond delay="0"/>
                                  </p:stCondLst>
                                  <p:childTnLst>
                                    <p:set>
                                      <p:cBhvr>
                                        <p:cTn id="47" dur="1" fill="hold">
                                          <p:stCondLst>
                                            <p:cond delay="0"/>
                                          </p:stCondLst>
                                        </p:cTn>
                                        <p:tgtEl>
                                          <p:spTgt spid="150532">
                                            <p:txEl>
                                              <p:pRg st="4" end="4"/>
                                            </p:txEl>
                                          </p:spTgt>
                                        </p:tgtEl>
                                        <p:attrNameLst>
                                          <p:attrName>style.visibility</p:attrName>
                                        </p:attrNameLst>
                                      </p:cBhvr>
                                      <p:to>
                                        <p:strVal val="visible"/>
                                      </p:to>
                                    </p:set>
                                    <p:anim calcmode="lin" valueType="num">
                                      <p:cBhvr additive="base">
                                        <p:cTn id="48" dur="500" fill="hold"/>
                                        <p:tgtEl>
                                          <p:spTgt spid="150532">
                                            <p:txEl>
                                              <p:pRg st="4" end="4"/>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15053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6" fill="hold" grpId="0" nodeType="clickEffect">
                                  <p:stCondLst>
                                    <p:cond delay="0"/>
                                  </p:stCondLst>
                                  <p:childTnLst>
                                    <p:set>
                                      <p:cBhvr>
                                        <p:cTn id="53" dur="1" fill="hold">
                                          <p:stCondLst>
                                            <p:cond delay="0"/>
                                          </p:stCondLst>
                                        </p:cTn>
                                        <p:tgtEl>
                                          <p:spTgt spid="7">
                                            <p:txEl>
                                              <p:pRg st="0" end="0"/>
                                            </p:txEl>
                                          </p:spTgt>
                                        </p:tgtEl>
                                        <p:attrNameLst>
                                          <p:attrName>style.visibility</p:attrName>
                                        </p:attrNameLst>
                                      </p:cBhvr>
                                      <p:to>
                                        <p:strVal val="visible"/>
                                      </p:to>
                                    </p:set>
                                    <p:anim calcmode="lin" valueType="num">
                                      <p:cBhvr additive="base">
                                        <p:cTn id="54"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6" fill="hold" grpId="0" nodeType="clickEffect">
                                  <p:stCondLst>
                                    <p:cond delay="0"/>
                                  </p:stCondLst>
                                  <p:childTnLst>
                                    <p:set>
                                      <p:cBhvr>
                                        <p:cTn id="59" dur="1" fill="hold">
                                          <p:stCondLst>
                                            <p:cond delay="0"/>
                                          </p:stCondLst>
                                        </p:cTn>
                                        <p:tgtEl>
                                          <p:spTgt spid="7">
                                            <p:txEl>
                                              <p:pRg st="1" end="1"/>
                                            </p:txEl>
                                          </p:spTgt>
                                        </p:tgtEl>
                                        <p:attrNameLst>
                                          <p:attrName>style.visibility</p:attrName>
                                        </p:attrNameLst>
                                      </p:cBhvr>
                                      <p:to>
                                        <p:strVal val="visible"/>
                                      </p:to>
                                    </p:set>
                                    <p:anim calcmode="lin" valueType="num">
                                      <p:cBhvr additive="base">
                                        <p:cTn id="60"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6" fill="hold" grpId="0" nodeType="clickEffect">
                                  <p:stCondLst>
                                    <p:cond delay="0"/>
                                  </p:stCondLst>
                                  <p:childTnLst>
                                    <p:set>
                                      <p:cBhvr>
                                        <p:cTn id="65" dur="1" fill="hold">
                                          <p:stCondLst>
                                            <p:cond delay="0"/>
                                          </p:stCondLst>
                                        </p:cTn>
                                        <p:tgtEl>
                                          <p:spTgt spid="7">
                                            <p:txEl>
                                              <p:pRg st="2" end="2"/>
                                            </p:txEl>
                                          </p:spTgt>
                                        </p:tgtEl>
                                        <p:attrNameLst>
                                          <p:attrName>style.visibility</p:attrName>
                                        </p:attrNameLst>
                                      </p:cBhvr>
                                      <p:to>
                                        <p:strVal val="visible"/>
                                      </p:to>
                                    </p:set>
                                    <p:anim calcmode="lin" valueType="num">
                                      <p:cBhvr additive="base">
                                        <p:cTn id="66"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6" fill="hold" grpId="0" nodeType="clickEffect">
                                  <p:stCondLst>
                                    <p:cond delay="0"/>
                                  </p:stCondLst>
                                  <p:childTnLst>
                                    <p:set>
                                      <p:cBhvr>
                                        <p:cTn id="71" dur="1" fill="hold">
                                          <p:stCondLst>
                                            <p:cond delay="0"/>
                                          </p:stCondLst>
                                        </p:cTn>
                                        <p:tgtEl>
                                          <p:spTgt spid="7">
                                            <p:txEl>
                                              <p:pRg st="3" end="3"/>
                                            </p:txEl>
                                          </p:spTgt>
                                        </p:tgtEl>
                                        <p:attrNameLst>
                                          <p:attrName>style.visibility</p:attrName>
                                        </p:attrNameLst>
                                      </p:cBhvr>
                                      <p:to>
                                        <p:strVal val="visible"/>
                                      </p:to>
                                    </p:set>
                                    <p:anim calcmode="lin" valueType="num">
                                      <p:cBhvr additive="base">
                                        <p:cTn id="72" dur="500" fill="hold"/>
                                        <p:tgtEl>
                                          <p:spTgt spid="7">
                                            <p:txEl>
                                              <p:pRg st="3" end="3"/>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6" fill="hold" grpId="0" nodeType="clickEffect">
                                  <p:stCondLst>
                                    <p:cond delay="0"/>
                                  </p:stCondLst>
                                  <p:childTnLst>
                                    <p:set>
                                      <p:cBhvr>
                                        <p:cTn id="77" dur="1" fill="hold">
                                          <p:stCondLst>
                                            <p:cond delay="0"/>
                                          </p:stCondLst>
                                        </p:cTn>
                                        <p:tgtEl>
                                          <p:spTgt spid="7">
                                            <p:txEl>
                                              <p:pRg st="4" end="4"/>
                                            </p:txEl>
                                          </p:spTgt>
                                        </p:tgtEl>
                                        <p:attrNameLst>
                                          <p:attrName>style.visibility</p:attrName>
                                        </p:attrNameLst>
                                      </p:cBhvr>
                                      <p:to>
                                        <p:strVal val="visible"/>
                                      </p:to>
                                    </p:set>
                                    <p:anim calcmode="lin" valueType="num">
                                      <p:cBhvr additive="base">
                                        <p:cTn id="78"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2" grpId="0" build="p" autoUpdateAnimBg="0"/>
      <p:bldP spid="150533" grpId="0" build="p" autoUpdateAnimBg="0"/>
      <p:bldP spid="7" grpId="0" build="p" autoUpdateAnimBg="0"/>
      <p:bldP spid="8" grpId="0" build="p"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2" name="Rectangle 3">
            <a:extLst>
              <a:ext uri="{FF2B5EF4-FFF2-40B4-BE49-F238E27FC236}">
                <a16:creationId xmlns:a16="http://schemas.microsoft.com/office/drawing/2014/main" id="{FEDD635D-7E16-4BED-A24E-A4B3C63F6426}"/>
              </a:ext>
            </a:extLst>
          </p:cNvPr>
          <p:cNvSpPr>
            <a:spLocks noGrp="1" noChangeArrowheads="1"/>
          </p:cNvSpPr>
          <p:nvPr>
            <p:ph type="body" idx="4294967295"/>
          </p:nvPr>
        </p:nvSpPr>
        <p:spPr>
          <a:xfrm>
            <a:off x="614362" y="3277438"/>
            <a:ext cx="5484813" cy="3174738"/>
          </a:xfrm>
        </p:spPr>
        <p:txBody>
          <a:bodyPr>
            <a:noAutofit/>
          </a:bodyPr>
          <a:lstStyle/>
          <a:p>
            <a:pPr marL="0" indent="0" algn="r">
              <a:spcBef>
                <a:spcPct val="0"/>
              </a:spcBef>
              <a:buNone/>
            </a:pPr>
            <a:r>
              <a:rPr lang="en-US" altLang="zh-CN" noProof="1"/>
              <a:t>① P∨¬S                              P</a:t>
            </a:r>
          </a:p>
          <a:p>
            <a:pPr marL="0" indent="0" algn="r">
              <a:spcBef>
                <a:spcPct val="0"/>
              </a:spcBef>
              <a:buNone/>
            </a:pPr>
            <a:r>
              <a:rPr lang="en-US" altLang="zh-CN" noProof="1"/>
              <a:t>② S→P                   T</a:t>
            </a:r>
            <a:r>
              <a:rPr lang="zh-CN" altLang="en-US" noProof="1"/>
              <a:t>，①， </a:t>
            </a:r>
            <a:r>
              <a:rPr lang="en-US" altLang="zh-CN" noProof="1"/>
              <a:t>E</a:t>
            </a:r>
          </a:p>
          <a:p>
            <a:pPr marL="0" indent="0" algn="r">
              <a:spcBef>
                <a:spcPct val="0"/>
              </a:spcBef>
              <a:buNone/>
            </a:pPr>
            <a:r>
              <a:rPr lang="en-US" altLang="zh-CN" noProof="1"/>
              <a:t>③ P→(Q→R)                       P</a:t>
            </a:r>
          </a:p>
          <a:p>
            <a:pPr marL="0" indent="0" algn="r">
              <a:spcBef>
                <a:spcPct val="0"/>
              </a:spcBef>
              <a:buNone/>
            </a:pPr>
            <a:r>
              <a:rPr lang="en-US" altLang="zh-CN" noProof="1"/>
              <a:t>④ S→(Q→R)     T</a:t>
            </a:r>
            <a:r>
              <a:rPr lang="zh-CN" altLang="en-US" noProof="1"/>
              <a:t>，②，③，</a:t>
            </a:r>
            <a:r>
              <a:rPr lang="en-US" altLang="zh-CN" noProof="1"/>
              <a:t>I</a:t>
            </a:r>
          </a:p>
          <a:p>
            <a:pPr marL="0" indent="0" algn="r">
              <a:spcBef>
                <a:spcPct val="0"/>
              </a:spcBef>
              <a:buNone/>
            </a:pPr>
            <a:r>
              <a:rPr lang="en-US" altLang="zh-CN" noProof="1"/>
              <a:t>⑤ ¬S∨¬Q∨R  	     T</a:t>
            </a:r>
            <a:r>
              <a:rPr lang="zh-CN" altLang="en-US" noProof="1"/>
              <a:t>，④，</a:t>
            </a:r>
            <a:r>
              <a:rPr lang="en-US" altLang="zh-CN" noProof="1"/>
              <a:t>E</a:t>
            </a:r>
          </a:p>
        </p:txBody>
      </p:sp>
      <p:sp>
        <p:nvSpPr>
          <p:cNvPr id="150533" name="Rectangle 4">
            <a:extLst>
              <a:ext uri="{FF2B5EF4-FFF2-40B4-BE49-F238E27FC236}">
                <a16:creationId xmlns:a16="http://schemas.microsoft.com/office/drawing/2014/main" id="{A901D021-71DD-4650-8BAB-4B13C126954B}"/>
              </a:ext>
            </a:extLst>
          </p:cNvPr>
          <p:cNvSpPr>
            <a:spLocks noChangeArrowheads="1"/>
          </p:cNvSpPr>
          <p:nvPr/>
        </p:nvSpPr>
        <p:spPr bwMode="auto">
          <a:xfrm>
            <a:off x="244264" y="2515659"/>
            <a:ext cx="10836575" cy="57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50000"/>
              </a:lnSpc>
              <a:spcBef>
                <a:spcPct val="0"/>
              </a:spcBef>
              <a:buClrTx/>
              <a:buNone/>
              <a:defRPr/>
            </a:pPr>
            <a:r>
              <a:rPr lang="zh-CN" altLang="en-US" sz="2399" noProof="1">
                <a:solidFill>
                  <a:srgbClr val="C00000"/>
                </a:solidFill>
                <a:latin typeface="微软雅黑"/>
                <a:ea typeface="微软雅黑"/>
              </a:rPr>
              <a:t>证明 </a:t>
            </a:r>
            <a:r>
              <a:rPr lang="zh-CN" altLang="en-US" sz="2399" dirty="0">
                <a:solidFill>
                  <a:srgbClr val="C00000"/>
                </a:solidFill>
                <a:latin typeface="微软雅黑"/>
                <a:ea typeface="微软雅黑"/>
              </a:rPr>
              <a:t>（方法二</a:t>
            </a:r>
            <a:r>
              <a:rPr lang="en-US" altLang="zh-CN" sz="2399" dirty="0">
                <a:solidFill>
                  <a:srgbClr val="C00000"/>
                </a:solidFill>
                <a:latin typeface="微软雅黑"/>
                <a:ea typeface="微软雅黑"/>
              </a:rPr>
              <a:t>——</a:t>
            </a:r>
            <a:r>
              <a:rPr lang="zh-CN" altLang="en-US" sz="2399" dirty="0">
                <a:solidFill>
                  <a:srgbClr val="C00000"/>
                </a:solidFill>
                <a:latin typeface="微软雅黑"/>
                <a:ea typeface="微软雅黑"/>
              </a:rPr>
              <a:t>直接证明方法）</a:t>
            </a:r>
            <a:endParaRPr lang="zh-CN" altLang="en-US" sz="2399" dirty="0">
              <a:latin typeface="微软雅黑"/>
              <a:ea typeface="微软雅黑"/>
            </a:endParaRPr>
          </a:p>
        </p:txBody>
      </p:sp>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4A5F0963-DD23-4283-AB95-0934B922CA7D}"/>
                  </a:ext>
                </a:extLst>
              </p:cNvPr>
              <p:cNvSpPr txBox="1">
                <a:spLocks noChangeArrowheads="1"/>
              </p:cNvSpPr>
              <p:nvPr/>
            </p:nvSpPr>
            <p:spPr>
              <a:xfrm>
                <a:off x="6612101" y="3277438"/>
                <a:ext cx="5083603" cy="3047118"/>
              </a:xfrm>
              <a:prstGeom prst="rect">
                <a:avLst/>
              </a:prstGeom>
            </p:spPr>
            <p:txBody>
              <a:bodyPr vert="horz" lIns="121882" tIns="60940" rIns="121882" bIns="60940" rtlCol="0">
                <a:no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lnSpc>
                    <a:spcPct val="150000"/>
                  </a:lnSpc>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defTabSz="1219261">
                  <a:buNone/>
                  <a:defRPr/>
                </a:pPr>
                <a:r>
                  <a:rPr lang="zh-CN" altLang="zh-CN" sz="2399" dirty="0">
                    <a:solidFill>
                      <a:prstClr val="black"/>
                    </a:solidFill>
                    <a:latin typeface="微软雅黑"/>
                    <a:ea typeface="微软雅黑"/>
                  </a:rPr>
                  <a:t>⑥ </a:t>
                </a:r>
                <a14:m>
                  <m:oMath xmlns:m="http://schemas.openxmlformats.org/officeDocument/2006/math">
                    <m:r>
                      <a:rPr lang="en-US" altLang="zh-CN" sz="2399">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Q</a:t>
                </a:r>
                <a:r>
                  <a:rPr lang="zh-CN" altLang="zh-CN" sz="2399" dirty="0">
                    <a:solidFill>
                      <a:prstClr val="black"/>
                    </a:solidFill>
                    <a:latin typeface="微软雅黑"/>
                    <a:ea typeface="微软雅黑"/>
                  </a:rPr>
                  <a:t>∨</a:t>
                </a:r>
                <a14:m>
                  <m:oMath xmlns:m="http://schemas.openxmlformats.org/officeDocument/2006/math">
                    <m:r>
                      <a:rPr lang="en-US" altLang="zh-CN" sz="2399">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S</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R           T</a:t>
                </a:r>
                <a:r>
                  <a:rPr lang="zh-CN" altLang="zh-CN" sz="2399" dirty="0">
                    <a:solidFill>
                      <a:prstClr val="black"/>
                    </a:solidFill>
                    <a:latin typeface="微软雅黑"/>
                    <a:ea typeface="微软雅黑"/>
                  </a:rPr>
                  <a:t>，⑤，</a:t>
                </a:r>
                <a:r>
                  <a:rPr lang="en-US" altLang="zh-CN" sz="2399" dirty="0">
                    <a:solidFill>
                      <a:prstClr val="black"/>
                    </a:solidFill>
                    <a:latin typeface="微软雅黑"/>
                    <a:ea typeface="微软雅黑"/>
                  </a:rPr>
                  <a:t>E</a:t>
                </a:r>
                <a:endParaRPr lang="zh-CN" altLang="zh-CN" sz="2399" dirty="0">
                  <a:solidFill>
                    <a:prstClr val="black"/>
                  </a:solidFill>
                  <a:latin typeface="微软雅黑"/>
                  <a:ea typeface="微软雅黑"/>
                </a:endParaRPr>
              </a:p>
              <a:p>
                <a:pPr marL="0" indent="0" defTabSz="1219261">
                  <a:buNone/>
                  <a:defRPr/>
                </a:pPr>
                <a:r>
                  <a:rPr lang="zh-CN" altLang="zh-CN" sz="2399" dirty="0">
                    <a:solidFill>
                      <a:prstClr val="black"/>
                    </a:solidFill>
                    <a:latin typeface="微软雅黑"/>
                    <a:ea typeface="微软雅黑"/>
                  </a:rPr>
                  <a:t>⑦ </a:t>
                </a:r>
                <a:r>
                  <a:rPr lang="en-US" altLang="zh-CN" sz="2399" dirty="0">
                    <a:solidFill>
                      <a:prstClr val="black"/>
                    </a:solidFill>
                    <a:latin typeface="微软雅黑"/>
                    <a:ea typeface="微软雅黑"/>
                  </a:rPr>
                  <a:t>Q→(S→R)           T</a:t>
                </a:r>
                <a:r>
                  <a:rPr lang="zh-CN" altLang="zh-CN" sz="2399" dirty="0">
                    <a:solidFill>
                      <a:prstClr val="black"/>
                    </a:solidFill>
                    <a:latin typeface="微软雅黑"/>
                    <a:ea typeface="微软雅黑"/>
                  </a:rPr>
                  <a:t>，⑥，</a:t>
                </a:r>
                <a:r>
                  <a:rPr lang="en-US" altLang="zh-CN" sz="2399" dirty="0">
                    <a:solidFill>
                      <a:prstClr val="black"/>
                    </a:solidFill>
                    <a:latin typeface="微软雅黑"/>
                    <a:ea typeface="微软雅黑"/>
                  </a:rPr>
                  <a:t>E</a:t>
                </a:r>
                <a:endParaRPr lang="zh-CN" altLang="zh-CN" sz="2399" dirty="0">
                  <a:solidFill>
                    <a:prstClr val="black"/>
                  </a:solidFill>
                  <a:latin typeface="微软雅黑"/>
                  <a:ea typeface="微软雅黑"/>
                </a:endParaRPr>
              </a:p>
              <a:p>
                <a:pPr marL="0" indent="0" defTabSz="1219261">
                  <a:buNone/>
                  <a:defRPr/>
                </a:pPr>
                <a:r>
                  <a:rPr lang="zh-CN" altLang="zh-CN" sz="2399" dirty="0">
                    <a:solidFill>
                      <a:prstClr val="black"/>
                    </a:solidFill>
                    <a:latin typeface="微软雅黑"/>
                    <a:ea typeface="微软雅黑"/>
                  </a:rPr>
                  <a:t>⑧ </a:t>
                </a:r>
                <a:r>
                  <a:rPr lang="en-US" altLang="zh-CN" sz="2399" dirty="0">
                    <a:solidFill>
                      <a:prstClr val="black"/>
                    </a:solidFill>
                    <a:latin typeface="微软雅黑"/>
                    <a:ea typeface="微软雅黑"/>
                  </a:rPr>
                  <a:t>Q                         P</a:t>
                </a:r>
                <a:endParaRPr lang="zh-CN" altLang="zh-CN" sz="2399" dirty="0">
                  <a:solidFill>
                    <a:prstClr val="black"/>
                  </a:solidFill>
                  <a:latin typeface="微软雅黑"/>
                  <a:ea typeface="微软雅黑"/>
                </a:endParaRPr>
              </a:p>
              <a:p>
                <a:pPr marL="0" indent="0" defTabSz="1219261">
                  <a:buNone/>
                  <a:defRPr/>
                </a:pPr>
                <a:r>
                  <a:rPr lang="zh-CN" altLang="zh-CN" sz="2399" dirty="0">
                    <a:solidFill>
                      <a:prstClr val="black"/>
                    </a:solidFill>
                    <a:latin typeface="微软雅黑"/>
                    <a:ea typeface="微软雅黑"/>
                  </a:rPr>
                  <a:t>⑨ </a:t>
                </a:r>
                <a:r>
                  <a:rPr lang="en-US" altLang="zh-CN" sz="2399" dirty="0">
                    <a:solidFill>
                      <a:prstClr val="black"/>
                    </a:solidFill>
                    <a:latin typeface="微软雅黑"/>
                    <a:ea typeface="微软雅黑"/>
                  </a:rPr>
                  <a:t>S→R                    T</a:t>
                </a:r>
                <a:r>
                  <a:rPr lang="zh-CN" altLang="zh-CN" sz="2399" dirty="0">
                    <a:solidFill>
                      <a:prstClr val="black"/>
                    </a:solidFill>
                    <a:latin typeface="微软雅黑"/>
                    <a:ea typeface="微软雅黑"/>
                  </a:rPr>
                  <a:t>，⑦，⑧，</a:t>
                </a:r>
                <a:r>
                  <a:rPr lang="en-US" altLang="zh-CN" sz="2399" dirty="0">
                    <a:solidFill>
                      <a:prstClr val="black"/>
                    </a:solidFill>
                    <a:latin typeface="微软雅黑"/>
                    <a:ea typeface="微软雅黑"/>
                  </a:rPr>
                  <a:t>I</a:t>
                </a:r>
                <a:endParaRPr lang="zh-CN" altLang="zh-CN" sz="2399" dirty="0">
                  <a:solidFill>
                    <a:prstClr val="black"/>
                  </a:solidFill>
                  <a:latin typeface="微软雅黑"/>
                  <a:ea typeface="微软雅黑"/>
                </a:endParaRPr>
              </a:p>
              <a:p>
                <a:pPr marL="0" indent="0" defTabSz="1219261">
                  <a:buNone/>
                  <a:defRPr/>
                </a:pPr>
                <a:r>
                  <a:rPr lang="zh-CN" altLang="zh-CN" sz="2399" dirty="0">
                    <a:solidFill>
                      <a:prstClr val="black"/>
                    </a:solidFill>
                    <a:latin typeface="微软雅黑"/>
                    <a:ea typeface="微软雅黑"/>
                  </a:rPr>
                  <a:t>⑩ </a:t>
                </a:r>
                <a14:m>
                  <m:oMath xmlns:m="http://schemas.openxmlformats.org/officeDocument/2006/math">
                    <m:r>
                      <a:rPr lang="en-US" altLang="zh-CN" sz="2399">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S</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R                   T</a:t>
                </a:r>
                <a:r>
                  <a:rPr lang="zh-CN" altLang="zh-CN" sz="2399" dirty="0">
                    <a:solidFill>
                      <a:prstClr val="black"/>
                    </a:solidFill>
                    <a:latin typeface="微软雅黑"/>
                    <a:ea typeface="微软雅黑"/>
                  </a:rPr>
                  <a:t>，⑨，</a:t>
                </a:r>
                <a:r>
                  <a:rPr lang="en-US" altLang="zh-CN" sz="2399" dirty="0">
                    <a:solidFill>
                      <a:prstClr val="black"/>
                    </a:solidFill>
                    <a:latin typeface="微软雅黑"/>
                    <a:ea typeface="微软雅黑"/>
                  </a:rPr>
                  <a:t>E </a:t>
                </a:r>
                <a:endParaRPr lang="zh-CN" altLang="zh-CN" sz="2399" dirty="0">
                  <a:solidFill>
                    <a:prstClr val="black"/>
                  </a:solidFill>
                  <a:latin typeface="微软雅黑"/>
                  <a:ea typeface="微软雅黑"/>
                </a:endParaRPr>
              </a:p>
            </p:txBody>
          </p:sp>
        </mc:Choice>
        <mc:Fallback xmlns="">
          <p:sp>
            <p:nvSpPr>
              <p:cNvPr id="7" name="Rectangle 3">
                <a:extLst>
                  <a:ext uri="{FF2B5EF4-FFF2-40B4-BE49-F238E27FC236}">
                    <a16:creationId xmlns:a16="http://schemas.microsoft.com/office/drawing/2014/main" id="{4A5F0963-DD23-4283-AB95-0934B922CA7D}"/>
                  </a:ext>
                </a:extLst>
              </p:cNvPr>
              <p:cNvSpPr txBox="1">
                <a:spLocks noRot="1" noChangeAspect="1" noMove="1" noResize="1" noEditPoints="1" noAdjustHandles="1" noChangeArrowheads="1" noChangeShapeType="1" noTextEdit="1"/>
              </p:cNvSpPr>
              <p:nvPr/>
            </p:nvSpPr>
            <p:spPr>
              <a:xfrm>
                <a:off x="6612101" y="3277438"/>
                <a:ext cx="5083603" cy="3047118"/>
              </a:xfrm>
              <a:prstGeom prst="rect">
                <a:avLst/>
              </a:prstGeom>
              <a:blipFill>
                <a:blip r:embed="rId4"/>
                <a:stretch>
                  <a:fillRect l="-13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Rectangle 4">
                <a:extLst>
                  <a:ext uri="{FF2B5EF4-FFF2-40B4-BE49-F238E27FC236}">
                    <a16:creationId xmlns:a16="http://schemas.microsoft.com/office/drawing/2014/main" id="{4E6890B5-800C-4B88-A86C-FA2CB8231C30}"/>
                  </a:ext>
                </a:extLst>
              </p:cNvPr>
              <p:cNvSpPr>
                <a:spLocks noChangeArrowheads="1"/>
              </p:cNvSpPr>
              <p:nvPr/>
            </p:nvSpPr>
            <p:spPr bwMode="auto">
              <a:xfrm>
                <a:off x="244264" y="1189841"/>
                <a:ext cx="10836575" cy="113338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50000"/>
                  </a:lnSpc>
                  <a:spcBef>
                    <a:spcPct val="0"/>
                  </a:spcBef>
                  <a:buClrTx/>
                  <a:buNone/>
                  <a:defRPr/>
                </a:pPr>
                <a:r>
                  <a:rPr lang="zh-CN" altLang="en-US" sz="2399" dirty="0">
                    <a:solidFill>
                      <a:srgbClr val="C00000"/>
                    </a:solidFill>
                    <a:latin typeface="微软雅黑"/>
                    <a:ea typeface="微软雅黑"/>
                  </a:rPr>
                  <a:t>例</a:t>
                </a:r>
                <a:r>
                  <a:rPr lang="en-US" altLang="zh-CN" sz="2399" dirty="0">
                    <a:solidFill>
                      <a:srgbClr val="C00000"/>
                    </a:solidFill>
                    <a:latin typeface="微软雅黑"/>
                    <a:ea typeface="微软雅黑"/>
                  </a:rPr>
                  <a:t>2.33  </a:t>
                </a:r>
                <a:r>
                  <a:rPr lang="zh-CN" altLang="en-US" sz="2399" dirty="0">
                    <a:latin typeface="微软雅黑"/>
                    <a:ea typeface="微软雅黑"/>
                  </a:rPr>
                  <a:t>设前提集合</a:t>
                </a:r>
                <a:r>
                  <a:rPr lang="en-US" altLang="zh-CN" sz="2399" dirty="0">
                    <a:latin typeface="微软雅黑"/>
                    <a:ea typeface="微软雅黑"/>
                  </a:rPr>
                  <a:t>Г={P∨¬S</a:t>
                </a:r>
                <a:r>
                  <a:rPr lang="zh-CN" altLang="en-US" sz="2399" dirty="0">
                    <a:latin typeface="微软雅黑"/>
                    <a:ea typeface="微软雅黑"/>
                  </a:rPr>
                  <a:t>，</a:t>
                </a:r>
                <a:r>
                  <a:rPr lang="en-US" altLang="zh-CN" sz="2399" dirty="0">
                    <a:latin typeface="微软雅黑"/>
                    <a:ea typeface="微软雅黑"/>
                  </a:rPr>
                  <a:t>P→(Q→R)</a:t>
                </a:r>
                <a:r>
                  <a:rPr lang="zh-CN" altLang="en-US" sz="2399" dirty="0">
                    <a:latin typeface="微软雅黑"/>
                    <a:ea typeface="微软雅黑"/>
                  </a:rPr>
                  <a:t>，</a:t>
                </a:r>
                <a:r>
                  <a:rPr lang="en-US" altLang="zh-CN" sz="2399" dirty="0">
                    <a:latin typeface="微软雅黑"/>
                    <a:ea typeface="微软雅黑"/>
                  </a:rPr>
                  <a:t>Q}</a:t>
                </a:r>
                <a:r>
                  <a:rPr lang="zh-CN" altLang="en-US" sz="2399" dirty="0">
                    <a:latin typeface="微软雅黑"/>
                    <a:ea typeface="微软雅黑"/>
                  </a:rPr>
                  <a:t>，</a:t>
                </a:r>
                <a:r>
                  <a:rPr lang="zh-CN" altLang="zh-CN" sz="2399" dirty="0">
                    <a:latin typeface="微软雅黑"/>
                    <a:ea typeface="微软雅黑"/>
                  </a:rPr>
                  <a:t>公式</a:t>
                </a:r>
                <a:r>
                  <a:rPr lang="en-US" altLang="zh-CN" sz="2399" dirty="0">
                    <a:latin typeface="微软雅黑"/>
                    <a:ea typeface="微软雅黑"/>
                  </a:rPr>
                  <a:t>G=</a:t>
                </a:r>
                <a14:m>
                  <m:oMath xmlns:m="http://schemas.openxmlformats.org/officeDocument/2006/math">
                    <m:r>
                      <a:rPr lang="en-US" altLang="zh-CN" sz="2399">
                        <a:latin typeface="Cambria Math" panose="02040503050406030204" pitchFamily="18" charset="0"/>
                        <a:ea typeface="+mn-ea"/>
                      </a:rPr>
                      <m:t>¬</m:t>
                    </m:r>
                  </m:oMath>
                </a14:m>
                <a:r>
                  <a:rPr lang="en-US" altLang="zh-CN" sz="2399" dirty="0">
                    <a:latin typeface="微软雅黑"/>
                    <a:ea typeface="微软雅黑"/>
                  </a:rPr>
                  <a:t>S</a:t>
                </a:r>
                <a:r>
                  <a:rPr lang="zh-CN" altLang="zh-CN" sz="2399" dirty="0">
                    <a:latin typeface="微软雅黑"/>
                    <a:ea typeface="微软雅黑"/>
                  </a:rPr>
                  <a:t>∨</a:t>
                </a:r>
                <a:r>
                  <a:rPr lang="en-US" altLang="zh-CN" sz="2399" dirty="0">
                    <a:latin typeface="微软雅黑"/>
                    <a:ea typeface="微软雅黑"/>
                  </a:rPr>
                  <a:t>R</a:t>
                </a:r>
                <a:r>
                  <a:rPr lang="zh-CN" altLang="zh-CN" sz="2399" dirty="0">
                    <a:latin typeface="微软雅黑"/>
                    <a:ea typeface="微软雅黑"/>
                  </a:rPr>
                  <a:t>。</a:t>
                </a:r>
                <a:endParaRPr lang="zh-CN" altLang="en-US" sz="2399" dirty="0">
                  <a:latin typeface="微软雅黑"/>
                  <a:ea typeface="微软雅黑"/>
                </a:endParaRPr>
              </a:p>
              <a:p>
                <a:pPr algn="l" defTabSz="1219261">
                  <a:lnSpc>
                    <a:spcPct val="150000"/>
                  </a:lnSpc>
                  <a:spcBef>
                    <a:spcPct val="0"/>
                  </a:spcBef>
                  <a:buClrTx/>
                  <a:buNone/>
                  <a:defRPr/>
                </a:pPr>
                <a:r>
                  <a:rPr lang="zh-CN" altLang="en-US" sz="2399" dirty="0">
                    <a:solidFill>
                      <a:prstClr val="black"/>
                    </a:solidFill>
                    <a:latin typeface="微软雅黑"/>
                    <a:ea typeface="微软雅黑"/>
                  </a:rPr>
                  <a:t>证    明  </a:t>
                </a:r>
                <a:r>
                  <a:rPr lang="en-US" altLang="zh-CN" sz="2399" dirty="0">
                    <a:latin typeface="微软雅黑"/>
                    <a:ea typeface="微软雅黑"/>
                  </a:rPr>
                  <a:t>Г</a:t>
                </a:r>
                <a:r>
                  <a:rPr lang="en-US" altLang="en-US" sz="2399" noProof="1">
                    <a:latin typeface="微软雅黑"/>
                    <a:ea typeface="微软雅黑"/>
                    <a:sym typeface="Symbol" panose="05050102010706020507" pitchFamily="18" charset="2"/>
                  </a:rPr>
                  <a:t></a:t>
                </a:r>
                <a:r>
                  <a:rPr lang="en-US" altLang="en-US" sz="2399" noProof="1">
                    <a:latin typeface="微软雅黑"/>
                    <a:ea typeface="微软雅黑"/>
                  </a:rPr>
                  <a:t>G。</a:t>
                </a:r>
                <a:endParaRPr lang="zh-CN" altLang="en-US" sz="2399" dirty="0">
                  <a:latin typeface="微软雅黑"/>
                  <a:ea typeface="微软雅黑"/>
                </a:endParaRPr>
              </a:p>
            </p:txBody>
          </p:sp>
        </mc:Choice>
        <mc:Fallback xmlns="">
          <p:sp>
            <p:nvSpPr>
              <p:cNvPr id="8" name="Rectangle 4">
                <a:extLst>
                  <a:ext uri="{FF2B5EF4-FFF2-40B4-BE49-F238E27FC236}">
                    <a16:creationId xmlns:a16="http://schemas.microsoft.com/office/drawing/2014/main" id="{4E6890B5-800C-4B88-A86C-FA2CB8231C30}"/>
                  </a:ext>
                </a:extLst>
              </p:cNvPr>
              <p:cNvSpPr>
                <a:spLocks noRot="1" noChangeAspect="1" noMove="1" noResize="1" noEditPoints="1" noAdjustHandles="1" noChangeArrowheads="1" noChangeShapeType="1" noTextEdit="1"/>
              </p:cNvSpPr>
              <p:nvPr/>
            </p:nvSpPr>
            <p:spPr bwMode="auto">
              <a:xfrm>
                <a:off x="244264" y="1189841"/>
                <a:ext cx="10836575" cy="1133380"/>
              </a:xfrm>
              <a:prstGeom prst="rect">
                <a:avLst/>
              </a:prstGeom>
              <a:blipFill>
                <a:blip r:embed="rId5"/>
                <a:stretch>
                  <a:fillRect l="-844" b="-1129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 name="Rectangle 2">
            <a:extLst>
              <a:ext uri="{FF2B5EF4-FFF2-40B4-BE49-F238E27FC236}">
                <a16:creationId xmlns:a16="http://schemas.microsoft.com/office/drawing/2014/main" id="{7BCE122F-D1DE-4FB6-9656-9125C982CB6B}"/>
              </a:ext>
            </a:extLst>
          </p:cNvPr>
          <p:cNvSpPr txBox="1">
            <a:spLocks noChangeArrowheads="1"/>
          </p:cNvSpPr>
          <p:nvPr/>
        </p:nvSpPr>
        <p:spPr>
          <a:xfrm>
            <a:off x="716683" y="110126"/>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defRPr/>
            </a:pPr>
            <a:r>
              <a:rPr lang="zh-CN" altLang="en-US" sz="2199" dirty="0">
                <a:solidFill>
                  <a:prstClr val="white"/>
                </a:solidFill>
              </a:rPr>
              <a:t>例</a:t>
            </a:r>
            <a:r>
              <a:rPr lang="en-US" altLang="zh-CN" sz="2199" dirty="0">
                <a:solidFill>
                  <a:prstClr val="white"/>
                </a:solidFill>
              </a:rPr>
              <a:t>2.33</a:t>
            </a:r>
            <a:r>
              <a:rPr lang="zh-CN" altLang="en-US" sz="2199" dirty="0">
                <a:solidFill>
                  <a:prstClr val="white"/>
                </a:solidFill>
              </a:rPr>
              <a:t>（续）</a:t>
            </a:r>
            <a:r>
              <a:rPr lang="en-US" altLang="zh-CN" sz="2199" dirty="0">
                <a:solidFill>
                  <a:prstClr val="white"/>
                </a:solidFill>
              </a:rPr>
              <a:t> </a:t>
            </a:r>
          </a:p>
        </p:txBody>
      </p:sp>
    </p:spTree>
    <p:custDataLst>
      <p:tags r:id="rId1"/>
    </p:custDataLst>
    <p:extLst>
      <p:ext uri="{BB962C8B-B14F-4D97-AF65-F5344CB8AC3E}">
        <p14:creationId xmlns:p14="http://schemas.microsoft.com/office/powerpoint/2010/main" val="1244032372"/>
      </p:ext>
    </p:extLst>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0533">
                                            <p:txEl>
                                              <p:pRg st="0" end="0"/>
                                            </p:txEl>
                                          </p:spTgt>
                                        </p:tgtEl>
                                        <p:attrNameLst>
                                          <p:attrName>style.visibility</p:attrName>
                                        </p:attrNameLst>
                                      </p:cBhvr>
                                      <p:to>
                                        <p:strVal val="visible"/>
                                      </p:to>
                                    </p:set>
                                    <p:anim calcmode="lin" valueType="num">
                                      <p:cBhvr additive="base">
                                        <p:cTn id="7" dur="500" fill="hold"/>
                                        <p:tgtEl>
                                          <p:spTgt spid="1505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05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50532">
                                            <p:txEl>
                                              <p:pRg st="0" end="0"/>
                                            </p:txEl>
                                          </p:spTgt>
                                        </p:tgtEl>
                                        <p:attrNameLst>
                                          <p:attrName>style.visibility</p:attrName>
                                        </p:attrNameLst>
                                      </p:cBhvr>
                                      <p:to>
                                        <p:strVal val="visible"/>
                                      </p:to>
                                    </p:set>
                                    <p:anim calcmode="lin" valueType="num">
                                      <p:cBhvr additive="base">
                                        <p:cTn id="13" dur="500" fill="hold"/>
                                        <p:tgtEl>
                                          <p:spTgt spid="150532">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505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150532">
                                            <p:txEl>
                                              <p:pRg st="1" end="1"/>
                                            </p:txEl>
                                          </p:spTgt>
                                        </p:tgtEl>
                                        <p:attrNameLst>
                                          <p:attrName>style.visibility</p:attrName>
                                        </p:attrNameLst>
                                      </p:cBhvr>
                                      <p:to>
                                        <p:strVal val="visible"/>
                                      </p:to>
                                    </p:set>
                                    <p:anim calcmode="lin" valueType="num">
                                      <p:cBhvr additive="base">
                                        <p:cTn id="19" dur="500" fill="hold"/>
                                        <p:tgtEl>
                                          <p:spTgt spid="150532">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053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150532">
                                            <p:txEl>
                                              <p:pRg st="2" end="2"/>
                                            </p:txEl>
                                          </p:spTgt>
                                        </p:tgtEl>
                                        <p:attrNameLst>
                                          <p:attrName>style.visibility</p:attrName>
                                        </p:attrNameLst>
                                      </p:cBhvr>
                                      <p:to>
                                        <p:strVal val="visible"/>
                                      </p:to>
                                    </p:set>
                                    <p:anim calcmode="lin" valueType="num">
                                      <p:cBhvr additive="base">
                                        <p:cTn id="25" dur="500" fill="hold"/>
                                        <p:tgtEl>
                                          <p:spTgt spid="150532">
                                            <p:txEl>
                                              <p:pRg st="2" end="2"/>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5053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150532">
                                            <p:txEl>
                                              <p:pRg st="3" end="3"/>
                                            </p:txEl>
                                          </p:spTgt>
                                        </p:tgtEl>
                                        <p:attrNameLst>
                                          <p:attrName>style.visibility</p:attrName>
                                        </p:attrNameLst>
                                      </p:cBhvr>
                                      <p:to>
                                        <p:strVal val="visible"/>
                                      </p:to>
                                    </p:set>
                                    <p:anim calcmode="lin" valueType="num">
                                      <p:cBhvr additive="base">
                                        <p:cTn id="31" dur="500" fill="hold"/>
                                        <p:tgtEl>
                                          <p:spTgt spid="150532">
                                            <p:txEl>
                                              <p:pRg st="3" end="3"/>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053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150532">
                                            <p:txEl>
                                              <p:pRg st="4" end="4"/>
                                            </p:txEl>
                                          </p:spTgt>
                                        </p:tgtEl>
                                        <p:attrNameLst>
                                          <p:attrName>style.visibility</p:attrName>
                                        </p:attrNameLst>
                                      </p:cBhvr>
                                      <p:to>
                                        <p:strVal val="visible"/>
                                      </p:to>
                                    </p:set>
                                    <p:anim calcmode="lin" valueType="num">
                                      <p:cBhvr additive="base">
                                        <p:cTn id="37" dur="500" fill="hold"/>
                                        <p:tgtEl>
                                          <p:spTgt spid="150532">
                                            <p:txEl>
                                              <p:pRg st="4" end="4"/>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5053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6"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 calcmode="lin" valueType="num">
                                      <p:cBhvr additive="base">
                                        <p:cTn id="43"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6" fill="hold" grpId="0" nodeType="clickEffect">
                                  <p:stCondLst>
                                    <p:cond delay="0"/>
                                  </p:stCondLst>
                                  <p:childTnLst>
                                    <p:set>
                                      <p:cBhvr>
                                        <p:cTn id="48" dur="1" fill="hold">
                                          <p:stCondLst>
                                            <p:cond delay="0"/>
                                          </p:stCondLst>
                                        </p:cTn>
                                        <p:tgtEl>
                                          <p:spTgt spid="7">
                                            <p:txEl>
                                              <p:pRg st="1" end="1"/>
                                            </p:txEl>
                                          </p:spTgt>
                                        </p:tgtEl>
                                        <p:attrNameLst>
                                          <p:attrName>style.visibility</p:attrName>
                                        </p:attrNameLst>
                                      </p:cBhvr>
                                      <p:to>
                                        <p:strVal val="visible"/>
                                      </p:to>
                                    </p:set>
                                    <p:anim calcmode="lin" valueType="num">
                                      <p:cBhvr additive="base">
                                        <p:cTn id="49"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6" fill="hold" grpId="0" nodeType="clickEffect">
                                  <p:stCondLst>
                                    <p:cond delay="0"/>
                                  </p:stCondLst>
                                  <p:childTnLst>
                                    <p:set>
                                      <p:cBhvr>
                                        <p:cTn id="54" dur="1" fill="hold">
                                          <p:stCondLst>
                                            <p:cond delay="0"/>
                                          </p:stCondLst>
                                        </p:cTn>
                                        <p:tgtEl>
                                          <p:spTgt spid="7">
                                            <p:txEl>
                                              <p:pRg st="2" end="2"/>
                                            </p:txEl>
                                          </p:spTgt>
                                        </p:tgtEl>
                                        <p:attrNameLst>
                                          <p:attrName>style.visibility</p:attrName>
                                        </p:attrNameLst>
                                      </p:cBhvr>
                                      <p:to>
                                        <p:strVal val="visible"/>
                                      </p:to>
                                    </p:set>
                                    <p:anim calcmode="lin" valueType="num">
                                      <p:cBhvr additive="base">
                                        <p:cTn id="55"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6" fill="hold" grpId="0" nodeType="clickEffect">
                                  <p:stCondLst>
                                    <p:cond delay="0"/>
                                  </p:stCondLst>
                                  <p:childTnLst>
                                    <p:set>
                                      <p:cBhvr>
                                        <p:cTn id="60" dur="1" fill="hold">
                                          <p:stCondLst>
                                            <p:cond delay="0"/>
                                          </p:stCondLst>
                                        </p:cTn>
                                        <p:tgtEl>
                                          <p:spTgt spid="7">
                                            <p:txEl>
                                              <p:pRg st="3" end="3"/>
                                            </p:txEl>
                                          </p:spTgt>
                                        </p:tgtEl>
                                        <p:attrNameLst>
                                          <p:attrName>style.visibility</p:attrName>
                                        </p:attrNameLst>
                                      </p:cBhvr>
                                      <p:to>
                                        <p:strVal val="visible"/>
                                      </p:to>
                                    </p:set>
                                    <p:anim calcmode="lin" valueType="num">
                                      <p:cBhvr additive="base">
                                        <p:cTn id="61" dur="500" fill="hold"/>
                                        <p:tgtEl>
                                          <p:spTgt spid="7">
                                            <p:txEl>
                                              <p:pRg st="3" end="3"/>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6" fill="hold" grpId="0" nodeType="clickEffect">
                                  <p:stCondLst>
                                    <p:cond delay="0"/>
                                  </p:stCondLst>
                                  <p:childTnLst>
                                    <p:set>
                                      <p:cBhvr>
                                        <p:cTn id="66" dur="1" fill="hold">
                                          <p:stCondLst>
                                            <p:cond delay="0"/>
                                          </p:stCondLst>
                                        </p:cTn>
                                        <p:tgtEl>
                                          <p:spTgt spid="7">
                                            <p:txEl>
                                              <p:pRg st="4" end="4"/>
                                            </p:txEl>
                                          </p:spTgt>
                                        </p:tgtEl>
                                        <p:attrNameLst>
                                          <p:attrName>style.visibility</p:attrName>
                                        </p:attrNameLst>
                                      </p:cBhvr>
                                      <p:to>
                                        <p:strVal val="visible"/>
                                      </p:to>
                                    </p:set>
                                    <p:anim calcmode="lin" valueType="num">
                                      <p:cBhvr additive="base">
                                        <p:cTn id="67"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2" grpId="0" build="p" autoUpdateAnimBg="0"/>
      <p:bldP spid="150533" grpId="0" build="p" autoUpdateAnimBg="0"/>
      <p:bldP spid="7" grpId="0" build="p"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7" name="Rectangle 2">
            <a:extLst>
              <a:ext uri="{FF2B5EF4-FFF2-40B4-BE49-F238E27FC236}">
                <a16:creationId xmlns:a16="http://schemas.microsoft.com/office/drawing/2014/main" id="{125A36DC-33A0-47DA-A875-6B5808C22E84}"/>
              </a:ext>
            </a:extLst>
          </p:cNvPr>
          <p:cNvSpPr>
            <a:spLocks noGrp="1" noChangeArrowheads="1"/>
          </p:cNvSpPr>
          <p:nvPr>
            <p:ph type="title" idx="4294967295"/>
          </p:nvPr>
        </p:nvSpPr>
        <p:spPr>
          <a:xfrm>
            <a:off x="842896" y="102381"/>
            <a:ext cx="8064034" cy="923872"/>
          </a:xfrm>
        </p:spPr>
        <p:txBody>
          <a:bodyPr/>
          <a:lstStyle/>
          <a:p>
            <a:r>
              <a:rPr lang="zh-CN" altLang="en-US" dirty="0"/>
              <a:t>例</a:t>
            </a:r>
            <a:r>
              <a:rPr lang="en-US" altLang="zh-CN" dirty="0"/>
              <a:t>2.34</a:t>
            </a:r>
            <a:r>
              <a:rPr lang="zh-CN" altLang="en-US" dirty="0"/>
              <a:t> </a:t>
            </a:r>
            <a:endParaRPr lang="en-US" altLang="zh-CN" dirty="0"/>
          </a:p>
        </p:txBody>
      </p:sp>
      <p:sp>
        <p:nvSpPr>
          <p:cNvPr id="149508" name="Rectangle 3">
            <a:extLst>
              <a:ext uri="{FF2B5EF4-FFF2-40B4-BE49-F238E27FC236}">
                <a16:creationId xmlns:a16="http://schemas.microsoft.com/office/drawing/2014/main" id="{F90850F6-56B6-4CBE-8343-07BD29409ED8}"/>
              </a:ext>
            </a:extLst>
          </p:cNvPr>
          <p:cNvSpPr>
            <a:spLocks noGrp="1" noChangeArrowheads="1"/>
          </p:cNvSpPr>
          <p:nvPr>
            <p:ph type="body" idx="4294967295"/>
          </p:nvPr>
        </p:nvSpPr>
        <p:spPr>
          <a:xfrm>
            <a:off x="2290278" y="2744192"/>
            <a:ext cx="5335632" cy="4114404"/>
          </a:xfrm>
        </p:spPr>
        <p:txBody>
          <a:bodyPr>
            <a:noAutofit/>
          </a:bodyPr>
          <a:lstStyle/>
          <a:p>
            <a:pPr marL="0" indent="0">
              <a:lnSpc>
                <a:spcPct val="115000"/>
              </a:lnSpc>
              <a:spcBef>
                <a:spcPct val="0"/>
              </a:spcBef>
              <a:buNone/>
            </a:pPr>
            <a:r>
              <a:rPr lang="zh-CN" altLang="en-US" dirty="0">
                <a:solidFill>
                  <a:srgbClr val="C00000"/>
                </a:solidFill>
              </a:rPr>
              <a:t>（</a:t>
            </a:r>
            <a:r>
              <a:rPr lang="en-US" altLang="zh-CN" dirty="0">
                <a:solidFill>
                  <a:srgbClr val="C00000"/>
                </a:solidFill>
              </a:rPr>
              <a:t>1</a:t>
            </a:r>
            <a:r>
              <a:rPr lang="zh-CN" altLang="en-US" dirty="0">
                <a:solidFill>
                  <a:srgbClr val="C00000"/>
                </a:solidFill>
              </a:rPr>
              <a:t>）证明  </a:t>
            </a:r>
            <a:endParaRPr lang="en-US" altLang="zh-CN" dirty="0">
              <a:solidFill>
                <a:srgbClr val="C00000"/>
              </a:solidFill>
            </a:endParaRPr>
          </a:p>
          <a:p>
            <a:pPr marL="0" indent="0">
              <a:lnSpc>
                <a:spcPct val="115000"/>
              </a:lnSpc>
              <a:spcBef>
                <a:spcPct val="0"/>
              </a:spcBef>
              <a:buNone/>
            </a:pPr>
            <a:r>
              <a:rPr lang="zh-CN" altLang="en-US" dirty="0">
                <a:solidFill>
                  <a:srgbClr val="C00000"/>
                </a:solidFill>
              </a:rPr>
              <a:t> </a:t>
            </a:r>
            <a:r>
              <a:rPr lang="zh-CN" altLang="en-US" dirty="0"/>
              <a:t>① </a:t>
            </a:r>
            <a:r>
              <a:rPr lang="en-US" altLang="zh-CN" dirty="0"/>
              <a:t>P                        </a:t>
            </a:r>
            <a:r>
              <a:rPr lang="en-US" altLang="zh-CN" dirty="0" err="1"/>
              <a:t>P</a:t>
            </a:r>
            <a:endParaRPr lang="en-US" altLang="zh-CN" dirty="0"/>
          </a:p>
          <a:p>
            <a:pPr marL="0" indent="0">
              <a:lnSpc>
                <a:spcPct val="140000"/>
              </a:lnSpc>
              <a:spcBef>
                <a:spcPct val="0"/>
              </a:spcBef>
              <a:buNone/>
            </a:pPr>
            <a:r>
              <a:rPr lang="en-US" altLang="zh-CN" dirty="0"/>
              <a:t> ② P→(Q→(R∧S))   P</a:t>
            </a:r>
          </a:p>
          <a:p>
            <a:pPr marL="0" indent="0">
              <a:lnSpc>
                <a:spcPct val="140000"/>
              </a:lnSpc>
              <a:spcBef>
                <a:spcPct val="0"/>
              </a:spcBef>
              <a:buNone/>
            </a:pPr>
            <a:r>
              <a:rPr lang="en-US" altLang="zh-CN" dirty="0"/>
              <a:t> ③(Q→(R∧S))         T</a:t>
            </a:r>
            <a:r>
              <a:rPr lang="zh-CN" altLang="en-US" dirty="0"/>
              <a:t>，①，②，</a:t>
            </a:r>
            <a:r>
              <a:rPr lang="en-US" altLang="zh-CN" dirty="0"/>
              <a:t>I</a:t>
            </a:r>
          </a:p>
          <a:p>
            <a:pPr marL="0" indent="0">
              <a:lnSpc>
                <a:spcPct val="140000"/>
              </a:lnSpc>
              <a:spcBef>
                <a:spcPct val="0"/>
              </a:spcBef>
              <a:buNone/>
            </a:pPr>
            <a:r>
              <a:rPr lang="en-US" altLang="zh-CN" dirty="0"/>
              <a:t> ④ Q                        P(</a:t>
            </a:r>
            <a:r>
              <a:rPr lang="zh-CN" altLang="en-US" dirty="0"/>
              <a:t>附加前提</a:t>
            </a:r>
            <a:r>
              <a:rPr lang="en-US" altLang="zh-CN" dirty="0"/>
              <a:t>)</a:t>
            </a:r>
          </a:p>
          <a:p>
            <a:pPr marL="0" indent="0">
              <a:lnSpc>
                <a:spcPct val="140000"/>
              </a:lnSpc>
              <a:spcBef>
                <a:spcPct val="0"/>
              </a:spcBef>
              <a:buNone/>
            </a:pPr>
            <a:r>
              <a:rPr lang="en-US" altLang="zh-CN" dirty="0"/>
              <a:t> ⑤ R∧S                    T</a:t>
            </a:r>
            <a:r>
              <a:rPr lang="zh-CN" altLang="en-US" dirty="0"/>
              <a:t>，③，④，</a:t>
            </a:r>
            <a:r>
              <a:rPr lang="en-US" altLang="zh-CN" dirty="0"/>
              <a:t>I</a:t>
            </a:r>
          </a:p>
          <a:p>
            <a:pPr marL="0" indent="0">
              <a:lnSpc>
                <a:spcPct val="140000"/>
              </a:lnSpc>
              <a:spcBef>
                <a:spcPct val="0"/>
              </a:spcBef>
              <a:buNone/>
            </a:pPr>
            <a:r>
              <a:rPr lang="en-US" altLang="zh-CN" dirty="0"/>
              <a:t> ⑥ S                         T</a:t>
            </a:r>
            <a:r>
              <a:rPr lang="zh-CN" altLang="en-US" dirty="0"/>
              <a:t>，⑤，</a:t>
            </a:r>
            <a:r>
              <a:rPr lang="en-US" altLang="zh-CN" dirty="0"/>
              <a:t>I</a:t>
            </a:r>
          </a:p>
          <a:p>
            <a:pPr marL="0" indent="0">
              <a:spcBef>
                <a:spcPct val="0"/>
              </a:spcBef>
              <a:buNone/>
            </a:pPr>
            <a:r>
              <a:rPr lang="en-US" altLang="zh-CN" dirty="0"/>
              <a:t> ⑦ Q→S                   CP</a:t>
            </a:r>
            <a:r>
              <a:rPr lang="zh-CN" altLang="en-US" dirty="0"/>
              <a:t>，④，⑥</a:t>
            </a:r>
          </a:p>
        </p:txBody>
      </p:sp>
      <p:sp>
        <p:nvSpPr>
          <p:cNvPr id="7" name="矩形 6">
            <a:extLst>
              <a:ext uri="{FF2B5EF4-FFF2-40B4-BE49-F238E27FC236}">
                <a16:creationId xmlns:a16="http://schemas.microsoft.com/office/drawing/2014/main" id="{2A5DF659-B8D2-4F5B-9EBE-3EEDBC29DA71}"/>
              </a:ext>
            </a:extLst>
          </p:cNvPr>
          <p:cNvSpPr/>
          <p:nvPr/>
        </p:nvSpPr>
        <p:spPr>
          <a:xfrm>
            <a:off x="842896" y="839743"/>
            <a:ext cx="8988999" cy="1687923"/>
          </a:xfrm>
          <a:prstGeom prst="rect">
            <a:avLst/>
          </a:prstGeom>
        </p:spPr>
        <p:txBody>
          <a:bodyPr wrap="square">
            <a:spAutoFit/>
          </a:bodyPr>
          <a:lstStyle/>
          <a:p>
            <a:pPr defTabSz="1219261">
              <a:lnSpc>
                <a:spcPct val="150000"/>
              </a:lnSpc>
              <a:defRPr/>
            </a:pPr>
            <a:r>
              <a:rPr lang="zh-CN" altLang="en-US" sz="2399" b="1" dirty="0">
                <a:solidFill>
                  <a:srgbClr val="C00000"/>
                </a:solidFill>
                <a:latin typeface="微软雅黑"/>
                <a:ea typeface="微软雅黑"/>
              </a:rPr>
              <a:t>例</a:t>
            </a:r>
            <a:r>
              <a:rPr lang="en-US" altLang="zh-CN" sz="2399" b="1" dirty="0">
                <a:solidFill>
                  <a:srgbClr val="C00000"/>
                </a:solidFill>
                <a:latin typeface="微软雅黑"/>
                <a:ea typeface="微软雅黑"/>
              </a:rPr>
              <a:t>2.34  </a:t>
            </a:r>
            <a:r>
              <a:rPr lang="zh-CN" altLang="en-US" sz="2399" b="1" dirty="0">
                <a:solidFill>
                  <a:prstClr val="black"/>
                </a:solidFill>
                <a:latin typeface="微软雅黑"/>
                <a:ea typeface="微软雅黑"/>
              </a:rPr>
              <a:t>用演绎法证明下述论断的正确性。</a:t>
            </a:r>
          </a:p>
          <a:p>
            <a:pPr defTabSz="1219261">
              <a:lnSpc>
                <a:spcPct val="150000"/>
              </a:lnSpc>
              <a:defRPr/>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P</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P→(Q→(R∧S)) </a:t>
            </a:r>
            <a:r>
              <a:rPr lang="en-US" altLang="en-US" sz="2399" noProof="1">
                <a:solidFill>
                  <a:prstClr val="black"/>
                </a:solidFill>
                <a:latin typeface="微软雅黑"/>
                <a:ea typeface="微软雅黑"/>
                <a:sym typeface="Symbol" panose="05050102010706020507" pitchFamily="18" charset="2"/>
              </a:rPr>
              <a:t> </a:t>
            </a:r>
            <a:r>
              <a:rPr lang="en-US" altLang="zh-CN" sz="2399" b="1" dirty="0">
                <a:solidFill>
                  <a:prstClr val="black"/>
                </a:solidFill>
                <a:latin typeface="微软雅黑"/>
                <a:ea typeface="微软雅黑"/>
              </a:rPr>
              <a:t>Q→S</a:t>
            </a:r>
            <a:r>
              <a:rPr lang="zh-CN" altLang="en-US" sz="2399" b="1" dirty="0">
                <a:solidFill>
                  <a:prstClr val="black"/>
                </a:solidFill>
                <a:latin typeface="微软雅黑"/>
                <a:ea typeface="微软雅黑"/>
              </a:rPr>
              <a:t>。</a:t>
            </a:r>
          </a:p>
          <a:p>
            <a:pPr defTabSz="1219261">
              <a:lnSpc>
                <a:spcPct val="150000"/>
              </a:lnSpc>
              <a:defRPr/>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2</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G∨H</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G→</a:t>
            </a:r>
            <a:r>
              <a:rPr lang="zh-CN" altLang="en-US" sz="2399" b="1" dirty="0">
                <a:solidFill>
                  <a:prstClr val="black"/>
                </a:solidFill>
                <a:latin typeface="微软雅黑"/>
                <a:ea typeface="微软雅黑"/>
              </a:rPr>
              <a:t>Ｉ，</a:t>
            </a:r>
            <a:r>
              <a:rPr lang="en-US" altLang="zh-CN" sz="2399" b="1" dirty="0">
                <a:solidFill>
                  <a:prstClr val="black"/>
                </a:solidFill>
                <a:latin typeface="微软雅黑"/>
                <a:ea typeface="微软雅黑"/>
              </a:rPr>
              <a:t>H→</a:t>
            </a:r>
            <a:r>
              <a:rPr lang="zh-CN" altLang="en-US" sz="2399" b="1" dirty="0">
                <a:solidFill>
                  <a:prstClr val="black"/>
                </a:solidFill>
                <a:latin typeface="微软雅黑"/>
                <a:ea typeface="微软雅黑"/>
              </a:rPr>
              <a:t>Ｉ </a:t>
            </a:r>
            <a:r>
              <a:rPr lang="en-US" altLang="en-US" sz="2399" noProof="1">
                <a:solidFill>
                  <a:prstClr val="black"/>
                </a:solidFill>
                <a:latin typeface="微软雅黑"/>
                <a:ea typeface="微软雅黑"/>
                <a:sym typeface="Symbol" panose="05050102010706020507" pitchFamily="18" charset="2"/>
              </a:rPr>
              <a:t></a:t>
            </a:r>
            <a:r>
              <a:rPr lang="zh-CN" altLang="en-US" sz="2399" b="1" dirty="0">
                <a:solidFill>
                  <a:prstClr val="black"/>
                </a:solidFill>
                <a:latin typeface="微软雅黑"/>
                <a:ea typeface="微软雅黑"/>
              </a:rPr>
              <a:t>Ｉ</a:t>
            </a:r>
            <a:r>
              <a:rPr lang="en-US" altLang="zh-CN" sz="2399" b="1" dirty="0">
                <a:solidFill>
                  <a:prstClr val="black"/>
                </a:solidFill>
                <a:latin typeface="微软雅黑"/>
                <a:ea typeface="微软雅黑"/>
              </a:rPr>
              <a:t>(</a:t>
            </a:r>
            <a:r>
              <a:rPr lang="zh-CN" altLang="en-US" sz="2399" b="1" dirty="0">
                <a:solidFill>
                  <a:prstClr val="black"/>
                </a:solidFill>
                <a:latin typeface="微软雅黑"/>
                <a:ea typeface="微软雅黑"/>
              </a:rPr>
              <a:t>二难推论</a:t>
            </a:r>
            <a:r>
              <a:rPr lang="en-US" altLang="zh-CN" sz="2399" b="1" dirty="0">
                <a:solidFill>
                  <a:prstClr val="black"/>
                </a:solidFill>
                <a:latin typeface="微软雅黑"/>
                <a:ea typeface="微软雅黑"/>
              </a:rPr>
              <a:t>I</a:t>
            </a:r>
            <a:r>
              <a:rPr lang="en-US" altLang="zh-CN" sz="2399" b="1" baseline="-25000" dirty="0">
                <a:solidFill>
                  <a:prstClr val="black"/>
                </a:solidFill>
                <a:latin typeface="微软雅黑"/>
                <a:ea typeface="微软雅黑"/>
              </a:rPr>
              <a:t>10</a:t>
            </a:r>
            <a:r>
              <a:rPr lang="en-US" altLang="zh-CN" sz="2399" b="1" dirty="0">
                <a:solidFill>
                  <a:prstClr val="black"/>
                </a:solidFill>
                <a:latin typeface="微软雅黑"/>
                <a:ea typeface="微软雅黑"/>
              </a:rPr>
              <a:t>)</a:t>
            </a:r>
            <a:r>
              <a:rPr lang="zh-CN" altLang="en-US" sz="2399" b="1" dirty="0">
                <a:solidFill>
                  <a:prstClr val="black"/>
                </a:solidFill>
                <a:latin typeface="微软雅黑"/>
                <a:ea typeface="微软雅黑"/>
              </a:rPr>
              <a:t>。</a:t>
            </a:r>
          </a:p>
        </p:txBody>
      </p:sp>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9508">
                                            <p:txEl>
                                              <p:pRg st="0" end="0"/>
                                            </p:txEl>
                                          </p:spTgt>
                                        </p:tgtEl>
                                        <p:attrNameLst>
                                          <p:attrName>style.visibility</p:attrName>
                                        </p:attrNameLst>
                                      </p:cBhvr>
                                      <p:to>
                                        <p:strVal val="visible"/>
                                      </p:to>
                                    </p:set>
                                    <p:anim calcmode="lin" valueType="num">
                                      <p:cBhvr additive="base">
                                        <p:cTn id="7" dur="500" fill="hold"/>
                                        <p:tgtEl>
                                          <p:spTgt spid="14950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950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9508">
                                            <p:txEl>
                                              <p:pRg st="1" end="1"/>
                                            </p:txEl>
                                          </p:spTgt>
                                        </p:tgtEl>
                                        <p:attrNameLst>
                                          <p:attrName>style.visibility</p:attrName>
                                        </p:attrNameLst>
                                      </p:cBhvr>
                                      <p:to>
                                        <p:strVal val="visible"/>
                                      </p:to>
                                    </p:set>
                                    <p:anim calcmode="lin" valueType="num">
                                      <p:cBhvr additive="base">
                                        <p:cTn id="13" dur="500" fill="hold"/>
                                        <p:tgtEl>
                                          <p:spTgt spid="14950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950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9508">
                                            <p:txEl>
                                              <p:pRg st="2" end="2"/>
                                            </p:txEl>
                                          </p:spTgt>
                                        </p:tgtEl>
                                        <p:attrNameLst>
                                          <p:attrName>style.visibility</p:attrName>
                                        </p:attrNameLst>
                                      </p:cBhvr>
                                      <p:to>
                                        <p:strVal val="visible"/>
                                      </p:to>
                                    </p:set>
                                    <p:anim calcmode="lin" valueType="num">
                                      <p:cBhvr additive="base">
                                        <p:cTn id="19" dur="500" fill="hold"/>
                                        <p:tgtEl>
                                          <p:spTgt spid="149508">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950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9508">
                                            <p:txEl>
                                              <p:pRg st="3" end="3"/>
                                            </p:txEl>
                                          </p:spTgt>
                                        </p:tgtEl>
                                        <p:attrNameLst>
                                          <p:attrName>style.visibility</p:attrName>
                                        </p:attrNameLst>
                                      </p:cBhvr>
                                      <p:to>
                                        <p:strVal val="visible"/>
                                      </p:to>
                                    </p:set>
                                    <p:anim calcmode="lin" valueType="num">
                                      <p:cBhvr additive="base">
                                        <p:cTn id="25" dur="500" fill="hold"/>
                                        <p:tgtEl>
                                          <p:spTgt spid="149508">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950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9508">
                                            <p:txEl>
                                              <p:pRg st="4" end="4"/>
                                            </p:txEl>
                                          </p:spTgt>
                                        </p:tgtEl>
                                        <p:attrNameLst>
                                          <p:attrName>style.visibility</p:attrName>
                                        </p:attrNameLst>
                                      </p:cBhvr>
                                      <p:to>
                                        <p:strVal val="visible"/>
                                      </p:to>
                                    </p:set>
                                    <p:anim calcmode="lin" valueType="num">
                                      <p:cBhvr additive="base">
                                        <p:cTn id="31" dur="500" fill="hold"/>
                                        <p:tgtEl>
                                          <p:spTgt spid="149508">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950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9508">
                                            <p:txEl>
                                              <p:pRg st="5" end="5"/>
                                            </p:txEl>
                                          </p:spTgt>
                                        </p:tgtEl>
                                        <p:attrNameLst>
                                          <p:attrName>style.visibility</p:attrName>
                                        </p:attrNameLst>
                                      </p:cBhvr>
                                      <p:to>
                                        <p:strVal val="visible"/>
                                      </p:to>
                                    </p:set>
                                    <p:anim calcmode="lin" valueType="num">
                                      <p:cBhvr additive="base">
                                        <p:cTn id="37" dur="500" fill="hold"/>
                                        <p:tgtEl>
                                          <p:spTgt spid="149508">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950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9508">
                                            <p:txEl>
                                              <p:pRg st="6" end="6"/>
                                            </p:txEl>
                                          </p:spTgt>
                                        </p:tgtEl>
                                        <p:attrNameLst>
                                          <p:attrName>style.visibility</p:attrName>
                                        </p:attrNameLst>
                                      </p:cBhvr>
                                      <p:to>
                                        <p:strVal val="visible"/>
                                      </p:to>
                                    </p:set>
                                    <p:anim calcmode="lin" valueType="num">
                                      <p:cBhvr additive="base">
                                        <p:cTn id="43" dur="500" fill="hold"/>
                                        <p:tgtEl>
                                          <p:spTgt spid="149508">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950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9508">
                                            <p:txEl>
                                              <p:pRg st="7" end="7"/>
                                            </p:txEl>
                                          </p:spTgt>
                                        </p:tgtEl>
                                        <p:attrNameLst>
                                          <p:attrName>style.visibility</p:attrName>
                                        </p:attrNameLst>
                                      </p:cBhvr>
                                      <p:to>
                                        <p:strVal val="visible"/>
                                      </p:to>
                                    </p:set>
                                    <p:anim calcmode="lin" valueType="num">
                                      <p:cBhvr additive="base">
                                        <p:cTn id="49" dur="500" fill="hold"/>
                                        <p:tgtEl>
                                          <p:spTgt spid="149508">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9508">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8" grpId="0" build="p"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7" name="Rectangle 2">
            <a:extLst>
              <a:ext uri="{FF2B5EF4-FFF2-40B4-BE49-F238E27FC236}">
                <a16:creationId xmlns:a16="http://schemas.microsoft.com/office/drawing/2014/main" id="{125A36DC-33A0-47DA-A875-6B5808C22E84}"/>
              </a:ext>
            </a:extLst>
          </p:cNvPr>
          <p:cNvSpPr>
            <a:spLocks noGrp="1" noChangeArrowheads="1"/>
          </p:cNvSpPr>
          <p:nvPr>
            <p:ph type="title" idx="4294967295"/>
          </p:nvPr>
        </p:nvSpPr>
        <p:spPr>
          <a:xfrm>
            <a:off x="842896" y="102381"/>
            <a:ext cx="8064034" cy="923872"/>
          </a:xfrm>
        </p:spPr>
        <p:txBody>
          <a:bodyPr/>
          <a:lstStyle/>
          <a:p>
            <a:r>
              <a:rPr lang="zh-CN" altLang="en-US" dirty="0">
                <a:solidFill>
                  <a:prstClr val="white"/>
                </a:solidFill>
              </a:rPr>
              <a:t>例</a:t>
            </a:r>
            <a:r>
              <a:rPr lang="en-US" altLang="zh-CN" dirty="0">
                <a:solidFill>
                  <a:prstClr val="white"/>
                </a:solidFill>
              </a:rPr>
              <a:t>2.34</a:t>
            </a:r>
            <a:r>
              <a:rPr lang="zh-CN" altLang="en-US" dirty="0">
                <a:solidFill>
                  <a:prstClr val="white"/>
                </a:solidFill>
              </a:rPr>
              <a:t>（续）</a:t>
            </a:r>
            <a:r>
              <a:rPr lang="en-US" altLang="zh-CN" dirty="0">
                <a:solidFill>
                  <a:prstClr val="white"/>
                </a:solidFill>
              </a:rPr>
              <a:t> </a:t>
            </a:r>
            <a:endParaRPr lang="en-US" altLang="zh-CN" dirty="0"/>
          </a:p>
        </p:txBody>
      </p:sp>
      <p:sp>
        <p:nvSpPr>
          <p:cNvPr id="11" name="Rectangle 3">
            <a:extLst>
              <a:ext uri="{FF2B5EF4-FFF2-40B4-BE49-F238E27FC236}">
                <a16:creationId xmlns:a16="http://schemas.microsoft.com/office/drawing/2014/main" id="{169B636F-0071-45F6-A7DD-9F9C74EB88E4}"/>
              </a:ext>
            </a:extLst>
          </p:cNvPr>
          <p:cNvSpPr txBox="1">
            <a:spLocks noChangeArrowheads="1"/>
          </p:cNvSpPr>
          <p:nvPr/>
        </p:nvSpPr>
        <p:spPr>
          <a:xfrm>
            <a:off x="708367" y="1533152"/>
            <a:ext cx="6876166" cy="5559907"/>
          </a:xfrm>
          <a:prstGeom prst="rect">
            <a:avLst/>
          </a:prstGeom>
        </p:spPr>
        <p:txBody>
          <a:bodyPr vert="horz" lIns="121882" tIns="60940" rIns="121882" bIns="60940" rtlCol="0">
            <a:no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lnSpc>
                <a:spcPct val="150000"/>
              </a:lnSpc>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defTabSz="1219261">
              <a:spcBef>
                <a:spcPct val="0"/>
              </a:spcBef>
              <a:buNone/>
              <a:defRPr/>
            </a:pPr>
            <a:r>
              <a:rPr lang="zh-CN" altLang="en-US" sz="2399" dirty="0">
                <a:solidFill>
                  <a:srgbClr val="C00000"/>
                </a:solidFill>
                <a:latin typeface="微软雅黑"/>
                <a:ea typeface="微软雅黑"/>
              </a:rPr>
              <a:t>证明 </a:t>
            </a:r>
            <a:r>
              <a:rPr lang="en-US" altLang="zh-CN" sz="2399" dirty="0">
                <a:solidFill>
                  <a:srgbClr val="C00000"/>
                </a:solidFill>
                <a:latin typeface="微软雅黑"/>
                <a:ea typeface="微软雅黑"/>
              </a:rPr>
              <a:t> </a:t>
            </a:r>
            <a:r>
              <a:rPr lang="en-US" altLang="zh-CN" sz="2399" dirty="0">
                <a:solidFill>
                  <a:prstClr val="black"/>
                </a:solidFill>
                <a:latin typeface="微软雅黑"/>
                <a:ea typeface="微软雅黑"/>
              </a:rPr>
              <a:t>① G∨H                         P</a:t>
            </a:r>
          </a:p>
          <a:p>
            <a:pPr marL="0" indent="0" defTabSz="1219261">
              <a:spcBef>
                <a:spcPct val="0"/>
              </a:spcBef>
              <a:buNone/>
              <a:defRPr/>
            </a:pPr>
            <a:r>
              <a:rPr lang="en-US" altLang="zh-CN" sz="2399" dirty="0">
                <a:solidFill>
                  <a:prstClr val="black"/>
                </a:solidFill>
                <a:latin typeface="微软雅黑"/>
                <a:ea typeface="微软雅黑"/>
              </a:rPr>
              <a:t>         ② ¬G→H                     T</a:t>
            </a:r>
            <a:r>
              <a:rPr lang="zh-CN" altLang="en-US" sz="2399" dirty="0">
                <a:solidFill>
                  <a:prstClr val="black"/>
                </a:solidFill>
                <a:latin typeface="微软雅黑"/>
                <a:ea typeface="微软雅黑"/>
              </a:rPr>
              <a:t>，①，</a:t>
            </a:r>
            <a:r>
              <a:rPr lang="en-US" altLang="zh-CN" sz="2399" dirty="0">
                <a:solidFill>
                  <a:prstClr val="black"/>
                </a:solidFill>
                <a:latin typeface="微软雅黑"/>
                <a:ea typeface="微软雅黑"/>
              </a:rPr>
              <a:t>E</a:t>
            </a:r>
          </a:p>
          <a:p>
            <a:pPr marL="0" indent="0" defTabSz="1219261">
              <a:spcBef>
                <a:spcPct val="0"/>
              </a:spcBef>
              <a:buNone/>
              <a:defRPr/>
            </a:pPr>
            <a:r>
              <a:rPr lang="en-US" altLang="zh-CN" sz="2399" dirty="0">
                <a:solidFill>
                  <a:prstClr val="black"/>
                </a:solidFill>
                <a:latin typeface="微软雅黑"/>
                <a:ea typeface="微软雅黑"/>
              </a:rPr>
              <a:t>         ③ H→</a:t>
            </a:r>
            <a:r>
              <a:rPr lang="zh-CN" altLang="en-US" sz="2399" dirty="0">
                <a:solidFill>
                  <a:prstClr val="black"/>
                </a:solidFill>
                <a:latin typeface="微软雅黑"/>
                <a:ea typeface="微软雅黑"/>
              </a:rPr>
              <a:t>Ｉ                       </a:t>
            </a:r>
            <a:r>
              <a:rPr lang="en-US" altLang="zh-CN" sz="2399" dirty="0">
                <a:solidFill>
                  <a:prstClr val="black"/>
                </a:solidFill>
                <a:latin typeface="微软雅黑"/>
                <a:ea typeface="微软雅黑"/>
              </a:rPr>
              <a:t>P</a:t>
            </a:r>
          </a:p>
          <a:p>
            <a:pPr marL="0" indent="0" defTabSz="1219261">
              <a:spcBef>
                <a:spcPct val="0"/>
              </a:spcBef>
              <a:buNone/>
              <a:defRPr/>
            </a:pPr>
            <a:r>
              <a:rPr lang="en-US" altLang="zh-CN" sz="2399" dirty="0">
                <a:solidFill>
                  <a:prstClr val="black"/>
                </a:solidFill>
                <a:latin typeface="微软雅黑"/>
                <a:ea typeface="微软雅黑"/>
              </a:rPr>
              <a:t>         ④¬G→</a:t>
            </a:r>
            <a:r>
              <a:rPr lang="zh-CN" altLang="en-US" sz="2399" dirty="0">
                <a:solidFill>
                  <a:prstClr val="black"/>
                </a:solidFill>
                <a:latin typeface="微软雅黑"/>
                <a:ea typeface="微软雅黑"/>
              </a:rPr>
              <a:t>Ｉ</a:t>
            </a:r>
            <a:r>
              <a:rPr lang="en-US" altLang="zh-CN" sz="2399" dirty="0">
                <a:solidFill>
                  <a:prstClr val="black"/>
                </a:solidFill>
                <a:latin typeface="微软雅黑"/>
                <a:ea typeface="微软雅黑"/>
              </a:rPr>
              <a:t>	                   T</a:t>
            </a:r>
            <a:r>
              <a:rPr lang="zh-CN" altLang="en-US" sz="2399" dirty="0">
                <a:solidFill>
                  <a:prstClr val="black"/>
                </a:solidFill>
                <a:latin typeface="微软雅黑"/>
                <a:ea typeface="微软雅黑"/>
              </a:rPr>
              <a:t>，②，③，</a:t>
            </a:r>
            <a:r>
              <a:rPr lang="en-US" altLang="zh-CN" sz="2399" dirty="0">
                <a:solidFill>
                  <a:prstClr val="black"/>
                </a:solidFill>
                <a:latin typeface="微软雅黑"/>
                <a:ea typeface="微软雅黑"/>
              </a:rPr>
              <a:t>I</a:t>
            </a:r>
          </a:p>
          <a:p>
            <a:pPr marL="0" indent="0" defTabSz="1219261">
              <a:spcBef>
                <a:spcPct val="0"/>
              </a:spcBef>
              <a:buNone/>
              <a:defRPr/>
            </a:pPr>
            <a:r>
              <a:rPr lang="en-US" altLang="zh-CN" sz="2399" dirty="0">
                <a:solidFill>
                  <a:prstClr val="black"/>
                </a:solidFill>
                <a:latin typeface="微软雅黑"/>
                <a:ea typeface="微软雅黑"/>
              </a:rPr>
              <a:t>         ⑤ G→</a:t>
            </a:r>
            <a:r>
              <a:rPr lang="zh-CN" altLang="en-US" sz="2399" dirty="0">
                <a:solidFill>
                  <a:prstClr val="black"/>
                </a:solidFill>
                <a:latin typeface="微软雅黑"/>
                <a:ea typeface="微软雅黑"/>
              </a:rPr>
              <a:t>Ｉ      	      </a:t>
            </a:r>
            <a:r>
              <a:rPr lang="en-US" altLang="zh-CN" sz="2399" dirty="0">
                <a:solidFill>
                  <a:prstClr val="black"/>
                </a:solidFill>
                <a:latin typeface="微软雅黑"/>
                <a:ea typeface="微软雅黑"/>
              </a:rPr>
              <a:t>P</a:t>
            </a:r>
          </a:p>
          <a:p>
            <a:pPr marL="0" indent="0" defTabSz="1219261">
              <a:spcBef>
                <a:spcPct val="0"/>
              </a:spcBef>
              <a:buNone/>
              <a:defRPr/>
            </a:pPr>
            <a:r>
              <a:rPr lang="en-US" altLang="zh-CN" sz="2399" dirty="0">
                <a:solidFill>
                  <a:prstClr val="black"/>
                </a:solidFill>
                <a:latin typeface="微软雅黑"/>
                <a:ea typeface="微软雅黑"/>
              </a:rPr>
              <a:t>         ⑥(¬G→</a:t>
            </a:r>
            <a:r>
              <a:rPr lang="zh-CN" altLang="en-US" sz="2399" dirty="0">
                <a:solidFill>
                  <a:prstClr val="black"/>
                </a:solidFill>
                <a:latin typeface="微软雅黑"/>
                <a:ea typeface="微软雅黑"/>
              </a:rPr>
              <a:t>Ｉ</a:t>
            </a:r>
            <a:r>
              <a:rPr lang="en-US" altLang="zh-CN" sz="2399" dirty="0">
                <a:solidFill>
                  <a:prstClr val="black"/>
                </a:solidFill>
                <a:latin typeface="微软雅黑"/>
                <a:ea typeface="微软雅黑"/>
              </a:rPr>
              <a:t>)∧(G→</a:t>
            </a:r>
            <a:r>
              <a:rPr lang="zh-CN" altLang="en-US" sz="2399" dirty="0">
                <a:solidFill>
                  <a:prstClr val="black"/>
                </a:solidFill>
                <a:latin typeface="微软雅黑"/>
                <a:ea typeface="微软雅黑"/>
              </a:rPr>
              <a:t>Ｉ</a:t>
            </a:r>
            <a:r>
              <a:rPr lang="en-US" altLang="zh-CN" sz="2399" dirty="0">
                <a:solidFill>
                  <a:prstClr val="black"/>
                </a:solidFill>
                <a:latin typeface="微软雅黑"/>
                <a:ea typeface="微软雅黑"/>
              </a:rPr>
              <a:t>)     T</a:t>
            </a:r>
            <a:r>
              <a:rPr lang="zh-CN" altLang="en-US" sz="2399" dirty="0">
                <a:solidFill>
                  <a:prstClr val="black"/>
                </a:solidFill>
                <a:latin typeface="微软雅黑"/>
                <a:ea typeface="微软雅黑"/>
              </a:rPr>
              <a:t>，④，⑤，</a:t>
            </a:r>
            <a:r>
              <a:rPr lang="en-US" altLang="zh-CN" sz="2399" dirty="0">
                <a:solidFill>
                  <a:prstClr val="black"/>
                </a:solidFill>
                <a:latin typeface="微软雅黑"/>
                <a:ea typeface="微软雅黑"/>
              </a:rPr>
              <a:t>I</a:t>
            </a:r>
          </a:p>
          <a:p>
            <a:pPr marL="0" indent="0" defTabSz="1219261">
              <a:spcBef>
                <a:spcPct val="0"/>
              </a:spcBef>
              <a:buNone/>
              <a:defRPr/>
            </a:pPr>
            <a:r>
              <a:rPr lang="en-US" altLang="zh-CN" sz="2399" dirty="0">
                <a:solidFill>
                  <a:prstClr val="black"/>
                </a:solidFill>
                <a:latin typeface="微软雅黑"/>
                <a:ea typeface="微软雅黑"/>
              </a:rPr>
              <a:t>         ⑦(G∨</a:t>
            </a:r>
            <a:r>
              <a:rPr lang="zh-CN" altLang="en-US" sz="2399" dirty="0">
                <a:solidFill>
                  <a:prstClr val="black"/>
                </a:solidFill>
                <a:latin typeface="微软雅黑"/>
                <a:ea typeface="微软雅黑"/>
              </a:rPr>
              <a:t>Ｉ</a:t>
            </a:r>
            <a:r>
              <a:rPr lang="en-US" altLang="zh-CN" sz="2399" dirty="0">
                <a:solidFill>
                  <a:prstClr val="black"/>
                </a:solidFill>
                <a:latin typeface="微软雅黑"/>
                <a:ea typeface="微软雅黑"/>
              </a:rPr>
              <a:t>)∧(¬G∨</a:t>
            </a:r>
            <a:r>
              <a:rPr lang="zh-CN" altLang="en-US" sz="2399" dirty="0">
                <a:solidFill>
                  <a:prstClr val="black"/>
                </a:solidFill>
                <a:latin typeface="微软雅黑"/>
                <a:ea typeface="微软雅黑"/>
              </a:rPr>
              <a:t>Ｉ</a:t>
            </a:r>
            <a:r>
              <a:rPr lang="en-US" altLang="zh-CN" sz="2399" dirty="0">
                <a:solidFill>
                  <a:prstClr val="black"/>
                </a:solidFill>
                <a:latin typeface="微软雅黑"/>
                <a:ea typeface="微软雅黑"/>
              </a:rPr>
              <a:t>)       T</a:t>
            </a:r>
            <a:r>
              <a:rPr lang="zh-CN" altLang="en-US" sz="2399" dirty="0">
                <a:solidFill>
                  <a:prstClr val="black"/>
                </a:solidFill>
                <a:latin typeface="微软雅黑"/>
                <a:ea typeface="微软雅黑"/>
              </a:rPr>
              <a:t>，⑥，</a:t>
            </a:r>
            <a:r>
              <a:rPr lang="en-US" altLang="zh-CN" sz="2399" dirty="0">
                <a:solidFill>
                  <a:prstClr val="black"/>
                </a:solidFill>
                <a:latin typeface="微软雅黑"/>
                <a:ea typeface="微软雅黑"/>
              </a:rPr>
              <a:t>E</a:t>
            </a:r>
          </a:p>
          <a:p>
            <a:pPr marL="0" indent="0" defTabSz="1219261">
              <a:spcBef>
                <a:spcPct val="0"/>
              </a:spcBef>
              <a:buNone/>
              <a:defRPr/>
            </a:pPr>
            <a:r>
              <a:rPr lang="en-US" altLang="zh-CN" sz="2399" dirty="0">
                <a:solidFill>
                  <a:prstClr val="black"/>
                </a:solidFill>
                <a:latin typeface="微软雅黑"/>
                <a:ea typeface="微软雅黑"/>
              </a:rPr>
              <a:t>         ⑧(G∧¬G)∨</a:t>
            </a:r>
            <a:r>
              <a:rPr lang="zh-CN" altLang="en-US" sz="2399" dirty="0">
                <a:solidFill>
                  <a:prstClr val="black"/>
                </a:solidFill>
                <a:latin typeface="微软雅黑"/>
                <a:ea typeface="微软雅黑"/>
              </a:rPr>
              <a:t>Ｉ                </a:t>
            </a:r>
            <a:r>
              <a:rPr lang="en-US" altLang="zh-CN" sz="2399" dirty="0">
                <a:solidFill>
                  <a:prstClr val="black"/>
                </a:solidFill>
                <a:latin typeface="微软雅黑"/>
                <a:ea typeface="微软雅黑"/>
              </a:rPr>
              <a:t>T</a:t>
            </a:r>
            <a:r>
              <a:rPr lang="zh-CN" altLang="en-US" sz="2399" dirty="0">
                <a:solidFill>
                  <a:prstClr val="black"/>
                </a:solidFill>
                <a:latin typeface="微软雅黑"/>
                <a:ea typeface="微软雅黑"/>
              </a:rPr>
              <a:t>，⑦，</a:t>
            </a:r>
            <a:r>
              <a:rPr lang="en-US" altLang="zh-CN" sz="2399" dirty="0">
                <a:solidFill>
                  <a:prstClr val="black"/>
                </a:solidFill>
                <a:latin typeface="微软雅黑"/>
                <a:ea typeface="微软雅黑"/>
              </a:rPr>
              <a:t>E</a:t>
            </a:r>
          </a:p>
          <a:p>
            <a:pPr marL="0" indent="0" defTabSz="1219261">
              <a:spcBef>
                <a:spcPct val="0"/>
              </a:spcBef>
              <a:buNone/>
              <a:defRPr/>
            </a:pPr>
            <a:r>
              <a:rPr lang="en-US" altLang="zh-CN" sz="2399" dirty="0">
                <a:solidFill>
                  <a:prstClr val="black"/>
                </a:solidFill>
                <a:latin typeface="微软雅黑"/>
                <a:ea typeface="微软雅黑"/>
              </a:rPr>
              <a:t>         ⑨ </a:t>
            </a:r>
            <a:r>
              <a:rPr lang="zh-CN" altLang="en-US" sz="2399" dirty="0">
                <a:solidFill>
                  <a:prstClr val="black"/>
                </a:solidFill>
                <a:latin typeface="微软雅黑"/>
                <a:ea typeface="微软雅黑"/>
              </a:rPr>
              <a:t>Ｉ                              </a:t>
            </a:r>
            <a:r>
              <a:rPr lang="en-US" altLang="zh-CN" sz="2399" dirty="0">
                <a:solidFill>
                  <a:prstClr val="black"/>
                </a:solidFill>
                <a:latin typeface="微软雅黑"/>
                <a:ea typeface="微软雅黑"/>
              </a:rPr>
              <a:t>T</a:t>
            </a:r>
            <a:r>
              <a:rPr lang="zh-CN" altLang="en-US" sz="2399" dirty="0">
                <a:solidFill>
                  <a:prstClr val="black"/>
                </a:solidFill>
                <a:latin typeface="微软雅黑"/>
                <a:ea typeface="微软雅黑"/>
              </a:rPr>
              <a:t>，⑧，</a:t>
            </a:r>
            <a:r>
              <a:rPr lang="en-US" altLang="zh-CN" sz="2399" dirty="0">
                <a:solidFill>
                  <a:prstClr val="black"/>
                </a:solidFill>
                <a:latin typeface="微软雅黑"/>
                <a:ea typeface="微软雅黑"/>
              </a:rPr>
              <a:t>E</a:t>
            </a:r>
          </a:p>
        </p:txBody>
      </p:sp>
      <p:sp>
        <p:nvSpPr>
          <p:cNvPr id="6" name="矩形 5">
            <a:extLst>
              <a:ext uri="{FF2B5EF4-FFF2-40B4-BE49-F238E27FC236}">
                <a16:creationId xmlns:a16="http://schemas.microsoft.com/office/drawing/2014/main" id="{2E9339AF-BC83-43A3-AB93-EF057FAD457E}"/>
              </a:ext>
            </a:extLst>
          </p:cNvPr>
          <p:cNvSpPr/>
          <p:nvPr/>
        </p:nvSpPr>
        <p:spPr>
          <a:xfrm>
            <a:off x="19591" y="915921"/>
            <a:ext cx="11350517" cy="579542"/>
          </a:xfrm>
          <a:prstGeom prst="rect">
            <a:avLst/>
          </a:prstGeom>
        </p:spPr>
        <p:txBody>
          <a:bodyPr wrap="square">
            <a:spAutoFit/>
          </a:bodyPr>
          <a:lstStyle/>
          <a:p>
            <a:pPr defTabSz="1219261">
              <a:lnSpc>
                <a:spcPct val="150000"/>
              </a:lnSpc>
              <a:defRPr/>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2</a:t>
            </a:r>
            <a:r>
              <a:rPr lang="zh-CN" altLang="en-US" sz="2399" b="1" dirty="0">
                <a:solidFill>
                  <a:prstClr val="black"/>
                </a:solidFill>
                <a:latin typeface="微软雅黑"/>
                <a:ea typeface="微软雅黑"/>
              </a:rPr>
              <a:t>）证明：</a:t>
            </a:r>
            <a:r>
              <a:rPr lang="en-US" altLang="zh-CN" sz="2399" b="1" dirty="0">
                <a:solidFill>
                  <a:prstClr val="black"/>
                </a:solidFill>
                <a:latin typeface="微软雅黑"/>
                <a:ea typeface="微软雅黑"/>
              </a:rPr>
              <a:t>G∨H</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G→</a:t>
            </a:r>
            <a:r>
              <a:rPr lang="zh-CN" altLang="en-US" sz="2399" b="1" dirty="0">
                <a:solidFill>
                  <a:prstClr val="black"/>
                </a:solidFill>
                <a:latin typeface="微软雅黑"/>
                <a:ea typeface="微软雅黑"/>
              </a:rPr>
              <a:t>Ｉ，</a:t>
            </a:r>
            <a:r>
              <a:rPr lang="en-US" altLang="zh-CN" sz="2399" b="1" dirty="0">
                <a:solidFill>
                  <a:prstClr val="black"/>
                </a:solidFill>
                <a:latin typeface="微软雅黑"/>
                <a:ea typeface="微软雅黑"/>
              </a:rPr>
              <a:t>H→</a:t>
            </a:r>
            <a:r>
              <a:rPr lang="zh-CN" altLang="en-US" sz="2399" b="1" dirty="0">
                <a:solidFill>
                  <a:prstClr val="black"/>
                </a:solidFill>
                <a:latin typeface="微软雅黑"/>
                <a:ea typeface="微软雅黑"/>
              </a:rPr>
              <a:t>Ｉ </a:t>
            </a:r>
            <a:r>
              <a:rPr lang="en-US" altLang="en-US" sz="2399" noProof="1">
                <a:solidFill>
                  <a:prstClr val="black"/>
                </a:solidFill>
                <a:latin typeface="微软雅黑"/>
                <a:ea typeface="微软雅黑"/>
                <a:sym typeface="Symbol" panose="05050102010706020507" pitchFamily="18" charset="2"/>
              </a:rPr>
              <a:t></a:t>
            </a:r>
            <a:r>
              <a:rPr lang="zh-CN" altLang="en-US" sz="2399" b="1" dirty="0">
                <a:solidFill>
                  <a:prstClr val="black"/>
                </a:solidFill>
                <a:latin typeface="微软雅黑"/>
                <a:ea typeface="微软雅黑"/>
              </a:rPr>
              <a:t>Ｉ</a:t>
            </a:r>
            <a:r>
              <a:rPr lang="en-US" altLang="zh-CN" sz="2399" b="1" dirty="0">
                <a:solidFill>
                  <a:prstClr val="black"/>
                </a:solidFill>
                <a:latin typeface="微软雅黑"/>
                <a:ea typeface="微软雅黑"/>
              </a:rPr>
              <a:t>(</a:t>
            </a:r>
            <a:r>
              <a:rPr lang="zh-CN" altLang="en-US" sz="2399" b="1" dirty="0">
                <a:solidFill>
                  <a:prstClr val="black"/>
                </a:solidFill>
                <a:latin typeface="微软雅黑"/>
                <a:ea typeface="微软雅黑"/>
              </a:rPr>
              <a:t>二难推论</a:t>
            </a:r>
            <a:r>
              <a:rPr lang="en-US" altLang="zh-CN" sz="2399" b="1" dirty="0">
                <a:solidFill>
                  <a:prstClr val="black"/>
                </a:solidFill>
                <a:latin typeface="微软雅黑"/>
                <a:ea typeface="微软雅黑"/>
              </a:rPr>
              <a:t>I</a:t>
            </a:r>
            <a:r>
              <a:rPr lang="en-US" altLang="zh-CN" sz="2399" b="1" baseline="-25000" dirty="0">
                <a:solidFill>
                  <a:prstClr val="black"/>
                </a:solidFill>
                <a:latin typeface="微软雅黑"/>
                <a:ea typeface="微软雅黑"/>
              </a:rPr>
              <a:t>10</a:t>
            </a:r>
            <a:r>
              <a:rPr lang="en-US" altLang="zh-CN" sz="2399" b="1" dirty="0">
                <a:solidFill>
                  <a:prstClr val="black"/>
                </a:solidFill>
                <a:latin typeface="微软雅黑"/>
                <a:ea typeface="微软雅黑"/>
              </a:rPr>
              <a:t>)</a:t>
            </a:r>
            <a:r>
              <a:rPr lang="zh-CN" altLang="en-US" sz="2399" b="1" dirty="0">
                <a:solidFill>
                  <a:prstClr val="black"/>
                </a:solidFill>
                <a:latin typeface="微软雅黑"/>
                <a:ea typeface="微软雅黑"/>
              </a:rPr>
              <a:t>。</a:t>
            </a:r>
          </a:p>
        </p:txBody>
      </p:sp>
      <p:sp>
        <p:nvSpPr>
          <p:cNvPr id="7" name="爆炸形: 8 pt  6">
            <a:extLst>
              <a:ext uri="{FF2B5EF4-FFF2-40B4-BE49-F238E27FC236}">
                <a16:creationId xmlns:a16="http://schemas.microsoft.com/office/drawing/2014/main" id="{19CF0977-C4F6-4813-949F-961C1D300E9B}"/>
              </a:ext>
            </a:extLst>
          </p:cNvPr>
          <p:cNvSpPr/>
          <p:nvPr/>
        </p:nvSpPr>
        <p:spPr>
          <a:xfrm>
            <a:off x="6480065" y="2561955"/>
            <a:ext cx="4705207" cy="18591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prstTxWarp prst="textNoShape">
              <a:avLst/>
            </a:prstTxWarp>
            <a:noAutofit/>
          </a:bodyPr>
          <a:lstStyle/>
          <a:p>
            <a:pPr algn="ctr" defTabSz="1219261">
              <a:defRPr/>
            </a:pPr>
            <a:r>
              <a:rPr lang="zh-CN" altLang="en-US" sz="2399" b="1" dirty="0">
                <a:solidFill>
                  <a:prstClr val="white"/>
                </a:solidFill>
                <a:latin typeface="微软雅黑"/>
                <a:ea typeface="微软雅黑"/>
              </a:rPr>
              <a:t>直接证明方法</a:t>
            </a:r>
          </a:p>
        </p:txBody>
      </p:sp>
    </p:spTree>
    <p:custDataLst>
      <p:tags r:id="rId1"/>
    </p:custDataLst>
    <p:extLst>
      <p:ext uri="{BB962C8B-B14F-4D97-AF65-F5344CB8AC3E}">
        <p14:creationId xmlns:p14="http://schemas.microsoft.com/office/powerpoint/2010/main" val="148792130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 calcmode="lin" valueType="num">
                                      <p:cBhvr additive="base">
                                        <p:cTn id="25" dur="500" fill="hold"/>
                                        <p:tgtEl>
                                          <p:spTgt spid="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 calcmode="lin" valueType="num">
                                      <p:cBhvr additive="base">
                                        <p:cTn id="31" dur="500" fill="hold"/>
                                        <p:tgtEl>
                                          <p:spTgt spid="1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anim calcmode="lin" valueType="num">
                                      <p:cBhvr additive="base">
                                        <p:cTn id="37" dur="500" fill="hold"/>
                                        <p:tgtEl>
                                          <p:spTgt spid="1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anim calcmode="lin" valueType="num">
                                      <p:cBhvr additive="base">
                                        <p:cTn id="43" dur="500" fill="hold"/>
                                        <p:tgtEl>
                                          <p:spTgt spid="1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1">
                                            <p:txEl>
                                              <p:pRg st="7" end="7"/>
                                            </p:txEl>
                                          </p:spTgt>
                                        </p:tgtEl>
                                        <p:attrNameLst>
                                          <p:attrName>style.visibility</p:attrName>
                                        </p:attrNameLst>
                                      </p:cBhvr>
                                      <p:to>
                                        <p:strVal val="visible"/>
                                      </p:to>
                                    </p:set>
                                    <p:anim calcmode="lin" valueType="num">
                                      <p:cBhvr additive="base">
                                        <p:cTn id="49" dur="500" fill="hold"/>
                                        <p:tgtEl>
                                          <p:spTgt spid="1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1">
                                            <p:txEl>
                                              <p:pRg st="8" end="8"/>
                                            </p:txEl>
                                          </p:spTgt>
                                        </p:tgtEl>
                                        <p:attrNameLst>
                                          <p:attrName>style.visibility</p:attrName>
                                        </p:attrNameLst>
                                      </p:cBhvr>
                                      <p:to>
                                        <p:strVal val="visible"/>
                                      </p:to>
                                    </p:set>
                                    <p:anim calcmode="lin" valueType="num">
                                      <p:cBhvr additive="base">
                                        <p:cTn id="55" dur="500" fill="hold"/>
                                        <p:tgtEl>
                                          <p:spTgt spid="11">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80">
                                          <p:stCondLst>
                                            <p:cond delay="0"/>
                                          </p:stCondLst>
                                        </p:cTn>
                                        <p:tgtEl>
                                          <p:spTgt spid="7"/>
                                        </p:tgtEl>
                                      </p:cBhvr>
                                    </p:animEffect>
                                    <p:anim calcmode="lin" valueType="num">
                                      <p:cBhvr>
                                        <p:cTn id="62"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67" dur="26">
                                          <p:stCondLst>
                                            <p:cond delay="650"/>
                                          </p:stCondLst>
                                        </p:cTn>
                                        <p:tgtEl>
                                          <p:spTgt spid="7"/>
                                        </p:tgtEl>
                                      </p:cBhvr>
                                      <p:to x="100000" y="60000"/>
                                    </p:animScale>
                                    <p:animScale>
                                      <p:cBhvr>
                                        <p:cTn id="68" dur="166" decel="50000">
                                          <p:stCondLst>
                                            <p:cond delay="676"/>
                                          </p:stCondLst>
                                        </p:cTn>
                                        <p:tgtEl>
                                          <p:spTgt spid="7"/>
                                        </p:tgtEl>
                                      </p:cBhvr>
                                      <p:to x="100000" y="100000"/>
                                    </p:animScale>
                                    <p:animScale>
                                      <p:cBhvr>
                                        <p:cTn id="69" dur="26">
                                          <p:stCondLst>
                                            <p:cond delay="1312"/>
                                          </p:stCondLst>
                                        </p:cTn>
                                        <p:tgtEl>
                                          <p:spTgt spid="7"/>
                                        </p:tgtEl>
                                      </p:cBhvr>
                                      <p:to x="100000" y="80000"/>
                                    </p:animScale>
                                    <p:animScale>
                                      <p:cBhvr>
                                        <p:cTn id="70" dur="166" decel="50000">
                                          <p:stCondLst>
                                            <p:cond delay="1338"/>
                                          </p:stCondLst>
                                        </p:cTn>
                                        <p:tgtEl>
                                          <p:spTgt spid="7"/>
                                        </p:tgtEl>
                                      </p:cBhvr>
                                      <p:to x="100000" y="100000"/>
                                    </p:animScale>
                                    <p:animScale>
                                      <p:cBhvr>
                                        <p:cTn id="71" dur="26">
                                          <p:stCondLst>
                                            <p:cond delay="1642"/>
                                          </p:stCondLst>
                                        </p:cTn>
                                        <p:tgtEl>
                                          <p:spTgt spid="7"/>
                                        </p:tgtEl>
                                      </p:cBhvr>
                                      <p:to x="100000" y="90000"/>
                                    </p:animScale>
                                    <p:animScale>
                                      <p:cBhvr>
                                        <p:cTn id="72" dur="166" decel="50000">
                                          <p:stCondLst>
                                            <p:cond delay="1668"/>
                                          </p:stCondLst>
                                        </p:cTn>
                                        <p:tgtEl>
                                          <p:spTgt spid="7"/>
                                        </p:tgtEl>
                                      </p:cBhvr>
                                      <p:to x="100000" y="100000"/>
                                    </p:animScale>
                                    <p:animScale>
                                      <p:cBhvr>
                                        <p:cTn id="73" dur="26">
                                          <p:stCondLst>
                                            <p:cond delay="1808"/>
                                          </p:stCondLst>
                                        </p:cTn>
                                        <p:tgtEl>
                                          <p:spTgt spid="7"/>
                                        </p:tgtEl>
                                      </p:cBhvr>
                                      <p:to x="100000" y="95000"/>
                                    </p:animScale>
                                    <p:animScale>
                                      <p:cBhvr>
                                        <p:cTn id="74"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utoUpdateAnimBg="0"/>
      <p:bldP spid="7"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7" name="Rectangle 2">
            <a:extLst>
              <a:ext uri="{FF2B5EF4-FFF2-40B4-BE49-F238E27FC236}">
                <a16:creationId xmlns:a16="http://schemas.microsoft.com/office/drawing/2014/main" id="{125A36DC-33A0-47DA-A875-6B5808C22E84}"/>
              </a:ext>
            </a:extLst>
          </p:cNvPr>
          <p:cNvSpPr>
            <a:spLocks noGrp="1" noChangeArrowheads="1"/>
          </p:cNvSpPr>
          <p:nvPr>
            <p:ph type="title" idx="4294967295"/>
          </p:nvPr>
        </p:nvSpPr>
        <p:spPr>
          <a:xfrm>
            <a:off x="842896" y="102381"/>
            <a:ext cx="8064034" cy="923872"/>
          </a:xfrm>
        </p:spPr>
        <p:txBody>
          <a:bodyPr/>
          <a:lstStyle/>
          <a:p>
            <a:r>
              <a:rPr lang="zh-CN" altLang="en-US" dirty="0">
                <a:solidFill>
                  <a:prstClr val="white"/>
                </a:solidFill>
              </a:rPr>
              <a:t>例</a:t>
            </a:r>
            <a:r>
              <a:rPr lang="en-US" altLang="zh-CN" dirty="0">
                <a:solidFill>
                  <a:prstClr val="white"/>
                </a:solidFill>
              </a:rPr>
              <a:t>2.34</a:t>
            </a:r>
            <a:r>
              <a:rPr lang="zh-CN" altLang="en-US" dirty="0">
                <a:solidFill>
                  <a:prstClr val="white"/>
                </a:solidFill>
              </a:rPr>
              <a:t>（续）</a:t>
            </a:r>
            <a:r>
              <a:rPr lang="en-US" altLang="zh-CN" dirty="0">
                <a:solidFill>
                  <a:prstClr val="white"/>
                </a:solidFill>
              </a:rPr>
              <a:t> </a:t>
            </a:r>
            <a:endParaRPr lang="en-US" altLang="zh-CN" dirty="0"/>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2EDB7A0D-20C7-4917-8B50-D521F4F18BA6}"/>
                  </a:ext>
                </a:extLst>
              </p:cNvPr>
              <p:cNvSpPr/>
              <p:nvPr/>
            </p:nvSpPr>
            <p:spPr>
              <a:xfrm>
                <a:off x="590206" y="1745620"/>
                <a:ext cx="6097411" cy="5011589"/>
              </a:xfrm>
              <a:prstGeom prst="rect">
                <a:avLst/>
              </a:prstGeom>
            </p:spPr>
            <p:txBody>
              <a:bodyPr>
                <a:spAutoFit/>
              </a:bodyPr>
              <a:lstStyle/>
              <a:p>
                <a:pPr marR="16505" indent="267890" algn="just" defTabSz="1219261">
                  <a:lnSpc>
                    <a:spcPct val="150000"/>
                  </a:lnSpc>
                  <a:defRPr/>
                </a:pPr>
                <a:r>
                  <a:rPr lang="zh-CN" altLang="zh-CN" sz="2399" b="1" kern="100" dirty="0">
                    <a:solidFill>
                      <a:srgbClr val="C00000"/>
                    </a:solidFill>
                    <a:latin typeface="微软雅黑"/>
                    <a:ea typeface="微软雅黑"/>
                    <a:cs typeface="Times New Roman" panose="02020603050405020304" pitchFamily="18" charset="0"/>
                  </a:rPr>
                  <a:t>证明</a:t>
                </a:r>
                <a:r>
                  <a:rPr lang="zh-CN" altLang="en-US" sz="2399" b="1" kern="100" dirty="0">
                    <a:solidFill>
                      <a:srgbClr val="C00000"/>
                    </a:solidFill>
                    <a:latin typeface="微软雅黑"/>
                    <a:ea typeface="微软雅黑"/>
                    <a:cs typeface="Times New Roman" panose="02020603050405020304" pitchFamily="18" charset="0"/>
                  </a:rPr>
                  <a:t>（反证法）</a:t>
                </a:r>
                <a:r>
                  <a:rPr lang="en-US" altLang="zh-CN" sz="2399" b="1" kern="100" dirty="0">
                    <a:solidFill>
                      <a:srgbClr val="C00000"/>
                    </a:solidFill>
                    <a:latin typeface="微软雅黑"/>
                    <a:ea typeface="微软雅黑"/>
                    <a:cs typeface="黑体" panose="02010609060101010101" pitchFamily="49" charset="-122"/>
                  </a:rPr>
                  <a:t>  </a:t>
                </a:r>
                <a:endParaRPr lang="zh-CN" altLang="zh-CN" sz="2399" b="1" kern="100" dirty="0">
                  <a:solidFill>
                    <a:srgbClr val="C00000"/>
                  </a:solidFill>
                  <a:latin typeface="微软雅黑"/>
                  <a:ea typeface="微软雅黑"/>
                  <a:cs typeface="黑体" panose="02010609060101010101" pitchFamily="49" charset="-122"/>
                </a:endParaRPr>
              </a:p>
              <a:p>
                <a:pPr indent="533240" algn="just" defTabSz="1219261">
                  <a:lnSpc>
                    <a:spcPct val="150000"/>
                  </a:lnSpc>
                  <a:defRPr/>
                </a:pPr>
                <a:r>
                  <a:rPr lang="zh-CN" altLang="zh-CN" sz="2399" b="1" kern="100" dirty="0">
                    <a:solidFill>
                      <a:prstClr val="black"/>
                    </a:solidFill>
                    <a:latin typeface="微软雅黑"/>
                    <a:ea typeface="微软雅黑"/>
                    <a:cs typeface="宋体" panose="02010600030101010101" pitchFamily="2" charset="-122"/>
                  </a:rPr>
                  <a:t>①</a:t>
                </a:r>
                <a14:m>
                  <m:oMath xmlns:m="http://schemas.openxmlformats.org/officeDocument/2006/math">
                    <m:r>
                      <a:rPr lang="zh-CN" altLang="zh-CN" sz="2399" b="1" kern="100">
                        <a:solidFill>
                          <a:prstClr val="black"/>
                        </a:solidFill>
                        <a:latin typeface="Cambria Math" panose="02040503050406030204" pitchFamily="18" charset="0"/>
                        <a:cs typeface="宋体" panose="02010600030101010101" pitchFamily="2" charset="-122"/>
                      </a:rPr>
                      <m:t> </m:t>
                    </m:r>
                    <m:r>
                      <a:rPr lang="en-US" altLang="zh-CN" sz="2399" b="1" kern="0">
                        <a:solidFill>
                          <a:prstClr val="black"/>
                        </a:solidFill>
                        <a:latin typeface="Cambria Math" panose="02040503050406030204" pitchFamily="18" charset="0"/>
                        <a:cs typeface="Times New Roman" panose="02020603050405020304" pitchFamily="18" charset="0"/>
                      </a:rPr>
                      <m:t>¬</m:t>
                    </m:r>
                  </m:oMath>
                </a14:m>
                <a:r>
                  <a:rPr lang="zh-CN" altLang="en-US" sz="2399" b="1" dirty="0">
                    <a:solidFill>
                      <a:prstClr val="black"/>
                    </a:solidFill>
                    <a:latin typeface="微软雅黑"/>
                    <a:ea typeface="微软雅黑"/>
                  </a:rPr>
                  <a:t>Ｉ            </a:t>
                </a:r>
                <a:r>
                  <a:rPr lang="en-US" altLang="zh-CN" sz="2399" b="1" kern="100" dirty="0">
                    <a:solidFill>
                      <a:prstClr val="black"/>
                    </a:solidFill>
                    <a:latin typeface="微软雅黑"/>
                    <a:ea typeface="微软雅黑"/>
                    <a:cs typeface="黑体" panose="02010609060101010101" pitchFamily="49" charset="-122"/>
                  </a:rPr>
                  <a:t>	P</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Times New Roman" panose="02020603050405020304" pitchFamily="18" charset="0"/>
                  </a:rPr>
                  <a:t>附加前提</a:t>
                </a:r>
                <a:r>
                  <a:rPr lang="en-US" altLang="zh-CN" sz="2399" b="1" kern="100" dirty="0">
                    <a:solidFill>
                      <a:prstClr val="black"/>
                    </a:solidFill>
                    <a:latin typeface="微软雅黑"/>
                    <a:ea typeface="微软雅黑"/>
                    <a:cs typeface="Times New Roman" panose="02020603050405020304" pitchFamily="18" charset="0"/>
                  </a:rPr>
                  <a:t>)</a:t>
                </a:r>
                <a:endParaRPr lang="zh-CN" altLang="zh-CN" sz="2399" b="1" kern="100" dirty="0">
                  <a:solidFill>
                    <a:prstClr val="black"/>
                  </a:solidFill>
                  <a:latin typeface="微软雅黑"/>
                  <a:ea typeface="微软雅黑"/>
                  <a:cs typeface="黑体" panose="02010609060101010101" pitchFamily="49" charset="-122"/>
                </a:endParaRPr>
              </a:p>
              <a:p>
                <a:pPr indent="533240" algn="just" defTabSz="1219261">
                  <a:lnSpc>
                    <a:spcPct val="150000"/>
                  </a:lnSpc>
                  <a:defRPr/>
                </a:pPr>
                <a:r>
                  <a:rPr lang="zh-CN" altLang="zh-CN" sz="2399" b="1" kern="100" dirty="0">
                    <a:solidFill>
                      <a:prstClr val="black"/>
                    </a:solidFill>
                    <a:latin typeface="微软雅黑"/>
                    <a:ea typeface="微软雅黑"/>
                    <a:cs typeface="宋体" panose="02010600030101010101" pitchFamily="2" charset="-122"/>
                  </a:rPr>
                  <a:t>② </a:t>
                </a:r>
                <a:r>
                  <a:rPr lang="en-US" altLang="zh-CN" sz="2399" b="1" kern="100" dirty="0">
                    <a:solidFill>
                      <a:prstClr val="black"/>
                    </a:solidFill>
                    <a:latin typeface="微软雅黑"/>
                    <a:ea typeface="微软雅黑"/>
                    <a:cs typeface="黑体" panose="02010609060101010101" pitchFamily="49" charset="-122"/>
                  </a:rPr>
                  <a:t>G→</a:t>
                </a:r>
                <a:r>
                  <a:rPr lang="zh-CN" altLang="en-US" sz="2399" b="1" dirty="0">
                    <a:solidFill>
                      <a:prstClr val="black"/>
                    </a:solidFill>
                    <a:latin typeface="微软雅黑"/>
                    <a:ea typeface="微软雅黑"/>
                  </a:rPr>
                  <a:t>Ｉ</a:t>
                </a:r>
                <a:r>
                  <a:rPr lang="en-US" altLang="zh-CN" sz="2399" b="1" kern="100" dirty="0">
                    <a:solidFill>
                      <a:prstClr val="black"/>
                    </a:solidFill>
                    <a:latin typeface="微软雅黑"/>
                    <a:ea typeface="微软雅黑"/>
                    <a:cs typeface="黑体" panose="02010609060101010101" pitchFamily="49" charset="-122"/>
                  </a:rPr>
                  <a:t>		P</a:t>
                </a:r>
                <a:endParaRPr lang="zh-CN" altLang="zh-CN" sz="2399" b="1" kern="100" dirty="0">
                  <a:solidFill>
                    <a:prstClr val="black"/>
                  </a:solidFill>
                  <a:latin typeface="微软雅黑"/>
                  <a:ea typeface="微软雅黑"/>
                  <a:cs typeface="黑体" panose="02010609060101010101" pitchFamily="49" charset="-122"/>
                </a:endParaRPr>
              </a:p>
              <a:p>
                <a:pPr indent="533240" algn="just" defTabSz="1219261">
                  <a:lnSpc>
                    <a:spcPct val="150000"/>
                  </a:lnSpc>
                  <a:defRPr/>
                </a:pPr>
                <a:r>
                  <a:rPr lang="zh-CN" altLang="zh-CN" sz="2399" b="1" kern="100" dirty="0">
                    <a:solidFill>
                      <a:prstClr val="black"/>
                    </a:solidFill>
                    <a:latin typeface="微软雅黑"/>
                    <a:ea typeface="微软雅黑"/>
                    <a:cs typeface="宋体" panose="02010600030101010101" pitchFamily="2" charset="-122"/>
                  </a:rPr>
                  <a:t>③</a:t>
                </a:r>
                <a14:m>
                  <m:oMath xmlns:m="http://schemas.openxmlformats.org/officeDocument/2006/math">
                    <m:r>
                      <a:rPr lang="zh-CN" altLang="zh-CN" sz="2399" b="1" kern="100">
                        <a:solidFill>
                          <a:prstClr val="black"/>
                        </a:solidFill>
                        <a:latin typeface="Cambria Math" panose="02040503050406030204" pitchFamily="18" charset="0"/>
                        <a:cs typeface="宋体" panose="02010600030101010101" pitchFamily="2" charset="-122"/>
                      </a:rPr>
                      <m:t> </m:t>
                    </m:r>
                    <m:r>
                      <a:rPr lang="en-US" altLang="zh-CN" sz="2399" b="1" kern="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G                         T</a:t>
                </a:r>
                <a:r>
                  <a:rPr lang="zh-CN"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①</a:t>
                </a:r>
                <a:r>
                  <a:rPr lang="zh-CN"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②</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I</a:t>
                </a:r>
                <a:endParaRPr lang="zh-CN" altLang="zh-CN" sz="2399" b="1" kern="100" dirty="0">
                  <a:solidFill>
                    <a:prstClr val="black"/>
                  </a:solidFill>
                  <a:latin typeface="微软雅黑"/>
                  <a:ea typeface="微软雅黑"/>
                  <a:cs typeface="黑体" panose="02010609060101010101" pitchFamily="49" charset="-122"/>
                </a:endParaRPr>
              </a:p>
              <a:p>
                <a:pPr indent="533240" algn="just" defTabSz="1219261">
                  <a:lnSpc>
                    <a:spcPct val="150000"/>
                  </a:lnSpc>
                  <a:defRPr/>
                </a:pPr>
                <a:r>
                  <a:rPr lang="zh-CN" altLang="zh-CN" sz="2399" b="1" kern="100" dirty="0">
                    <a:solidFill>
                      <a:prstClr val="black"/>
                    </a:solidFill>
                    <a:latin typeface="微软雅黑"/>
                    <a:ea typeface="微软雅黑"/>
                    <a:cs typeface="宋体" panose="02010600030101010101" pitchFamily="2" charset="-122"/>
                  </a:rPr>
                  <a:t>④ </a:t>
                </a:r>
                <a:r>
                  <a:rPr lang="en-US" altLang="zh-CN" sz="2399" b="1" kern="100" dirty="0">
                    <a:solidFill>
                      <a:prstClr val="black"/>
                    </a:solidFill>
                    <a:latin typeface="微软雅黑"/>
                    <a:ea typeface="微软雅黑"/>
                    <a:cs typeface="黑体" panose="02010609060101010101" pitchFamily="49" charset="-122"/>
                  </a:rPr>
                  <a:t>H→</a:t>
                </a:r>
                <a:r>
                  <a:rPr lang="zh-CN" altLang="en-US" sz="2399" b="1" dirty="0">
                    <a:solidFill>
                      <a:prstClr val="black"/>
                    </a:solidFill>
                    <a:latin typeface="微软雅黑"/>
                    <a:ea typeface="微软雅黑"/>
                  </a:rPr>
                  <a:t>Ｉ         </a:t>
                </a:r>
                <a:r>
                  <a:rPr lang="en-US" altLang="zh-CN" sz="2399" b="1" kern="100" dirty="0">
                    <a:solidFill>
                      <a:prstClr val="black"/>
                    </a:solidFill>
                    <a:latin typeface="微软雅黑"/>
                    <a:ea typeface="微软雅黑"/>
                    <a:cs typeface="黑体" panose="02010609060101010101" pitchFamily="49" charset="-122"/>
                  </a:rPr>
                  <a:t>	P</a:t>
                </a:r>
                <a:endParaRPr lang="zh-CN" altLang="zh-CN" sz="2399" b="1" kern="100" dirty="0">
                  <a:solidFill>
                    <a:prstClr val="black"/>
                  </a:solidFill>
                  <a:latin typeface="微软雅黑"/>
                  <a:ea typeface="微软雅黑"/>
                  <a:cs typeface="黑体" panose="02010609060101010101" pitchFamily="49" charset="-122"/>
                </a:endParaRPr>
              </a:p>
              <a:p>
                <a:pPr indent="533240" algn="just" defTabSz="1219261">
                  <a:lnSpc>
                    <a:spcPct val="150000"/>
                  </a:lnSpc>
                  <a:defRPr/>
                </a:pPr>
                <a:r>
                  <a:rPr lang="zh-CN" altLang="zh-CN" sz="2399" b="1" kern="100" dirty="0">
                    <a:solidFill>
                      <a:prstClr val="black"/>
                    </a:solidFill>
                    <a:latin typeface="微软雅黑"/>
                    <a:ea typeface="微软雅黑"/>
                    <a:cs typeface="宋体" panose="02010600030101010101" pitchFamily="2" charset="-122"/>
                  </a:rPr>
                  <a:t>⑤</a:t>
                </a:r>
                <a14:m>
                  <m:oMath xmlns:m="http://schemas.openxmlformats.org/officeDocument/2006/math">
                    <m:r>
                      <a:rPr lang="zh-CN" altLang="zh-CN" sz="2399" b="1" kern="100">
                        <a:solidFill>
                          <a:prstClr val="black"/>
                        </a:solidFill>
                        <a:latin typeface="Cambria Math" panose="02040503050406030204" pitchFamily="18" charset="0"/>
                        <a:cs typeface="宋体" panose="02010600030101010101" pitchFamily="2" charset="-122"/>
                      </a:rPr>
                      <m:t> </m:t>
                    </m:r>
                    <m:r>
                      <a:rPr lang="en-US" altLang="zh-CN" sz="2399" b="1" kern="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H                        </a:t>
                </a:r>
                <a:r>
                  <a:rPr lang="zh-CN" altLang="zh-CN" sz="2399" b="1" kern="100" dirty="0">
                    <a:solidFill>
                      <a:prstClr val="black"/>
                    </a:solidFill>
                    <a:latin typeface="微软雅黑"/>
                    <a:ea typeface="微软雅黑"/>
                    <a:cs typeface="Times New Roman" panose="02020603050405020304" pitchFamily="18" charset="0"/>
                  </a:rPr>
                  <a:t>Ｔ，</a:t>
                </a:r>
                <a:r>
                  <a:rPr lang="zh-CN" altLang="zh-CN" sz="2399" b="1" kern="100" dirty="0">
                    <a:solidFill>
                      <a:prstClr val="black"/>
                    </a:solidFill>
                    <a:latin typeface="微软雅黑"/>
                    <a:ea typeface="微软雅黑"/>
                    <a:cs typeface="宋体" panose="02010600030101010101" pitchFamily="2" charset="-122"/>
                  </a:rPr>
                  <a:t>①</a:t>
                </a:r>
                <a:r>
                  <a:rPr lang="zh-CN"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④</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I</a:t>
                </a:r>
                <a:endParaRPr lang="zh-CN" altLang="zh-CN" sz="2399" b="1" kern="100" dirty="0">
                  <a:solidFill>
                    <a:prstClr val="black"/>
                  </a:solidFill>
                  <a:latin typeface="微软雅黑"/>
                  <a:ea typeface="微软雅黑"/>
                  <a:cs typeface="黑体" panose="02010609060101010101" pitchFamily="49" charset="-122"/>
                </a:endParaRPr>
              </a:p>
              <a:p>
                <a:pPr indent="533240" algn="just" defTabSz="1219261">
                  <a:lnSpc>
                    <a:spcPct val="150000"/>
                  </a:lnSpc>
                  <a:defRPr/>
                </a:pPr>
                <a:r>
                  <a:rPr lang="zh-CN" altLang="zh-CN" sz="2399" b="1" kern="100" dirty="0">
                    <a:solidFill>
                      <a:prstClr val="black"/>
                    </a:solidFill>
                    <a:latin typeface="微软雅黑"/>
                    <a:ea typeface="微软雅黑"/>
                    <a:cs typeface="宋体" panose="02010600030101010101" pitchFamily="2" charset="-122"/>
                  </a:rPr>
                  <a:t>⑥ </a:t>
                </a:r>
                <a:r>
                  <a:rPr lang="en-US" altLang="zh-CN" sz="2399" b="1" kern="100" dirty="0">
                    <a:solidFill>
                      <a:prstClr val="black"/>
                    </a:solidFill>
                    <a:latin typeface="微软雅黑"/>
                    <a:ea typeface="微软雅黑"/>
                    <a:cs typeface="黑体" panose="02010609060101010101" pitchFamily="49" charset="-122"/>
                  </a:rPr>
                  <a:t>G</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H                   	P</a:t>
                </a:r>
                <a:endParaRPr lang="zh-CN" altLang="zh-CN" sz="2399" b="1" kern="100" dirty="0">
                  <a:solidFill>
                    <a:prstClr val="black"/>
                  </a:solidFill>
                  <a:latin typeface="微软雅黑"/>
                  <a:ea typeface="微软雅黑"/>
                  <a:cs typeface="黑体" panose="02010609060101010101" pitchFamily="49" charset="-122"/>
                </a:endParaRPr>
              </a:p>
              <a:p>
                <a:pPr indent="533240" algn="just" defTabSz="1219261">
                  <a:lnSpc>
                    <a:spcPct val="150000"/>
                  </a:lnSpc>
                  <a:defRPr/>
                </a:pPr>
                <a:r>
                  <a:rPr lang="zh-CN" altLang="zh-CN" sz="2399" b="1" kern="100" dirty="0">
                    <a:solidFill>
                      <a:prstClr val="black"/>
                    </a:solidFill>
                    <a:latin typeface="微软雅黑"/>
                    <a:ea typeface="微软雅黑"/>
                    <a:cs typeface="宋体" panose="02010600030101010101" pitchFamily="2" charset="-122"/>
                  </a:rPr>
                  <a:t>⑦ </a:t>
                </a:r>
                <a:r>
                  <a:rPr lang="en-US" altLang="zh-CN" sz="2399" b="1" kern="100" dirty="0">
                    <a:solidFill>
                      <a:prstClr val="black"/>
                    </a:solidFill>
                    <a:latin typeface="微软雅黑"/>
                    <a:ea typeface="微软雅黑"/>
                    <a:cs typeface="黑体" panose="02010609060101010101" pitchFamily="49" charset="-122"/>
                  </a:rPr>
                  <a:t>G                          </a:t>
                </a:r>
                <a:r>
                  <a:rPr lang="zh-CN" altLang="zh-CN" sz="2399" b="1" kern="100" dirty="0">
                    <a:solidFill>
                      <a:prstClr val="black"/>
                    </a:solidFill>
                    <a:latin typeface="微软雅黑"/>
                    <a:ea typeface="微软雅黑"/>
                    <a:cs typeface="Times New Roman" panose="02020603050405020304" pitchFamily="18" charset="0"/>
                  </a:rPr>
                  <a:t>Ｔ，</a:t>
                </a:r>
                <a:r>
                  <a:rPr lang="zh-CN" altLang="zh-CN" sz="2399" b="1" kern="100" dirty="0">
                    <a:solidFill>
                      <a:prstClr val="black"/>
                    </a:solidFill>
                    <a:latin typeface="微软雅黑"/>
                    <a:ea typeface="微软雅黑"/>
                    <a:cs typeface="宋体" panose="02010600030101010101" pitchFamily="2" charset="-122"/>
                  </a:rPr>
                  <a:t>⑤</a:t>
                </a:r>
                <a:r>
                  <a:rPr lang="zh-CN"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⑥</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I</a:t>
                </a:r>
                <a:endParaRPr lang="zh-CN" altLang="zh-CN" sz="2399" b="1" kern="100" dirty="0">
                  <a:solidFill>
                    <a:prstClr val="black"/>
                  </a:solidFill>
                  <a:latin typeface="微软雅黑"/>
                  <a:ea typeface="微软雅黑"/>
                  <a:cs typeface="黑体" panose="02010609060101010101" pitchFamily="49" charset="-122"/>
                </a:endParaRPr>
              </a:p>
              <a:p>
                <a:pPr indent="533240" algn="just" defTabSz="1219261">
                  <a:lnSpc>
                    <a:spcPct val="150000"/>
                  </a:lnSpc>
                  <a:defRPr/>
                </a:pPr>
                <a:r>
                  <a:rPr lang="zh-CN" altLang="zh-CN" sz="2399" b="1" kern="100" dirty="0">
                    <a:solidFill>
                      <a:prstClr val="black"/>
                    </a:solidFill>
                    <a:latin typeface="微软雅黑"/>
                    <a:ea typeface="微软雅黑"/>
                    <a:cs typeface="宋体" panose="02010600030101010101" pitchFamily="2" charset="-122"/>
                  </a:rPr>
                  <a:t>⑧ </a:t>
                </a:r>
                <a:r>
                  <a:rPr lang="en-US" altLang="zh-CN" sz="2399" b="1" kern="100" dirty="0">
                    <a:solidFill>
                      <a:srgbClr val="3333FF"/>
                    </a:solidFill>
                    <a:latin typeface="微软雅黑"/>
                    <a:ea typeface="微软雅黑"/>
                    <a:cs typeface="黑体" panose="02010609060101010101" pitchFamily="49" charset="-122"/>
                  </a:rPr>
                  <a:t>G</a:t>
                </a:r>
                <a:r>
                  <a:rPr lang="zh-CN" altLang="zh-CN" sz="2399" b="1" kern="100" dirty="0">
                    <a:solidFill>
                      <a:srgbClr val="3333FF"/>
                    </a:solidFill>
                    <a:latin typeface="微软雅黑"/>
                    <a:ea typeface="微软雅黑"/>
                    <a:cs typeface="宋体" panose="02010600030101010101" pitchFamily="2" charset="-122"/>
                  </a:rPr>
                  <a:t>∧</a:t>
                </a:r>
                <a14:m>
                  <m:oMath xmlns:m="http://schemas.openxmlformats.org/officeDocument/2006/math">
                    <m:r>
                      <a:rPr lang="en-US" altLang="zh-CN" sz="2399" b="1" kern="0">
                        <a:solidFill>
                          <a:srgbClr val="3333FF"/>
                        </a:solidFill>
                        <a:latin typeface="Cambria Math" panose="02040503050406030204" pitchFamily="18" charset="0"/>
                        <a:cs typeface="Times New Roman" panose="02020603050405020304" pitchFamily="18" charset="0"/>
                      </a:rPr>
                      <m:t>¬</m:t>
                    </m:r>
                  </m:oMath>
                </a14:m>
                <a:r>
                  <a:rPr lang="en-US" altLang="zh-CN" sz="2399" b="1" kern="100" dirty="0">
                    <a:solidFill>
                      <a:srgbClr val="3333FF"/>
                    </a:solidFill>
                    <a:latin typeface="微软雅黑"/>
                    <a:ea typeface="微软雅黑"/>
                    <a:cs typeface="黑体" panose="02010609060101010101" pitchFamily="49" charset="-122"/>
                  </a:rPr>
                  <a:t>G                  </a:t>
                </a:r>
                <a:r>
                  <a:rPr lang="zh-CN" altLang="zh-CN" sz="2399" b="1" kern="100" dirty="0">
                    <a:solidFill>
                      <a:prstClr val="black"/>
                    </a:solidFill>
                    <a:latin typeface="微软雅黑"/>
                    <a:ea typeface="微软雅黑"/>
                    <a:cs typeface="Times New Roman" panose="02020603050405020304" pitchFamily="18" charset="0"/>
                  </a:rPr>
                  <a:t>Ｔ，</a:t>
                </a:r>
                <a:r>
                  <a:rPr lang="zh-CN" altLang="zh-CN" sz="2399" b="1" kern="100" dirty="0">
                    <a:solidFill>
                      <a:prstClr val="black"/>
                    </a:solidFill>
                    <a:latin typeface="微软雅黑"/>
                    <a:ea typeface="微软雅黑"/>
                    <a:cs typeface="宋体" panose="02010600030101010101" pitchFamily="2" charset="-122"/>
                  </a:rPr>
                  <a:t>③</a:t>
                </a:r>
                <a:r>
                  <a:rPr lang="zh-CN"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⑦</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I     </a:t>
                </a:r>
                <a:endParaRPr lang="zh-CN" altLang="zh-CN" sz="2399" b="1" kern="100" dirty="0">
                  <a:solidFill>
                    <a:prstClr val="black"/>
                  </a:solidFill>
                  <a:latin typeface="微软雅黑"/>
                  <a:ea typeface="微软雅黑"/>
                  <a:cs typeface="黑体" panose="02010609060101010101" pitchFamily="49" charset="-122"/>
                </a:endParaRPr>
              </a:p>
            </p:txBody>
          </p:sp>
        </mc:Choice>
        <mc:Fallback xmlns="">
          <p:sp>
            <p:nvSpPr>
              <p:cNvPr id="2" name="矩形 1">
                <a:extLst>
                  <a:ext uri="{FF2B5EF4-FFF2-40B4-BE49-F238E27FC236}">
                    <a16:creationId xmlns:a16="http://schemas.microsoft.com/office/drawing/2014/main" id="{2EDB7A0D-20C7-4917-8B50-D521F4F18BA6}"/>
                  </a:ext>
                </a:extLst>
              </p:cNvPr>
              <p:cNvSpPr>
                <a:spLocks noRot="1" noChangeAspect="1" noMove="1" noResize="1" noEditPoints="1" noAdjustHandles="1" noChangeArrowheads="1" noChangeShapeType="1" noTextEdit="1"/>
              </p:cNvSpPr>
              <p:nvPr/>
            </p:nvSpPr>
            <p:spPr>
              <a:xfrm>
                <a:off x="590206" y="1745620"/>
                <a:ext cx="6097411" cy="5011589"/>
              </a:xfrm>
              <a:prstGeom prst="rect">
                <a:avLst/>
              </a:prstGeom>
              <a:blipFill>
                <a:blip r:embed="rId4"/>
                <a:stretch>
                  <a:fillRect b="-1825"/>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2E9339AF-BC83-43A3-AB93-EF057FAD457E}"/>
              </a:ext>
            </a:extLst>
          </p:cNvPr>
          <p:cNvSpPr/>
          <p:nvPr/>
        </p:nvSpPr>
        <p:spPr>
          <a:xfrm>
            <a:off x="53786" y="1005373"/>
            <a:ext cx="11350517" cy="579542"/>
          </a:xfrm>
          <a:prstGeom prst="rect">
            <a:avLst/>
          </a:prstGeom>
        </p:spPr>
        <p:txBody>
          <a:bodyPr wrap="square">
            <a:spAutoFit/>
          </a:bodyPr>
          <a:lstStyle/>
          <a:p>
            <a:pPr defTabSz="1219261">
              <a:lnSpc>
                <a:spcPct val="150000"/>
              </a:lnSpc>
              <a:defRPr/>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2</a:t>
            </a:r>
            <a:r>
              <a:rPr lang="zh-CN" altLang="en-US" sz="2399" b="1" dirty="0">
                <a:solidFill>
                  <a:prstClr val="black"/>
                </a:solidFill>
                <a:latin typeface="微软雅黑"/>
                <a:ea typeface="微软雅黑"/>
              </a:rPr>
              <a:t>）证明：</a:t>
            </a:r>
            <a:r>
              <a:rPr lang="en-US" altLang="zh-CN" sz="2399" b="1" dirty="0">
                <a:solidFill>
                  <a:prstClr val="black"/>
                </a:solidFill>
                <a:latin typeface="微软雅黑"/>
                <a:ea typeface="微软雅黑"/>
              </a:rPr>
              <a:t>G∨H</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G→</a:t>
            </a:r>
            <a:r>
              <a:rPr lang="zh-CN" altLang="en-US" sz="2399" b="1" dirty="0">
                <a:solidFill>
                  <a:prstClr val="black"/>
                </a:solidFill>
                <a:latin typeface="微软雅黑"/>
                <a:ea typeface="微软雅黑"/>
              </a:rPr>
              <a:t>Ｉ，</a:t>
            </a:r>
            <a:r>
              <a:rPr lang="en-US" altLang="zh-CN" sz="2399" b="1" dirty="0">
                <a:solidFill>
                  <a:prstClr val="black"/>
                </a:solidFill>
                <a:latin typeface="微软雅黑"/>
                <a:ea typeface="微软雅黑"/>
              </a:rPr>
              <a:t>H→</a:t>
            </a:r>
            <a:r>
              <a:rPr lang="zh-CN" altLang="en-US" sz="2399" b="1" dirty="0">
                <a:solidFill>
                  <a:prstClr val="black"/>
                </a:solidFill>
                <a:latin typeface="微软雅黑"/>
                <a:ea typeface="微软雅黑"/>
              </a:rPr>
              <a:t>Ｉ </a:t>
            </a:r>
            <a:r>
              <a:rPr lang="en-US" altLang="en-US" sz="2399" noProof="1">
                <a:solidFill>
                  <a:prstClr val="black"/>
                </a:solidFill>
                <a:latin typeface="微软雅黑"/>
                <a:ea typeface="微软雅黑"/>
                <a:sym typeface="Symbol" panose="05050102010706020507" pitchFamily="18" charset="2"/>
              </a:rPr>
              <a:t></a:t>
            </a:r>
            <a:r>
              <a:rPr lang="zh-CN" altLang="en-US" sz="2399" b="1" dirty="0">
                <a:solidFill>
                  <a:prstClr val="black"/>
                </a:solidFill>
                <a:latin typeface="微软雅黑"/>
                <a:ea typeface="微软雅黑"/>
              </a:rPr>
              <a:t>Ｉ</a:t>
            </a:r>
            <a:r>
              <a:rPr lang="en-US" altLang="zh-CN" sz="2399" b="1" dirty="0">
                <a:solidFill>
                  <a:prstClr val="black"/>
                </a:solidFill>
                <a:latin typeface="微软雅黑"/>
                <a:ea typeface="微软雅黑"/>
              </a:rPr>
              <a:t>(</a:t>
            </a:r>
            <a:r>
              <a:rPr lang="zh-CN" altLang="en-US" sz="2399" b="1" dirty="0">
                <a:solidFill>
                  <a:prstClr val="black"/>
                </a:solidFill>
                <a:latin typeface="微软雅黑"/>
                <a:ea typeface="微软雅黑"/>
              </a:rPr>
              <a:t>二难推论</a:t>
            </a:r>
            <a:r>
              <a:rPr lang="en-US" altLang="zh-CN" sz="2399" b="1" dirty="0">
                <a:solidFill>
                  <a:prstClr val="black"/>
                </a:solidFill>
                <a:latin typeface="微软雅黑"/>
                <a:ea typeface="微软雅黑"/>
              </a:rPr>
              <a:t>I</a:t>
            </a:r>
            <a:r>
              <a:rPr lang="en-US" altLang="zh-CN" sz="2399" b="1" baseline="-25000" dirty="0">
                <a:solidFill>
                  <a:prstClr val="black"/>
                </a:solidFill>
                <a:latin typeface="微软雅黑"/>
                <a:ea typeface="微软雅黑"/>
              </a:rPr>
              <a:t>10</a:t>
            </a:r>
            <a:r>
              <a:rPr lang="en-US" altLang="zh-CN" sz="2399" b="1" dirty="0">
                <a:solidFill>
                  <a:prstClr val="black"/>
                </a:solidFill>
                <a:latin typeface="微软雅黑"/>
                <a:ea typeface="微软雅黑"/>
              </a:rPr>
              <a:t>)</a:t>
            </a:r>
            <a:r>
              <a:rPr lang="zh-CN" altLang="en-US" sz="2399" b="1" dirty="0">
                <a:solidFill>
                  <a:prstClr val="black"/>
                </a:solidFill>
                <a:latin typeface="微软雅黑"/>
                <a:ea typeface="微软雅黑"/>
              </a:rPr>
              <a:t>。</a:t>
            </a:r>
          </a:p>
        </p:txBody>
      </p:sp>
      <p:sp>
        <p:nvSpPr>
          <p:cNvPr id="10" name="矩形 9">
            <a:extLst>
              <a:ext uri="{FF2B5EF4-FFF2-40B4-BE49-F238E27FC236}">
                <a16:creationId xmlns:a16="http://schemas.microsoft.com/office/drawing/2014/main" id="{C9E66E54-218E-427F-8205-91E4B99FCA8D}"/>
              </a:ext>
            </a:extLst>
          </p:cNvPr>
          <p:cNvSpPr/>
          <p:nvPr/>
        </p:nvSpPr>
        <p:spPr>
          <a:xfrm>
            <a:off x="6739707" y="1945692"/>
            <a:ext cx="4650030" cy="1688564"/>
          </a:xfrm>
          <a:prstGeom prst="rect">
            <a:avLst/>
          </a:prstGeom>
          <a:solidFill>
            <a:schemeClr val="bg2">
              <a:lumMod val="75000"/>
            </a:schemeClr>
          </a:solidFill>
        </p:spPr>
        <p:txBody>
          <a:bodyPr wrap="square">
            <a:spAutoFit/>
          </a:bodyPr>
          <a:lstStyle/>
          <a:p>
            <a:pPr defTabSz="1219261">
              <a:lnSpc>
                <a:spcPct val="150000"/>
              </a:lnSpc>
              <a:defRPr/>
            </a:pPr>
            <a:r>
              <a:rPr lang="zh-CN" altLang="en-US" sz="2399" b="1" dirty="0">
                <a:solidFill>
                  <a:prstClr val="black"/>
                </a:solidFill>
                <a:latin typeface="微软雅黑"/>
                <a:ea typeface="微软雅黑"/>
              </a:rPr>
              <a:t>所谓</a:t>
            </a:r>
            <a:r>
              <a:rPr lang="zh-CN" altLang="en-US" sz="2399" b="1" dirty="0">
                <a:solidFill>
                  <a:srgbClr val="3333FF"/>
                </a:solidFill>
                <a:latin typeface="微软雅黑"/>
                <a:ea typeface="微软雅黑"/>
              </a:rPr>
              <a:t>反证法</a:t>
            </a:r>
            <a:r>
              <a:rPr lang="zh-CN" altLang="en-US" sz="2399" b="1" dirty="0">
                <a:solidFill>
                  <a:prstClr val="black"/>
                </a:solidFill>
                <a:latin typeface="微软雅黑"/>
                <a:ea typeface="微软雅黑"/>
              </a:rPr>
              <a:t>，就是在完成</a:t>
            </a:r>
            <a:r>
              <a:rPr lang="en-US" altLang="zh-CN" sz="2399" b="1" dirty="0">
                <a:solidFill>
                  <a:prstClr val="black"/>
                </a:solidFill>
                <a:latin typeface="微软雅黑"/>
                <a:ea typeface="微软雅黑"/>
              </a:rPr>
              <a:t>Г</a:t>
            </a:r>
            <a:r>
              <a:rPr lang="en-US" altLang="en-US" sz="2399" b="1" noProof="1">
                <a:solidFill>
                  <a:prstClr val="black"/>
                </a:solidFill>
                <a:latin typeface="微软雅黑"/>
                <a:ea typeface="微软雅黑"/>
                <a:sym typeface="Symbol" panose="05050102010706020507" pitchFamily="18" charset="2"/>
              </a:rPr>
              <a:t> </a:t>
            </a:r>
            <a:r>
              <a:rPr lang="en-US" altLang="zh-CN" sz="2399" b="1" dirty="0">
                <a:solidFill>
                  <a:prstClr val="black"/>
                </a:solidFill>
                <a:latin typeface="微软雅黑"/>
                <a:ea typeface="微软雅黑"/>
              </a:rPr>
              <a:t> G</a:t>
            </a:r>
            <a:r>
              <a:rPr lang="zh-CN" altLang="en-US" sz="2399" b="1" dirty="0">
                <a:solidFill>
                  <a:prstClr val="black"/>
                </a:solidFill>
                <a:latin typeface="微软雅黑"/>
                <a:ea typeface="微软雅黑"/>
              </a:rPr>
              <a:t>的证明过程中，将</a:t>
            </a:r>
            <a:r>
              <a:rPr lang="en-US" altLang="zh-CN" sz="2399" b="1" dirty="0">
                <a:solidFill>
                  <a:prstClr val="black"/>
                </a:solidFill>
                <a:latin typeface="微软雅黑"/>
                <a:ea typeface="微软雅黑"/>
              </a:rPr>
              <a:t>¬G</a:t>
            </a:r>
            <a:r>
              <a:rPr lang="zh-CN" altLang="en-US" sz="2399" b="1" dirty="0">
                <a:solidFill>
                  <a:prstClr val="black"/>
                </a:solidFill>
                <a:latin typeface="微软雅黑"/>
                <a:ea typeface="微软雅黑"/>
              </a:rPr>
              <a:t>作为附加前提，然后推出</a:t>
            </a:r>
            <a:r>
              <a:rPr lang="zh-CN" altLang="en-US" sz="2399" b="1" dirty="0">
                <a:solidFill>
                  <a:srgbClr val="3333FF"/>
                </a:solidFill>
                <a:latin typeface="微软雅黑"/>
                <a:ea typeface="微软雅黑"/>
              </a:rPr>
              <a:t>“矛盾”</a:t>
            </a:r>
            <a:r>
              <a:rPr lang="zh-CN" altLang="en-US" sz="2399" b="1" dirty="0">
                <a:solidFill>
                  <a:prstClr val="black"/>
                </a:solidFill>
                <a:latin typeface="微软雅黑"/>
                <a:ea typeface="微软雅黑"/>
              </a:rPr>
              <a:t>的方法。</a:t>
            </a:r>
          </a:p>
        </p:txBody>
      </p:sp>
    </p:spTree>
    <p:custDataLst>
      <p:tags r:id="rId1"/>
    </p:custDataLst>
    <p:extLst>
      <p:ext uri="{BB962C8B-B14F-4D97-AF65-F5344CB8AC3E}">
        <p14:creationId xmlns:p14="http://schemas.microsoft.com/office/powerpoint/2010/main" val="237073396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down)">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2000"/>
                                        <p:tgtEl>
                                          <p:spTgt spid="2">
                                            <p:txEl>
                                              <p:pRg st="1" end="1"/>
                                            </p:txEl>
                                          </p:spTgt>
                                        </p:tgtEl>
                                      </p:cBhvr>
                                    </p:animEffect>
                                    <p:anim calcmode="lin" valueType="num">
                                      <p:cBhvr>
                                        <p:cTn id="18" dur="2000" fill="hold"/>
                                        <p:tgtEl>
                                          <p:spTgt spid="2">
                                            <p:txEl>
                                              <p:pRg st="1" end="1"/>
                                            </p:txEl>
                                          </p:spTgt>
                                        </p:tgtEl>
                                        <p:attrNameLst>
                                          <p:attrName>ppt_w</p:attrName>
                                        </p:attrNameLst>
                                      </p:cBhvr>
                                      <p:tavLst>
                                        <p:tav tm="0" fmla="#ppt_w*sin(2.5*pi*$)">
                                          <p:val>
                                            <p:fltVal val="0"/>
                                          </p:val>
                                        </p:tav>
                                        <p:tav tm="100000">
                                          <p:val>
                                            <p:fltVal val="1"/>
                                          </p:val>
                                        </p:tav>
                                      </p:tavLst>
                                    </p:anim>
                                    <p:anim calcmode="lin" valueType="num">
                                      <p:cBhvr>
                                        <p:cTn id="19" dur="2000" fill="hold"/>
                                        <p:tgtEl>
                                          <p:spTgt spid="2">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 calcmode="lin" valueType="num">
                                      <p:cBhvr>
                                        <p:cTn id="24"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26" dur="500"/>
                                        <p:tgtEl>
                                          <p:spTgt spid="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p:cTn id="31"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32"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33" dur="500"/>
                                        <p:tgtEl>
                                          <p:spTgt spid="2">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2">
                                            <p:txEl>
                                              <p:pRg st="4" end="4"/>
                                            </p:txEl>
                                          </p:spTgt>
                                        </p:tgtEl>
                                        <p:attrNameLst>
                                          <p:attrName>style.visibility</p:attrName>
                                        </p:attrNameLst>
                                      </p:cBhvr>
                                      <p:to>
                                        <p:strVal val="visible"/>
                                      </p:to>
                                    </p:set>
                                    <p:anim calcmode="lin" valueType="num">
                                      <p:cBhvr>
                                        <p:cTn id="38"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39"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40" dur="500"/>
                                        <p:tgtEl>
                                          <p:spTgt spid="2">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 calcmode="lin" valueType="num">
                                      <p:cBhvr>
                                        <p:cTn id="45" dur="500" fill="hold"/>
                                        <p:tgtEl>
                                          <p:spTgt spid="2">
                                            <p:txEl>
                                              <p:pRg st="5" end="5"/>
                                            </p:txEl>
                                          </p:spTgt>
                                        </p:tgtEl>
                                        <p:attrNameLst>
                                          <p:attrName>ppt_w</p:attrName>
                                        </p:attrNameLst>
                                      </p:cBhvr>
                                      <p:tavLst>
                                        <p:tav tm="0">
                                          <p:val>
                                            <p:fltVal val="0"/>
                                          </p:val>
                                        </p:tav>
                                        <p:tav tm="100000">
                                          <p:val>
                                            <p:strVal val="#ppt_w"/>
                                          </p:val>
                                        </p:tav>
                                      </p:tavLst>
                                    </p:anim>
                                    <p:anim calcmode="lin" valueType="num">
                                      <p:cBhvr>
                                        <p:cTn id="46" dur="500" fill="hold"/>
                                        <p:tgtEl>
                                          <p:spTgt spid="2">
                                            <p:txEl>
                                              <p:pRg st="5" end="5"/>
                                            </p:txEl>
                                          </p:spTgt>
                                        </p:tgtEl>
                                        <p:attrNameLst>
                                          <p:attrName>ppt_h</p:attrName>
                                        </p:attrNameLst>
                                      </p:cBhvr>
                                      <p:tavLst>
                                        <p:tav tm="0">
                                          <p:val>
                                            <p:fltVal val="0"/>
                                          </p:val>
                                        </p:tav>
                                        <p:tav tm="100000">
                                          <p:val>
                                            <p:strVal val="#ppt_h"/>
                                          </p:val>
                                        </p:tav>
                                      </p:tavLst>
                                    </p:anim>
                                    <p:animEffect transition="in" filter="fade">
                                      <p:cBhvr>
                                        <p:cTn id="47" dur="500"/>
                                        <p:tgtEl>
                                          <p:spTgt spid="2">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2">
                                            <p:txEl>
                                              <p:pRg st="6" end="6"/>
                                            </p:txEl>
                                          </p:spTgt>
                                        </p:tgtEl>
                                        <p:attrNameLst>
                                          <p:attrName>style.visibility</p:attrName>
                                        </p:attrNameLst>
                                      </p:cBhvr>
                                      <p:to>
                                        <p:strVal val="visible"/>
                                      </p:to>
                                    </p:set>
                                    <p:anim calcmode="lin" valueType="num">
                                      <p:cBhvr>
                                        <p:cTn id="52"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53"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54" dur="500"/>
                                        <p:tgtEl>
                                          <p:spTgt spid="2">
                                            <p:txEl>
                                              <p:pRg st="6" end="6"/>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2">
                                            <p:txEl>
                                              <p:pRg st="7" end="7"/>
                                            </p:txEl>
                                          </p:spTgt>
                                        </p:tgtEl>
                                        <p:attrNameLst>
                                          <p:attrName>style.visibility</p:attrName>
                                        </p:attrNameLst>
                                      </p:cBhvr>
                                      <p:to>
                                        <p:strVal val="visible"/>
                                      </p:to>
                                    </p:set>
                                    <p:anim calcmode="lin" valueType="num">
                                      <p:cBhvr>
                                        <p:cTn id="59" dur="500" fill="hold"/>
                                        <p:tgtEl>
                                          <p:spTgt spid="2">
                                            <p:txEl>
                                              <p:pRg st="7" end="7"/>
                                            </p:txEl>
                                          </p:spTgt>
                                        </p:tgtEl>
                                        <p:attrNameLst>
                                          <p:attrName>ppt_w</p:attrName>
                                        </p:attrNameLst>
                                      </p:cBhvr>
                                      <p:tavLst>
                                        <p:tav tm="0">
                                          <p:val>
                                            <p:fltVal val="0"/>
                                          </p:val>
                                        </p:tav>
                                        <p:tav tm="100000">
                                          <p:val>
                                            <p:strVal val="#ppt_w"/>
                                          </p:val>
                                        </p:tav>
                                      </p:tavLst>
                                    </p:anim>
                                    <p:anim calcmode="lin" valueType="num">
                                      <p:cBhvr>
                                        <p:cTn id="60" dur="500" fill="hold"/>
                                        <p:tgtEl>
                                          <p:spTgt spid="2">
                                            <p:txEl>
                                              <p:pRg st="7" end="7"/>
                                            </p:txEl>
                                          </p:spTgt>
                                        </p:tgtEl>
                                        <p:attrNameLst>
                                          <p:attrName>ppt_h</p:attrName>
                                        </p:attrNameLst>
                                      </p:cBhvr>
                                      <p:tavLst>
                                        <p:tav tm="0">
                                          <p:val>
                                            <p:fltVal val="0"/>
                                          </p:val>
                                        </p:tav>
                                        <p:tav tm="100000">
                                          <p:val>
                                            <p:strVal val="#ppt_h"/>
                                          </p:val>
                                        </p:tav>
                                      </p:tavLst>
                                    </p:anim>
                                    <p:animEffect transition="in" filter="fade">
                                      <p:cBhvr>
                                        <p:cTn id="61" dur="500"/>
                                        <p:tgtEl>
                                          <p:spTgt spid="2">
                                            <p:txEl>
                                              <p:pRg st="7" end="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
                                            <p:txEl>
                                              <p:pRg st="8" end="8"/>
                                            </p:txEl>
                                          </p:spTgt>
                                        </p:tgtEl>
                                        <p:attrNameLst>
                                          <p:attrName>style.visibility</p:attrName>
                                        </p:attrNameLst>
                                      </p:cBhvr>
                                      <p:to>
                                        <p:strVal val="visible"/>
                                      </p:to>
                                    </p:set>
                                    <p:anim calcmode="lin" valueType="num">
                                      <p:cBhvr>
                                        <p:cTn id="66" dur="500" fill="hold"/>
                                        <p:tgtEl>
                                          <p:spTgt spid="2">
                                            <p:txEl>
                                              <p:pRg st="8" end="8"/>
                                            </p:txEl>
                                          </p:spTgt>
                                        </p:tgtEl>
                                        <p:attrNameLst>
                                          <p:attrName>ppt_w</p:attrName>
                                        </p:attrNameLst>
                                      </p:cBhvr>
                                      <p:tavLst>
                                        <p:tav tm="0">
                                          <p:val>
                                            <p:fltVal val="0"/>
                                          </p:val>
                                        </p:tav>
                                        <p:tav tm="100000">
                                          <p:val>
                                            <p:strVal val="#ppt_w"/>
                                          </p:val>
                                        </p:tav>
                                      </p:tavLst>
                                    </p:anim>
                                    <p:anim calcmode="lin" valueType="num">
                                      <p:cBhvr>
                                        <p:cTn id="67" dur="500" fill="hold"/>
                                        <p:tgtEl>
                                          <p:spTgt spid="2">
                                            <p:txEl>
                                              <p:pRg st="8" end="8"/>
                                            </p:txEl>
                                          </p:spTgt>
                                        </p:tgtEl>
                                        <p:attrNameLst>
                                          <p:attrName>ppt_h</p:attrName>
                                        </p:attrNameLst>
                                      </p:cBhvr>
                                      <p:tavLst>
                                        <p:tav tm="0">
                                          <p:val>
                                            <p:fltVal val="0"/>
                                          </p:val>
                                        </p:tav>
                                        <p:tav tm="100000">
                                          <p:val>
                                            <p:strVal val="#ppt_h"/>
                                          </p:val>
                                        </p:tav>
                                      </p:tavLst>
                                    </p:anim>
                                    <p:animEffect transition="in" filter="fade">
                                      <p:cBhvr>
                                        <p:cTn id="68"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400" cy="5510051"/>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9" name="矩形 28"/>
          <p:cNvSpPr/>
          <p:nvPr/>
        </p:nvSpPr>
        <p:spPr>
          <a:xfrm>
            <a:off x="5757541" y="2884638"/>
            <a:ext cx="4913633" cy="439022"/>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7" name="TextBox 1"/>
          <p:cNvSpPr txBox="1"/>
          <p:nvPr/>
        </p:nvSpPr>
        <p:spPr>
          <a:xfrm>
            <a:off x="7013575" y="2368891"/>
            <a:ext cx="1231106" cy="369353"/>
          </a:xfrm>
          <a:prstGeom prst="rect">
            <a:avLst/>
          </a:prstGeom>
          <a:noFill/>
          <a:ln>
            <a:noFill/>
          </a:ln>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effectLst/>
                <a:uLnTx/>
                <a:uFillTx/>
                <a:latin typeface="Microsoft YaHei UI" pitchFamily="18" charset="0"/>
                <a:ea typeface="微软雅黑"/>
                <a:cs typeface="Microsoft YaHei UI" pitchFamily="18" charset="0"/>
              </a:rPr>
              <a:t>历史人物</a:t>
            </a:r>
          </a:p>
        </p:txBody>
      </p:sp>
      <p:sp>
        <p:nvSpPr>
          <p:cNvPr id="18" name="TextBox 1"/>
          <p:cNvSpPr txBox="1"/>
          <p:nvPr/>
        </p:nvSpPr>
        <p:spPr>
          <a:xfrm>
            <a:off x="7013575" y="1771674"/>
            <a:ext cx="2769989" cy="369353"/>
          </a:xfrm>
          <a:prstGeom prst="rect">
            <a:avLst/>
          </a:prstGeom>
          <a:noFill/>
        </p:spPr>
        <p:txBody>
          <a:bodyPr wrap="none" lIns="0" tIns="0" rIns="0" bIns="60981" rtlCol="0">
            <a:spAutoFit/>
          </a:bodyPr>
          <a:lstStyle/>
          <a:p>
            <a:pPr lvl="0">
              <a:lnSpc>
                <a:spcPts val="2401"/>
              </a:lnSpc>
            </a:pPr>
            <a:r>
              <a:rPr lang="zh-CN" altLang="en-US" b="1" dirty="0">
                <a:latin typeface="Microsoft YaHei UI" pitchFamily="18" charset="0"/>
                <a:cs typeface="Microsoft YaHei UI" pitchFamily="18" charset="0"/>
              </a:rPr>
              <a:t>本章导读及学习要求</a:t>
            </a:r>
          </a:p>
        </p:txBody>
      </p:sp>
      <p:sp>
        <p:nvSpPr>
          <p:cNvPr id="47" name="TextBox 1"/>
          <p:cNvSpPr txBox="1"/>
          <p:nvPr/>
        </p:nvSpPr>
        <p:spPr>
          <a:xfrm>
            <a:off x="7013575" y="2978326"/>
            <a:ext cx="246221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icrosoft YaHei UI" pitchFamily="18" charset="0"/>
                <a:ea typeface="微软雅黑"/>
                <a:cs typeface="Microsoft YaHei UI" pitchFamily="18" charset="0"/>
              </a:rPr>
              <a:t>命题与命题联结词</a:t>
            </a:r>
          </a:p>
        </p:txBody>
      </p:sp>
      <p:sp>
        <p:nvSpPr>
          <p:cNvPr id="48" name="TextBox 1"/>
          <p:cNvSpPr txBox="1"/>
          <p:nvPr/>
        </p:nvSpPr>
        <p:spPr>
          <a:xfrm>
            <a:off x="7013575" y="3582194"/>
            <a:ext cx="3385542"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命题公式、解释与真值表</a:t>
            </a:r>
          </a:p>
        </p:txBody>
      </p:sp>
      <p:sp>
        <p:nvSpPr>
          <p:cNvPr id="51" name="Freeform 3"/>
          <p:cNvSpPr/>
          <p:nvPr/>
        </p:nvSpPr>
        <p:spPr>
          <a:xfrm>
            <a:off x="6695261" y="1305604"/>
            <a:ext cx="45719" cy="5024095"/>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a:ea typeface="微软雅黑"/>
              <a:cs typeface="+mn-cs"/>
            </a:endParaRPr>
          </a:p>
        </p:txBody>
      </p:sp>
      <p:sp>
        <p:nvSpPr>
          <p:cNvPr id="52" name="Freeform 3"/>
          <p:cNvSpPr/>
          <p:nvPr/>
        </p:nvSpPr>
        <p:spPr>
          <a:xfrm>
            <a:off x="6632575" y="181272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Freeform 3"/>
          <p:cNvSpPr/>
          <p:nvPr/>
        </p:nvSpPr>
        <p:spPr>
          <a:xfrm>
            <a:off x="6632575" y="241969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Freeform 3"/>
          <p:cNvSpPr/>
          <p:nvPr/>
        </p:nvSpPr>
        <p:spPr>
          <a:xfrm>
            <a:off x="6632575" y="30511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chemeClr val="bg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Freeform 3"/>
          <p:cNvSpPr/>
          <p:nvPr/>
        </p:nvSpPr>
        <p:spPr>
          <a:xfrm>
            <a:off x="6632575" y="35923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6" name="TextBox 1"/>
          <p:cNvSpPr txBox="1"/>
          <p:nvPr/>
        </p:nvSpPr>
        <p:spPr>
          <a:xfrm>
            <a:off x="6048108" y="1777080"/>
            <a:ext cx="426399"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Arial"/>
                <a:ea typeface="微软雅黑"/>
                <a:cs typeface="Microsoft YaHei UI" pitchFamily="18" charset="0"/>
              </a:rPr>
              <a:t>   1</a:t>
            </a:r>
            <a:endParaRPr kumimoji="0" lang="zh-CN" altLang="en-US" sz="2400" b="1" i="0" u="none" strike="noStrike" kern="1200" cap="none" spc="0" normalizeH="0" baseline="0" noProof="0" dirty="0">
              <a:ln>
                <a:noFill/>
              </a:ln>
              <a:solidFill>
                <a:prstClr val="white"/>
              </a:solidFill>
              <a:effectLst/>
              <a:uLnTx/>
              <a:uFillTx/>
              <a:latin typeface="Arial"/>
              <a:ea typeface="微软雅黑"/>
              <a:cs typeface="Microsoft YaHei UI" pitchFamily="18" charset="0"/>
            </a:endParaRP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marL="0" marR="0" lvl="0" indent="0" algn="l" defTabSz="1219627" rtl="0" eaLnBrk="1" fontAlgn="auto" latinLnBrk="0" hangingPunct="1">
              <a:lnSpc>
                <a:spcPts val="6936"/>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4197DF"/>
                </a:solidFill>
                <a:effectLst/>
                <a:uLnTx/>
                <a:uFillTx/>
                <a:latin typeface="Microsoft YaHei UI" pitchFamily="18" charset="0"/>
                <a:ea typeface="微软雅黑"/>
                <a:cs typeface="Microsoft YaHei UI" pitchFamily="18" charset="0"/>
              </a:rPr>
              <a:t>内容导航</a:t>
            </a:r>
            <a:endParaRPr kumimoji="0" lang="en-US" altLang="zh-CN" sz="3600" b="1" i="0" u="none" strike="noStrike" kern="1200" cap="none" spc="0" normalizeH="0" baseline="0" noProof="0" dirty="0">
              <a:ln>
                <a:noFill/>
              </a:ln>
              <a:solidFill>
                <a:srgbClr val="4197DF"/>
              </a:solidFill>
              <a:effectLst/>
              <a:uLnTx/>
              <a:uFillTx/>
              <a:latin typeface="Microsoft YaHei UI" pitchFamily="18" charset="0"/>
              <a:ea typeface="微软雅黑"/>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marL="0" marR="0" lvl="0" indent="0" algn="dist" defTabSz="1219627" rtl="0" eaLnBrk="1" fontAlgn="auto" latinLnBrk="0" hangingPunct="1">
              <a:lnSpc>
                <a:spcPts val="1601"/>
              </a:lnSpc>
              <a:spcBef>
                <a:spcPts val="0"/>
              </a:spcBef>
              <a:spcAft>
                <a:spcPts val="0"/>
              </a:spcAft>
              <a:buClrTx/>
              <a:buSzTx/>
              <a:buFontTx/>
              <a:buNone/>
              <a:tabLst/>
              <a:defRPr/>
            </a:pPr>
            <a:r>
              <a:rPr kumimoji="0" lang="en-US" altLang="zh-CN" sz="1900" b="1" i="0" u="none" strike="noStrike" kern="1200" cap="none" spc="0" normalizeH="0" baseline="0" noProof="0" dirty="0">
                <a:ln>
                  <a:noFill/>
                </a:ln>
                <a:solidFill>
                  <a:srgbClr val="4197DF"/>
                </a:solidFill>
                <a:effectLst/>
                <a:uLnTx/>
                <a:uFillTx/>
                <a:latin typeface="Times New Roman" pitchFamily="18" charset="0"/>
                <a:ea typeface="微软雅黑"/>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TextBox 1"/>
          <p:cNvSpPr txBox="1"/>
          <p:nvPr/>
        </p:nvSpPr>
        <p:spPr>
          <a:xfrm>
            <a:off x="7013575" y="4191794"/>
            <a:ext cx="2794035"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公式的标准型</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a:t>
            </a: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范式</a:t>
            </a:r>
          </a:p>
        </p:txBody>
      </p:sp>
      <p:sp>
        <p:nvSpPr>
          <p:cNvPr id="39" name="TextBox 1"/>
          <p:cNvSpPr txBox="1"/>
          <p:nvPr/>
        </p:nvSpPr>
        <p:spPr>
          <a:xfrm>
            <a:off x="7000875" y="4775994"/>
            <a:ext cx="2769989"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prstClr val="black"/>
                </a:solidFill>
                <a:effectLst/>
                <a:uLnTx/>
                <a:uFillTx/>
                <a:latin typeface="Arial"/>
                <a:ea typeface="微软雅黑"/>
                <a:cs typeface="+mn-cs"/>
              </a:rPr>
              <a:t>命题逻辑的推理理论</a:t>
            </a:r>
            <a:endPar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endParaRPr>
          </a:p>
        </p:txBody>
      </p:sp>
      <p:sp>
        <p:nvSpPr>
          <p:cNvPr id="40" name="Freeform 3"/>
          <p:cNvSpPr/>
          <p:nvPr/>
        </p:nvSpPr>
        <p:spPr>
          <a:xfrm>
            <a:off x="6632575" y="423657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Freeform 3"/>
          <p:cNvSpPr/>
          <p:nvPr/>
        </p:nvSpPr>
        <p:spPr>
          <a:xfrm>
            <a:off x="6632575" y="481914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42" name="TextBox 1"/>
          <p:cNvSpPr txBox="1"/>
          <p:nvPr/>
        </p:nvSpPr>
        <p:spPr>
          <a:xfrm>
            <a:off x="6048108" y="2972594"/>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bg1"/>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schemeClr val="bg1"/>
                </a:solidFill>
                <a:effectLst/>
                <a:uLnTx/>
                <a:uFillTx/>
                <a:latin typeface="Microsoft YaHei UI" pitchFamily="18" charset="0"/>
                <a:ea typeface="微软雅黑"/>
                <a:cs typeface="Microsoft YaHei UI" pitchFamily="18" charset="0"/>
              </a:rPr>
              <a:t>2.1</a:t>
            </a:r>
          </a:p>
        </p:txBody>
      </p:sp>
      <p:sp>
        <p:nvSpPr>
          <p:cNvPr id="43" name="TextBox 1"/>
          <p:cNvSpPr txBox="1"/>
          <p:nvPr/>
        </p:nvSpPr>
        <p:spPr>
          <a:xfrm>
            <a:off x="6048108" y="3531394"/>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2.2</a:t>
            </a:r>
          </a:p>
        </p:txBody>
      </p:sp>
      <p:sp>
        <p:nvSpPr>
          <p:cNvPr id="44" name="TextBox 1"/>
          <p:cNvSpPr txBox="1"/>
          <p:nvPr/>
        </p:nvSpPr>
        <p:spPr>
          <a:xfrm>
            <a:off x="6048108" y="4185778"/>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2.3</a:t>
            </a:r>
          </a:p>
        </p:txBody>
      </p:sp>
      <p:sp>
        <p:nvSpPr>
          <p:cNvPr id="45" name="TextBox 1"/>
          <p:cNvSpPr txBox="1"/>
          <p:nvPr/>
        </p:nvSpPr>
        <p:spPr>
          <a:xfrm>
            <a:off x="6048108" y="4789362"/>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2.4</a:t>
            </a:r>
          </a:p>
        </p:txBody>
      </p:sp>
      <p:sp>
        <p:nvSpPr>
          <p:cNvPr id="77" name="等腰三角形 76"/>
          <p:cNvSpPr/>
          <p:nvPr/>
        </p:nvSpPr>
        <p:spPr>
          <a:xfrm>
            <a:off x="6190430" y="1686470"/>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78" name="等腰三角形 77"/>
          <p:cNvSpPr/>
          <p:nvPr/>
        </p:nvSpPr>
        <p:spPr>
          <a:xfrm>
            <a:off x="6169707" y="235082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a:ea typeface="微软雅黑"/>
              <a:cs typeface="+mn-cs"/>
            </a:endParaRPr>
          </a:p>
        </p:txBody>
      </p:sp>
      <p:sp>
        <p:nvSpPr>
          <p:cNvPr id="80" name="TextBox 1"/>
          <p:cNvSpPr txBox="1"/>
          <p:nvPr/>
        </p:nvSpPr>
        <p:spPr>
          <a:xfrm>
            <a:off x="7018519" y="5351908"/>
            <a:ext cx="2154436"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prstClr val="black"/>
                </a:solidFill>
                <a:effectLst/>
                <a:uLnTx/>
                <a:uFillTx/>
                <a:latin typeface="Arial"/>
                <a:ea typeface="微软雅黑"/>
                <a:cs typeface="+mn-cs"/>
              </a:rPr>
              <a:t>命题逻辑的应用</a:t>
            </a:r>
            <a:endPar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endParaRPr>
          </a:p>
        </p:txBody>
      </p:sp>
      <p:sp>
        <p:nvSpPr>
          <p:cNvPr id="81" name="Freeform 3"/>
          <p:cNvSpPr/>
          <p:nvPr/>
        </p:nvSpPr>
        <p:spPr>
          <a:xfrm>
            <a:off x="6650219" y="53950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82" name="TextBox 1"/>
          <p:cNvSpPr txBox="1"/>
          <p:nvPr/>
        </p:nvSpPr>
        <p:spPr>
          <a:xfrm>
            <a:off x="6065752" y="5365276"/>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2.5</a:t>
            </a:r>
          </a:p>
        </p:txBody>
      </p:sp>
      <p:sp>
        <p:nvSpPr>
          <p:cNvPr id="49" name="TextBox 1">
            <a:extLst>
              <a:ext uri="{FF2B5EF4-FFF2-40B4-BE49-F238E27FC236}">
                <a16:creationId xmlns:a16="http://schemas.microsoft.com/office/drawing/2014/main" id="{C950D117-C22D-4FE8-B5F9-4055FCCB634E}"/>
              </a:ext>
            </a:extLst>
          </p:cNvPr>
          <p:cNvSpPr txBox="1"/>
          <p:nvPr/>
        </p:nvSpPr>
        <p:spPr>
          <a:xfrm>
            <a:off x="6993940" y="5910708"/>
            <a:ext cx="61555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作业</a:t>
            </a:r>
          </a:p>
        </p:txBody>
      </p:sp>
      <p:sp>
        <p:nvSpPr>
          <p:cNvPr id="50" name="Freeform 3">
            <a:extLst>
              <a:ext uri="{FF2B5EF4-FFF2-40B4-BE49-F238E27FC236}">
                <a16:creationId xmlns:a16="http://schemas.microsoft.com/office/drawing/2014/main" id="{A2F34426-D05C-4088-85BE-86DB99842785}"/>
              </a:ext>
            </a:extLst>
          </p:cNvPr>
          <p:cNvSpPr/>
          <p:nvPr/>
        </p:nvSpPr>
        <p:spPr>
          <a:xfrm>
            <a:off x="6625640" y="59538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5" name="TextBox 1">
            <a:extLst>
              <a:ext uri="{FF2B5EF4-FFF2-40B4-BE49-F238E27FC236}">
                <a16:creationId xmlns:a16="http://schemas.microsoft.com/office/drawing/2014/main" id="{2D6C56C1-5D24-479B-9596-0B761538F1BE}"/>
              </a:ext>
            </a:extLst>
          </p:cNvPr>
          <p:cNvSpPr txBox="1"/>
          <p:nvPr/>
        </p:nvSpPr>
        <p:spPr>
          <a:xfrm>
            <a:off x="6058106" y="5924076"/>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2.6</a:t>
            </a:r>
          </a:p>
        </p:txBody>
      </p:sp>
    </p:spTree>
    <p:extLst>
      <p:ext uri="{BB962C8B-B14F-4D97-AF65-F5344CB8AC3E}">
        <p14:creationId xmlns:p14="http://schemas.microsoft.com/office/powerpoint/2010/main" val="2136337801"/>
      </p:ext>
    </p:extLst>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3124888-B7A8-4DF1-8128-6922B23FA879}"/>
              </a:ext>
            </a:extLst>
          </p:cNvPr>
          <p:cNvSpPr>
            <a:spLocks noGrp="1"/>
          </p:cNvSpPr>
          <p:nvPr>
            <p:ph idx="1"/>
          </p:nvPr>
        </p:nvSpPr>
        <p:spPr>
          <a:xfrm>
            <a:off x="367161" y="1483320"/>
            <a:ext cx="10968199" cy="1828271"/>
          </a:xfrm>
        </p:spPr>
        <p:txBody>
          <a:bodyPr/>
          <a:lstStyle/>
          <a:p>
            <a:pPr marL="0" indent="0">
              <a:buNone/>
            </a:pPr>
            <a:r>
              <a:rPr lang="zh-CN" altLang="en-US" dirty="0">
                <a:solidFill>
                  <a:srgbClr val="C00000"/>
                </a:solidFill>
              </a:rPr>
              <a:t>定义</a:t>
            </a:r>
            <a:r>
              <a:rPr lang="en-US" altLang="zh-CN" dirty="0">
                <a:solidFill>
                  <a:srgbClr val="C00000"/>
                </a:solidFill>
              </a:rPr>
              <a:t>2.19  </a:t>
            </a:r>
            <a:r>
              <a:rPr lang="zh-CN" altLang="en-US" dirty="0"/>
              <a:t>设</a:t>
            </a:r>
            <a:r>
              <a:rPr lang="en-US" altLang="zh-CN" dirty="0"/>
              <a:t>G</a:t>
            </a:r>
            <a:r>
              <a:rPr lang="zh-CN" altLang="en-US" dirty="0"/>
              <a:t>和</a:t>
            </a:r>
            <a:r>
              <a:rPr lang="en-US" altLang="zh-CN" dirty="0"/>
              <a:t>H</a:t>
            </a:r>
            <a:r>
              <a:rPr lang="zh-CN" altLang="en-US" dirty="0"/>
              <a:t>是两个析取式，</a:t>
            </a:r>
            <a:r>
              <a:rPr lang="zh-CN" altLang="en-US" dirty="0">
                <a:solidFill>
                  <a:srgbClr val="3333FF"/>
                </a:solidFill>
              </a:rPr>
              <a:t>如果</a:t>
            </a:r>
            <a:r>
              <a:rPr lang="en-US" altLang="zh-CN" dirty="0">
                <a:solidFill>
                  <a:srgbClr val="3333FF"/>
                </a:solidFill>
              </a:rPr>
              <a:t>G</a:t>
            </a:r>
            <a:r>
              <a:rPr lang="zh-CN" altLang="en-US" dirty="0">
                <a:solidFill>
                  <a:srgbClr val="3333FF"/>
                </a:solidFill>
              </a:rPr>
              <a:t>中有文字</a:t>
            </a:r>
            <a:r>
              <a:rPr lang="en-US" altLang="zh-CN" dirty="0">
                <a:solidFill>
                  <a:srgbClr val="3333FF"/>
                </a:solidFill>
              </a:rPr>
              <a:t>P</a:t>
            </a:r>
            <a:r>
              <a:rPr lang="zh-CN" altLang="en-US" dirty="0">
                <a:solidFill>
                  <a:srgbClr val="3333FF"/>
                </a:solidFill>
              </a:rPr>
              <a:t>，</a:t>
            </a:r>
            <a:r>
              <a:rPr lang="en-US" altLang="zh-CN" dirty="0">
                <a:solidFill>
                  <a:srgbClr val="3333FF"/>
                </a:solidFill>
              </a:rPr>
              <a:t>H</a:t>
            </a:r>
            <a:r>
              <a:rPr lang="zh-CN" altLang="en-US" dirty="0">
                <a:solidFill>
                  <a:srgbClr val="3333FF"/>
                </a:solidFill>
              </a:rPr>
              <a:t>中有文字</a:t>
            </a:r>
            <a:r>
              <a:rPr lang="en-US" altLang="zh-CN" dirty="0">
                <a:solidFill>
                  <a:srgbClr val="3333FF"/>
                </a:solidFill>
              </a:rPr>
              <a:t>¬P</a:t>
            </a:r>
            <a:r>
              <a:rPr lang="zh-CN" altLang="en-US" dirty="0">
                <a:solidFill>
                  <a:srgbClr val="3333FF"/>
                </a:solidFill>
              </a:rPr>
              <a:t>，则从</a:t>
            </a:r>
            <a:r>
              <a:rPr lang="en-US" altLang="zh-CN" dirty="0">
                <a:solidFill>
                  <a:srgbClr val="3333FF"/>
                </a:solidFill>
              </a:rPr>
              <a:t>G</a:t>
            </a:r>
            <a:r>
              <a:rPr lang="zh-CN" altLang="en-US" dirty="0">
                <a:solidFill>
                  <a:srgbClr val="3333FF"/>
                </a:solidFill>
              </a:rPr>
              <a:t>和</a:t>
            </a:r>
            <a:r>
              <a:rPr lang="en-US" altLang="zh-CN" dirty="0">
                <a:solidFill>
                  <a:srgbClr val="3333FF"/>
                </a:solidFill>
              </a:rPr>
              <a:t>H</a:t>
            </a:r>
            <a:r>
              <a:rPr lang="zh-CN" altLang="en-US" dirty="0">
                <a:solidFill>
                  <a:srgbClr val="3333FF"/>
                </a:solidFill>
              </a:rPr>
              <a:t>中分别消去</a:t>
            </a:r>
            <a:r>
              <a:rPr lang="en-US" altLang="zh-CN" dirty="0">
                <a:solidFill>
                  <a:srgbClr val="3333FF"/>
                </a:solidFill>
              </a:rPr>
              <a:t>P</a:t>
            </a:r>
            <a:r>
              <a:rPr lang="zh-CN" altLang="en-US" dirty="0">
                <a:solidFill>
                  <a:srgbClr val="3333FF"/>
                </a:solidFill>
              </a:rPr>
              <a:t>和</a:t>
            </a:r>
            <a:r>
              <a:rPr lang="en-US" altLang="zh-CN" dirty="0">
                <a:solidFill>
                  <a:srgbClr val="3333FF"/>
                </a:solidFill>
              </a:rPr>
              <a:t>¬P</a:t>
            </a:r>
            <a:r>
              <a:rPr lang="zh-CN" altLang="en-US" dirty="0">
                <a:solidFill>
                  <a:srgbClr val="3333FF"/>
                </a:solidFill>
              </a:rPr>
              <a:t>，并将</a:t>
            </a:r>
            <a:r>
              <a:rPr lang="en-US" altLang="zh-CN" dirty="0">
                <a:solidFill>
                  <a:srgbClr val="3333FF"/>
                </a:solidFill>
              </a:rPr>
              <a:t>G</a:t>
            </a:r>
            <a:r>
              <a:rPr lang="zh-CN" altLang="en-US" dirty="0">
                <a:solidFill>
                  <a:srgbClr val="3333FF"/>
                </a:solidFill>
              </a:rPr>
              <a:t>和</a:t>
            </a:r>
            <a:r>
              <a:rPr lang="en-US" altLang="zh-CN" dirty="0">
                <a:solidFill>
                  <a:srgbClr val="3333FF"/>
                </a:solidFill>
              </a:rPr>
              <a:t>H</a:t>
            </a:r>
            <a:r>
              <a:rPr lang="zh-CN" altLang="en-US" dirty="0">
                <a:solidFill>
                  <a:srgbClr val="3333FF"/>
                </a:solidFill>
              </a:rPr>
              <a:t>中余下的部分析取，构成一个新的析取式</a:t>
            </a:r>
            <a:r>
              <a:rPr lang="en-US" altLang="zh-CN" dirty="0">
                <a:solidFill>
                  <a:srgbClr val="3333FF"/>
                </a:solidFill>
              </a:rPr>
              <a:t>W</a:t>
            </a:r>
            <a:r>
              <a:rPr lang="zh-CN" altLang="en-US" dirty="0"/>
              <a:t>，这个过程被称为</a:t>
            </a:r>
            <a:r>
              <a:rPr lang="zh-CN" altLang="en-US" dirty="0">
                <a:solidFill>
                  <a:srgbClr val="7030A0"/>
                </a:solidFill>
              </a:rPr>
              <a:t>消解</a:t>
            </a:r>
            <a:r>
              <a:rPr lang="zh-CN" altLang="en-US" dirty="0"/>
              <a:t>，</a:t>
            </a:r>
            <a:r>
              <a:rPr lang="en-US" altLang="zh-CN" dirty="0"/>
              <a:t>W</a:t>
            </a:r>
            <a:r>
              <a:rPr lang="zh-CN" altLang="en-US" dirty="0"/>
              <a:t>称为</a:t>
            </a:r>
            <a:r>
              <a:rPr lang="en-US" altLang="zh-CN" dirty="0"/>
              <a:t>G</a:t>
            </a:r>
            <a:r>
              <a:rPr lang="zh-CN" altLang="en-US" dirty="0"/>
              <a:t>和</a:t>
            </a:r>
            <a:r>
              <a:rPr lang="en-US" altLang="zh-CN" dirty="0"/>
              <a:t>H</a:t>
            </a:r>
            <a:r>
              <a:rPr lang="zh-CN" altLang="en-US" dirty="0"/>
              <a:t>的</a:t>
            </a:r>
            <a:r>
              <a:rPr lang="zh-CN" altLang="en-US" dirty="0">
                <a:solidFill>
                  <a:srgbClr val="7030A0"/>
                </a:solidFill>
              </a:rPr>
              <a:t>消解式。</a:t>
            </a:r>
          </a:p>
        </p:txBody>
      </p:sp>
      <p:sp>
        <p:nvSpPr>
          <p:cNvPr id="3" name="矩形 2">
            <a:extLst>
              <a:ext uri="{FF2B5EF4-FFF2-40B4-BE49-F238E27FC236}">
                <a16:creationId xmlns:a16="http://schemas.microsoft.com/office/drawing/2014/main" id="{8310EFDC-44F1-4ACB-921C-0B399BA30F1E}"/>
              </a:ext>
            </a:extLst>
          </p:cNvPr>
          <p:cNvSpPr/>
          <p:nvPr/>
        </p:nvSpPr>
        <p:spPr>
          <a:xfrm>
            <a:off x="385829" y="3429794"/>
            <a:ext cx="9141355" cy="461532"/>
          </a:xfrm>
          <a:prstGeom prst="rect">
            <a:avLst/>
          </a:prstGeom>
        </p:spPr>
        <p:txBody>
          <a:bodyPr wrap="square">
            <a:spAutoFit/>
          </a:bodyPr>
          <a:lstStyle/>
          <a:p>
            <a:pPr defTabSz="1219261">
              <a:defRPr/>
            </a:pPr>
            <a:r>
              <a:rPr lang="zh-CN" altLang="en-US" sz="2399" b="1" dirty="0">
                <a:solidFill>
                  <a:prstClr val="black"/>
                </a:solidFill>
                <a:latin typeface="微软雅黑"/>
                <a:ea typeface="微软雅黑"/>
              </a:rPr>
              <a:t>例如，</a:t>
            </a:r>
            <a:r>
              <a:rPr lang="en-US" altLang="zh-CN" sz="2399" b="1" dirty="0">
                <a:solidFill>
                  <a:prstClr val="black"/>
                </a:solidFill>
                <a:latin typeface="微软雅黑"/>
                <a:ea typeface="微软雅黑"/>
              </a:rPr>
              <a:t>G=P∨Q∨R</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H=¬Q∨S</a:t>
            </a:r>
            <a:r>
              <a:rPr lang="zh-CN" altLang="en-US" sz="2399" b="1" dirty="0">
                <a:solidFill>
                  <a:prstClr val="black"/>
                </a:solidFill>
                <a:latin typeface="微软雅黑"/>
                <a:ea typeface="微软雅黑"/>
              </a:rPr>
              <a:t>，则</a:t>
            </a:r>
            <a:r>
              <a:rPr lang="en-US" altLang="zh-CN" sz="2399" b="1" dirty="0">
                <a:solidFill>
                  <a:prstClr val="black"/>
                </a:solidFill>
                <a:latin typeface="微软雅黑"/>
                <a:ea typeface="微软雅黑"/>
              </a:rPr>
              <a:t>G</a:t>
            </a:r>
            <a:r>
              <a:rPr lang="zh-CN" altLang="en-US" sz="2399" b="1" dirty="0">
                <a:solidFill>
                  <a:prstClr val="black"/>
                </a:solidFill>
                <a:latin typeface="微软雅黑"/>
                <a:ea typeface="微软雅黑"/>
              </a:rPr>
              <a:t>和</a:t>
            </a:r>
            <a:r>
              <a:rPr lang="en-US" altLang="zh-CN" sz="2399" b="1" dirty="0">
                <a:solidFill>
                  <a:prstClr val="black"/>
                </a:solidFill>
                <a:latin typeface="微软雅黑"/>
                <a:ea typeface="微软雅黑"/>
              </a:rPr>
              <a:t>H</a:t>
            </a:r>
            <a:r>
              <a:rPr lang="zh-CN" altLang="en-US" sz="2399" b="1" dirty="0">
                <a:solidFill>
                  <a:prstClr val="black"/>
                </a:solidFill>
                <a:latin typeface="微软雅黑"/>
                <a:ea typeface="微软雅黑"/>
              </a:rPr>
              <a:t>的消解式</a:t>
            </a:r>
            <a:r>
              <a:rPr lang="en-US" altLang="zh-CN" sz="2399" b="1" dirty="0">
                <a:solidFill>
                  <a:prstClr val="black"/>
                </a:solidFill>
                <a:latin typeface="微软雅黑"/>
                <a:ea typeface="微软雅黑"/>
              </a:rPr>
              <a:t>W=P∨R∨S</a:t>
            </a:r>
            <a:r>
              <a:rPr lang="zh-CN" altLang="en-US" sz="2399" b="1" dirty="0">
                <a:solidFill>
                  <a:prstClr val="black"/>
                </a:solidFill>
                <a:latin typeface="微软雅黑"/>
                <a:ea typeface="微软雅黑"/>
              </a:rPr>
              <a:t>。</a:t>
            </a:r>
          </a:p>
        </p:txBody>
      </p:sp>
      <p:sp>
        <p:nvSpPr>
          <p:cNvPr id="5" name="Rectangle 2">
            <a:extLst>
              <a:ext uri="{FF2B5EF4-FFF2-40B4-BE49-F238E27FC236}">
                <a16:creationId xmlns:a16="http://schemas.microsoft.com/office/drawing/2014/main" id="{5C763B4C-F819-464B-8D87-DF6D6E777D08}"/>
              </a:ext>
            </a:extLst>
          </p:cNvPr>
          <p:cNvSpPr txBox="1">
            <a:spLocks noChangeArrowheads="1"/>
          </p:cNvSpPr>
          <p:nvPr/>
        </p:nvSpPr>
        <p:spPr>
          <a:xfrm>
            <a:off x="842896" y="102381"/>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defRPr/>
            </a:pPr>
            <a:r>
              <a:rPr lang="zh-CN" altLang="en-US" sz="2199" noProof="1">
                <a:solidFill>
                  <a:prstClr val="white"/>
                </a:solidFill>
                <a:latin typeface="微软雅黑"/>
                <a:ea typeface="微软雅黑"/>
              </a:rPr>
              <a:t>消解原理</a:t>
            </a:r>
            <a:endParaRPr lang="en-US" altLang="zh-CN" sz="2199" dirty="0">
              <a:solidFill>
                <a:prstClr val="white"/>
              </a:solidFill>
              <a:latin typeface="微软雅黑"/>
              <a:ea typeface="微软雅黑"/>
            </a:endParaRPr>
          </a:p>
        </p:txBody>
      </p:sp>
    </p:spTree>
    <p:custDataLst>
      <p:tags r:id="rId1"/>
    </p:custDataLst>
    <p:extLst>
      <p:ext uri="{BB962C8B-B14F-4D97-AF65-F5344CB8AC3E}">
        <p14:creationId xmlns:p14="http://schemas.microsoft.com/office/powerpoint/2010/main" val="25686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846811-AF1E-4B29-B889-CD6A6904D4FF}"/>
              </a:ext>
            </a:extLst>
          </p:cNvPr>
          <p:cNvSpPr/>
          <p:nvPr/>
        </p:nvSpPr>
        <p:spPr>
          <a:xfrm>
            <a:off x="332454" y="1381719"/>
            <a:ext cx="9141355" cy="461532"/>
          </a:xfrm>
          <a:prstGeom prst="rect">
            <a:avLst/>
          </a:prstGeom>
        </p:spPr>
        <p:txBody>
          <a:bodyPr wrap="square">
            <a:spAutoFit/>
          </a:bodyPr>
          <a:lstStyle/>
          <a:p>
            <a:pPr defTabSz="1219261">
              <a:defRPr/>
            </a:pPr>
            <a:r>
              <a:rPr lang="zh-CN" altLang="en-US" sz="2399" b="1" dirty="0">
                <a:solidFill>
                  <a:srgbClr val="C00000"/>
                </a:solidFill>
                <a:latin typeface="Arial"/>
                <a:ea typeface="微软雅黑"/>
              </a:rPr>
              <a:t>定理</a:t>
            </a:r>
            <a:r>
              <a:rPr lang="en-US" altLang="zh-CN" sz="2399" b="1" dirty="0">
                <a:solidFill>
                  <a:srgbClr val="C00000"/>
                </a:solidFill>
                <a:latin typeface="Arial"/>
                <a:ea typeface="微软雅黑"/>
              </a:rPr>
              <a:t>2.7</a:t>
            </a:r>
            <a:r>
              <a:rPr lang="zh-CN" altLang="en-US" sz="2399" b="1" dirty="0">
                <a:solidFill>
                  <a:prstClr val="black"/>
                </a:solidFill>
                <a:latin typeface="Arial"/>
                <a:ea typeface="微软雅黑"/>
              </a:rPr>
              <a:t>（消解原理）  如果</a:t>
            </a:r>
            <a:r>
              <a:rPr lang="en-US" altLang="zh-CN" sz="2399" b="1" dirty="0">
                <a:solidFill>
                  <a:prstClr val="black"/>
                </a:solidFill>
                <a:latin typeface="Arial"/>
                <a:ea typeface="微软雅黑"/>
              </a:rPr>
              <a:t>W</a:t>
            </a:r>
            <a:r>
              <a:rPr lang="zh-CN" altLang="en-US" sz="2399" b="1" dirty="0">
                <a:solidFill>
                  <a:prstClr val="black"/>
                </a:solidFill>
                <a:latin typeface="Arial"/>
                <a:ea typeface="微软雅黑"/>
              </a:rPr>
              <a:t>是</a:t>
            </a:r>
            <a:r>
              <a:rPr lang="en-US" altLang="zh-CN" sz="2399" b="1" dirty="0">
                <a:solidFill>
                  <a:prstClr val="black"/>
                </a:solidFill>
                <a:latin typeface="Arial"/>
                <a:ea typeface="微软雅黑"/>
              </a:rPr>
              <a:t>G</a:t>
            </a:r>
            <a:r>
              <a:rPr lang="zh-CN" altLang="en-US" sz="2399" b="1" dirty="0">
                <a:solidFill>
                  <a:prstClr val="black"/>
                </a:solidFill>
                <a:latin typeface="Arial"/>
                <a:ea typeface="微软雅黑"/>
              </a:rPr>
              <a:t>和</a:t>
            </a:r>
            <a:r>
              <a:rPr lang="en-US" altLang="zh-CN" sz="2399" b="1" dirty="0">
                <a:solidFill>
                  <a:prstClr val="black"/>
                </a:solidFill>
                <a:latin typeface="Arial"/>
                <a:ea typeface="微软雅黑"/>
              </a:rPr>
              <a:t>H</a:t>
            </a:r>
            <a:r>
              <a:rPr lang="zh-CN" altLang="en-US" sz="2399" b="1" dirty="0">
                <a:solidFill>
                  <a:prstClr val="black"/>
                </a:solidFill>
                <a:latin typeface="Arial"/>
                <a:ea typeface="微软雅黑"/>
              </a:rPr>
              <a:t>的消解式，则</a:t>
            </a:r>
            <a:r>
              <a:rPr lang="en-US" altLang="zh-CN" sz="2399" b="1" dirty="0">
                <a:solidFill>
                  <a:prstClr val="black"/>
                </a:solidFill>
                <a:latin typeface="Arial"/>
                <a:ea typeface="微软雅黑"/>
              </a:rPr>
              <a:t>G∧H⇒W</a:t>
            </a:r>
            <a:r>
              <a:rPr lang="zh-CN" altLang="en-US" sz="2399" b="1" dirty="0">
                <a:solidFill>
                  <a:prstClr val="black"/>
                </a:solidFill>
                <a:latin typeface="Arial"/>
                <a:ea typeface="微软雅黑"/>
              </a:rPr>
              <a:t>。</a:t>
            </a:r>
          </a:p>
        </p:txBody>
      </p:sp>
      <p:sp>
        <p:nvSpPr>
          <p:cNvPr id="5" name="Rectangle 2">
            <a:extLst>
              <a:ext uri="{FF2B5EF4-FFF2-40B4-BE49-F238E27FC236}">
                <a16:creationId xmlns:a16="http://schemas.microsoft.com/office/drawing/2014/main" id="{5C763B4C-F819-464B-8D87-DF6D6E777D08}"/>
              </a:ext>
            </a:extLst>
          </p:cNvPr>
          <p:cNvSpPr txBox="1">
            <a:spLocks noChangeArrowheads="1"/>
          </p:cNvSpPr>
          <p:nvPr/>
        </p:nvSpPr>
        <p:spPr>
          <a:xfrm>
            <a:off x="842896" y="102381"/>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defRPr/>
            </a:pPr>
            <a:r>
              <a:rPr lang="zh-CN" altLang="en-US" sz="2199" noProof="1">
                <a:solidFill>
                  <a:prstClr val="white"/>
                </a:solidFill>
                <a:latin typeface="微软雅黑"/>
                <a:ea typeface="微软雅黑"/>
              </a:rPr>
              <a:t>消解原理</a:t>
            </a:r>
            <a:endParaRPr lang="en-US" altLang="zh-CN" sz="2199" dirty="0">
              <a:solidFill>
                <a:prstClr val="white"/>
              </a:solidFill>
              <a:latin typeface="微软雅黑"/>
              <a:ea typeface="微软雅黑"/>
            </a:endParaRPr>
          </a:p>
        </p:txBody>
      </p:sp>
      <p:sp>
        <p:nvSpPr>
          <p:cNvPr id="6" name="Text Box 654">
            <a:extLst>
              <a:ext uri="{FF2B5EF4-FFF2-40B4-BE49-F238E27FC236}">
                <a16:creationId xmlns:a16="http://schemas.microsoft.com/office/drawing/2014/main" id="{5552D7DE-DC1F-4A86-9EA0-58AA405CE61C}"/>
              </a:ext>
            </a:extLst>
          </p:cNvPr>
          <p:cNvSpPr txBox="1">
            <a:spLocks noChangeArrowheads="1"/>
          </p:cNvSpPr>
          <p:nvPr/>
        </p:nvSpPr>
        <p:spPr bwMode="auto">
          <a:xfrm>
            <a:off x="332454" y="3680073"/>
            <a:ext cx="10736412" cy="2209954"/>
          </a:xfrm>
          <a:prstGeom prst="rect">
            <a:avLst/>
          </a:prstGeom>
          <a:solidFill>
            <a:schemeClr val="bg1">
              <a:lumMod val="85000"/>
              <a:lumOff val="0"/>
            </a:schemeClr>
          </a:solidFill>
          <a:ln w="9525">
            <a:solidFill>
              <a:srgbClr val="000000"/>
            </a:solidFill>
            <a:miter lim="800000"/>
            <a:headEnd/>
            <a:tailEnd/>
          </a:ln>
        </p:spPr>
        <p:txBody>
          <a:bodyPr rot="0" vert="horz" wrap="square" lIns="91413" tIns="45707" rIns="91413" bIns="45707" anchor="t" anchorCtr="0" upright="1">
            <a:noAutofit/>
          </a:bodyPr>
          <a:lstStyle/>
          <a:p>
            <a:pPr algn="just" defTabSz="1219261">
              <a:lnSpc>
                <a:spcPct val="150000"/>
              </a:lnSpc>
              <a:defRPr/>
            </a:pPr>
            <a:r>
              <a:rPr lang="zh-CN" altLang="en-US" sz="2399" b="1" kern="100" dirty="0">
                <a:solidFill>
                  <a:srgbClr val="3333FF"/>
                </a:solidFill>
                <a:latin typeface="微软雅黑"/>
                <a:ea typeface="微软雅黑"/>
                <a:cs typeface="黑体" panose="02010609060101010101" pitchFamily="49" charset="-122"/>
              </a:rPr>
              <a:t>解题小贴士</a:t>
            </a:r>
            <a:r>
              <a:rPr lang="en-US" altLang="zh-CN" sz="2399" b="1" kern="100" dirty="0">
                <a:solidFill>
                  <a:srgbClr val="3333FF"/>
                </a:solidFill>
                <a:latin typeface="微软雅黑"/>
                <a:ea typeface="微软雅黑"/>
                <a:cs typeface="黑体" panose="02010609060101010101" pitchFamily="49" charset="-122"/>
              </a:rPr>
              <a:t>—</a:t>
            </a:r>
            <a:r>
              <a:rPr lang="zh-CN" altLang="en-US" sz="2399" b="1" kern="0" dirty="0">
                <a:solidFill>
                  <a:srgbClr val="3333FF"/>
                </a:solidFill>
                <a:latin typeface="微软雅黑"/>
                <a:ea typeface="微软雅黑"/>
                <a:cs typeface="黑体" panose="02010609060101010101" pitchFamily="49" charset="-122"/>
              </a:rPr>
              <a:t>判别推理有效的</a:t>
            </a:r>
            <a:r>
              <a:rPr lang="zh-CN" altLang="en-US" sz="2399" b="1" kern="100" dirty="0">
                <a:solidFill>
                  <a:srgbClr val="3333FF"/>
                </a:solidFill>
                <a:latin typeface="微软雅黑"/>
                <a:ea typeface="微软雅黑"/>
                <a:cs typeface="黑体" panose="02010609060101010101" pitchFamily="49" charset="-122"/>
              </a:rPr>
              <a:t>消解法</a:t>
            </a:r>
          </a:p>
          <a:p>
            <a:pPr algn="just" defTabSz="1219261">
              <a:lnSpc>
                <a:spcPct val="150000"/>
              </a:lnSpc>
              <a:defRPr/>
            </a:pPr>
            <a:r>
              <a:rPr lang="zh-CN" altLang="en-US" sz="2399" b="1" kern="100" dirty="0">
                <a:solidFill>
                  <a:prstClr val="black"/>
                </a:solidFill>
                <a:latin typeface="微软雅黑"/>
                <a:ea typeface="微软雅黑"/>
                <a:cs typeface="宋体" panose="02010600030101010101" pitchFamily="2" charset="-122"/>
              </a:rPr>
              <a:t>（</a:t>
            </a:r>
            <a:r>
              <a:rPr lang="en-US" sz="2399" b="1" kern="100" dirty="0">
                <a:solidFill>
                  <a:prstClr val="black"/>
                </a:solidFill>
                <a:latin typeface="微软雅黑"/>
                <a:ea typeface="微软雅黑"/>
                <a:cs typeface="宋体" panose="02010600030101010101" pitchFamily="2" charset="-122"/>
              </a:rPr>
              <a:t>1</a:t>
            </a:r>
            <a:r>
              <a:rPr lang="zh-CN" altLang="en-US" sz="2399" b="1" kern="100" dirty="0">
                <a:solidFill>
                  <a:prstClr val="black"/>
                </a:solidFill>
                <a:latin typeface="微软雅黑"/>
                <a:ea typeface="微软雅黑"/>
                <a:cs typeface="宋体" panose="02010600030101010101" pitchFamily="2" charset="-122"/>
              </a:rPr>
              <a:t>）</a:t>
            </a:r>
            <a:r>
              <a:rPr lang="zh-CN" altLang="en-US" sz="2399" b="1" kern="100" dirty="0">
                <a:solidFill>
                  <a:prstClr val="black"/>
                </a:solidFill>
                <a:latin typeface="微软雅黑"/>
                <a:ea typeface="微软雅黑"/>
                <a:cs typeface="Times New Roman" panose="02020603050405020304" pitchFamily="18" charset="0"/>
              </a:rPr>
              <a:t>将结论的否定作为附加前提；</a:t>
            </a:r>
            <a:endParaRPr lang="zh-CN" altLang="en-US" sz="2399" b="1" kern="100" dirty="0">
              <a:solidFill>
                <a:prstClr val="black"/>
              </a:solidFill>
              <a:latin typeface="微软雅黑"/>
              <a:ea typeface="微软雅黑"/>
              <a:cs typeface="黑体" panose="02010609060101010101" pitchFamily="49" charset="-122"/>
            </a:endParaRPr>
          </a:p>
          <a:p>
            <a:pPr algn="just" defTabSz="1219261">
              <a:lnSpc>
                <a:spcPct val="150000"/>
              </a:lnSpc>
              <a:defRPr/>
            </a:pPr>
            <a:r>
              <a:rPr lang="zh-CN" altLang="en-US" sz="2399" b="1" kern="100" dirty="0">
                <a:solidFill>
                  <a:prstClr val="black"/>
                </a:solidFill>
                <a:latin typeface="微软雅黑"/>
                <a:ea typeface="微软雅黑"/>
                <a:cs typeface="宋体" panose="02010600030101010101" pitchFamily="2" charset="-122"/>
              </a:rPr>
              <a:t>（</a:t>
            </a:r>
            <a:r>
              <a:rPr lang="en-US" sz="2399" b="1" kern="100" dirty="0">
                <a:solidFill>
                  <a:prstClr val="black"/>
                </a:solidFill>
                <a:latin typeface="微软雅黑"/>
                <a:ea typeface="微软雅黑"/>
                <a:cs typeface="宋体" panose="02010600030101010101" pitchFamily="2" charset="-122"/>
              </a:rPr>
              <a:t>2</a:t>
            </a:r>
            <a:r>
              <a:rPr lang="zh-CN" altLang="en-US" sz="2399" b="1" kern="100" dirty="0">
                <a:solidFill>
                  <a:prstClr val="black"/>
                </a:solidFill>
                <a:latin typeface="微软雅黑"/>
                <a:ea typeface="微软雅黑"/>
                <a:cs typeface="宋体" panose="02010600030101010101" pitchFamily="2" charset="-122"/>
              </a:rPr>
              <a:t>）</a:t>
            </a:r>
            <a:r>
              <a:rPr lang="zh-CN" altLang="en-US" sz="2399" b="1" kern="100" dirty="0">
                <a:solidFill>
                  <a:prstClr val="black"/>
                </a:solidFill>
                <a:latin typeface="微软雅黑"/>
                <a:ea typeface="微软雅黑"/>
                <a:cs typeface="Times New Roman" panose="02020603050405020304" pitchFamily="18" charset="0"/>
              </a:rPr>
              <a:t>将包括附加前提在内的所有前提组成的合取式转化为合取范式；</a:t>
            </a:r>
            <a:endParaRPr lang="zh-CN" altLang="en-US" sz="2399" b="1" kern="100" dirty="0">
              <a:solidFill>
                <a:prstClr val="black"/>
              </a:solidFill>
              <a:latin typeface="微软雅黑"/>
              <a:ea typeface="微软雅黑"/>
              <a:cs typeface="黑体" panose="02010609060101010101" pitchFamily="49" charset="-122"/>
            </a:endParaRPr>
          </a:p>
          <a:p>
            <a:pPr algn="just" defTabSz="1219261">
              <a:lnSpc>
                <a:spcPct val="150000"/>
              </a:lnSpc>
              <a:defRPr/>
            </a:pPr>
            <a:r>
              <a:rPr lang="zh-CN" altLang="en-US" sz="2399" b="1" kern="100" dirty="0">
                <a:solidFill>
                  <a:prstClr val="black"/>
                </a:solidFill>
                <a:latin typeface="微软雅黑"/>
                <a:ea typeface="微软雅黑"/>
                <a:cs typeface="Times New Roman" panose="02020603050405020304" pitchFamily="18" charset="0"/>
              </a:rPr>
              <a:t>（</a:t>
            </a:r>
            <a:r>
              <a:rPr lang="en-US" sz="2399" b="1" kern="100" dirty="0">
                <a:solidFill>
                  <a:prstClr val="black"/>
                </a:solidFill>
                <a:latin typeface="微软雅黑"/>
                <a:ea typeface="微软雅黑"/>
                <a:cs typeface="Times New Roman" panose="02020603050405020304" pitchFamily="18" charset="0"/>
              </a:rPr>
              <a:t>3</a:t>
            </a:r>
            <a:r>
              <a:rPr lang="zh-CN" altLang="en-US" sz="2399" b="1" kern="100" dirty="0">
                <a:solidFill>
                  <a:prstClr val="black"/>
                </a:solidFill>
                <a:latin typeface="微软雅黑"/>
                <a:ea typeface="微软雅黑"/>
                <a:cs typeface="Times New Roman" panose="02020603050405020304" pitchFamily="18" charset="0"/>
              </a:rPr>
              <a:t>）以合取范式中的全部析取式作为对象集进行消解。</a:t>
            </a:r>
            <a:endParaRPr lang="zh-CN" altLang="en-US" sz="2399" b="1" kern="100" dirty="0">
              <a:solidFill>
                <a:prstClr val="black"/>
              </a:solidFill>
              <a:latin typeface="微软雅黑"/>
              <a:ea typeface="微软雅黑"/>
              <a:cs typeface="黑体" panose="02010609060101010101" pitchFamily="49" charset="-122"/>
            </a:endParaRPr>
          </a:p>
        </p:txBody>
      </p:sp>
      <p:sp>
        <p:nvSpPr>
          <p:cNvPr id="7" name="爆炸形: 8 pt  6">
            <a:extLst>
              <a:ext uri="{FF2B5EF4-FFF2-40B4-BE49-F238E27FC236}">
                <a16:creationId xmlns:a16="http://schemas.microsoft.com/office/drawing/2014/main" id="{FD382B8F-E2F1-4C34-9D68-6091372917DE}"/>
              </a:ext>
            </a:extLst>
          </p:cNvPr>
          <p:cNvSpPr/>
          <p:nvPr/>
        </p:nvSpPr>
        <p:spPr>
          <a:xfrm>
            <a:off x="6767014" y="3433719"/>
            <a:ext cx="4951568" cy="165217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defRPr/>
            </a:pPr>
            <a:r>
              <a:rPr lang="zh-CN" altLang="zh-CN" sz="2199" b="1" dirty="0">
                <a:solidFill>
                  <a:prstClr val="white"/>
                </a:solidFill>
                <a:latin typeface="Arial"/>
                <a:ea typeface="微软雅黑"/>
              </a:rPr>
              <a:t>消解法就是反证法的一种形式</a:t>
            </a:r>
            <a:endParaRPr lang="zh-CN" altLang="en-US" sz="2199" b="1" dirty="0">
              <a:solidFill>
                <a:prstClr val="white"/>
              </a:solidFill>
              <a:latin typeface="Arial"/>
              <a:ea typeface="微软雅黑"/>
            </a:endParaRPr>
          </a:p>
        </p:txBody>
      </p:sp>
      <p:sp>
        <p:nvSpPr>
          <p:cNvPr id="11" name="矩形 10">
            <a:extLst>
              <a:ext uri="{FF2B5EF4-FFF2-40B4-BE49-F238E27FC236}">
                <a16:creationId xmlns:a16="http://schemas.microsoft.com/office/drawing/2014/main" id="{88CED3DD-C800-48F0-9388-A0C3EEFED318}"/>
              </a:ext>
            </a:extLst>
          </p:cNvPr>
          <p:cNvSpPr/>
          <p:nvPr/>
        </p:nvSpPr>
        <p:spPr>
          <a:xfrm>
            <a:off x="332454" y="2164677"/>
            <a:ext cx="9141355" cy="461532"/>
          </a:xfrm>
          <a:prstGeom prst="rect">
            <a:avLst/>
          </a:prstGeom>
        </p:spPr>
        <p:txBody>
          <a:bodyPr wrap="square">
            <a:spAutoFit/>
          </a:bodyPr>
          <a:lstStyle/>
          <a:p>
            <a:pPr defTabSz="1219261">
              <a:defRPr/>
            </a:pPr>
            <a:r>
              <a:rPr lang="zh-CN" altLang="en-US" sz="2399" b="1" dirty="0">
                <a:solidFill>
                  <a:srgbClr val="C00000"/>
                </a:solidFill>
                <a:latin typeface="Arial"/>
                <a:ea typeface="微软雅黑"/>
              </a:rPr>
              <a:t>证明  </a:t>
            </a:r>
            <a:r>
              <a:rPr lang="zh-CN" altLang="en-US" sz="2399" b="1" dirty="0">
                <a:solidFill>
                  <a:prstClr val="black"/>
                </a:solidFill>
                <a:latin typeface="Arial"/>
                <a:ea typeface="微软雅黑"/>
              </a:rPr>
              <a:t>略。</a:t>
            </a:r>
          </a:p>
        </p:txBody>
      </p:sp>
    </p:spTree>
    <p:custDataLst>
      <p:tags r:id="rId1"/>
    </p:custDataLst>
    <p:extLst>
      <p:ext uri="{BB962C8B-B14F-4D97-AF65-F5344CB8AC3E}">
        <p14:creationId xmlns:p14="http://schemas.microsoft.com/office/powerpoint/2010/main" val="167374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 calcmode="lin" valueType="num">
                                      <p:cBhvr>
                                        <p:cTn id="14"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EE1B25-1260-4099-AFFA-32F971FAF271}"/>
              </a:ext>
            </a:extLst>
          </p:cNvPr>
          <p:cNvSpPr txBox="1">
            <a:spLocks noChangeArrowheads="1"/>
          </p:cNvSpPr>
          <p:nvPr/>
        </p:nvSpPr>
        <p:spPr>
          <a:xfrm>
            <a:off x="919074" y="81104"/>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defRPr/>
            </a:pPr>
            <a:r>
              <a:rPr lang="zh-CN" altLang="en-US" sz="2199" dirty="0">
                <a:solidFill>
                  <a:prstClr val="white"/>
                </a:solidFill>
              </a:rPr>
              <a:t>例</a:t>
            </a:r>
            <a:r>
              <a:rPr lang="en-US" altLang="zh-CN" sz="2199" dirty="0">
                <a:solidFill>
                  <a:prstClr val="white"/>
                </a:solidFill>
              </a:rPr>
              <a:t>2.35</a:t>
            </a:r>
          </a:p>
        </p:txBody>
      </p:sp>
      <p:sp>
        <p:nvSpPr>
          <p:cNvPr id="4" name="矩形 3">
            <a:extLst>
              <a:ext uri="{FF2B5EF4-FFF2-40B4-BE49-F238E27FC236}">
                <a16:creationId xmlns:a16="http://schemas.microsoft.com/office/drawing/2014/main" id="{FB98DAA3-6971-4CFC-A9E5-65EABCEE1E18}"/>
              </a:ext>
            </a:extLst>
          </p:cNvPr>
          <p:cNvSpPr/>
          <p:nvPr/>
        </p:nvSpPr>
        <p:spPr>
          <a:xfrm>
            <a:off x="29470" y="1004976"/>
            <a:ext cx="7880968" cy="461532"/>
          </a:xfrm>
          <a:prstGeom prst="rect">
            <a:avLst/>
          </a:prstGeom>
        </p:spPr>
        <p:txBody>
          <a:bodyPr wrap="none">
            <a:spAutoFit/>
          </a:bodyPr>
          <a:lstStyle/>
          <a:p>
            <a:pPr marR="16505" indent="262176" algn="just" defTabSz="1219261">
              <a:defRPr/>
            </a:pPr>
            <a:r>
              <a:rPr lang="zh-CN" altLang="en-US" sz="2399" b="1" kern="100" dirty="0">
                <a:solidFill>
                  <a:srgbClr val="C00000"/>
                </a:solidFill>
                <a:latin typeface="微软雅黑"/>
                <a:ea typeface="微软雅黑"/>
                <a:cs typeface="黑体" panose="02010609060101010101" pitchFamily="49" charset="-122"/>
              </a:rPr>
              <a:t>例</a:t>
            </a:r>
            <a:r>
              <a:rPr lang="en-US" altLang="zh-CN" sz="2399" b="1" kern="100" dirty="0">
                <a:solidFill>
                  <a:srgbClr val="C00000"/>
                </a:solidFill>
                <a:latin typeface="微软雅黑"/>
                <a:ea typeface="微软雅黑"/>
                <a:cs typeface="黑体" panose="02010609060101010101" pitchFamily="49" charset="-122"/>
              </a:rPr>
              <a:t>2.35 </a:t>
            </a:r>
            <a:r>
              <a:rPr lang="zh-CN" altLang="en-US" sz="2399" b="1" kern="100" dirty="0">
                <a:solidFill>
                  <a:prstClr val="black"/>
                </a:solidFill>
                <a:latin typeface="微软雅黑"/>
                <a:ea typeface="微软雅黑"/>
                <a:cs typeface="黑体" panose="02010609060101010101" pitchFamily="49" charset="-122"/>
              </a:rPr>
              <a:t>用消解法证明</a:t>
            </a:r>
            <a:r>
              <a:rPr lang="en-US" altLang="zh-CN" sz="2399" b="1" kern="100" dirty="0">
                <a:solidFill>
                  <a:prstClr val="black"/>
                </a:solidFill>
                <a:latin typeface="微软雅黑"/>
                <a:ea typeface="微软雅黑"/>
                <a:cs typeface="黑体" panose="02010609060101010101" pitchFamily="49" charset="-122"/>
              </a:rPr>
              <a:t>P∨¬R</a:t>
            </a:r>
            <a:r>
              <a:rPr lang="zh-CN" altLang="en-US" sz="2399" b="1" kern="100" dirty="0">
                <a:solidFill>
                  <a:prstClr val="black"/>
                </a:solidFill>
                <a:latin typeface="微软雅黑"/>
                <a:ea typeface="微软雅黑"/>
                <a:cs typeface="黑体" panose="02010609060101010101" pitchFamily="49" charset="-122"/>
              </a:rPr>
              <a:t>，</a:t>
            </a:r>
            <a:r>
              <a:rPr lang="en-US" altLang="zh-CN" sz="2399" b="1" kern="100" dirty="0">
                <a:solidFill>
                  <a:prstClr val="black"/>
                </a:solidFill>
                <a:latin typeface="微软雅黑"/>
                <a:ea typeface="微软雅黑"/>
                <a:cs typeface="黑体" panose="02010609060101010101" pitchFamily="49" charset="-122"/>
              </a:rPr>
              <a:t>P→(Q→S)</a:t>
            </a:r>
            <a:r>
              <a:rPr lang="zh-CN" altLang="en-US" sz="2399" b="1" kern="100" dirty="0">
                <a:solidFill>
                  <a:prstClr val="black"/>
                </a:solidFill>
                <a:latin typeface="微软雅黑"/>
                <a:ea typeface="微软雅黑"/>
                <a:cs typeface="黑体" panose="02010609060101010101" pitchFamily="49" charset="-122"/>
              </a:rPr>
              <a:t>，</a:t>
            </a:r>
            <a:r>
              <a:rPr lang="en-US" altLang="zh-CN" sz="2399" b="1" kern="100" dirty="0">
                <a:solidFill>
                  <a:prstClr val="black"/>
                </a:solidFill>
                <a:latin typeface="微软雅黑"/>
                <a:ea typeface="微软雅黑"/>
                <a:cs typeface="黑体" panose="02010609060101010101" pitchFamily="49" charset="-122"/>
              </a:rPr>
              <a:t>Q⇒R→S</a:t>
            </a:r>
            <a:r>
              <a:rPr lang="zh-CN" altLang="en-US" sz="2399" b="1" kern="100" dirty="0">
                <a:solidFill>
                  <a:prstClr val="black"/>
                </a:solidFill>
                <a:latin typeface="微软雅黑"/>
                <a:ea typeface="微软雅黑"/>
                <a:cs typeface="黑体" panose="02010609060101010101" pitchFamily="49" charset="-122"/>
              </a:rPr>
              <a:t>。</a:t>
            </a:r>
            <a:endParaRPr lang="zh-CN" altLang="zh-CN" sz="2399" b="1" kern="100" dirty="0">
              <a:solidFill>
                <a:prstClr val="black"/>
              </a:solidFill>
              <a:latin typeface="微软雅黑"/>
              <a:ea typeface="微软雅黑"/>
              <a:cs typeface="黑体" panose="02010609060101010101" pitchFamily="49" charset="-122"/>
            </a:endParaRPr>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297958F9-4543-4BD4-B296-96B90DF93776}"/>
                  </a:ext>
                </a:extLst>
              </p:cNvPr>
              <p:cNvSpPr txBox="1">
                <a:spLocks noChangeArrowheads="1"/>
              </p:cNvSpPr>
              <p:nvPr/>
            </p:nvSpPr>
            <p:spPr>
              <a:xfrm>
                <a:off x="462005" y="1601524"/>
                <a:ext cx="5846325" cy="5176961"/>
              </a:xfrm>
              <a:prstGeom prst="rect">
                <a:avLst/>
              </a:prstGeom>
            </p:spPr>
            <p:txBody>
              <a:bodyPr vert="horz" lIns="121882" tIns="60940" rIns="121882" bIns="60940" rtlCol="0">
                <a:no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lnSpc>
                    <a:spcPct val="150000"/>
                  </a:lnSpc>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defTabSz="1219261">
                  <a:spcBef>
                    <a:spcPct val="0"/>
                  </a:spcBef>
                  <a:buNone/>
                  <a:defRPr/>
                </a:pPr>
                <a:r>
                  <a:rPr lang="zh-CN" altLang="en-US" sz="2399" dirty="0">
                    <a:solidFill>
                      <a:srgbClr val="C00000"/>
                    </a:solidFill>
                    <a:latin typeface="微软雅黑"/>
                    <a:ea typeface="微软雅黑"/>
                  </a:rPr>
                  <a:t>证明</a:t>
                </a:r>
                <a:r>
                  <a:rPr lang="zh-CN" altLang="en-US" sz="2399" dirty="0">
                    <a:solidFill>
                      <a:prstClr val="black"/>
                    </a:solidFill>
                    <a:latin typeface="微软雅黑"/>
                    <a:ea typeface="微软雅黑"/>
                  </a:rPr>
                  <a:t>   </a:t>
                </a:r>
                <a:endParaRPr lang="en-US" altLang="zh-CN" sz="2399" dirty="0">
                  <a:solidFill>
                    <a:prstClr val="black"/>
                  </a:solidFill>
                  <a:latin typeface="微软雅黑"/>
                  <a:ea typeface="微软雅黑"/>
                </a:endParaRPr>
              </a:p>
              <a:p>
                <a:pPr marL="0" indent="0" defTabSz="1219261">
                  <a:spcBef>
                    <a:spcPct val="0"/>
                  </a:spcBef>
                  <a:buNone/>
                  <a:defRPr/>
                </a:pPr>
                <a:r>
                  <a:rPr lang="zh-CN" altLang="zh-CN" sz="2399" dirty="0">
                    <a:solidFill>
                      <a:prstClr val="black"/>
                    </a:solidFill>
                    <a:latin typeface="微软雅黑"/>
                    <a:ea typeface="微软雅黑"/>
                  </a:rPr>
                  <a:t>因为</a:t>
                </a:r>
                <a:r>
                  <a:rPr lang="en-US" altLang="zh-CN" sz="2399" dirty="0">
                    <a:solidFill>
                      <a:prstClr val="black"/>
                    </a:solidFill>
                    <a:latin typeface="微软雅黑"/>
                    <a:ea typeface="微软雅黑"/>
                  </a:rPr>
                  <a:t>(P</a:t>
                </a:r>
                <a:r>
                  <a:rPr lang="zh-CN" altLang="zh-CN" sz="2399" dirty="0">
                    <a:solidFill>
                      <a:prstClr val="black"/>
                    </a:solidFill>
                    <a:latin typeface="微软雅黑"/>
                    <a:ea typeface="微软雅黑"/>
                  </a:rPr>
                  <a:t>∨</a:t>
                </a:r>
                <a14:m>
                  <m:oMath xmlns:m="http://schemas.openxmlformats.org/officeDocument/2006/math">
                    <m:r>
                      <a:rPr lang="en-US" altLang="zh-CN" sz="2399">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R)</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(P→(Q→S))</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Q</a:t>
                </a:r>
                <a:r>
                  <a:rPr lang="zh-CN" altLang="zh-CN" sz="2399" dirty="0">
                    <a:solidFill>
                      <a:prstClr val="black"/>
                    </a:solidFill>
                    <a:latin typeface="微软雅黑"/>
                    <a:ea typeface="微软雅黑"/>
                  </a:rPr>
                  <a:t>∧</a:t>
                </a:r>
                <a14:m>
                  <m:oMath xmlns:m="http://schemas.openxmlformats.org/officeDocument/2006/math">
                    <m:r>
                      <a:rPr lang="en-US" altLang="zh-CN" sz="2399">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(R→S)</a:t>
                </a:r>
              </a:p>
              <a:p>
                <a:pPr marL="0" indent="0" defTabSz="1219261">
                  <a:buNone/>
                  <a:defRPr/>
                </a:pPr>
                <a:r>
                  <a:rPr lang="en-US" altLang="zh-CN" sz="2399" dirty="0">
                    <a:solidFill>
                      <a:srgbClr val="3333FF"/>
                    </a:solidFill>
                    <a:latin typeface="微软雅黑"/>
                    <a:ea typeface="微软雅黑"/>
                  </a:rPr>
                  <a:t>      (</a:t>
                </a:r>
                <a:r>
                  <a:rPr lang="zh-CN" altLang="zh-CN" sz="2399" dirty="0">
                    <a:solidFill>
                      <a:srgbClr val="3333FF"/>
                    </a:solidFill>
                    <a:latin typeface="微软雅黑"/>
                    <a:ea typeface="微软雅黑"/>
                  </a:rPr>
                  <a:t>将所有前提</a:t>
                </a:r>
                <a:r>
                  <a:rPr lang="en-US" altLang="zh-CN" sz="2399" dirty="0">
                    <a:solidFill>
                      <a:srgbClr val="3333FF"/>
                    </a:solidFill>
                    <a:latin typeface="微软雅黑"/>
                    <a:ea typeface="微软雅黑"/>
                  </a:rPr>
                  <a:t>(</a:t>
                </a:r>
                <a:r>
                  <a:rPr lang="zh-CN" altLang="zh-CN" sz="2399" dirty="0">
                    <a:solidFill>
                      <a:srgbClr val="3333FF"/>
                    </a:solidFill>
                    <a:latin typeface="微软雅黑"/>
                    <a:ea typeface="微软雅黑"/>
                  </a:rPr>
                  <a:t>含结论的否定</a:t>
                </a:r>
                <a:r>
                  <a:rPr lang="en-US" altLang="zh-CN" sz="2399" dirty="0">
                    <a:solidFill>
                      <a:srgbClr val="3333FF"/>
                    </a:solidFill>
                    <a:latin typeface="微软雅黑"/>
                    <a:ea typeface="微软雅黑"/>
                  </a:rPr>
                  <a:t>)</a:t>
                </a:r>
                <a:r>
                  <a:rPr lang="zh-CN" altLang="zh-CN" sz="2399" dirty="0">
                    <a:solidFill>
                      <a:srgbClr val="3333FF"/>
                    </a:solidFill>
                    <a:latin typeface="微软雅黑"/>
                    <a:ea typeface="微软雅黑"/>
                  </a:rPr>
                  <a:t>合取</a:t>
                </a:r>
                <a:r>
                  <a:rPr lang="en-US" altLang="zh-CN" sz="2399" dirty="0">
                    <a:solidFill>
                      <a:srgbClr val="3333FF"/>
                    </a:solidFill>
                    <a:latin typeface="微软雅黑"/>
                    <a:ea typeface="微软雅黑"/>
                  </a:rPr>
                  <a:t>)</a:t>
                </a:r>
                <a:endParaRPr lang="zh-CN" altLang="zh-CN" sz="2399" dirty="0">
                  <a:solidFill>
                    <a:srgbClr val="3333FF"/>
                  </a:solidFill>
                  <a:latin typeface="微软雅黑"/>
                  <a:ea typeface="微软雅黑"/>
                </a:endParaRPr>
              </a:p>
              <a:p>
                <a:pPr marL="0" indent="0" defTabSz="1219261">
                  <a:buNone/>
                  <a:defRPr/>
                </a:pPr>
                <a:r>
                  <a:rPr lang="en-US" altLang="zh-CN" sz="2399" dirty="0">
                    <a:solidFill>
                      <a:prstClr val="black"/>
                    </a:solidFill>
                    <a:latin typeface="微软雅黑"/>
                    <a:ea typeface="微软雅黑"/>
                  </a:rPr>
                  <a:t>=(P</a:t>
                </a:r>
                <a:r>
                  <a:rPr lang="zh-CN" altLang="zh-CN" sz="2399" dirty="0">
                    <a:solidFill>
                      <a:prstClr val="black"/>
                    </a:solidFill>
                    <a:latin typeface="微软雅黑"/>
                    <a:ea typeface="微软雅黑"/>
                  </a:rPr>
                  <a:t>∨</a:t>
                </a:r>
                <a14:m>
                  <m:oMath xmlns:m="http://schemas.openxmlformats.org/officeDocument/2006/math">
                    <m:r>
                      <a:rPr lang="en-US" altLang="zh-CN" sz="2399">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R)</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a:t>
                </a:r>
                <a14:m>
                  <m:oMath xmlns:m="http://schemas.openxmlformats.org/officeDocument/2006/math">
                    <m:r>
                      <a:rPr lang="en-US" altLang="zh-CN" sz="2399">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P</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a:t>
                </a:r>
                <a14:m>
                  <m:oMath xmlns:m="http://schemas.openxmlformats.org/officeDocument/2006/math">
                    <m:r>
                      <a:rPr lang="en-US" altLang="zh-CN" sz="2399">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Q</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S))</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Q</a:t>
                </a:r>
                <a:r>
                  <a:rPr lang="zh-CN" altLang="zh-CN" sz="2399" dirty="0">
                    <a:solidFill>
                      <a:prstClr val="black"/>
                    </a:solidFill>
                    <a:latin typeface="微软雅黑"/>
                    <a:ea typeface="微软雅黑"/>
                  </a:rPr>
                  <a:t>∧</a:t>
                </a:r>
                <a14:m>
                  <m:oMath xmlns:m="http://schemas.openxmlformats.org/officeDocument/2006/math">
                    <m:r>
                      <a:rPr lang="en-US" altLang="zh-CN" sz="2399">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R</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S) =(P</a:t>
                </a:r>
                <a:r>
                  <a:rPr lang="zh-CN" altLang="zh-CN" sz="2399" dirty="0">
                    <a:solidFill>
                      <a:prstClr val="black"/>
                    </a:solidFill>
                    <a:latin typeface="微软雅黑"/>
                    <a:ea typeface="微软雅黑"/>
                  </a:rPr>
                  <a:t>∨</a:t>
                </a:r>
                <a14:m>
                  <m:oMath xmlns:m="http://schemas.openxmlformats.org/officeDocument/2006/math">
                    <m:r>
                      <a:rPr lang="en-US" altLang="zh-CN" sz="2399">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R)</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a:t>
                </a:r>
                <a14:m>
                  <m:oMath xmlns:m="http://schemas.openxmlformats.org/officeDocument/2006/math">
                    <m:r>
                      <a:rPr lang="en-US" altLang="zh-CN" sz="2399">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P</a:t>
                </a:r>
                <a:r>
                  <a:rPr lang="zh-CN" altLang="zh-CN" sz="2399" dirty="0">
                    <a:solidFill>
                      <a:prstClr val="black"/>
                    </a:solidFill>
                    <a:latin typeface="微软雅黑"/>
                    <a:ea typeface="微软雅黑"/>
                  </a:rPr>
                  <a:t>∨</a:t>
                </a:r>
                <a14:m>
                  <m:oMath xmlns:m="http://schemas.openxmlformats.org/officeDocument/2006/math">
                    <m:r>
                      <a:rPr lang="en-US" altLang="zh-CN" sz="2399">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Q</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S)</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Q</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R</a:t>
                </a:r>
                <a:r>
                  <a:rPr lang="zh-CN" altLang="zh-CN" sz="2399" dirty="0">
                    <a:solidFill>
                      <a:prstClr val="black"/>
                    </a:solidFill>
                    <a:latin typeface="微软雅黑"/>
                    <a:ea typeface="微软雅黑"/>
                  </a:rPr>
                  <a:t>∧</a:t>
                </a:r>
                <a14:m>
                  <m:oMath xmlns:m="http://schemas.openxmlformats.org/officeDocument/2006/math">
                    <m:r>
                      <a:rPr lang="en-US" altLang="zh-CN" sz="2399">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S </a:t>
                </a:r>
              </a:p>
              <a:p>
                <a:pPr marL="0" indent="0" defTabSz="1219261">
                  <a:buNone/>
                  <a:defRPr/>
                </a:pPr>
                <a:r>
                  <a:rPr lang="en-US" altLang="zh-CN" sz="2399" dirty="0">
                    <a:solidFill>
                      <a:prstClr val="black"/>
                    </a:solidFill>
                    <a:latin typeface="微软雅黑"/>
                    <a:ea typeface="微软雅黑"/>
                  </a:rPr>
                  <a:t>                                         </a:t>
                </a:r>
                <a:r>
                  <a:rPr lang="en-US" altLang="zh-CN" sz="2399" dirty="0">
                    <a:solidFill>
                      <a:srgbClr val="3333FF"/>
                    </a:solidFill>
                    <a:latin typeface="微软雅黑"/>
                    <a:ea typeface="微软雅黑"/>
                  </a:rPr>
                  <a:t>(</a:t>
                </a:r>
                <a:r>
                  <a:rPr lang="zh-CN" altLang="zh-CN" sz="2399" dirty="0">
                    <a:solidFill>
                      <a:srgbClr val="3333FF"/>
                    </a:solidFill>
                    <a:latin typeface="微软雅黑"/>
                    <a:ea typeface="微软雅黑"/>
                  </a:rPr>
                  <a:t>合取范式</a:t>
                </a:r>
                <a:r>
                  <a:rPr lang="en-US" altLang="zh-CN" sz="2399" dirty="0">
                    <a:solidFill>
                      <a:srgbClr val="3333FF"/>
                    </a:solidFill>
                    <a:latin typeface="微软雅黑"/>
                    <a:ea typeface="微软雅黑"/>
                  </a:rPr>
                  <a:t>)</a:t>
                </a:r>
                <a:endParaRPr lang="zh-CN" altLang="zh-CN" sz="2399" dirty="0">
                  <a:solidFill>
                    <a:srgbClr val="3333FF"/>
                  </a:solidFill>
                  <a:latin typeface="微软雅黑"/>
                  <a:ea typeface="微软雅黑"/>
                </a:endParaRPr>
              </a:p>
              <a:p>
                <a:pPr marL="0" indent="0" defTabSz="1219261">
                  <a:buNone/>
                  <a:defRPr/>
                </a:pPr>
                <a:r>
                  <a:rPr lang="zh-CN" altLang="zh-CN" sz="2399" dirty="0">
                    <a:solidFill>
                      <a:srgbClr val="3333FF"/>
                    </a:solidFill>
                    <a:latin typeface="微软雅黑"/>
                    <a:ea typeface="微软雅黑"/>
                  </a:rPr>
                  <a:t>所以，析取式的集合</a:t>
                </a:r>
                <a:endParaRPr lang="en-US" altLang="zh-CN" sz="2399" dirty="0">
                  <a:solidFill>
                    <a:srgbClr val="3333FF"/>
                  </a:solidFill>
                  <a:latin typeface="微软雅黑"/>
                  <a:ea typeface="微软雅黑"/>
                </a:endParaRPr>
              </a:p>
              <a:p>
                <a:pPr marL="0" indent="0" defTabSz="1219261">
                  <a:buNone/>
                  <a:defRPr/>
                </a:pPr>
                <a:r>
                  <a:rPr lang="en-US" altLang="zh-CN" sz="2399" dirty="0">
                    <a:solidFill>
                      <a:prstClr val="black"/>
                    </a:solidFill>
                    <a:latin typeface="微软雅黑"/>
                    <a:ea typeface="微软雅黑"/>
                  </a:rPr>
                  <a:t>A={P</a:t>
                </a:r>
                <a:r>
                  <a:rPr lang="zh-CN" altLang="zh-CN" sz="2399" dirty="0">
                    <a:solidFill>
                      <a:prstClr val="black"/>
                    </a:solidFill>
                    <a:latin typeface="微软雅黑"/>
                    <a:ea typeface="微软雅黑"/>
                  </a:rPr>
                  <a:t>∨</a:t>
                </a:r>
                <a14:m>
                  <m:oMath xmlns:m="http://schemas.openxmlformats.org/officeDocument/2006/math">
                    <m:r>
                      <a:rPr lang="en-US" altLang="zh-CN" sz="2399">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R</a:t>
                </a:r>
                <a:r>
                  <a:rPr lang="zh-CN" altLang="zh-CN" sz="2399" dirty="0">
                    <a:solidFill>
                      <a:prstClr val="black"/>
                    </a:solidFill>
                    <a:latin typeface="微软雅黑"/>
                    <a:ea typeface="微软雅黑"/>
                  </a:rPr>
                  <a:t>，</a:t>
                </a:r>
                <a14:m>
                  <m:oMath xmlns:m="http://schemas.openxmlformats.org/officeDocument/2006/math">
                    <m:r>
                      <a:rPr lang="en-US" altLang="zh-CN" sz="2399">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P</a:t>
                </a:r>
                <a:r>
                  <a:rPr lang="zh-CN" altLang="zh-CN" sz="2399" dirty="0">
                    <a:solidFill>
                      <a:prstClr val="black"/>
                    </a:solidFill>
                    <a:latin typeface="微软雅黑"/>
                    <a:ea typeface="微软雅黑"/>
                  </a:rPr>
                  <a:t>∨</a:t>
                </a:r>
                <a14:m>
                  <m:oMath xmlns:m="http://schemas.openxmlformats.org/officeDocument/2006/math">
                    <m:r>
                      <a:rPr lang="en-US" altLang="zh-CN" sz="2399">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Q</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S</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Q</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R</a:t>
                </a:r>
                <a:r>
                  <a:rPr lang="zh-CN" altLang="zh-CN" sz="2399" dirty="0">
                    <a:solidFill>
                      <a:prstClr val="black"/>
                    </a:solidFill>
                    <a:latin typeface="微软雅黑"/>
                    <a:ea typeface="微软雅黑"/>
                  </a:rPr>
                  <a:t>，</a:t>
                </a:r>
                <a14:m>
                  <m:oMath xmlns:m="http://schemas.openxmlformats.org/officeDocument/2006/math">
                    <m:r>
                      <a:rPr lang="en-US" altLang="zh-CN" sz="2399">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S }</a:t>
                </a:r>
                <a:r>
                  <a:rPr lang="zh-CN" altLang="zh-CN" sz="2399" dirty="0">
                    <a:solidFill>
                      <a:prstClr val="black"/>
                    </a:solidFill>
                    <a:latin typeface="微软雅黑"/>
                    <a:ea typeface="微软雅黑"/>
                  </a:rPr>
                  <a:t>。</a:t>
                </a:r>
              </a:p>
            </p:txBody>
          </p:sp>
        </mc:Choice>
        <mc:Fallback xmlns="">
          <p:sp>
            <p:nvSpPr>
              <p:cNvPr id="6" name="Rectangle 3">
                <a:extLst>
                  <a:ext uri="{FF2B5EF4-FFF2-40B4-BE49-F238E27FC236}">
                    <a16:creationId xmlns:a16="http://schemas.microsoft.com/office/drawing/2014/main" id="{297958F9-4543-4BD4-B296-96B90DF93776}"/>
                  </a:ext>
                </a:extLst>
              </p:cNvPr>
              <p:cNvSpPr txBox="1">
                <a:spLocks noRot="1" noChangeAspect="1" noMove="1" noResize="1" noEditPoints="1" noAdjustHandles="1" noChangeArrowheads="1" noChangeShapeType="1" noTextEdit="1"/>
              </p:cNvSpPr>
              <p:nvPr/>
            </p:nvSpPr>
            <p:spPr>
              <a:xfrm>
                <a:off x="462005" y="1601524"/>
                <a:ext cx="5846325" cy="5176961"/>
              </a:xfrm>
              <a:prstGeom prst="rect">
                <a:avLst/>
              </a:prstGeom>
              <a:blipFill>
                <a:blip r:embed="rId4"/>
                <a:stretch>
                  <a:fillRect l="-1147" r="-19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C32FF6BE-E39B-4FB9-B583-2BD90C914409}"/>
                  </a:ext>
                </a:extLst>
              </p:cNvPr>
              <p:cNvSpPr txBox="1">
                <a:spLocks noChangeArrowheads="1"/>
              </p:cNvSpPr>
              <p:nvPr/>
            </p:nvSpPr>
            <p:spPr>
              <a:xfrm>
                <a:off x="6940307" y="1601524"/>
                <a:ext cx="5256279" cy="4997161"/>
              </a:xfrm>
              <a:prstGeom prst="rect">
                <a:avLst/>
              </a:prstGeom>
            </p:spPr>
            <p:txBody>
              <a:bodyPr vert="horz" lIns="121882" tIns="60940" rIns="121882" bIns="60940" rtlCol="0">
                <a:no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lnSpc>
                    <a:spcPct val="150000"/>
                  </a:lnSpc>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defTabSz="1219261">
                  <a:buNone/>
                  <a:defRPr/>
                </a:pPr>
                <a:r>
                  <a:rPr lang="zh-CN" altLang="zh-CN" sz="2399" dirty="0">
                    <a:solidFill>
                      <a:prstClr val="black"/>
                    </a:solidFill>
                    <a:latin typeface="微软雅黑"/>
                    <a:ea typeface="微软雅黑"/>
                  </a:rPr>
                  <a:t>① </a:t>
                </a:r>
                <a:r>
                  <a:rPr lang="en-US" altLang="zh-CN" sz="2399" dirty="0">
                    <a:solidFill>
                      <a:prstClr val="black"/>
                    </a:solidFill>
                    <a:latin typeface="微软雅黑"/>
                    <a:ea typeface="微软雅黑"/>
                  </a:rPr>
                  <a:t>P</a:t>
                </a:r>
                <a:r>
                  <a:rPr lang="zh-CN" altLang="zh-CN" sz="2399" dirty="0">
                    <a:solidFill>
                      <a:prstClr val="black"/>
                    </a:solidFill>
                    <a:latin typeface="微软雅黑"/>
                    <a:ea typeface="微软雅黑"/>
                  </a:rPr>
                  <a:t>∨</a:t>
                </a:r>
                <a14:m>
                  <m:oMath xmlns:m="http://schemas.openxmlformats.org/officeDocument/2006/math">
                    <m:r>
                      <a:rPr lang="en-US" altLang="zh-CN" sz="2399">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R        P</a:t>
                </a:r>
                <a:endParaRPr lang="zh-CN" altLang="zh-CN" sz="2399" dirty="0">
                  <a:solidFill>
                    <a:prstClr val="black"/>
                  </a:solidFill>
                  <a:latin typeface="微软雅黑"/>
                  <a:ea typeface="微软雅黑"/>
                </a:endParaRPr>
              </a:p>
              <a:p>
                <a:pPr marL="0" indent="0" defTabSz="1219261">
                  <a:buNone/>
                  <a:defRPr/>
                </a:pPr>
                <a:r>
                  <a:rPr lang="zh-CN" altLang="zh-CN" sz="2399" dirty="0">
                    <a:solidFill>
                      <a:prstClr val="black"/>
                    </a:solidFill>
                    <a:latin typeface="微软雅黑"/>
                    <a:ea typeface="微软雅黑"/>
                  </a:rPr>
                  <a:t>② </a:t>
                </a:r>
                <a:r>
                  <a:rPr lang="en-US" altLang="zh-CN" sz="2399" dirty="0">
                    <a:solidFill>
                      <a:prstClr val="black"/>
                    </a:solidFill>
                    <a:latin typeface="微软雅黑"/>
                    <a:ea typeface="微软雅黑"/>
                  </a:rPr>
                  <a:t>R               P</a:t>
                </a:r>
              </a:p>
              <a:p>
                <a:pPr marL="0" indent="0" defTabSz="1219261">
                  <a:buNone/>
                  <a:defRPr/>
                </a:pPr>
                <a:r>
                  <a:rPr lang="zh-CN" altLang="zh-CN" sz="2399" dirty="0">
                    <a:solidFill>
                      <a:prstClr val="black"/>
                    </a:solidFill>
                    <a:latin typeface="微软雅黑"/>
                    <a:ea typeface="微软雅黑"/>
                  </a:rPr>
                  <a:t>③ </a:t>
                </a:r>
                <a:r>
                  <a:rPr lang="en-US" altLang="zh-CN" sz="2399" dirty="0">
                    <a:solidFill>
                      <a:prstClr val="black"/>
                    </a:solidFill>
                    <a:latin typeface="微软雅黑"/>
                    <a:ea typeface="微软雅黑"/>
                  </a:rPr>
                  <a:t>P                T</a:t>
                </a:r>
                <a:r>
                  <a:rPr lang="zh-CN" altLang="zh-CN" sz="2399" dirty="0">
                    <a:solidFill>
                      <a:prstClr val="black"/>
                    </a:solidFill>
                    <a:latin typeface="微软雅黑"/>
                    <a:ea typeface="微软雅黑"/>
                  </a:rPr>
                  <a:t>，①，②，消解原理</a:t>
                </a:r>
              </a:p>
              <a:p>
                <a:pPr marL="0" indent="0" defTabSz="1219261">
                  <a:buNone/>
                  <a:defRPr/>
                </a:pPr>
                <a:r>
                  <a:rPr lang="zh-CN" altLang="zh-CN" sz="2399" dirty="0">
                    <a:solidFill>
                      <a:prstClr val="black"/>
                    </a:solidFill>
                    <a:latin typeface="微软雅黑"/>
                    <a:ea typeface="微软雅黑"/>
                  </a:rPr>
                  <a:t>④ </a:t>
                </a:r>
                <a14:m>
                  <m:oMath xmlns:m="http://schemas.openxmlformats.org/officeDocument/2006/math">
                    <m:r>
                      <a:rPr lang="en-US" altLang="zh-CN" sz="2399">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P</a:t>
                </a:r>
                <a:r>
                  <a:rPr lang="zh-CN" altLang="zh-CN" sz="2399" dirty="0">
                    <a:solidFill>
                      <a:prstClr val="black"/>
                    </a:solidFill>
                    <a:latin typeface="微软雅黑"/>
                    <a:ea typeface="微软雅黑"/>
                  </a:rPr>
                  <a:t>∨</a:t>
                </a:r>
                <a14:m>
                  <m:oMath xmlns:m="http://schemas.openxmlformats.org/officeDocument/2006/math">
                    <m:r>
                      <a:rPr lang="en-US" altLang="zh-CN" sz="2399">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Q</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S  P</a:t>
                </a:r>
                <a:endParaRPr lang="zh-CN" altLang="zh-CN" sz="2399" dirty="0">
                  <a:solidFill>
                    <a:prstClr val="black"/>
                  </a:solidFill>
                  <a:latin typeface="微软雅黑"/>
                  <a:ea typeface="微软雅黑"/>
                </a:endParaRPr>
              </a:p>
              <a:p>
                <a:pPr marL="0" indent="0" defTabSz="1219261">
                  <a:buNone/>
                  <a:defRPr/>
                </a:pPr>
                <a:r>
                  <a:rPr lang="zh-CN" altLang="zh-CN" sz="2399" dirty="0">
                    <a:solidFill>
                      <a:prstClr val="black"/>
                    </a:solidFill>
                    <a:latin typeface="微软雅黑"/>
                    <a:ea typeface="微软雅黑"/>
                  </a:rPr>
                  <a:t>⑤ </a:t>
                </a:r>
                <a14:m>
                  <m:oMath xmlns:m="http://schemas.openxmlformats.org/officeDocument/2006/math">
                    <m:r>
                      <a:rPr lang="en-US" altLang="zh-CN" sz="2399">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Q</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S        T</a:t>
                </a:r>
                <a:r>
                  <a:rPr lang="zh-CN" altLang="zh-CN" sz="2399" dirty="0">
                    <a:solidFill>
                      <a:prstClr val="black"/>
                    </a:solidFill>
                    <a:latin typeface="微软雅黑"/>
                    <a:ea typeface="微软雅黑"/>
                  </a:rPr>
                  <a:t>，③，④，消解原理</a:t>
                </a:r>
                <a:endParaRPr lang="en-US" altLang="zh-CN" sz="2399" dirty="0">
                  <a:solidFill>
                    <a:prstClr val="black"/>
                  </a:solidFill>
                  <a:latin typeface="微软雅黑"/>
                  <a:ea typeface="微软雅黑"/>
                </a:endParaRPr>
              </a:p>
              <a:p>
                <a:pPr marL="0" indent="0" defTabSz="1219261">
                  <a:buNone/>
                  <a:defRPr/>
                </a:pPr>
                <a:r>
                  <a:rPr lang="zh-CN" altLang="zh-CN" sz="2399" dirty="0">
                    <a:solidFill>
                      <a:prstClr val="black"/>
                    </a:solidFill>
                    <a:latin typeface="微软雅黑"/>
                    <a:ea typeface="微软雅黑"/>
                  </a:rPr>
                  <a:t>⑥ </a:t>
                </a:r>
                <a:r>
                  <a:rPr lang="en-US" altLang="zh-CN" sz="2399" dirty="0">
                    <a:solidFill>
                      <a:prstClr val="black"/>
                    </a:solidFill>
                    <a:latin typeface="微软雅黑"/>
                    <a:ea typeface="微软雅黑"/>
                  </a:rPr>
                  <a:t>Q               P</a:t>
                </a:r>
              </a:p>
              <a:p>
                <a:pPr marL="0" indent="0" defTabSz="1219261">
                  <a:buNone/>
                  <a:defRPr/>
                </a:pPr>
                <a:r>
                  <a:rPr lang="zh-CN" altLang="zh-CN" sz="2399" dirty="0">
                    <a:solidFill>
                      <a:prstClr val="black"/>
                    </a:solidFill>
                    <a:latin typeface="微软雅黑"/>
                    <a:ea typeface="微软雅黑"/>
                  </a:rPr>
                  <a:t>⑦ </a:t>
                </a:r>
                <a:r>
                  <a:rPr lang="en-US" altLang="zh-CN" sz="2399" dirty="0">
                    <a:solidFill>
                      <a:prstClr val="black"/>
                    </a:solidFill>
                    <a:latin typeface="微软雅黑"/>
                    <a:ea typeface="微软雅黑"/>
                  </a:rPr>
                  <a:t>S                T</a:t>
                </a:r>
                <a:r>
                  <a:rPr lang="zh-CN" altLang="zh-CN" sz="2399" dirty="0">
                    <a:solidFill>
                      <a:prstClr val="black"/>
                    </a:solidFill>
                    <a:latin typeface="微软雅黑"/>
                    <a:ea typeface="微软雅黑"/>
                  </a:rPr>
                  <a:t>，⑤，⑥，消解原理</a:t>
                </a:r>
              </a:p>
              <a:p>
                <a:pPr marL="0" indent="0" defTabSz="1219261">
                  <a:buNone/>
                  <a:defRPr/>
                </a:pPr>
                <a:r>
                  <a:rPr lang="zh-CN" altLang="zh-CN" sz="2399" dirty="0">
                    <a:solidFill>
                      <a:prstClr val="black"/>
                    </a:solidFill>
                    <a:latin typeface="微软雅黑"/>
                    <a:ea typeface="微软雅黑"/>
                  </a:rPr>
                  <a:t>⑧ </a:t>
                </a:r>
                <a14:m>
                  <m:oMath xmlns:m="http://schemas.openxmlformats.org/officeDocument/2006/math">
                    <m:r>
                      <a:rPr lang="en-US" altLang="zh-CN" sz="2399">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S             P</a:t>
                </a:r>
                <a:endParaRPr lang="zh-CN" altLang="zh-CN" sz="2399" dirty="0">
                  <a:solidFill>
                    <a:prstClr val="black"/>
                  </a:solidFill>
                  <a:latin typeface="微软雅黑"/>
                  <a:ea typeface="微软雅黑"/>
                </a:endParaRPr>
              </a:p>
              <a:p>
                <a:pPr marL="0" indent="0" defTabSz="1219261">
                  <a:buNone/>
                  <a:defRPr/>
                </a:pPr>
                <a:r>
                  <a:rPr lang="zh-CN" altLang="zh-CN" sz="2399" dirty="0">
                    <a:solidFill>
                      <a:prstClr val="black"/>
                    </a:solidFill>
                    <a:latin typeface="微软雅黑"/>
                    <a:ea typeface="微软雅黑"/>
                  </a:rPr>
                  <a:t>⑨</a:t>
                </a:r>
                <a:r>
                  <a:rPr lang="zh-CN" altLang="zh-CN" sz="2399" dirty="0">
                    <a:solidFill>
                      <a:srgbClr val="3333FF"/>
                    </a:solidFill>
                    <a:latin typeface="微软雅黑"/>
                    <a:ea typeface="微软雅黑"/>
                  </a:rPr>
                  <a:t> </a:t>
                </a:r>
                <a:r>
                  <a:rPr lang="en-US" altLang="zh-CN" sz="2399" dirty="0">
                    <a:solidFill>
                      <a:srgbClr val="3333FF"/>
                    </a:solidFill>
                    <a:latin typeface="微软雅黑"/>
                    <a:ea typeface="微软雅黑"/>
                  </a:rPr>
                  <a:t>S</a:t>
                </a:r>
                <a:r>
                  <a:rPr lang="zh-CN" altLang="zh-CN" sz="2399" dirty="0">
                    <a:solidFill>
                      <a:srgbClr val="3333FF"/>
                    </a:solidFill>
                    <a:latin typeface="微软雅黑"/>
                    <a:ea typeface="微软雅黑"/>
                  </a:rPr>
                  <a:t>∧</a:t>
                </a:r>
                <a14:m>
                  <m:oMath xmlns:m="http://schemas.openxmlformats.org/officeDocument/2006/math">
                    <m:r>
                      <a:rPr lang="en-US" altLang="zh-CN" sz="2399">
                        <a:solidFill>
                          <a:srgbClr val="3333FF"/>
                        </a:solidFill>
                        <a:latin typeface="Cambria Math" panose="02040503050406030204" pitchFamily="18" charset="0"/>
                      </a:rPr>
                      <m:t>¬</m:t>
                    </m:r>
                  </m:oMath>
                </a14:m>
                <a:r>
                  <a:rPr lang="en-US" altLang="zh-CN" sz="2399" dirty="0">
                    <a:solidFill>
                      <a:srgbClr val="3333FF"/>
                    </a:solidFill>
                    <a:latin typeface="微软雅黑"/>
                    <a:ea typeface="微软雅黑"/>
                  </a:rPr>
                  <a:t>S         </a:t>
                </a:r>
                <a:r>
                  <a:rPr lang="en-US" altLang="zh-CN" sz="2399" dirty="0">
                    <a:solidFill>
                      <a:prstClr val="black"/>
                    </a:solidFill>
                    <a:latin typeface="微软雅黑"/>
                    <a:ea typeface="微软雅黑"/>
                  </a:rPr>
                  <a:t>T</a:t>
                </a:r>
                <a:r>
                  <a:rPr lang="zh-CN" altLang="zh-CN" sz="2399" dirty="0">
                    <a:solidFill>
                      <a:prstClr val="black"/>
                    </a:solidFill>
                    <a:latin typeface="微软雅黑"/>
                    <a:ea typeface="微软雅黑"/>
                  </a:rPr>
                  <a:t>，⑦，⑧，</a:t>
                </a:r>
                <a:r>
                  <a:rPr lang="en-US" altLang="zh-CN" sz="2399" dirty="0">
                    <a:solidFill>
                      <a:prstClr val="black"/>
                    </a:solidFill>
                    <a:latin typeface="微软雅黑"/>
                    <a:ea typeface="微软雅黑"/>
                  </a:rPr>
                  <a:t>I</a:t>
                </a:r>
                <a:endParaRPr lang="zh-CN" altLang="zh-CN" sz="2399" dirty="0">
                  <a:solidFill>
                    <a:prstClr val="black"/>
                  </a:solidFill>
                  <a:latin typeface="微软雅黑"/>
                  <a:ea typeface="微软雅黑"/>
                </a:endParaRPr>
              </a:p>
            </p:txBody>
          </p:sp>
        </mc:Choice>
        <mc:Fallback xmlns="">
          <p:sp>
            <p:nvSpPr>
              <p:cNvPr id="5" name="Rectangle 3">
                <a:extLst>
                  <a:ext uri="{FF2B5EF4-FFF2-40B4-BE49-F238E27FC236}">
                    <a16:creationId xmlns:a16="http://schemas.microsoft.com/office/drawing/2014/main" id="{C32FF6BE-E39B-4FB9-B583-2BD90C914409}"/>
                  </a:ext>
                </a:extLst>
              </p:cNvPr>
              <p:cNvSpPr txBox="1">
                <a:spLocks noRot="1" noChangeAspect="1" noMove="1" noResize="1" noEditPoints="1" noAdjustHandles="1" noChangeArrowheads="1" noChangeShapeType="1" noTextEdit="1"/>
              </p:cNvSpPr>
              <p:nvPr/>
            </p:nvSpPr>
            <p:spPr>
              <a:xfrm>
                <a:off x="6940307" y="1601524"/>
                <a:ext cx="5256279" cy="4997161"/>
              </a:xfrm>
              <a:prstGeom prst="rect">
                <a:avLst/>
              </a:prstGeom>
              <a:blipFill>
                <a:blip r:embed="rId5"/>
                <a:stretch>
                  <a:fillRect l="-1276" r="-464" b="-2442"/>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63735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 calcmode="lin" valueType="num">
                                      <p:cBhvr additive="base">
                                        <p:cTn id="18"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 calcmode="lin" valueType="num">
                                      <p:cBhvr additive="base">
                                        <p:cTn id="24"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 calcmode="lin" valueType="num">
                                      <p:cBhvr additive="base">
                                        <p:cTn id="30"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6">
                                            <p:txEl>
                                              <p:pRg st="4" end="4"/>
                                            </p:txEl>
                                          </p:spTgt>
                                        </p:tgtEl>
                                        <p:attrNameLst>
                                          <p:attrName>style.visibility</p:attrName>
                                        </p:attrNameLst>
                                      </p:cBhvr>
                                      <p:to>
                                        <p:strVal val="visible"/>
                                      </p:to>
                                    </p:set>
                                    <p:anim calcmode="lin" valueType="num">
                                      <p:cBhvr additive="base">
                                        <p:cTn id="36"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additive="base">
                                        <p:cTn id="42"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6">
                                            <p:txEl>
                                              <p:pRg st="6" end="6"/>
                                            </p:txEl>
                                          </p:spTgt>
                                        </p:tgtEl>
                                        <p:attrNameLst>
                                          <p:attrName>style.visibility</p:attrName>
                                        </p:attrNameLst>
                                      </p:cBhvr>
                                      <p:to>
                                        <p:strVal val="visible"/>
                                      </p:to>
                                    </p:set>
                                    <p:anim calcmode="lin" valueType="num">
                                      <p:cBhvr additive="base">
                                        <p:cTn id="48" dur="5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grpId="0"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heel(1)">
                                      <p:cBhvr>
                                        <p:cTn id="5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autoUpdateAnimBg="0"/>
      <p:bldP spid="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2">
            <a:extLst>
              <a:ext uri="{FF2B5EF4-FFF2-40B4-BE49-F238E27FC236}">
                <a16:creationId xmlns:a16="http://schemas.microsoft.com/office/drawing/2014/main" id="{ADD5E41D-698E-4AB0-BD00-165151FD4179}"/>
              </a:ext>
            </a:extLst>
          </p:cNvPr>
          <p:cNvSpPr>
            <a:spLocks noGrp="1" noChangeArrowheads="1"/>
          </p:cNvSpPr>
          <p:nvPr>
            <p:ph type="title" idx="4294967295"/>
          </p:nvPr>
        </p:nvSpPr>
        <p:spPr>
          <a:xfrm>
            <a:off x="842896" y="96798"/>
            <a:ext cx="8064034" cy="923872"/>
          </a:xfrm>
        </p:spPr>
        <p:txBody>
          <a:bodyPr/>
          <a:lstStyle/>
          <a:p>
            <a:pPr eaLnBrk="1" hangingPunct="1"/>
            <a:r>
              <a:rPr lang="zh-CN" altLang="en-US" dirty="0"/>
              <a:t>四种证明方法之间的关系</a:t>
            </a:r>
          </a:p>
        </p:txBody>
      </p:sp>
      <p:sp>
        <p:nvSpPr>
          <p:cNvPr id="155652" name="Rectangle 4">
            <a:extLst>
              <a:ext uri="{FF2B5EF4-FFF2-40B4-BE49-F238E27FC236}">
                <a16:creationId xmlns:a16="http://schemas.microsoft.com/office/drawing/2014/main" id="{20CF6DE4-8C52-465F-A28E-9D14C7D3C6C6}"/>
              </a:ext>
            </a:extLst>
          </p:cNvPr>
          <p:cNvSpPr>
            <a:spLocks noChangeArrowheads="1"/>
          </p:cNvSpPr>
          <p:nvPr/>
        </p:nvSpPr>
        <p:spPr bwMode="auto">
          <a:xfrm>
            <a:off x="1071430" y="2058591"/>
            <a:ext cx="7619559" cy="195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5997" tIns="35997" rIns="35997" bIns="35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spcBef>
                <a:spcPct val="80000"/>
              </a:spcBef>
              <a:buNone/>
              <a:defRPr/>
            </a:pPr>
            <a:r>
              <a:rPr lang="en-US" altLang="en-US" sz="2399" noProof="1">
                <a:solidFill>
                  <a:srgbClr val="FF0000"/>
                </a:solidFill>
                <a:latin typeface="微软雅黑"/>
                <a:ea typeface="微软雅黑"/>
              </a:rPr>
              <a:t>       </a:t>
            </a:r>
            <a:r>
              <a:rPr lang="en-US" altLang="en-US" sz="2399" noProof="1">
                <a:solidFill>
                  <a:srgbClr val="3333FF"/>
                </a:solidFill>
                <a:latin typeface="微软雅黑"/>
                <a:ea typeface="微软雅黑"/>
              </a:rPr>
              <a:t>G</a:t>
            </a:r>
            <a:r>
              <a:rPr lang="en-US" altLang="en-US" sz="2399" baseline="-25000" noProof="1">
                <a:solidFill>
                  <a:srgbClr val="3333FF"/>
                </a:solidFill>
                <a:latin typeface="微软雅黑"/>
                <a:ea typeface="微软雅黑"/>
              </a:rPr>
              <a:t>1</a:t>
            </a:r>
            <a:r>
              <a:rPr lang="en-US" altLang="en-US" sz="2399" noProof="1">
                <a:solidFill>
                  <a:srgbClr val="3333FF"/>
                </a:solidFill>
                <a:latin typeface="微软雅黑"/>
                <a:ea typeface="微软雅黑"/>
              </a:rPr>
              <a:t>,G</a:t>
            </a:r>
            <a:r>
              <a:rPr lang="en-US" altLang="en-US" sz="2399" baseline="-25000" noProof="1">
                <a:solidFill>
                  <a:srgbClr val="3333FF"/>
                </a:solidFill>
                <a:latin typeface="微软雅黑"/>
                <a:ea typeface="微软雅黑"/>
              </a:rPr>
              <a:t>2</a:t>
            </a:r>
            <a:r>
              <a:rPr lang="en-US" altLang="en-US" sz="2399" noProof="1">
                <a:solidFill>
                  <a:srgbClr val="3333FF"/>
                </a:solidFill>
                <a:latin typeface="微软雅黑"/>
                <a:ea typeface="微软雅黑"/>
              </a:rPr>
              <a:t>,…,G</a:t>
            </a:r>
            <a:r>
              <a:rPr lang="en-US" altLang="en-US" sz="2399" baseline="-25000" noProof="1">
                <a:solidFill>
                  <a:srgbClr val="3333FF"/>
                </a:solidFill>
                <a:latin typeface="微软雅黑"/>
                <a:ea typeface="微软雅黑"/>
              </a:rPr>
              <a:t>n</a:t>
            </a:r>
            <a:r>
              <a:rPr lang="en-US" altLang="en-US" sz="2399" noProof="1">
                <a:solidFill>
                  <a:srgbClr val="3333FF"/>
                </a:solidFill>
                <a:latin typeface="微软雅黑"/>
                <a:ea typeface="微软雅黑"/>
                <a:sym typeface="Symbol" panose="05050102010706020507" pitchFamily="18" charset="2"/>
              </a:rPr>
              <a:t></a:t>
            </a:r>
            <a:r>
              <a:rPr lang="zh-CN" altLang="en-US" sz="2399" dirty="0">
                <a:solidFill>
                  <a:srgbClr val="3333FF"/>
                </a:solidFill>
                <a:latin typeface="微软雅黑"/>
                <a:ea typeface="微软雅黑"/>
              </a:rPr>
              <a:t>Ｈ</a:t>
            </a:r>
          </a:p>
          <a:p>
            <a:pPr algn="l" defTabSz="1219261">
              <a:spcBef>
                <a:spcPct val="80000"/>
              </a:spcBef>
              <a:buNone/>
              <a:defRPr/>
            </a:pPr>
            <a:r>
              <a:rPr lang="en-US" altLang="zh-CN" sz="2399" dirty="0">
                <a:solidFill>
                  <a:srgbClr val="FF0000"/>
                </a:solidFill>
                <a:latin typeface="微软雅黑"/>
                <a:ea typeface="微软雅黑"/>
              </a:rPr>
              <a:t> </a:t>
            </a:r>
            <a:r>
              <a:rPr lang="zh-CN" altLang="en-US" sz="2399" dirty="0">
                <a:solidFill>
                  <a:srgbClr val="C00000"/>
                </a:solidFill>
                <a:latin typeface="微软雅黑"/>
                <a:ea typeface="微软雅黑"/>
                <a:sym typeface="Symbol" panose="05050102010706020507" pitchFamily="18" charset="2"/>
              </a:rPr>
              <a:t>  </a:t>
            </a:r>
            <a:r>
              <a:rPr lang="en-US" altLang="en-US" sz="2399" noProof="1">
                <a:solidFill>
                  <a:srgbClr val="3333FF"/>
                </a:solidFill>
                <a:latin typeface="微软雅黑"/>
                <a:ea typeface="微软雅黑"/>
              </a:rPr>
              <a:t>G</a:t>
            </a:r>
            <a:r>
              <a:rPr lang="en-US" altLang="en-US" sz="2399" baseline="-25000" noProof="1">
                <a:solidFill>
                  <a:srgbClr val="3333FF"/>
                </a:solidFill>
                <a:latin typeface="微软雅黑"/>
                <a:ea typeface="微软雅黑"/>
              </a:rPr>
              <a:t>1</a:t>
            </a:r>
            <a:r>
              <a:rPr lang="en-US" altLang="en-US" sz="2399" noProof="1">
                <a:solidFill>
                  <a:srgbClr val="3333FF"/>
                </a:solidFill>
                <a:latin typeface="微软雅黑"/>
                <a:ea typeface="微软雅黑"/>
              </a:rPr>
              <a:t>,G</a:t>
            </a:r>
            <a:r>
              <a:rPr lang="en-US" altLang="en-US" sz="2399" baseline="-25000" noProof="1">
                <a:solidFill>
                  <a:srgbClr val="3333FF"/>
                </a:solidFill>
                <a:latin typeface="微软雅黑"/>
                <a:ea typeface="微软雅黑"/>
              </a:rPr>
              <a:t>2</a:t>
            </a:r>
            <a:r>
              <a:rPr lang="en-US" altLang="en-US" sz="2399" noProof="1">
                <a:solidFill>
                  <a:srgbClr val="3333FF"/>
                </a:solidFill>
                <a:latin typeface="微软雅黑"/>
                <a:ea typeface="微软雅黑"/>
              </a:rPr>
              <a:t>,…,G</a:t>
            </a:r>
            <a:r>
              <a:rPr lang="en-US" altLang="en-US" sz="2399" baseline="-25000" noProof="1">
                <a:solidFill>
                  <a:srgbClr val="3333FF"/>
                </a:solidFill>
                <a:latin typeface="微软雅黑"/>
                <a:ea typeface="微软雅黑"/>
              </a:rPr>
              <a:t>n</a:t>
            </a:r>
            <a:r>
              <a:rPr lang="en-US" altLang="zh-CN" sz="2399" dirty="0">
                <a:solidFill>
                  <a:srgbClr val="3333FF"/>
                </a:solidFill>
                <a:latin typeface="微软雅黑"/>
                <a:ea typeface="微软雅黑"/>
              </a:rPr>
              <a:t>,┐</a:t>
            </a:r>
            <a:r>
              <a:rPr lang="zh-CN" altLang="en-US" sz="2399" dirty="0">
                <a:solidFill>
                  <a:srgbClr val="3333FF"/>
                </a:solidFill>
                <a:latin typeface="微软雅黑"/>
                <a:ea typeface="微软雅黑"/>
              </a:rPr>
              <a:t>Ｈ</a:t>
            </a:r>
            <a:r>
              <a:rPr lang="zh-CN" altLang="en-US" sz="2399" noProof="1">
                <a:solidFill>
                  <a:srgbClr val="3333FF"/>
                </a:solidFill>
                <a:latin typeface="微软雅黑"/>
                <a:ea typeface="微软雅黑"/>
                <a:sym typeface="Symbol" panose="05050102010706020507" pitchFamily="18" charset="2"/>
              </a:rPr>
              <a:t></a:t>
            </a:r>
            <a:r>
              <a:rPr lang="zh-CN" altLang="en-US" sz="2399" dirty="0">
                <a:solidFill>
                  <a:srgbClr val="3333FF"/>
                </a:solidFill>
                <a:latin typeface="微软雅黑"/>
                <a:ea typeface="微软雅黑"/>
              </a:rPr>
              <a:t>Ｒ∧┐Ｒ</a:t>
            </a:r>
          </a:p>
          <a:p>
            <a:pPr algn="l" defTabSz="1219261">
              <a:spcBef>
                <a:spcPct val="80000"/>
              </a:spcBef>
              <a:buNone/>
              <a:defRPr/>
            </a:pPr>
            <a:r>
              <a:rPr lang="en-US" altLang="en-US" sz="2399" noProof="1">
                <a:solidFill>
                  <a:srgbClr val="FF0000"/>
                </a:solidFill>
                <a:latin typeface="微软雅黑"/>
                <a:ea typeface="微软雅黑"/>
              </a:rPr>
              <a:t>      G</a:t>
            </a:r>
            <a:r>
              <a:rPr lang="en-US" altLang="en-US" sz="2399" baseline="-25000" noProof="1">
                <a:solidFill>
                  <a:srgbClr val="FF0000"/>
                </a:solidFill>
                <a:latin typeface="微软雅黑"/>
                <a:ea typeface="微软雅黑"/>
              </a:rPr>
              <a:t>1</a:t>
            </a:r>
            <a:r>
              <a:rPr lang="en-US" altLang="en-US" sz="2399" noProof="1">
                <a:solidFill>
                  <a:srgbClr val="FF0000"/>
                </a:solidFill>
                <a:latin typeface="微软雅黑"/>
                <a:ea typeface="微软雅黑"/>
              </a:rPr>
              <a:t>,G</a:t>
            </a:r>
            <a:r>
              <a:rPr lang="en-US" altLang="en-US" sz="2399" baseline="-25000" noProof="1">
                <a:solidFill>
                  <a:srgbClr val="FF0000"/>
                </a:solidFill>
                <a:latin typeface="微软雅黑"/>
                <a:ea typeface="微软雅黑"/>
              </a:rPr>
              <a:t>2</a:t>
            </a:r>
            <a:r>
              <a:rPr lang="en-US" altLang="en-US" sz="2399" noProof="1">
                <a:solidFill>
                  <a:srgbClr val="FF0000"/>
                </a:solidFill>
                <a:latin typeface="微软雅黑"/>
                <a:ea typeface="微软雅黑"/>
              </a:rPr>
              <a:t>,…,G</a:t>
            </a:r>
            <a:r>
              <a:rPr lang="en-US" altLang="en-US" sz="2399" baseline="-25000" noProof="1">
                <a:solidFill>
                  <a:srgbClr val="FF0000"/>
                </a:solidFill>
                <a:latin typeface="微软雅黑"/>
                <a:ea typeface="微软雅黑"/>
              </a:rPr>
              <a:t>n</a:t>
            </a:r>
            <a:r>
              <a:rPr lang="en-US" altLang="en-US" sz="2399" noProof="1">
                <a:solidFill>
                  <a:srgbClr val="CC00CC"/>
                </a:solidFill>
                <a:latin typeface="微软雅黑"/>
                <a:ea typeface="微软雅黑"/>
                <a:sym typeface="Symbol" panose="05050102010706020507" pitchFamily="18" charset="2"/>
              </a:rPr>
              <a:t></a:t>
            </a:r>
            <a:r>
              <a:rPr lang="en-US" altLang="en-US" sz="2399" noProof="1">
                <a:solidFill>
                  <a:srgbClr val="FF0000"/>
                </a:solidFill>
                <a:latin typeface="微软雅黑"/>
                <a:ea typeface="微软雅黑"/>
              </a:rPr>
              <a:t> </a:t>
            </a:r>
            <a:r>
              <a:rPr lang="en-US" altLang="zh-CN" sz="2399" dirty="0">
                <a:latin typeface="微软雅黑"/>
                <a:ea typeface="微软雅黑"/>
              </a:rPr>
              <a:t>┐</a:t>
            </a:r>
            <a:r>
              <a:rPr lang="zh-CN" altLang="en-US" sz="2399" dirty="0">
                <a:latin typeface="微软雅黑"/>
                <a:ea typeface="微软雅黑"/>
              </a:rPr>
              <a:t>Ｈ→</a:t>
            </a:r>
            <a:r>
              <a:rPr lang="en-US" altLang="zh-CN" sz="2399" dirty="0">
                <a:latin typeface="微软雅黑"/>
                <a:ea typeface="微软雅黑"/>
              </a:rPr>
              <a:t>(</a:t>
            </a:r>
            <a:r>
              <a:rPr lang="zh-CN" altLang="en-US" sz="2399" dirty="0">
                <a:latin typeface="微软雅黑"/>
                <a:ea typeface="微软雅黑"/>
              </a:rPr>
              <a:t>Ｒ∧┐Ｒ</a:t>
            </a:r>
            <a:r>
              <a:rPr lang="en-US" altLang="zh-CN" sz="2399" dirty="0">
                <a:latin typeface="微软雅黑"/>
                <a:ea typeface="微软雅黑"/>
              </a:rPr>
              <a:t>) )</a:t>
            </a:r>
          </a:p>
        </p:txBody>
      </p:sp>
      <p:graphicFrame>
        <p:nvGraphicFramePr>
          <p:cNvPr id="155653" name="Object 5">
            <a:extLst>
              <a:ext uri="{FF2B5EF4-FFF2-40B4-BE49-F238E27FC236}">
                <a16:creationId xmlns:a16="http://schemas.microsoft.com/office/drawing/2014/main" id="{946833CF-E6F0-4F51-81D6-6F4BA2D5E86D}"/>
              </a:ext>
            </a:extLst>
          </p:cNvPr>
          <p:cNvGraphicFramePr>
            <a:graphicFrameLocks noGrp="1" noChangeAspect="1"/>
          </p:cNvGraphicFramePr>
          <p:nvPr>
            <p:ph idx="4294967295"/>
            <p:extLst/>
          </p:nvPr>
        </p:nvGraphicFramePr>
        <p:xfrm>
          <a:off x="1069439" y="3404696"/>
          <a:ext cx="538132" cy="655601"/>
        </p:xfrm>
        <a:graphic>
          <a:graphicData uri="http://schemas.openxmlformats.org/presentationml/2006/ole">
            <mc:AlternateContent xmlns:mc="http://schemas.openxmlformats.org/markup-compatibility/2006">
              <mc:Choice xmlns:v="urn:schemas-microsoft-com:vml" Requires="v">
                <p:oleObj spid="_x0000_s49177" r:id="rId5" imgW="276085" imgH="342900" progId="">
                  <p:embed/>
                </p:oleObj>
              </mc:Choice>
              <mc:Fallback>
                <p:oleObj r:id="rId5" imgW="276085" imgH="342900" progId="">
                  <p:embed/>
                  <p:pic>
                    <p:nvPicPr>
                      <p:cNvPr id="155653" name="Object 5">
                        <a:extLst>
                          <a:ext uri="{FF2B5EF4-FFF2-40B4-BE49-F238E27FC236}">
                            <a16:creationId xmlns:a16="http://schemas.microsoft.com/office/drawing/2014/main" id="{946833CF-E6F0-4F51-81D6-6F4BA2D5E86D}"/>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9439" y="3404696"/>
                        <a:ext cx="538132" cy="655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5654" name="Rectangle 7">
            <a:extLst>
              <a:ext uri="{FF2B5EF4-FFF2-40B4-BE49-F238E27FC236}">
                <a16:creationId xmlns:a16="http://schemas.microsoft.com/office/drawing/2014/main" id="{FFFB3F6D-4172-44D2-82B9-0355BD9676C3}"/>
              </a:ext>
            </a:extLst>
          </p:cNvPr>
          <p:cNvSpPr>
            <a:spLocks noChangeArrowheads="1"/>
          </p:cNvSpPr>
          <p:nvPr/>
        </p:nvSpPr>
        <p:spPr bwMode="auto">
          <a:xfrm>
            <a:off x="7019608" y="2050347"/>
            <a:ext cx="2742407" cy="195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997" tIns="35997" rIns="35997" bIns="35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spcBef>
                <a:spcPct val="80000"/>
              </a:spcBef>
              <a:buNone/>
              <a:defRPr/>
            </a:pPr>
            <a:r>
              <a:rPr lang="zh-CN" altLang="en-US" sz="2399" dirty="0">
                <a:solidFill>
                  <a:prstClr val="black"/>
                </a:solidFill>
                <a:latin typeface="微软雅黑"/>
                <a:ea typeface="微软雅黑"/>
              </a:rPr>
              <a:t>直接证明法</a:t>
            </a:r>
          </a:p>
          <a:p>
            <a:pPr algn="l" defTabSz="1219261">
              <a:spcBef>
                <a:spcPct val="80000"/>
              </a:spcBef>
              <a:buNone/>
              <a:defRPr/>
            </a:pPr>
            <a:r>
              <a:rPr lang="zh-CN" altLang="en-US" sz="2399" dirty="0">
                <a:solidFill>
                  <a:prstClr val="black"/>
                </a:solidFill>
                <a:latin typeface="微软雅黑"/>
                <a:ea typeface="微软雅黑"/>
              </a:rPr>
              <a:t>反证法，消解原理</a:t>
            </a:r>
          </a:p>
          <a:p>
            <a:pPr algn="l" defTabSz="1219261">
              <a:spcBef>
                <a:spcPct val="80000"/>
              </a:spcBef>
              <a:buNone/>
              <a:defRPr/>
            </a:pPr>
            <a:r>
              <a:rPr lang="en-US" altLang="zh-CN" sz="2399" dirty="0">
                <a:solidFill>
                  <a:prstClr val="black"/>
                </a:solidFill>
                <a:latin typeface="微软雅黑"/>
                <a:ea typeface="微软雅黑"/>
              </a:rPr>
              <a:t>CP</a:t>
            </a:r>
            <a:r>
              <a:rPr lang="zh-CN" altLang="en-US" sz="2399" dirty="0">
                <a:solidFill>
                  <a:prstClr val="black"/>
                </a:solidFill>
                <a:latin typeface="微软雅黑"/>
                <a:ea typeface="微软雅黑"/>
              </a:rPr>
              <a:t>规则证明法</a:t>
            </a:r>
            <a:endParaRPr lang="en-US" altLang="zh-CN" sz="2399" dirty="0">
              <a:solidFill>
                <a:prstClr val="black"/>
              </a:solidFill>
              <a:latin typeface="微软雅黑"/>
              <a:ea typeface="微软雅黑"/>
            </a:endParaRPr>
          </a:p>
        </p:txBody>
      </p:sp>
    </p:spTree>
    <p:custDataLst>
      <p:tags r:id="rId2"/>
    </p:custDataLst>
  </p:cSld>
  <p:clrMapOvr>
    <a:masterClrMapping/>
  </p:clrMapOvr>
  <p:transition spd="med">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400" cy="5510051"/>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9" name="矩形 28"/>
          <p:cNvSpPr/>
          <p:nvPr/>
        </p:nvSpPr>
        <p:spPr>
          <a:xfrm>
            <a:off x="5757541" y="5271778"/>
            <a:ext cx="4913633" cy="439022"/>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7" name="TextBox 1"/>
          <p:cNvSpPr txBox="1"/>
          <p:nvPr/>
        </p:nvSpPr>
        <p:spPr>
          <a:xfrm>
            <a:off x="7013575" y="2368891"/>
            <a:ext cx="1231106" cy="369353"/>
          </a:xfrm>
          <a:prstGeom prst="rect">
            <a:avLst/>
          </a:prstGeom>
          <a:noFill/>
          <a:ln>
            <a:noFill/>
          </a:ln>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历史人物</a:t>
            </a:r>
          </a:p>
        </p:txBody>
      </p:sp>
      <p:sp>
        <p:nvSpPr>
          <p:cNvPr id="18" name="TextBox 1"/>
          <p:cNvSpPr txBox="1"/>
          <p:nvPr/>
        </p:nvSpPr>
        <p:spPr>
          <a:xfrm>
            <a:off x="7013575" y="1771674"/>
            <a:ext cx="2769989"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本章导读及学习要求</a:t>
            </a:r>
          </a:p>
        </p:txBody>
      </p:sp>
      <p:sp>
        <p:nvSpPr>
          <p:cNvPr id="47" name="TextBox 1"/>
          <p:cNvSpPr txBox="1"/>
          <p:nvPr/>
        </p:nvSpPr>
        <p:spPr>
          <a:xfrm>
            <a:off x="7013575" y="3010694"/>
            <a:ext cx="246221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命题与命题联结词</a:t>
            </a:r>
          </a:p>
        </p:txBody>
      </p:sp>
      <p:sp>
        <p:nvSpPr>
          <p:cNvPr id="48" name="TextBox 1"/>
          <p:cNvSpPr txBox="1"/>
          <p:nvPr/>
        </p:nvSpPr>
        <p:spPr>
          <a:xfrm>
            <a:off x="7013575" y="3549826"/>
            <a:ext cx="3385542"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命题公式、解释与真值表</a:t>
            </a:r>
          </a:p>
        </p:txBody>
      </p:sp>
      <p:sp>
        <p:nvSpPr>
          <p:cNvPr id="51" name="Freeform 3"/>
          <p:cNvSpPr/>
          <p:nvPr/>
        </p:nvSpPr>
        <p:spPr>
          <a:xfrm>
            <a:off x="6695261" y="1305604"/>
            <a:ext cx="45719" cy="5024095"/>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a:ea typeface="微软雅黑"/>
              <a:cs typeface="+mn-cs"/>
            </a:endParaRPr>
          </a:p>
        </p:txBody>
      </p:sp>
      <p:sp>
        <p:nvSpPr>
          <p:cNvPr id="52" name="Freeform 3"/>
          <p:cNvSpPr/>
          <p:nvPr/>
        </p:nvSpPr>
        <p:spPr>
          <a:xfrm>
            <a:off x="6632575" y="181272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Freeform 3"/>
          <p:cNvSpPr/>
          <p:nvPr/>
        </p:nvSpPr>
        <p:spPr>
          <a:xfrm>
            <a:off x="6632575" y="241969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Freeform 3"/>
          <p:cNvSpPr/>
          <p:nvPr/>
        </p:nvSpPr>
        <p:spPr>
          <a:xfrm>
            <a:off x="6632575" y="30511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Freeform 3"/>
          <p:cNvSpPr/>
          <p:nvPr/>
        </p:nvSpPr>
        <p:spPr>
          <a:xfrm>
            <a:off x="6632575" y="35923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4B836"/>
          </a:solidFill>
          <a:ln w="12700">
            <a:solidFill>
              <a:srgbClr val="92D05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6" name="TextBox 1"/>
          <p:cNvSpPr txBox="1"/>
          <p:nvPr/>
        </p:nvSpPr>
        <p:spPr>
          <a:xfrm>
            <a:off x="6048108" y="1777080"/>
            <a:ext cx="426399"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Arial"/>
                <a:ea typeface="微软雅黑"/>
                <a:cs typeface="Microsoft YaHei UI" pitchFamily="18" charset="0"/>
              </a:rPr>
              <a:t>   1</a:t>
            </a:r>
            <a:endParaRPr kumimoji="0" lang="zh-CN" altLang="en-US" sz="2400" b="1" i="0" u="none" strike="noStrike" kern="1200" cap="none" spc="0" normalizeH="0" baseline="0" noProof="0" dirty="0">
              <a:ln>
                <a:noFill/>
              </a:ln>
              <a:solidFill>
                <a:prstClr val="white"/>
              </a:solidFill>
              <a:effectLst/>
              <a:uLnTx/>
              <a:uFillTx/>
              <a:latin typeface="Arial"/>
              <a:ea typeface="微软雅黑"/>
              <a:cs typeface="Microsoft YaHei UI" pitchFamily="18" charset="0"/>
            </a:endParaRP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marL="0" marR="0" lvl="0" indent="0" algn="l" defTabSz="1219627" rtl="0" eaLnBrk="1" fontAlgn="auto" latinLnBrk="0" hangingPunct="1">
              <a:lnSpc>
                <a:spcPts val="6936"/>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4197DF"/>
                </a:solidFill>
                <a:effectLst/>
                <a:uLnTx/>
                <a:uFillTx/>
                <a:latin typeface="Microsoft YaHei UI" pitchFamily="18" charset="0"/>
                <a:ea typeface="微软雅黑"/>
                <a:cs typeface="Microsoft YaHei UI" pitchFamily="18" charset="0"/>
              </a:rPr>
              <a:t>内容导航</a:t>
            </a:r>
            <a:endParaRPr kumimoji="0" lang="en-US" altLang="zh-CN" sz="3600" b="1" i="0" u="none" strike="noStrike" kern="1200" cap="none" spc="0" normalizeH="0" baseline="0" noProof="0" dirty="0">
              <a:ln>
                <a:noFill/>
              </a:ln>
              <a:solidFill>
                <a:srgbClr val="4197DF"/>
              </a:solidFill>
              <a:effectLst/>
              <a:uLnTx/>
              <a:uFillTx/>
              <a:latin typeface="Microsoft YaHei UI" pitchFamily="18" charset="0"/>
              <a:ea typeface="微软雅黑"/>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marL="0" marR="0" lvl="0" indent="0" algn="dist" defTabSz="1219627" rtl="0" eaLnBrk="1" fontAlgn="auto" latinLnBrk="0" hangingPunct="1">
              <a:lnSpc>
                <a:spcPts val="1601"/>
              </a:lnSpc>
              <a:spcBef>
                <a:spcPts val="0"/>
              </a:spcBef>
              <a:spcAft>
                <a:spcPts val="0"/>
              </a:spcAft>
              <a:buClrTx/>
              <a:buSzTx/>
              <a:buFontTx/>
              <a:buNone/>
              <a:tabLst/>
              <a:defRPr/>
            </a:pPr>
            <a:r>
              <a:rPr kumimoji="0" lang="en-US" altLang="zh-CN" sz="1900" b="1" i="0" u="none" strike="noStrike" kern="1200" cap="none" spc="0" normalizeH="0" baseline="0" noProof="0" dirty="0">
                <a:ln>
                  <a:noFill/>
                </a:ln>
                <a:solidFill>
                  <a:srgbClr val="4197DF"/>
                </a:solidFill>
                <a:effectLst/>
                <a:uLnTx/>
                <a:uFillTx/>
                <a:latin typeface="Times New Roman" pitchFamily="18" charset="0"/>
                <a:ea typeface="微软雅黑"/>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TextBox 1"/>
          <p:cNvSpPr txBox="1"/>
          <p:nvPr/>
        </p:nvSpPr>
        <p:spPr>
          <a:xfrm>
            <a:off x="7013575" y="4191794"/>
            <a:ext cx="2794035"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公式的标准型</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a:t>
            </a: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范式</a:t>
            </a:r>
          </a:p>
        </p:txBody>
      </p:sp>
      <p:sp>
        <p:nvSpPr>
          <p:cNvPr id="39" name="TextBox 1"/>
          <p:cNvSpPr txBox="1"/>
          <p:nvPr/>
        </p:nvSpPr>
        <p:spPr>
          <a:xfrm>
            <a:off x="7000875" y="4775994"/>
            <a:ext cx="2769989"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prstClr val="black"/>
                </a:solidFill>
                <a:effectLst/>
                <a:uLnTx/>
                <a:uFillTx/>
                <a:latin typeface="Arial"/>
                <a:ea typeface="微软雅黑"/>
                <a:cs typeface="+mn-cs"/>
              </a:rPr>
              <a:t>命题逻辑的推理理论</a:t>
            </a:r>
            <a:endPar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endParaRPr>
          </a:p>
        </p:txBody>
      </p:sp>
      <p:sp>
        <p:nvSpPr>
          <p:cNvPr id="40" name="Freeform 3"/>
          <p:cNvSpPr/>
          <p:nvPr/>
        </p:nvSpPr>
        <p:spPr>
          <a:xfrm>
            <a:off x="6632575" y="423657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Freeform 3"/>
          <p:cNvSpPr/>
          <p:nvPr/>
        </p:nvSpPr>
        <p:spPr>
          <a:xfrm>
            <a:off x="6632575" y="481914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42" name="TextBox 1"/>
          <p:cNvSpPr txBox="1"/>
          <p:nvPr/>
        </p:nvSpPr>
        <p:spPr>
          <a:xfrm>
            <a:off x="6048108" y="2972594"/>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2.1</a:t>
            </a:r>
          </a:p>
        </p:txBody>
      </p:sp>
      <p:sp>
        <p:nvSpPr>
          <p:cNvPr id="43" name="TextBox 1"/>
          <p:cNvSpPr txBox="1"/>
          <p:nvPr/>
        </p:nvSpPr>
        <p:spPr>
          <a:xfrm>
            <a:off x="6048108" y="3531394"/>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2.2</a:t>
            </a:r>
          </a:p>
        </p:txBody>
      </p:sp>
      <p:sp>
        <p:nvSpPr>
          <p:cNvPr id="44" name="TextBox 1"/>
          <p:cNvSpPr txBox="1"/>
          <p:nvPr/>
        </p:nvSpPr>
        <p:spPr>
          <a:xfrm>
            <a:off x="6048108" y="4185778"/>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2.3</a:t>
            </a:r>
          </a:p>
        </p:txBody>
      </p:sp>
      <p:sp>
        <p:nvSpPr>
          <p:cNvPr id="45" name="TextBox 1"/>
          <p:cNvSpPr txBox="1"/>
          <p:nvPr/>
        </p:nvSpPr>
        <p:spPr>
          <a:xfrm>
            <a:off x="6048108" y="4789362"/>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2.4</a:t>
            </a:r>
          </a:p>
        </p:txBody>
      </p:sp>
      <p:sp>
        <p:nvSpPr>
          <p:cNvPr id="77" name="等腰三角形 76"/>
          <p:cNvSpPr/>
          <p:nvPr/>
        </p:nvSpPr>
        <p:spPr>
          <a:xfrm>
            <a:off x="6190430" y="1686470"/>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78" name="等腰三角形 77"/>
          <p:cNvSpPr/>
          <p:nvPr/>
        </p:nvSpPr>
        <p:spPr>
          <a:xfrm>
            <a:off x="6169707" y="235082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a:ea typeface="微软雅黑"/>
              <a:cs typeface="+mn-cs"/>
            </a:endParaRPr>
          </a:p>
        </p:txBody>
      </p:sp>
      <p:sp>
        <p:nvSpPr>
          <p:cNvPr id="80" name="TextBox 1"/>
          <p:cNvSpPr txBox="1"/>
          <p:nvPr/>
        </p:nvSpPr>
        <p:spPr>
          <a:xfrm>
            <a:off x="7018519" y="5351908"/>
            <a:ext cx="2154436"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schemeClr val="bg1"/>
                </a:solidFill>
                <a:effectLst/>
                <a:uLnTx/>
                <a:uFillTx/>
                <a:latin typeface="Arial"/>
                <a:ea typeface="微软雅黑"/>
              </a:rPr>
              <a:t>命题逻辑的应用</a:t>
            </a:r>
            <a:endParaRPr kumimoji="0" lang="zh-CN" altLang="en-US" sz="2400" b="1" i="0" u="none" strike="noStrike" kern="1200" cap="none" spc="0" normalizeH="0" baseline="0" noProof="0" dirty="0">
              <a:ln>
                <a:noFill/>
              </a:ln>
              <a:solidFill>
                <a:schemeClr val="bg1"/>
              </a:solidFill>
              <a:effectLst/>
              <a:uLnTx/>
              <a:uFillTx/>
              <a:latin typeface="Microsoft YaHei UI" pitchFamily="18" charset="0"/>
              <a:ea typeface="微软雅黑"/>
              <a:cs typeface="Microsoft YaHei UI" pitchFamily="18" charset="0"/>
            </a:endParaRPr>
          </a:p>
        </p:txBody>
      </p:sp>
      <p:sp>
        <p:nvSpPr>
          <p:cNvPr id="81" name="Freeform 3"/>
          <p:cNvSpPr/>
          <p:nvPr/>
        </p:nvSpPr>
        <p:spPr>
          <a:xfrm>
            <a:off x="6650219" y="53950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chemeClr val="bg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82" name="TextBox 1"/>
          <p:cNvSpPr txBox="1"/>
          <p:nvPr/>
        </p:nvSpPr>
        <p:spPr>
          <a:xfrm>
            <a:off x="6065752" y="5365276"/>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bg1"/>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schemeClr val="bg1"/>
                </a:solidFill>
                <a:effectLst/>
                <a:uLnTx/>
                <a:uFillTx/>
                <a:latin typeface="Microsoft YaHei UI" pitchFamily="18" charset="0"/>
                <a:ea typeface="微软雅黑"/>
                <a:cs typeface="Microsoft YaHei UI" pitchFamily="18" charset="0"/>
              </a:rPr>
              <a:t>2.5</a:t>
            </a:r>
          </a:p>
        </p:txBody>
      </p:sp>
      <p:sp>
        <p:nvSpPr>
          <p:cNvPr id="49" name="TextBox 1">
            <a:extLst>
              <a:ext uri="{FF2B5EF4-FFF2-40B4-BE49-F238E27FC236}">
                <a16:creationId xmlns:a16="http://schemas.microsoft.com/office/drawing/2014/main" id="{C950D117-C22D-4FE8-B5F9-4055FCCB634E}"/>
              </a:ext>
            </a:extLst>
          </p:cNvPr>
          <p:cNvSpPr txBox="1"/>
          <p:nvPr/>
        </p:nvSpPr>
        <p:spPr>
          <a:xfrm>
            <a:off x="6993940" y="5910708"/>
            <a:ext cx="61555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作业</a:t>
            </a:r>
          </a:p>
        </p:txBody>
      </p:sp>
      <p:sp>
        <p:nvSpPr>
          <p:cNvPr id="50" name="Freeform 3">
            <a:extLst>
              <a:ext uri="{FF2B5EF4-FFF2-40B4-BE49-F238E27FC236}">
                <a16:creationId xmlns:a16="http://schemas.microsoft.com/office/drawing/2014/main" id="{A2F34426-D05C-4088-85BE-86DB99842785}"/>
              </a:ext>
            </a:extLst>
          </p:cNvPr>
          <p:cNvSpPr/>
          <p:nvPr/>
        </p:nvSpPr>
        <p:spPr>
          <a:xfrm>
            <a:off x="6625640" y="59538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5" name="TextBox 1">
            <a:extLst>
              <a:ext uri="{FF2B5EF4-FFF2-40B4-BE49-F238E27FC236}">
                <a16:creationId xmlns:a16="http://schemas.microsoft.com/office/drawing/2014/main" id="{2D6C56C1-5D24-479B-9596-0B761538F1BE}"/>
              </a:ext>
            </a:extLst>
          </p:cNvPr>
          <p:cNvSpPr txBox="1"/>
          <p:nvPr/>
        </p:nvSpPr>
        <p:spPr>
          <a:xfrm>
            <a:off x="6058106" y="5924076"/>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2.6</a:t>
            </a:r>
          </a:p>
        </p:txBody>
      </p:sp>
    </p:spTree>
    <p:extLst>
      <p:ext uri="{BB962C8B-B14F-4D97-AF65-F5344CB8AC3E}">
        <p14:creationId xmlns:p14="http://schemas.microsoft.com/office/powerpoint/2010/main" val="3754096061"/>
      </p:ext>
    </p:extLst>
  </p:cSld>
  <p:clrMapOvr>
    <a:masterClrMapping/>
  </p:clrMapOvr>
  <p:transition spd="slow">
    <p:push dir="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a:extLst>
              <a:ext uri="{FF2B5EF4-FFF2-40B4-BE49-F238E27FC236}">
                <a16:creationId xmlns:a16="http://schemas.microsoft.com/office/drawing/2014/main" id="{A7F1525F-2C57-4B0E-9147-5CB9CAA21BB3}"/>
              </a:ext>
            </a:extLst>
          </p:cNvPr>
          <p:cNvSpPr>
            <a:spLocks noGrp="1" noChangeArrowheads="1"/>
          </p:cNvSpPr>
          <p:nvPr>
            <p:ph type="title" idx="4294967295"/>
          </p:nvPr>
        </p:nvSpPr>
        <p:spPr>
          <a:xfrm>
            <a:off x="915493" y="98632"/>
            <a:ext cx="8064034" cy="923872"/>
          </a:xfrm>
        </p:spPr>
        <p:txBody>
          <a:bodyPr/>
          <a:lstStyle/>
          <a:p>
            <a:r>
              <a:rPr lang="en-US" altLang="zh-CN" dirty="0"/>
              <a:t>1.</a:t>
            </a:r>
            <a:r>
              <a:rPr lang="zh-CN" altLang="en-US" dirty="0"/>
              <a:t>比特运算</a:t>
            </a:r>
          </a:p>
        </p:txBody>
      </p:sp>
      <p:sp>
        <p:nvSpPr>
          <p:cNvPr id="157700" name="Rectangle 3">
            <a:extLst>
              <a:ext uri="{FF2B5EF4-FFF2-40B4-BE49-F238E27FC236}">
                <a16:creationId xmlns:a16="http://schemas.microsoft.com/office/drawing/2014/main" id="{7F975CC1-514B-47E0-9FBC-B35612AD1B5B}"/>
              </a:ext>
            </a:extLst>
          </p:cNvPr>
          <p:cNvSpPr>
            <a:spLocks noGrp="1" noChangeArrowheads="1"/>
          </p:cNvSpPr>
          <p:nvPr>
            <p:ph type="body" idx="4294967295"/>
          </p:nvPr>
        </p:nvSpPr>
        <p:spPr>
          <a:xfrm>
            <a:off x="311611" y="974095"/>
            <a:ext cx="2206975" cy="523319"/>
          </a:xfrm>
        </p:spPr>
        <p:txBody>
          <a:bodyPr>
            <a:noAutofit/>
          </a:bodyPr>
          <a:lstStyle/>
          <a:p>
            <a:pPr marL="0" indent="0">
              <a:buNone/>
            </a:pPr>
            <a:r>
              <a:rPr lang="en-US" altLang="zh-CN" dirty="0">
                <a:solidFill>
                  <a:srgbClr val="C00000"/>
                </a:solidFill>
              </a:rPr>
              <a:t>1.</a:t>
            </a:r>
            <a:r>
              <a:rPr lang="zh-CN" altLang="zh-CN" dirty="0">
                <a:solidFill>
                  <a:srgbClr val="C00000"/>
                </a:solidFill>
              </a:rPr>
              <a:t>比特运算</a:t>
            </a:r>
          </a:p>
        </p:txBody>
      </p:sp>
      <mc:AlternateContent xmlns:mc="http://schemas.openxmlformats.org/markup-compatibility/2006" xmlns:a14="http://schemas.microsoft.com/office/drawing/2010/main">
        <mc:Choice Requires="a14">
          <p:sp>
            <p:nvSpPr>
              <p:cNvPr id="157701" name="Rectangle 4">
                <a:extLst>
                  <a:ext uri="{FF2B5EF4-FFF2-40B4-BE49-F238E27FC236}">
                    <a16:creationId xmlns:a16="http://schemas.microsoft.com/office/drawing/2014/main" id="{FE335FFA-2106-47DA-8454-D32BF422C5FA}"/>
                  </a:ext>
                </a:extLst>
              </p:cNvPr>
              <p:cNvSpPr>
                <a:spLocks noChangeArrowheads="1"/>
              </p:cNvSpPr>
              <p:nvPr/>
            </p:nvSpPr>
            <p:spPr bwMode="auto">
              <a:xfrm>
                <a:off x="274039" y="1831150"/>
                <a:ext cx="11502872" cy="67144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buNone/>
                </a:pPr>
                <a:r>
                  <a:rPr lang="zh-CN" altLang="en-US" sz="2399" dirty="0">
                    <a:solidFill>
                      <a:prstClr val="black"/>
                    </a:solidFill>
                    <a:latin typeface="微软雅黑"/>
                    <a:ea typeface="微软雅黑"/>
                  </a:rPr>
                  <a:t>计算机的比特运算</a:t>
                </a:r>
                <a:r>
                  <a:rPr lang="en-US" altLang="zh-CN" sz="2399" dirty="0">
                    <a:solidFill>
                      <a:prstClr val="black"/>
                    </a:solidFill>
                    <a:latin typeface="微软雅黑"/>
                    <a:ea typeface="微软雅黑"/>
                  </a:rPr>
                  <a:t>NOT</a:t>
                </a:r>
                <a:r>
                  <a:rPr lang="zh-CN" altLang="en-US" sz="2399" dirty="0">
                    <a:solidFill>
                      <a:prstClr val="black"/>
                    </a:solidFill>
                    <a:latin typeface="微软雅黑"/>
                    <a:ea typeface="微软雅黑"/>
                  </a:rPr>
                  <a:t>，</a:t>
                </a:r>
                <a:r>
                  <a:rPr lang="en-US" altLang="zh-CN" sz="2399" dirty="0">
                    <a:solidFill>
                      <a:prstClr val="black"/>
                    </a:solidFill>
                    <a:latin typeface="微软雅黑"/>
                    <a:ea typeface="微软雅黑"/>
                  </a:rPr>
                  <a:t>OR</a:t>
                </a:r>
                <a:r>
                  <a:rPr lang="zh-CN" altLang="en-US" sz="2399" dirty="0">
                    <a:solidFill>
                      <a:prstClr val="black"/>
                    </a:solidFill>
                    <a:latin typeface="微软雅黑"/>
                    <a:ea typeface="微软雅黑"/>
                  </a:rPr>
                  <a:t>，</a:t>
                </a:r>
                <a:r>
                  <a:rPr lang="en-US" altLang="zh-CN" sz="2399" dirty="0">
                    <a:solidFill>
                      <a:prstClr val="black"/>
                    </a:solidFill>
                    <a:latin typeface="微软雅黑"/>
                    <a:ea typeface="微软雅黑"/>
                  </a:rPr>
                  <a:t>AND</a:t>
                </a:r>
                <a:r>
                  <a:rPr lang="zh-CN" altLang="en-US" sz="2399" dirty="0">
                    <a:solidFill>
                      <a:prstClr val="black"/>
                    </a:solidFill>
                    <a:latin typeface="微软雅黑"/>
                    <a:ea typeface="微软雅黑"/>
                  </a:rPr>
                  <a:t>和</a:t>
                </a:r>
                <a:r>
                  <a:rPr lang="en-US" altLang="zh-CN" sz="2399" dirty="0">
                    <a:solidFill>
                      <a:prstClr val="black"/>
                    </a:solidFill>
                    <a:latin typeface="微软雅黑"/>
                    <a:ea typeface="微软雅黑"/>
                  </a:rPr>
                  <a:t>XOR</a:t>
                </a:r>
                <a:r>
                  <a:rPr lang="zh-CN" altLang="en-US" sz="2399" dirty="0">
                    <a:solidFill>
                      <a:prstClr val="black"/>
                    </a:solidFill>
                    <a:latin typeface="微软雅黑"/>
                    <a:ea typeface="微软雅黑"/>
                  </a:rPr>
                  <a:t>就可以分别对应联结词</a:t>
                </a:r>
                <a:r>
                  <a:rPr lang="en-US" altLang="zh-CN" sz="2399" dirty="0">
                    <a:solidFill>
                      <a:prstClr val="black"/>
                    </a:solidFill>
                    <a:latin typeface="微软雅黑"/>
                    <a:ea typeface="微软雅黑"/>
                  </a:rPr>
                  <a:t>¬</a:t>
                </a:r>
                <a:r>
                  <a:rPr lang="zh-CN" altLang="en-US" sz="2399" dirty="0">
                    <a:solidFill>
                      <a:prstClr val="black"/>
                    </a:solidFill>
                    <a:latin typeface="微软雅黑"/>
                    <a:ea typeface="微软雅黑"/>
                  </a:rPr>
                  <a:t>、∨、∧和</a:t>
                </a:r>
                <a14:m>
                  <m:oMath xmlns:m="http://schemas.openxmlformats.org/officeDocument/2006/math">
                    <m:acc>
                      <m:accPr>
                        <m:chr m:val="̅"/>
                        <m:ctrlPr>
                          <a:rPr lang="zh-CN" altLang="en-US" sz="2399" i="1">
                            <a:solidFill>
                              <a:prstClr val="black"/>
                            </a:solidFill>
                            <a:latin typeface="Cambria Math" panose="02040503050406030204" pitchFamily="18" charset="0"/>
                            <a:ea typeface="+mn-ea"/>
                          </a:rPr>
                        </m:ctrlPr>
                      </m:accPr>
                      <m:e>
                        <m:r>
                          <a:rPr lang="zh-CN" altLang="en-US" sz="2399" i="1">
                            <a:solidFill>
                              <a:prstClr val="black"/>
                            </a:solidFill>
                            <a:latin typeface="Cambria Math" panose="02040503050406030204" pitchFamily="18" charset="0"/>
                            <a:ea typeface="+mn-ea"/>
                          </a:rPr>
                          <m:t>∨</m:t>
                        </m:r>
                      </m:e>
                    </m:acc>
                  </m:oMath>
                </a14:m>
                <a:r>
                  <a:rPr lang="zh-CN" altLang="en-US" sz="2399" dirty="0">
                    <a:solidFill>
                      <a:prstClr val="black"/>
                    </a:solidFill>
                    <a:latin typeface="微软雅黑"/>
                    <a:ea typeface="微软雅黑"/>
                  </a:rPr>
                  <a:t>。</a:t>
                </a:r>
              </a:p>
            </p:txBody>
          </p:sp>
        </mc:Choice>
        <mc:Fallback xmlns="">
          <p:sp>
            <p:nvSpPr>
              <p:cNvPr id="157701" name="Rectangle 4">
                <a:extLst>
                  <a:ext uri="{FF2B5EF4-FFF2-40B4-BE49-F238E27FC236}">
                    <a16:creationId xmlns:a16="http://schemas.microsoft.com/office/drawing/2014/main" id="{FE335FFA-2106-47DA-8454-D32BF422C5FA}"/>
                  </a:ext>
                </a:extLst>
              </p:cNvPr>
              <p:cNvSpPr>
                <a:spLocks noRot="1" noChangeAspect="1" noMove="1" noResize="1" noEditPoints="1" noAdjustHandles="1" noChangeArrowheads="1" noChangeShapeType="1" noTextEdit="1"/>
              </p:cNvSpPr>
              <p:nvPr/>
            </p:nvSpPr>
            <p:spPr bwMode="auto">
              <a:xfrm>
                <a:off x="274039" y="1831150"/>
                <a:ext cx="11502872" cy="671441"/>
              </a:xfrm>
              <a:prstGeom prst="rect">
                <a:avLst/>
              </a:prstGeom>
              <a:blipFill>
                <a:blip r:embed="rId4"/>
                <a:stretch>
                  <a:fillRect l="-848" t="-180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7462" name="Rectangle 6">
            <a:extLst>
              <a:ext uri="{FF2B5EF4-FFF2-40B4-BE49-F238E27FC236}">
                <a16:creationId xmlns:a16="http://schemas.microsoft.com/office/drawing/2014/main" id="{3624918E-5E8D-4152-8FCB-7BD82DD135CB}"/>
              </a:ext>
            </a:extLst>
          </p:cNvPr>
          <p:cNvSpPr>
            <a:spLocks noChangeArrowheads="1"/>
          </p:cNvSpPr>
          <p:nvPr/>
        </p:nvSpPr>
        <p:spPr bwMode="auto">
          <a:xfrm>
            <a:off x="1527439" y="3068130"/>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801" b="0">
              <a:solidFill>
                <a:srgbClr val="FF0000"/>
              </a:solidFill>
            </a:endParaRPr>
          </a:p>
        </p:txBody>
      </p:sp>
      <p:sp>
        <p:nvSpPr>
          <p:cNvPr id="147464" name="Rectangle 7">
            <a:extLst>
              <a:ext uri="{FF2B5EF4-FFF2-40B4-BE49-F238E27FC236}">
                <a16:creationId xmlns:a16="http://schemas.microsoft.com/office/drawing/2014/main" id="{02C3D98B-0FAE-46BA-9444-05C1C161A4D1}"/>
              </a:ext>
            </a:extLst>
          </p:cNvPr>
          <p:cNvSpPr>
            <a:spLocks noChangeArrowheads="1"/>
          </p:cNvSpPr>
          <p:nvPr/>
        </p:nvSpPr>
        <p:spPr bwMode="auto">
          <a:xfrm>
            <a:off x="1527439" y="3268143"/>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801" b="0">
              <a:solidFill>
                <a:srgbClr val="FF0000"/>
              </a:solidFill>
            </a:endParaRPr>
          </a:p>
        </p:txBody>
      </p:sp>
      <p:sp>
        <p:nvSpPr>
          <p:cNvPr id="157705" name="矩形 8">
            <a:extLst>
              <a:ext uri="{FF2B5EF4-FFF2-40B4-BE49-F238E27FC236}">
                <a16:creationId xmlns:a16="http://schemas.microsoft.com/office/drawing/2014/main" id="{1DF538D1-7B87-4937-A17F-411D871D7468}"/>
              </a:ext>
            </a:extLst>
          </p:cNvPr>
          <p:cNvSpPr>
            <a:spLocks noChangeArrowheads="1"/>
          </p:cNvSpPr>
          <p:nvPr/>
        </p:nvSpPr>
        <p:spPr bwMode="auto">
          <a:xfrm>
            <a:off x="360188" y="2517700"/>
            <a:ext cx="10367839" cy="1134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50000"/>
              </a:lnSpc>
              <a:spcBef>
                <a:spcPct val="0"/>
              </a:spcBef>
              <a:buClrTx/>
              <a:buNone/>
            </a:pPr>
            <a:r>
              <a:rPr lang="zh-CN" altLang="en-US" sz="2399" dirty="0">
                <a:solidFill>
                  <a:srgbClr val="C00000"/>
                </a:solidFill>
                <a:latin typeface="微软雅黑"/>
                <a:ea typeface="微软雅黑"/>
              </a:rPr>
              <a:t>例</a:t>
            </a:r>
            <a:r>
              <a:rPr lang="en-US" altLang="zh-CN" sz="2399" dirty="0">
                <a:solidFill>
                  <a:srgbClr val="C00000"/>
                </a:solidFill>
                <a:latin typeface="微软雅黑"/>
                <a:ea typeface="微软雅黑"/>
              </a:rPr>
              <a:t>2.36 </a:t>
            </a:r>
            <a:r>
              <a:rPr lang="zh-CN" altLang="en-US" sz="2399" dirty="0">
                <a:latin typeface="微软雅黑"/>
                <a:ea typeface="微软雅黑"/>
              </a:rPr>
              <a:t>（</a:t>
            </a:r>
            <a:r>
              <a:rPr lang="en-US" altLang="zh-CN" sz="2399" dirty="0">
                <a:latin typeface="微软雅黑"/>
                <a:ea typeface="微软雅黑"/>
              </a:rPr>
              <a:t>1</a:t>
            </a:r>
            <a:r>
              <a:rPr lang="zh-CN" altLang="en-US" sz="2399" dirty="0">
                <a:latin typeface="微软雅黑"/>
                <a:ea typeface="微软雅黑"/>
              </a:rPr>
              <a:t>）求比特串</a:t>
            </a:r>
            <a:r>
              <a:rPr lang="en-US" altLang="zh-CN" sz="2399" dirty="0">
                <a:latin typeface="微软雅黑"/>
                <a:ea typeface="微软雅黑"/>
              </a:rPr>
              <a:t>01 1011 0011</a:t>
            </a:r>
            <a:r>
              <a:rPr lang="zh-CN" altLang="en-US" sz="2399" dirty="0">
                <a:latin typeface="微软雅黑"/>
                <a:ea typeface="微软雅黑"/>
              </a:rPr>
              <a:t>的按位</a:t>
            </a:r>
            <a:r>
              <a:rPr lang="en-US" altLang="zh-CN" sz="2399" dirty="0">
                <a:latin typeface="微软雅黑"/>
                <a:ea typeface="微软雅黑"/>
              </a:rPr>
              <a:t>NOT</a:t>
            </a:r>
            <a:r>
              <a:rPr lang="zh-CN" altLang="en-US" sz="2399" dirty="0">
                <a:latin typeface="微软雅黑"/>
                <a:ea typeface="微软雅黑"/>
              </a:rPr>
              <a:t>。</a:t>
            </a:r>
          </a:p>
          <a:p>
            <a:pPr algn="l" defTabSz="1219261">
              <a:lnSpc>
                <a:spcPct val="150000"/>
              </a:lnSpc>
              <a:spcBef>
                <a:spcPct val="0"/>
              </a:spcBef>
              <a:buClrTx/>
              <a:buNone/>
            </a:pPr>
            <a:r>
              <a:rPr lang="zh-CN" altLang="en-US" sz="2399" dirty="0">
                <a:latin typeface="微软雅黑"/>
                <a:ea typeface="微软雅黑"/>
              </a:rPr>
              <a:t>（</a:t>
            </a:r>
            <a:r>
              <a:rPr lang="en-US" altLang="zh-CN" sz="2399" dirty="0">
                <a:latin typeface="微软雅黑"/>
                <a:ea typeface="微软雅黑"/>
              </a:rPr>
              <a:t>2</a:t>
            </a:r>
            <a:r>
              <a:rPr lang="zh-CN" altLang="en-US" sz="2399" dirty="0">
                <a:latin typeface="微软雅黑"/>
                <a:ea typeface="微软雅黑"/>
              </a:rPr>
              <a:t>）求比特串</a:t>
            </a:r>
            <a:r>
              <a:rPr lang="en-US" altLang="zh-CN" sz="2399" dirty="0">
                <a:latin typeface="微软雅黑"/>
                <a:ea typeface="微软雅黑"/>
              </a:rPr>
              <a:t>01 1011 0011</a:t>
            </a:r>
            <a:r>
              <a:rPr lang="zh-CN" altLang="en-US" sz="2399" dirty="0">
                <a:latin typeface="微软雅黑"/>
                <a:ea typeface="微软雅黑"/>
              </a:rPr>
              <a:t>和</a:t>
            </a:r>
            <a:r>
              <a:rPr lang="en-US" altLang="zh-CN" sz="2399" dirty="0">
                <a:latin typeface="微软雅黑"/>
                <a:ea typeface="微软雅黑"/>
              </a:rPr>
              <a:t>10 1101 0101</a:t>
            </a:r>
            <a:r>
              <a:rPr lang="zh-CN" altLang="en-US" sz="2399" dirty="0">
                <a:latin typeface="微软雅黑"/>
                <a:ea typeface="微软雅黑"/>
              </a:rPr>
              <a:t>的按位</a:t>
            </a:r>
            <a:r>
              <a:rPr lang="en-US" altLang="zh-CN" sz="2399" dirty="0">
                <a:latin typeface="微软雅黑"/>
                <a:ea typeface="微软雅黑"/>
              </a:rPr>
              <a:t>OR</a:t>
            </a:r>
            <a:r>
              <a:rPr lang="zh-CN" altLang="en-US" sz="2399" dirty="0">
                <a:latin typeface="微软雅黑"/>
                <a:ea typeface="微软雅黑"/>
              </a:rPr>
              <a:t>，</a:t>
            </a:r>
            <a:r>
              <a:rPr lang="en-US" altLang="zh-CN" sz="2399" dirty="0">
                <a:latin typeface="微软雅黑"/>
                <a:ea typeface="微软雅黑"/>
              </a:rPr>
              <a:t>AND</a:t>
            </a:r>
            <a:r>
              <a:rPr lang="zh-CN" altLang="en-US" sz="2399" dirty="0">
                <a:latin typeface="微软雅黑"/>
                <a:ea typeface="微软雅黑"/>
              </a:rPr>
              <a:t>和</a:t>
            </a:r>
            <a:r>
              <a:rPr lang="en-US" altLang="zh-CN" sz="2399" dirty="0">
                <a:latin typeface="微软雅黑"/>
                <a:ea typeface="微软雅黑"/>
              </a:rPr>
              <a:t>XOR</a:t>
            </a:r>
            <a:r>
              <a:rPr lang="zh-CN" altLang="en-US" sz="2399" dirty="0">
                <a:latin typeface="微软雅黑"/>
                <a:ea typeface="微软雅黑"/>
              </a:rPr>
              <a:t>。</a:t>
            </a:r>
          </a:p>
        </p:txBody>
      </p:sp>
      <p:sp>
        <p:nvSpPr>
          <p:cNvPr id="16" name="矩形 8">
            <a:extLst>
              <a:ext uri="{FF2B5EF4-FFF2-40B4-BE49-F238E27FC236}">
                <a16:creationId xmlns:a16="http://schemas.microsoft.com/office/drawing/2014/main" id="{30ACA4D5-9C45-4629-B0AE-DE40182ED042}"/>
              </a:ext>
            </a:extLst>
          </p:cNvPr>
          <p:cNvSpPr>
            <a:spLocks noChangeArrowheads="1"/>
          </p:cNvSpPr>
          <p:nvPr/>
        </p:nvSpPr>
        <p:spPr bwMode="auto">
          <a:xfrm>
            <a:off x="360187" y="3886863"/>
            <a:ext cx="10367839" cy="2529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50000"/>
              </a:lnSpc>
              <a:buNone/>
            </a:pPr>
            <a:r>
              <a:rPr lang="zh-CN" altLang="zh-CN" sz="2399" dirty="0">
                <a:solidFill>
                  <a:srgbClr val="C00000"/>
                </a:solidFill>
                <a:latin typeface="微软雅黑"/>
                <a:ea typeface="微软雅黑"/>
              </a:rPr>
              <a:t>解</a:t>
            </a:r>
            <a:r>
              <a:rPr lang="en-US" altLang="zh-CN" sz="2399" dirty="0">
                <a:latin typeface="微软雅黑"/>
                <a:ea typeface="微软雅黑"/>
              </a:rPr>
              <a:t>  </a:t>
            </a:r>
            <a:r>
              <a:rPr lang="zh-CN" altLang="zh-CN" sz="2399" dirty="0">
                <a:latin typeface="微软雅黑"/>
                <a:ea typeface="微软雅黑"/>
              </a:rPr>
              <a:t>（</a:t>
            </a:r>
            <a:r>
              <a:rPr lang="en-US" altLang="zh-CN" sz="2399" dirty="0">
                <a:latin typeface="微软雅黑"/>
                <a:ea typeface="微软雅黑"/>
              </a:rPr>
              <a:t>1</a:t>
            </a:r>
            <a:r>
              <a:rPr lang="zh-CN" altLang="zh-CN" sz="2399" dirty="0">
                <a:latin typeface="微软雅黑"/>
                <a:ea typeface="微软雅黑"/>
              </a:rPr>
              <a:t>）</a:t>
            </a:r>
            <a:r>
              <a:rPr lang="en-US" altLang="zh-CN" sz="2399" dirty="0">
                <a:solidFill>
                  <a:srgbClr val="3333FF"/>
                </a:solidFill>
                <a:latin typeface="微软雅黑"/>
                <a:ea typeface="微软雅黑"/>
              </a:rPr>
              <a:t>NOT</a:t>
            </a:r>
            <a:r>
              <a:rPr lang="en-US" altLang="zh-CN" sz="2399" dirty="0">
                <a:latin typeface="微软雅黑"/>
                <a:ea typeface="微软雅黑"/>
              </a:rPr>
              <a:t>(01 1011 0011)=10 0100 1100</a:t>
            </a:r>
            <a:r>
              <a:rPr lang="zh-CN" altLang="zh-CN" sz="2399" dirty="0">
                <a:latin typeface="微软雅黑"/>
                <a:ea typeface="微软雅黑"/>
              </a:rPr>
              <a:t>。</a:t>
            </a:r>
          </a:p>
          <a:p>
            <a:pPr defTabSz="1219261">
              <a:lnSpc>
                <a:spcPct val="150000"/>
              </a:lnSpc>
              <a:buNone/>
            </a:pPr>
            <a:r>
              <a:rPr lang="en-US" altLang="zh-CN" sz="2399" dirty="0">
                <a:latin typeface="微软雅黑"/>
                <a:ea typeface="微软雅黑"/>
              </a:rPr>
              <a:t>     </a:t>
            </a:r>
            <a:r>
              <a:rPr lang="zh-CN" altLang="zh-CN" sz="2399" dirty="0">
                <a:latin typeface="微软雅黑"/>
                <a:ea typeface="微软雅黑"/>
              </a:rPr>
              <a:t>（</a:t>
            </a:r>
            <a:r>
              <a:rPr lang="en-US" altLang="zh-CN" sz="2399" dirty="0">
                <a:latin typeface="微软雅黑"/>
                <a:ea typeface="微软雅黑"/>
              </a:rPr>
              <a:t>2</a:t>
            </a:r>
            <a:r>
              <a:rPr lang="zh-CN" altLang="zh-CN" sz="2399" dirty="0">
                <a:latin typeface="微软雅黑"/>
                <a:ea typeface="微软雅黑"/>
              </a:rPr>
              <a:t>）</a:t>
            </a:r>
            <a:r>
              <a:rPr lang="en-US" altLang="zh-CN" sz="2399" dirty="0">
                <a:latin typeface="微软雅黑"/>
                <a:ea typeface="微软雅黑"/>
              </a:rPr>
              <a:t>(01 1011 0011)</a:t>
            </a:r>
            <a:r>
              <a:rPr lang="en-US" altLang="zh-CN" sz="2399" dirty="0">
                <a:solidFill>
                  <a:srgbClr val="3333FF"/>
                </a:solidFill>
                <a:latin typeface="微软雅黑"/>
                <a:ea typeface="微软雅黑"/>
              </a:rPr>
              <a:t>OR</a:t>
            </a:r>
            <a:r>
              <a:rPr lang="en-US" altLang="zh-CN" sz="2399" dirty="0">
                <a:latin typeface="微软雅黑"/>
                <a:ea typeface="微软雅黑"/>
              </a:rPr>
              <a:t>(10 1101 0101)=11 1111 0111</a:t>
            </a:r>
            <a:r>
              <a:rPr lang="zh-CN" altLang="zh-CN" sz="2399" dirty="0">
                <a:latin typeface="微软雅黑"/>
                <a:ea typeface="微软雅黑"/>
              </a:rPr>
              <a:t>。</a:t>
            </a:r>
          </a:p>
          <a:p>
            <a:pPr defTabSz="1219261">
              <a:lnSpc>
                <a:spcPct val="150000"/>
              </a:lnSpc>
              <a:buNone/>
            </a:pPr>
            <a:r>
              <a:rPr lang="en-US" altLang="zh-CN" sz="2399" dirty="0">
                <a:latin typeface="微软雅黑"/>
                <a:ea typeface="微软雅黑"/>
              </a:rPr>
              <a:t>             (01 1011 0011)</a:t>
            </a:r>
            <a:r>
              <a:rPr lang="en-US" altLang="zh-CN" sz="2399" dirty="0">
                <a:solidFill>
                  <a:srgbClr val="3333FF"/>
                </a:solidFill>
                <a:latin typeface="微软雅黑"/>
                <a:ea typeface="微软雅黑"/>
              </a:rPr>
              <a:t>AND</a:t>
            </a:r>
            <a:r>
              <a:rPr lang="en-US" altLang="zh-CN" sz="2399" dirty="0">
                <a:latin typeface="微软雅黑"/>
                <a:ea typeface="微软雅黑"/>
              </a:rPr>
              <a:t>(10 1101 0101)=00 1001 0001</a:t>
            </a:r>
            <a:r>
              <a:rPr lang="zh-CN" altLang="zh-CN" sz="2399" dirty="0">
                <a:latin typeface="微软雅黑"/>
                <a:ea typeface="微软雅黑"/>
              </a:rPr>
              <a:t>。</a:t>
            </a:r>
          </a:p>
          <a:p>
            <a:pPr defTabSz="1219261">
              <a:lnSpc>
                <a:spcPct val="150000"/>
              </a:lnSpc>
              <a:buNone/>
            </a:pPr>
            <a:r>
              <a:rPr lang="en-US" altLang="zh-CN" sz="2399" dirty="0">
                <a:latin typeface="微软雅黑"/>
                <a:ea typeface="微软雅黑"/>
              </a:rPr>
              <a:t>             (01 1011 0011)</a:t>
            </a:r>
            <a:r>
              <a:rPr lang="en-US" altLang="zh-CN" sz="2399" dirty="0">
                <a:solidFill>
                  <a:srgbClr val="3333FF"/>
                </a:solidFill>
                <a:latin typeface="微软雅黑"/>
                <a:ea typeface="微软雅黑"/>
              </a:rPr>
              <a:t>XOR</a:t>
            </a:r>
            <a:r>
              <a:rPr lang="en-US" altLang="zh-CN" sz="2399" dirty="0">
                <a:latin typeface="微软雅黑"/>
                <a:ea typeface="微软雅黑"/>
              </a:rPr>
              <a:t>(10 1101 0101)=11 0110 0110</a:t>
            </a:r>
            <a:r>
              <a:rPr lang="zh-CN" altLang="zh-CN" sz="2399" dirty="0">
                <a:latin typeface="微软雅黑"/>
                <a:ea typeface="微软雅黑"/>
              </a:rPr>
              <a:t>。</a:t>
            </a:r>
            <a:endParaRPr lang="zh-CN" altLang="en-US" sz="2399" dirty="0">
              <a:latin typeface="微软雅黑"/>
              <a:ea typeface="微软雅黑"/>
            </a:endParaRPr>
          </a:p>
        </p:txBody>
      </p:sp>
    </p:spTree>
    <p:custDataLst>
      <p:tags r:id="rId1"/>
    </p:custDataLst>
    <p:extLst>
      <p:ext uri="{BB962C8B-B14F-4D97-AF65-F5344CB8AC3E}">
        <p14:creationId xmlns:p14="http://schemas.microsoft.com/office/powerpoint/2010/main" val="33243839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57701">
                                            <p:txEl>
                                              <p:pRg st="0" end="0"/>
                                            </p:txEl>
                                          </p:spTgt>
                                        </p:tgtEl>
                                        <p:attrNameLst>
                                          <p:attrName>style.visibility</p:attrName>
                                        </p:attrNameLst>
                                      </p:cBhvr>
                                      <p:to>
                                        <p:strVal val="visible"/>
                                      </p:to>
                                    </p:set>
                                    <p:anim calcmode="lin" valueType="num">
                                      <p:cBhvr>
                                        <p:cTn id="7" dur="500" fill="hold"/>
                                        <p:tgtEl>
                                          <p:spTgt spid="15770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770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57705"/>
                                        </p:tgtEl>
                                        <p:attrNameLst>
                                          <p:attrName>style.visibility</p:attrName>
                                        </p:attrNameLst>
                                      </p:cBhvr>
                                      <p:to>
                                        <p:strVal val="visible"/>
                                      </p:to>
                                    </p:set>
                                    <p:anim calcmode="lin" valueType="num">
                                      <p:cBhvr>
                                        <p:cTn id="13" dur="500" fill="hold"/>
                                        <p:tgtEl>
                                          <p:spTgt spid="157705"/>
                                        </p:tgtEl>
                                        <p:attrNameLst>
                                          <p:attrName>ppt_w</p:attrName>
                                        </p:attrNameLst>
                                      </p:cBhvr>
                                      <p:tavLst>
                                        <p:tav tm="0">
                                          <p:val>
                                            <p:fltVal val="0"/>
                                          </p:val>
                                        </p:tav>
                                        <p:tav tm="100000">
                                          <p:val>
                                            <p:strVal val="#ppt_w"/>
                                          </p:val>
                                        </p:tav>
                                      </p:tavLst>
                                    </p:anim>
                                    <p:anim calcmode="lin" valueType="num">
                                      <p:cBhvr>
                                        <p:cTn id="14" dur="500" fill="hold"/>
                                        <p:tgtEl>
                                          <p:spTgt spid="15770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circle(in)">
                                      <p:cBhvr>
                                        <p:cTn id="19" dur="2000"/>
                                        <p:tgtEl>
                                          <p:spTgt spid="1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16">
                                            <p:txEl>
                                              <p:pRg st="1" end="1"/>
                                            </p:txEl>
                                          </p:spTgt>
                                        </p:tgtEl>
                                        <p:attrNameLst>
                                          <p:attrName>style.visibility</p:attrName>
                                        </p:attrNameLst>
                                      </p:cBhvr>
                                      <p:to>
                                        <p:strVal val="visible"/>
                                      </p:to>
                                    </p:set>
                                    <p:animEffect transition="in" filter="circle(in)">
                                      <p:cBhvr>
                                        <p:cTn id="30" dur="2000"/>
                                        <p:tgtEl>
                                          <p:spTgt spid="16">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6">
                                            <p:txEl>
                                              <p:pRg st="2" end="2"/>
                                            </p:txEl>
                                          </p:spTgt>
                                        </p:tgtEl>
                                        <p:attrNameLst>
                                          <p:attrName>style.visibility</p:attrName>
                                        </p:attrNameLst>
                                      </p:cBhvr>
                                      <p:to>
                                        <p:strVal val="visible"/>
                                      </p:to>
                                    </p:set>
                                    <p:anim calcmode="lin" valueType="num">
                                      <p:cBhvr>
                                        <p:cTn id="35" dur="500" fill="hold"/>
                                        <p:tgtEl>
                                          <p:spTgt spid="16">
                                            <p:txEl>
                                              <p:pRg st="2" end="2"/>
                                            </p:txEl>
                                          </p:spTgt>
                                        </p:tgtEl>
                                        <p:attrNameLst>
                                          <p:attrName>ppt_w</p:attrName>
                                        </p:attrNameLst>
                                      </p:cBhvr>
                                      <p:tavLst>
                                        <p:tav tm="0">
                                          <p:val>
                                            <p:fltVal val="0"/>
                                          </p:val>
                                        </p:tav>
                                        <p:tav tm="100000">
                                          <p:val>
                                            <p:strVal val="#ppt_w"/>
                                          </p:val>
                                        </p:tav>
                                      </p:tavLst>
                                    </p:anim>
                                    <p:anim calcmode="lin" valueType="num">
                                      <p:cBhvr>
                                        <p:cTn id="36" dur="500" fill="hold"/>
                                        <p:tgtEl>
                                          <p:spTgt spid="16">
                                            <p:txEl>
                                              <p:pRg st="2" end="2"/>
                                            </p:txEl>
                                          </p:spTgt>
                                        </p:tgtEl>
                                        <p:attrNameLst>
                                          <p:attrName>ppt_h</p:attrName>
                                        </p:attrNameLst>
                                      </p:cBhvr>
                                      <p:tavLst>
                                        <p:tav tm="0">
                                          <p:val>
                                            <p:fltVal val="0"/>
                                          </p:val>
                                        </p:tav>
                                        <p:tav tm="100000">
                                          <p:val>
                                            <p:strVal val="#ppt_h"/>
                                          </p:val>
                                        </p:tav>
                                      </p:tavLst>
                                    </p:anim>
                                    <p:animEffect transition="in" filter="fade">
                                      <p:cBhvr>
                                        <p:cTn id="37" dur="500"/>
                                        <p:tgtEl>
                                          <p:spTgt spid="16">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nodeType="clickEffect">
                                  <p:stCondLst>
                                    <p:cond delay="0"/>
                                  </p:stCondLst>
                                  <p:childTnLst>
                                    <p:set>
                                      <p:cBhvr>
                                        <p:cTn id="41" dur="1" fill="hold">
                                          <p:stCondLst>
                                            <p:cond delay="0"/>
                                          </p:stCondLst>
                                        </p:cTn>
                                        <p:tgtEl>
                                          <p:spTgt spid="16">
                                            <p:txEl>
                                              <p:pRg st="3" end="3"/>
                                            </p:txEl>
                                          </p:spTgt>
                                        </p:tgtEl>
                                        <p:attrNameLst>
                                          <p:attrName>style.visibility</p:attrName>
                                        </p:attrNameLst>
                                      </p:cBhvr>
                                      <p:to>
                                        <p:strVal val="visible"/>
                                      </p:to>
                                    </p:set>
                                    <p:animEffect transition="in" filter="wheel(1)">
                                      <p:cBhvr>
                                        <p:cTn id="42" dur="20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1" grpId="0" build="p" autoUpdateAnimBg="0"/>
      <p:bldP spid="157705" grpId="0" autoUpdateAnimBg="0"/>
      <p:bldP spid="16"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a:extLst>
              <a:ext uri="{FF2B5EF4-FFF2-40B4-BE49-F238E27FC236}">
                <a16:creationId xmlns:a16="http://schemas.microsoft.com/office/drawing/2014/main" id="{A7F1525F-2C57-4B0E-9147-5CB9CAA21BB3}"/>
              </a:ext>
            </a:extLst>
          </p:cNvPr>
          <p:cNvSpPr>
            <a:spLocks noGrp="1" noChangeArrowheads="1"/>
          </p:cNvSpPr>
          <p:nvPr>
            <p:ph type="title" idx="4294967295"/>
          </p:nvPr>
        </p:nvSpPr>
        <p:spPr>
          <a:xfrm>
            <a:off x="915493" y="98632"/>
            <a:ext cx="8064034" cy="923872"/>
          </a:xfrm>
        </p:spPr>
        <p:txBody>
          <a:bodyPr/>
          <a:lstStyle/>
          <a:p>
            <a:r>
              <a:rPr lang="en-US" altLang="zh-CN" sz="1999" dirty="0"/>
              <a:t>2.Web</a:t>
            </a:r>
            <a:r>
              <a:rPr lang="zh-CN" altLang="en-US" sz="1999" dirty="0"/>
              <a:t>搜索</a:t>
            </a:r>
          </a:p>
        </p:txBody>
      </p:sp>
      <p:sp>
        <p:nvSpPr>
          <p:cNvPr id="157700" name="Rectangle 3">
            <a:extLst>
              <a:ext uri="{FF2B5EF4-FFF2-40B4-BE49-F238E27FC236}">
                <a16:creationId xmlns:a16="http://schemas.microsoft.com/office/drawing/2014/main" id="{7F975CC1-514B-47E0-9FBC-B35612AD1B5B}"/>
              </a:ext>
            </a:extLst>
          </p:cNvPr>
          <p:cNvSpPr>
            <a:spLocks noGrp="1" noChangeArrowheads="1"/>
          </p:cNvSpPr>
          <p:nvPr>
            <p:ph type="body" idx="4294967295"/>
          </p:nvPr>
        </p:nvSpPr>
        <p:spPr>
          <a:xfrm>
            <a:off x="233472" y="943953"/>
            <a:ext cx="2206975" cy="523319"/>
          </a:xfrm>
        </p:spPr>
        <p:txBody>
          <a:bodyPr>
            <a:noAutofit/>
          </a:bodyPr>
          <a:lstStyle/>
          <a:p>
            <a:pPr marL="0" indent="0">
              <a:buNone/>
            </a:pPr>
            <a:r>
              <a:rPr lang="en-US" altLang="zh-CN" dirty="0">
                <a:solidFill>
                  <a:srgbClr val="C00000"/>
                </a:solidFill>
              </a:rPr>
              <a:t>2.Web</a:t>
            </a:r>
            <a:r>
              <a:rPr lang="zh-CN" altLang="en-US" dirty="0">
                <a:solidFill>
                  <a:srgbClr val="C00000"/>
                </a:solidFill>
              </a:rPr>
              <a:t>搜索</a:t>
            </a:r>
            <a:endParaRPr lang="zh-CN" altLang="zh-CN" dirty="0">
              <a:solidFill>
                <a:srgbClr val="C00000"/>
              </a:solidFill>
            </a:endParaRPr>
          </a:p>
        </p:txBody>
      </p:sp>
      <p:pic>
        <p:nvPicPr>
          <p:cNvPr id="2" name="图片 1"/>
          <p:cNvPicPr>
            <a:picLocks noChangeAspect="1"/>
          </p:cNvPicPr>
          <p:nvPr/>
        </p:nvPicPr>
        <p:blipFill>
          <a:blip r:embed="rId4"/>
          <a:stretch>
            <a:fillRect/>
          </a:stretch>
        </p:blipFill>
        <p:spPr>
          <a:xfrm>
            <a:off x="885007" y="1757013"/>
            <a:ext cx="4104263" cy="4719901"/>
          </a:xfrm>
          <a:prstGeom prst="rect">
            <a:avLst/>
          </a:prstGeom>
        </p:spPr>
      </p:pic>
      <p:pic>
        <p:nvPicPr>
          <p:cNvPr id="10" name="图片 9">
            <a:extLst>
              <a:ext uri="{FF2B5EF4-FFF2-40B4-BE49-F238E27FC236}">
                <a16:creationId xmlns:a16="http://schemas.microsoft.com/office/drawing/2014/main" id="{E6615CEC-0947-42B2-99E2-ABBE14CFA24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5493" y="1722557"/>
            <a:ext cx="9293712" cy="4830534"/>
          </a:xfrm>
          <a:prstGeom prst="rect">
            <a:avLst/>
          </a:prstGeom>
          <a:noFill/>
          <a:ln>
            <a:noFill/>
          </a:ln>
        </p:spPr>
      </p:pic>
    </p:spTree>
    <p:custDataLst>
      <p:tags r:id="rId1"/>
    </p:custDataLst>
    <p:extLst>
      <p:ext uri="{BB962C8B-B14F-4D97-AF65-F5344CB8AC3E}">
        <p14:creationId xmlns:p14="http://schemas.microsoft.com/office/powerpoint/2010/main" val="20918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a:extLst>
              <a:ext uri="{FF2B5EF4-FFF2-40B4-BE49-F238E27FC236}">
                <a16:creationId xmlns:a16="http://schemas.microsoft.com/office/drawing/2014/main" id="{A7F1525F-2C57-4B0E-9147-5CB9CAA21BB3}"/>
              </a:ext>
            </a:extLst>
          </p:cNvPr>
          <p:cNvSpPr>
            <a:spLocks noGrp="1" noChangeArrowheads="1"/>
          </p:cNvSpPr>
          <p:nvPr>
            <p:ph type="title" idx="4294967295"/>
          </p:nvPr>
        </p:nvSpPr>
        <p:spPr>
          <a:xfrm>
            <a:off x="915493" y="98632"/>
            <a:ext cx="8064034" cy="923872"/>
          </a:xfrm>
        </p:spPr>
        <p:txBody>
          <a:bodyPr/>
          <a:lstStyle/>
          <a:p>
            <a:r>
              <a:rPr lang="en-US" altLang="zh-CN" dirty="0"/>
              <a:t>3.</a:t>
            </a:r>
            <a:r>
              <a:rPr lang="zh-CN" altLang="en-US" dirty="0"/>
              <a:t>逻辑难题</a:t>
            </a:r>
          </a:p>
        </p:txBody>
      </p:sp>
      <p:sp>
        <p:nvSpPr>
          <p:cNvPr id="157700" name="Rectangle 3">
            <a:extLst>
              <a:ext uri="{FF2B5EF4-FFF2-40B4-BE49-F238E27FC236}">
                <a16:creationId xmlns:a16="http://schemas.microsoft.com/office/drawing/2014/main" id="{7F975CC1-514B-47E0-9FBC-B35612AD1B5B}"/>
              </a:ext>
            </a:extLst>
          </p:cNvPr>
          <p:cNvSpPr>
            <a:spLocks noGrp="1" noChangeArrowheads="1"/>
          </p:cNvSpPr>
          <p:nvPr>
            <p:ph type="body" idx="4294967295"/>
          </p:nvPr>
        </p:nvSpPr>
        <p:spPr>
          <a:xfrm>
            <a:off x="233472" y="879706"/>
            <a:ext cx="2206975" cy="523319"/>
          </a:xfrm>
        </p:spPr>
        <p:txBody>
          <a:bodyPr>
            <a:noAutofit/>
          </a:bodyPr>
          <a:lstStyle/>
          <a:p>
            <a:pPr marL="0" indent="0">
              <a:buNone/>
            </a:pPr>
            <a:r>
              <a:rPr lang="en-US" altLang="zh-CN" dirty="0">
                <a:solidFill>
                  <a:srgbClr val="C00000"/>
                </a:solidFill>
              </a:rPr>
              <a:t>3.</a:t>
            </a:r>
            <a:r>
              <a:rPr lang="zh-CN" altLang="en-US" dirty="0">
                <a:solidFill>
                  <a:srgbClr val="C00000"/>
                </a:solidFill>
              </a:rPr>
              <a:t>逻辑难题</a:t>
            </a:r>
            <a:endParaRPr lang="zh-CN" altLang="zh-CN" dirty="0">
              <a:solidFill>
                <a:srgbClr val="C00000"/>
              </a:solidFill>
            </a:endParaRPr>
          </a:p>
        </p:txBody>
      </p:sp>
      <p:sp>
        <p:nvSpPr>
          <p:cNvPr id="157701" name="Rectangle 4">
            <a:extLst>
              <a:ext uri="{FF2B5EF4-FFF2-40B4-BE49-F238E27FC236}">
                <a16:creationId xmlns:a16="http://schemas.microsoft.com/office/drawing/2014/main" id="{FE335FFA-2106-47DA-8454-D32BF422C5FA}"/>
              </a:ext>
            </a:extLst>
          </p:cNvPr>
          <p:cNvSpPr>
            <a:spLocks noChangeArrowheads="1"/>
          </p:cNvSpPr>
          <p:nvPr/>
        </p:nvSpPr>
        <p:spPr bwMode="auto">
          <a:xfrm>
            <a:off x="261178" y="1508975"/>
            <a:ext cx="11502872" cy="143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50000"/>
              </a:lnSpc>
              <a:buNone/>
            </a:pPr>
            <a:r>
              <a:rPr lang="zh-CN" altLang="en-US" sz="2399" dirty="0">
                <a:solidFill>
                  <a:srgbClr val="C00000"/>
                </a:solidFill>
                <a:latin typeface="微软雅黑"/>
                <a:ea typeface="微软雅黑"/>
              </a:rPr>
              <a:t>例</a:t>
            </a:r>
            <a:r>
              <a:rPr lang="en-US" altLang="zh-CN" sz="2399" dirty="0">
                <a:solidFill>
                  <a:srgbClr val="C00000"/>
                </a:solidFill>
                <a:latin typeface="微软雅黑"/>
                <a:ea typeface="微软雅黑"/>
              </a:rPr>
              <a:t>2.37  </a:t>
            </a:r>
            <a:r>
              <a:rPr lang="zh-CN" altLang="en-US" sz="2399" dirty="0">
                <a:solidFill>
                  <a:prstClr val="black"/>
                </a:solidFill>
                <a:latin typeface="微软雅黑"/>
                <a:ea typeface="微软雅黑"/>
              </a:rPr>
              <a:t>一个岛上居住着两类人</a:t>
            </a:r>
            <a:r>
              <a:rPr lang="en-US" altLang="zh-CN" sz="2399" dirty="0">
                <a:solidFill>
                  <a:prstClr val="black"/>
                </a:solidFill>
                <a:latin typeface="微软雅黑"/>
                <a:ea typeface="微软雅黑"/>
              </a:rPr>
              <a:t>—</a:t>
            </a:r>
            <a:r>
              <a:rPr lang="zh-CN" altLang="en-US" sz="2399" dirty="0">
                <a:solidFill>
                  <a:prstClr val="black"/>
                </a:solidFill>
                <a:latin typeface="微软雅黑"/>
                <a:ea typeface="微软雅黑"/>
              </a:rPr>
              <a:t>骑士和流氓，骑士说的都是实话，而流氓只会说谎。如果碰到两个人</a:t>
            </a:r>
            <a:r>
              <a:rPr lang="en-US" altLang="zh-CN" sz="2399" dirty="0">
                <a:solidFill>
                  <a:prstClr val="black"/>
                </a:solidFill>
                <a:latin typeface="微软雅黑"/>
                <a:ea typeface="微软雅黑"/>
              </a:rPr>
              <a:t>A</a:t>
            </a:r>
            <a:r>
              <a:rPr lang="zh-CN" altLang="en-US" sz="2399" dirty="0">
                <a:solidFill>
                  <a:prstClr val="black"/>
                </a:solidFill>
                <a:latin typeface="微软雅黑"/>
                <a:ea typeface="微软雅黑"/>
              </a:rPr>
              <a:t>和</a:t>
            </a:r>
            <a:r>
              <a:rPr lang="en-US" altLang="zh-CN" sz="2399" dirty="0">
                <a:solidFill>
                  <a:prstClr val="black"/>
                </a:solidFill>
                <a:latin typeface="微软雅黑"/>
                <a:ea typeface="微软雅黑"/>
              </a:rPr>
              <a:t>B</a:t>
            </a:r>
            <a:r>
              <a:rPr lang="zh-CN" altLang="en-US" sz="2399" dirty="0">
                <a:solidFill>
                  <a:prstClr val="black"/>
                </a:solidFill>
                <a:latin typeface="微软雅黑"/>
                <a:ea typeface="微软雅黑"/>
              </a:rPr>
              <a:t>，如果</a:t>
            </a:r>
            <a:r>
              <a:rPr lang="en-US" altLang="zh-CN" sz="2399" dirty="0">
                <a:solidFill>
                  <a:prstClr val="black"/>
                </a:solidFill>
                <a:latin typeface="微软雅黑"/>
                <a:ea typeface="微软雅黑"/>
              </a:rPr>
              <a:t>A</a:t>
            </a:r>
            <a:r>
              <a:rPr lang="zh-CN" altLang="en-US" sz="2399" dirty="0">
                <a:solidFill>
                  <a:prstClr val="black"/>
                </a:solidFill>
                <a:latin typeface="微软雅黑"/>
                <a:ea typeface="微软雅黑"/>
              </a:rPr>
              <a:t>说“</a:t>
            </a:r>
            <a:r>
              <a:rPr lang="en-US" altLang="zh-CN" sz="2399" dirty="0">
                <a:solidFill>
                  <a:prstClr val="black"/>
                </a:solidFill>
                <a:latin typeface="微软雅黑"/>
                <a:ea typeface="微软雅黑"/>
              </a:rPr>
              <a:t>B</a:t>
            </a:r>
            <a:r>
              <a:rPr lang="zh-CN" altLang="en-US" sz="2399" dirty="0">
                <a:solidFill>
                  <a:prstClr val="black"/>
                </a:solidFill>
                <a:latin typeface="微软雅黑"/>
                <a:ea typeface="微软雅黑"/>
              </a:rPr>
              <a:t>是骑士”，</a:t>
            </a:r>
            <a:r>
              <a:rPr lang="en-US" altLang="zh-CN" sz="2399" dirty="0">
                <a:solidFill>
                  <a:prstClr val="black"/>
                </a:solidFill>
                <a:latin typeface="微软雅黑"/>
                <a:ea typeface="微软雅黑"/>
              </a:rPr>
              <a:t>B</a:t>
            </a:r>
            <a:r>
              <a:rPr lang="zh-CN" altLang="en-US" sz="2399" dirty="0">
                <a:solidFill>
                  <a:prstClr val="black"/>
                </a:solidFill>
                <a:latin typeface="微软雅黑"/>
                <a:ea typeface="微软雅黑"/>
              </a:rPr>
              <a:t>说“我们两人不是一类人”。请判断</a:t>
            </a:r>
            <a:r>
              <a:rPr lang="en-US" altLang="zh-CN" sz="2399" dirty="0">
                <a:solidFill>
                  <a:prstClr val="black"/>
                </a:solidFill>
                <a:latin typeface="微软雅黑"/>
                <a:ea typeface="微软雅黑"/>
              </a:rPr>
              <a:t>A</a:t>
            </a:r>
            <a:r>
              <a:rPr lang="zh-CN" altLang="en-US" sz="2399" dirty="0">
                <a:solidFill>
                  <a:prstClr val="black"/>
                </a:solidFill>
                <a:latin typeface="微软雅黑"/>
                <a:ea typeface="微软雅黑"/>
              </a:rPr>
              <a:t>、</a:t>
            </a:r>
            <a:r>
              <a:rPr lang="en-US" altLang="zh-CN" sz="2399" dirty="0">
                <a:solidFill>
                  <a:prstClr val="black"/>
                </a:solidFill>
                <a:latin typeface="微软雅黑"/>
                <a:ea typeface="微软雅黑"/>
              </a:rPr>
              <a:t>B</a:t>
            </a:r>
            <a:r>
              <a:rPr lang="zh-CN" altLang="en-US" sz="2399" dirty="0">
                <a:solidFill>
                  <a:prstClr val="black"/>
                </a:solidFill>
                <a:latin typeface="微软雅黑"/>
                <a:ea typeface="微软雅黑"/>
              </a:rPr>
              <a:t>两人到底是流氓还是骑士。</a:t>
            </a:r>
          </a:p>
        </p:txBody>
      </p:sp>
      <p:sp>
        <p:nvSpPr>
          <p:cNvPr id="147462" name="Rectangle 6">
            <a:extLst>
              <a:ext uri="{FF2B5EF4-FFF2-40B4-BE49-F238E27FC236}">
                <a16:creationId xmlns:a16="http://schemas.microsoft.com/office/drawing/2014/main" id="{3624918E-5E8D-4152-8FCB-7BD82DD135CB}"/>
              </a:ext>
            </a:extLst>
          </p:cNvPr>
          <p:cNvSpPr>
            <a:spLocks noChangeArrowheads="1"/>
          </p:cNvSpPr>
          <p:nvPr/>
        </p:nvSpPr>
        <p:spPr bwMode="auto">
          <a:xfrm>
            <a:off x="1527439" y="3068130"/>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801" b="0">
              <a:solidFill>
                <a:srgbClr val="FF0000"/>
              </a:solidFill>
            </a:endParaRPr>
          </a:p>
        </p:txBody>
      </p:sp>
      <p:sp>
        <p:nvSpPr>
          <p:cNvPr id="147464" name="Rectangle 7">
            <a:extLst>
              <a:ext uri="{FF2B5EF4-FFF2-40B4-BE49-F238E27FC236}">
                <a16:creationId xmlns:a16="http://schemas.microsoft.com/office/drawing/2014/main" id="{02C3D98B-0FAE-46BA-9444-05C1C161A4D1}"/>
              </a:ext>
            </a:extLst>
          </p:cNvPr>
          <p:cNvSpPr>
            <a:spLocks noChangeArrowheads="1"/>
          </p:cNvSpPr>
          <p:nvPr/>
        </p:nvSpPr>
        <p:spPr bwMode="auto">
          <a:xfrm>
            <a:off x="1527439" y="3268143"/>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801" b="0">
              <a:solidFill>
                <a:srgbClr val="FF0000"/>
              </a:solidFill>
            </a:endParaRPr>
          </a:p>
        </p:txBody>
      </p:sp>
      <p:sp>
        <p:nvSpPr>
          <p:cNvPr id="16" name="矩形 8">
            <a:extLst>
              <a:ext uri="{FF2B5EF4-FFF2-40B4-BE49-F238E27FC236}">
                <a16:creationId xmlns:a16="http://schemas.microsoft.com/office/drawing/2014/main" id="{30ACA4D5-9C45-4629-B0AE-DE40182ED042}"/>
              </a:ext>
            </a:extLst>
          </p:cNvPr>
          <p:cNvSpPr>
            <a:spLocks noChangeArrowheads="1"/>
          </p:cNvSpPr>
          <p:nvPr/>
        </p:nvSpPr>
        <p:spPr bwMode="auto">
          <a:xfrm>
            <a:off x="299851" y="3886286"/>
            <a:ext cx="11425527" cy="49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buNone/>
            </a:pPr>
            <a:r>
              <a:rPr lang="zh-CN" altLang="zh-CN" sz="2399" dirty="0">
                <a:solidFill>
                  <a:srgbClr val="C00000"/>
                </a:solidFill>
                <a:latin typeface="微软雅黑"/>
                <a:ea typeface="微软雅黑"/>
              </a:rPr>
              <a:t>解</a:t>
            </a:r>
            <a:r>
              <a:rPr lang="zh-CN" altLang="en-US" sz="2399" dirty="0">
                <a:latin typeface="微软雅黑"/>
                <a:ea typeface="微软雅黑"/>
              </a:rPr>
              <a:t>  设</a:t>
            </a:r>
            <a:r>
              <a:rPr lang="en-US" altLang="zh-CN" sz="2399" dirty="0">
                <a:latin typeface="微软雅黑"/>
                <a:ea typeface="微软雅黑"/>
              </a:rPr>
              <a:t>P</a:t>
            </a:r>
            <a:r>
              <a:rPr lang="zh-CN" altLang="en-US" sz="2399" dirty="0">
                <a:latin typeface="微软雅黑"/>
                <a:ea typeface="微软雅黑"/>
              </a:rPr>
              <a:t>：</a:t>
            </a:r>
            <a:r>
              <a:rPr lang="en-US" altLang="zh-CN" sz="2399" dirty="0">
                <a:latin typeface="微软雅黑"/>
                <a:ea typeface="微软雅黑"/>
              </a:rPr>
              <a:t>A</a:t>
            </a:r>
            <a:r>
              <a:rPr lang="zh-CN" altLang="en-US" sz="2399" dirty="0">
                <a:latin typeface="微软雅黑"/>
                <a:ea typeface="微软雅黑"/>
              </a:rPr>
              <a:t>是骑士；</a:t>
            </a:r>
            <a:r>
              <a:rPr lang="en-US" altLang="zh-CN" sz="2399" dirty="0">
                <a:latin typeface="微软雅黑"/>
                <a:ea typeface="微软雅黑"/>
              </a:rPr>
              <a:t>Q</a:t>
            </a:r>
            <a:r>
              <a:rPr lang="zh-CN" altLang="en-US" sz="2399" dirty="0">
                <a:latin typeface="微软雅黑"/>
                <a:ea typeface="微软雅黑"/>
              </a:rPr>
              <a:t>：</a:t>
            </a:r>
            <a:r>
              <a:rPr lang="en-US" altLang="zh-CN" sz="2399" dirty="0">
                <a:latin typeface="微软雅黑"/>
                <a:ea typeface="微软雅黑"/>
              </a:rPr>
              <a:t>B</a:t>
            </a:r>
            <a:r>
              <a:rPr lang="zh-CN" altLang="en-US" sz="2399" dirty="0">
                <a:latin typeface="微软雅黑"/>
                <a:ea typeface="微软雅黑"/>
              </a:rPr>
              <a:t>是骑士，则根据题意可得</a:t>
            </a:r>
          </a:p>
        </p:txBody>
      </p:sp>
      <mc:AlternateContent xmlns:mc="http://schemas.openxmlformats.org/markup-compatibility/2006" xmlns:a14="http://schemas.microsoft.com/office/drawing/2010/main">
        <mc:Choice Requires="a14">
          <p:sp>
            <p:nvSpPr>
              <p:cNvPr id="4" name="矩形 3"/>
              <p:cNvSpPr/>
              <p:nvPr/>
            </p:nvSpPr>
            <p:spPr>
              <a:xfrm>
                <a:off x="32645" y="4572464"/>
                <a:ext cx="11731406" cy="1753819"/>
              </a:xfrm>
              <a:prstGeom prst="rect">
                <a:avLst/>
              </a:prstGeom>
            </p:spPr>
            <p:txBody>
              <a:bodyPr wrap="square">
                <a:spAutoFit/>
              </a:bodyPr>
              <a:lstStyle/>
              <a:p>
                <a:pPr marR="79351" indent="248846" algn="just" defTabSz="1219261">
                  <a:lnSpc>
                    <a:spcPct val="150000"/>
                  </a:lnSpc>
                </a:pPr>
                <a:r>
                  <a:rPr lang="en-US" altLang="zh-CN" sz="2399" b="1" kern="0" dirty="0">
                    <a:solidFill>
                      <a:srgbClr val="373737"/>
                    </a:solidFill>
                    <a:latin typeface="微软雅黑"/>
                    <a:ea typeface="微软雅黑"/>
                    <a:cs typeface="Times New Roman" panose="02020603050405020304" pitchFamily="18" charset="0"/>
                  </a:rPr>
                  <a:t>(P</a:t>
                </a:r>
                <a:r>
                  <a:rPr lang="en-US" altLang="zh-CN" sz="2399" b="1" kern="100" dirty="0">
                    <a:solidFill>
                      <a:prstClr val="black"/>
                    </a:solidFill>
                    <a:latin typeface="微软雅黑"/>
                    <a:ea typeface="微软雅黑"/>
                    <a:cs typeface="黑体" panose="02010609060101010101" pitchFamily="49" charset="-122"/>
                  </a:rPr>
                  <a:t>→Q</a:t>
                </a:r>
                <a:r>
                  <a:rPr lang="en-US" altLang="zh-CN" sz="2399" b="1" kern="0" dirty="0">
                    <a:solidFill>
                      <a:srgbClr val="373737"/>
                    </a:solidFill>
                    <a:latin typeface="微软雅黑"/>
                    <a:ea typeface="微软雅黑"/>
                    <a:cs typeface="Times New Roman" panose="02020603050405020304" pitchFamily="18" charset="0"/>
                  </a:rPr>
                  <a:t>)</a:t>
                </a:r>
                <a:r>
                  <a:rPr lang="zh-CN" altLang="zh-CN" sz="2399" b="1" kern="0" dirty="0">
                    <a:solidFill>
                      <a:prstClr val="black"/>
                    </a:solidFill>
                    <a:latin typeface="微软雅黑"/>
                    <a:ea typeface="微软雅黑"/>
                    <a:cs typeface="宋体" panose="02010600030101010101" pitchFamily="2" charset="-122"/>
                  </a:rPr>
                  <a:t>∧</a:t>
                </a:r>
                <a:r>
                  <a:rPr lang="en-US" altLang="zh-CN" sz="2399" b="1" kern="0" dirty="0">
                    <a:solidFill>
                      <a:prstClr val="black"/>
                    </a:solidFill>
                    <a:latin typeface="微软雅黑"/>
                    <a:ea typeface="微软雅黑"/>
                    <a:cs typeface="宋体" panose="02010600030101010101" pitchFamily="2" charset="-122"/>
                  </a:rPr>
                  <a:t>(</a:t>
                </a:r>
                <a:r>
                  <a:rPr lang="en-US" altLang="zh-CN" sz="2399" b="1" kern="0" dirty="0">
                    <a:solidFill>
                      <a:srgbClr val="373737"/>
                    </a:solidFill>
                    <a:latin typeface="微软雅黑"/>
                    <a:ea typeface="微软雅黑"/>
                    <a:cs typeface="Times New Roman" panose="02020603050405020304" pitchFamily="18" charset="0"/>
                  </a:rPr>
                  <a:t>Q</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kern="0">
                        <a:solidFill>
                          <a:prstClr val="black"/>
                        </a:solidFill>
                        <a:latin typeface="Cambria Math" panose="02040503050406030204" pitchFamily="18" charset="0"/>
                        <a:cs typeface="Times New Roman" panose="02020603050405020304" pitchFamily="18" charset="0"/>
                      </a:rPr>
                      <m:t>¬</m:t>
                    </m:r>
                  </m:oMath>
                </a14:m>
                <a:r>
                  <a:rPr lang="en-US" altLang="zh-CN" sz="2399" b="1" kern="0" dirty="0">
                    <a:solidFill>
                      <a:prstClr val="black"/>
                    </a:solidFill>
                    <a:latin typeface="微软雅黑"/>
                    <a:ea typeface="微软雅黑"/>
                    <a:cs typeface="黑体" panose="02010609060101010101" pitchFamily="49" charset="-122"/>
                  </a:rPr>
                  <a:t>Q)</a:t>
                </a:r>
                <a:r>
                  <a:rPr lang="zh-CN" altLang="zh-CN" sz="2399" b="1" kern="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a:t>
                </a:r>
                <a14:m>
                  <m:oMath xmlns:m="http://schemas.openxmlformats.org/officeDocument/2006/math">
                    <m:r>
                      <a:rPr lang="en-US" altLang="zh-CN" sz="2399" b="1" kern="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0" dirty="0">
                    <a:solidFill>
                      <a:prstClr val="black"/>
                    </a:solidFill>
                    <a:latin typeface="微软雅黑"/>
                    <a:ea typeface="微软雅黑"/>
                    <a:cs typeface="宋体" panose="02010600030101010101" pitchFamily="2" charset="-122"/>
                  </a:rPr>
                  <a:t>∧</a:t>
                </a:r>
                <a:r>
                  <a:rPr lang="en-US" altLang="zh-CN" sz="2399" b="1" kern="0" dirty="0">
                    <a:solidFill>
                      <a:prstClr val="black"/>
                    </a:solidFill>
                    <a:latin typeface="微软雅黑"/>
                    <a:ea typeface="微软雅黑"/>
                    <a:cs typeface="黑体" panose="02010609060101010101" pitchFamily="49" charset="-122"/>
                  </a:rPr>
                  <a:t>Q)))</a:t>
                </a:r>
                <a:r>
                  <a:rPr lang="en-US" altLang="zh-CN" sz="2399" b="1" kern="0" dirty="0">
                    <a:solidFill>
                      <a:prstClr val="black"/>
                    </a:solidFill>
                    <a:latin typeface="微软雅黑"/>
                    <a:ea typeface="微软雅黑"/>
                    <a:cs typeface="宋体" panose="02010600030101010101" pitchFamily="2" charset="-122"/>
                  </a:rPr>
                  <a:t> =</a:t>
                </a:r>
                <a:r>
                  <a:rPr lang="en-US" altLang="zh-CN" sz="2399" b="1" kern="0" dirty="0">
                    <a:solidFill>
                      <a:srgbClr val="373737"/>
                    </a:solidFill>
                    <a:latin typeface="微软雅黑"/>
                    <a:ea typeface="微软雅黑"/>
                    <a:cs typeface="Times New Roman" panose="02020603050405020304" pitchFamily="18" charset="0"/>
                  </a:rPr>
                  <a:t>(1</a:t>
                </a:r>
                <a:r>
                  <a:rPr lang="en-US" altLang="zh-CN" sz="2399" b="1" kern="100" dirty="0">
                    <a:solidFill>
                      <a:prstClr val="black"/>
                    </a:solidFill>
                    <a:latin typeface="微软雅黑"/>
                    <a:ea typeface="微软雅黑"/>
                    <a:cs typeface="黑体" panose="02010609060101010101" pitchFamily="49" charset="-122"/>
                  </a:rPr>
                  <a:t>→1</a:t>
                </a:r>
                <a:r>
                  <a:rPr lang="en-US" altLang="zh-CN" sz="2399" b="1" kern="0" dirty="0">
                    <a:solidFill>
                      <a:srgbClr val="373737"/>
                    </a:solidFill>
                    <a:latin typeface="微软雅黑"/>
                    <a:ea typeface="微软雅黑"/>
                    <a:cs typeface="Times New Roman" panose="02020603050405020304" pitchFamily="18" charset="0"/>
                  </a:rPr>
                  <a:t>)</a:t>
                </a:r>
                <a:r>
                  <a:rPr lang="zh-CN" altLang="zh-CN" sz="2399" b="1" kern="0" dirty="0">
                    <a:solidFill>
                      <a:prstClr val="black"/>
                    </a:solidFill>
                    <a:latin typeface="微软雅黑"/>
                    <a:ea typeface="微软雅黑"/>
                    <a:cs typeface="宋体" panose="02010600030101010101" pitchFamily="2" charset="-122"/>
                  </a:rPr>
                  <a:t>∧</a:t>
                </a:r>
                <a:r>
                  <a:rPr lang="en-US" altLang="zh-CN" sz="2399" b="1" kern="0" dirty="0">
                    <a:solidFill>
                      <a:prstClr val="black"/>
                    </a:solidFill>
                    <a:latin typeface="微软雅黑"/>
                    <a:ea typeface="微软雅黑"/>
                    <a:cs typeface="宋体" panose="02010600030101010101" pitchFamily="2" charset="-122"/>
                  </a:rPr>
                  <a:t>(</a:t>
                </a:r>
                <a:r>
                  <a:rPr lang="en-US" altLang="zh-CN" sz="2399" b="1" kern="0" dirty="0">
                    <a:solidFill>
                      <a:srgbClr val="373737"/>
                    </a:solidFill>
                    <a:latin typeface="微软雅黑"/>
                    <a:ea typeface="微软雅黑"/>
                    <a:cs typeface="Times New Roman" panose="02020603050405020304" pitchFamily="18" charset="0"/>
                  </a:rPr>
                  <a:t>1</a:t>
                </a:r>
                <a:r>
                  <a:rPr lang="en-US" altLang="zh-CN" sz="2399" b="1" kern="100" dirty="0">
                    <a:solidFill>
                      <a:prstClr val="black"/>
                    </a:solidFill>
                    <a:latin typeface="微软雅黑"/>
                    <a:ea typeface="微软雅黑"/>
                    <a:cs typeface="黑体" panose="02010609060101010101" pitchFamily="49" charset="-122"/>
                  </a:rPr>
                  <a:t>→((1</a:t>
                </a:r>
                <a:r>
                  <a:rPr lang="zh-CN" altLang="zh-CN" sz="2399" b="1" kern="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0">
                        <a:solidFill>
                          <a:prstClr val="black"/>
                        </a:solidFill>
                        <a:latin typeface="Cambria Math" panose="02040503050406030204" pitchFamily="18" charset="0"/>
                        <a:cs typeface="Times New Roman" panose="02020603050405020304" pitchFamily="18" charset="0"/>
                      </a:rPr>
                      <m:t>𝟎</m:t>
                    </m:r>
                  </m:oMath>
                </a14:m>
                <a:r>
                  <a:rPr lang="en-US" altLang="zh-CN" sz="2399" b="1" kern="0" dirty="0">
                    <a:solidFill>
                      <a:prstClr val="black"/>
                    </a:solidFill>
                    <a:latin typeface="微软雅黑"/>
                    <a:ea typeface="微软雅黑"/>
                    <a:cs typeface="黑体" panose="02010609060101010101" pitchFamily="49" charset="-122"/>
                  </a:rPr>
                  <a:t>)</a:t>
                </a:r>
                <a:r>
                  <a:rPr lang="zh-CN" altLang="zh-CN" sz="2399" b="1" kern="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(0</a:t>
                </a:r>
                <a:r>
                  <a:rPr lang="zh-CN" altLang="zh-CN" sz="2399" b="1" kern="0" dirty="0">
                    <a:solidFill>
                      <a:prstClr val="black"/>
                    </a:solidFill>
                    <a:latin typeface="微软雅黑"/>
                    <a:ea typeface="微软雅黑"/>
                    <a:cs typeface="宋体" panose="02010600030101010101" pitchFamily="2" charset="-122"/>
                  </a:rPr>
                  <a:t>∧</a:t>
                </a:r>
                <a:r>
                  <a:rPr lang="en-US" altLang="zh-CN" sz="2399" b="1" kern="0" dirty="0">
                    <a:solidFill>
                      <a:prstClr val="black"/>
                    </a:solidFill>
                    <a:latin typeface="微软雅黑"/>
                    <a:ea typeface="微软雅黑"/>
                    <a:cs typeface="宋体" panose="02010600030101010101" pitchFamily="2" charset="-122"/>
                  </a:rPr>
                  <a:t>1</a:t>
                </a:r>
                <a:r>
                  <a:rPr lang="en-US" altLang="zh-CN" sz="2399" b="1" kern="0" dirty="0">
                    <a:solidFill>
                      <a:prstClr val="black"/>
                    </a:solidFill>
                    <a:latin typeface="微软雅黑"/>
                    <a:ea typeface="微软雅黑"/>
                    <a:cs typeface="黑体" panose="02010609060101010101" pitchFamily="49" charset="-122"/>
                  </a:rPr>
                  <a:t>)))=1</a:t>
                </a:r>
                <a:r>
                  <a:rPr lang="zh-CN" altLang="zh-CN" sz="2399" b="1" kern="0" dirty="0">
                    <a:solidFill>
                      <a:prstClr val="black"/>
                    </a:solidFill>
                    <a:latin typeface="微软雅黑"/>
                    <a:ea typeface="微软雅黑"/>
                    <a:cs typeface="宋体" panose="02010600030101010101" pitchFamily="2" charset="-122"/>
                  </a:rPr>
                  <a:t>∧</a:t>
                </a:r>
                <a:r>
                  <a:rPr lang="en-US" altLang="zh-CN" sz="2399" b="1" kern="0" dirty="0">
                    <a:solidFill>
                      <a:prstClr val="black"/>
                    </a:solidFill>
                    <a:latin typeface="微软雅黑"/>
                    <a:ea typeface="微软雅黑"/>
                    <a:cs typeface="宋体" panose="02010600030101010101" pitchFamily="2" charset="-122"/>
                  </a:rPr>
                  <a:t>0=0</a:t>
                </a:r>
                <a:endParaRPr lang="zh-CN" altLang="zh-CN" sz="2399" b="1" kern="100" dirty="0">
                  <a:solidFill>
                    <a:prstClr val="black"/>
                  </a:solidFill>
                  <a:latin typeface="微软雅黑"/>
                  <a:ea typeface="微软雅黑"/>
                  <a:cs typeface="黑体" panose="02010609060101010101" pitchFamily="49" charset="-122"/>
                </a:endParaRPr>
              </a:p>
              <a:p>
                <a:pPr marR="79351" indent="261541" algn="just" defTabSz="1219261">
                  <a:lnSpc>
                    <a:spcPct val="150000"/>
                  </a:lnSpc>
                </a:pPr>
                <a:r>
                  <a:rPr lang="en-US" altLang="zh-CN" sz="2399" b="1" kern="0" dirty="0">
                    <a:solidFill>
                      <a:prstClr val="black"/>
                    </a:solidFill>
                    <a:latin typeface="微软雅黑"/>
                    <a:ea typeface="微软雅黑"/>
                    <a:cs typeface="黑体" panose="02010609060101010101" pitchFamily="49" charset="-122"/>
                  </a:rPr>
                  <a:t>(</a:t>
                </a:r>
                <a14:m>
                  <m:oMath xmlns:m="http://schemas.openxmlformats.org/officeDocument/2006/math">
                    <m:r>
                      <a:rPr lang="en-US" altLang="zh-CN" sz="2399" b="1" kern="0">
                        <a:solidFill>
                          <a:prstClr val="black"/>
                        </a:solidFill>
                        <a:latin typeface="Cambria Math" panose="02040503050406030204" pitchFamily="18" charset="0"/>
                        <a:cs typeface="Times New Roman" panose="02020603050405020304" pitchFamily="18" charset="0"/>
                      </a:rPr>
                      <m:t>¬</m:t>
                    </m:r>
                  </m:oMath>
                </a14:m>
                <a:r>
                  <a:rPr lang="en-US" altLang="zh-CN" sz="2399" b="1" kern="0" dirty="0">
                    <a:solidFill>
                      <a:srgbClr val="373737"/>
                    </a:solidFill>
                    <a:latin typeface="微软雅黑"/>
                    <a:ea typeface="微软雅黑"/>
                    <a:cs typeface="Times New Roman" panose="02020603050405020304" pitchFamily="18" charset="0"/>
                  </a:rPr>
                  <a:t>P</a:t>
                </a:r>
                <a:r>
                  <a:rPr lang="en-US" altLang="zh-CN" sz="2399" b="1" kern="100" dirty="0">
                    <a:solidFill>
                      <a:prstClr val="black"/>
                    </a:solidFill>
                    <a:latin typeface="微软雅黑"/>
                    <a:ea typeface="微软雅黑"/>
                    <a:cs typeface="黑体" panose="02010609060101010101" pitchFamily="49" charset="-122"/>
                  </a:rPr>
                  <a:t>→</a:t>
                </a:r>
                <a14:m>
                  <m:oMath xmlns:m="http://schemas.openxmlformats.org/officeDocument/2006/math">
                    <m:r>
                      <a:rPr lang="en-US" altLang="zh-CN" sz="2399" b="1" kern="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0" dirty="0">
                    <a:solidFill>
                      <a:prstClr val="black"/>
                    </a:solidFill>
                    <a:latin typeface="微软雅黑"/>
                    <a:ea typeface="微软雅黑"/>
                    <a:cs typeface="宋体" panose="02010600030101010101" pitchFamily="2" charset="-122"/>
                  </a:rPr>
                  <a:t>∧</a:t>
                </a:r>
                <a:r>
                  <a:rPr lang="en-US" altLang="zh-CN" sz="2399" b="1" kern="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kern="0">
                        <a:solidFill>
                          <a:prstClr val="black"/>
                        </a:solidFill>
                        <a:latin typeface="Cambria Math" panose="02040503050406030204" pitchFamily="18" charset="0"/>
                        <a:cs typeface="Times New Roman" panose="02020603050405020304" pitchFamily="18" charset="0"/>
                      </a:rPr>
                      <m:t>¬</m:t>
                    </m:r>
                  </m:oMath>
                </a14:m>
                <a:r>
                  <a:rPr lang="en-US" altLang="zh-CN" sz="2399" b="1" kern="0" dirty="0">
                    <a:solidFill>
                      <a:srgbClr val="373737"/>
                    </a:solidFill>
                    <a:latin typeface="微软雅黑"/>
                    <a:ea typeface="微软雅黑"/>
                    <a:cs typeface="Times New Roman" panose="02020603050405020304" pitchFamily="18" charset="0"/>
                  </a:rPr>
                  <a:t>Q</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0" dirty="0">
                    <a:solidFill>
                      <a:prstClr val="black"/>
                    </a:solidFill>
                    <a:latin typeface="微软雅黑"/>
                    <a:ea typeface="微软雅黑"/>
                    <a:cs typeface="宋体" panose="02010600030101010101" pitchFamily="2" charset="-122"/>
                  </a:rPr>
                  <a:t>∧</a:t>
                </a:r>
                <a:r>
                  <a:rPr lang="en-US" altLang="zh-CN" sz="2399" b="1" kern="0" dirty="0">
                    <a:solidFill>
                      <a:prstClr val="black"/>
                    </a:solidFill>
                    <a:latin typeface="微软雅黑"/>
                    <a:ea typeface="微软雅黑"/>
                    <a:cs typeface="黑体" panose="02010609060101010101" pitchFamily="49" charset="-122"/>
                  </a:rPr>
                  <a:t>Q)</a:t>
                </a:r>
                <a:r>
                  <a:rPr lang="zh-CN" altLang="zh-CN" sz="2399" b="1" kern="0" dirty="0">
                    <a:solidFill>
                      <a:prstClr val="black"/>
                    </a:solidFill>
                    <a:latin typeface="微软雅黑"/>
                    <a:ea typeface="微软雅黑"/>
                    <a:cs typeface="宋体" panose="02010600030101010101" pitchFamily="2" charset="-122"/>
                  </a:rPr>
                  <a:t>∨</a:t>
                </a:r>
                <a:r>
                  <a:rPr lang="en-US" altLang="zh-CN" sz="2399" b="1" kern="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kern="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kern="0">
                        <a:solidFill>
                          <a:prstClr val="black"/>
                        </a:solidFill>
                        <a:latin typeface="Cambria Math" panose="02040503050406030204" pitchFamily="18" charset="0"/>
                        <a:cs typeface="Times New Roman" panose="02020603050405020304" pitchFamily="18" charset="0"/>
                      </a:rPr>
                      <m:t>¬</m:t>
                    </m:r>
                  </m:oMath>
                </a14:m>
                <a:r>
                  <a:rPr lang="en-US" altLang="zh-CN" sz="2399" b="1" kern="0" dirty="0">
                    <a:solidFill>
                      <a:prstClr val="black"/>
                    </a:solidFill>
                    <a:latin typeface="微软雅黑"/>
                    <a:ea typeface="微软雅黑"/>
                    <a:cs typeface="黑体" panose="02010609060101010101" pitchFamily="49" charset="-122"/>
                  </a:rPr>
                  <a:t>Q)))= (0</a:t>
                </a:r>
                <a:r>
                  <a:rPr lang="en-US" altLang="zh-CN" sz="2399" b="1" kern="100" dirty="0">
                    <a:solidFill>
                      <a:prstClr val="black"/>
                    </a:solidFill>
                    <a:latin typeface="微软雅黑"/>
                    <a:ea typeface="微软雅黑"/>
                    <a:cs typeface="黑体" panose="02010609060101010101" pitchFamily="49" charset="-122"/>
                  </a:rPr>
                  <a:t>→0)</a:t>
                </a:r>
                <a:r>
                  <a:rPr lang="zh-CN" altLang="zh-CN" sz="2399" b="1" kern="0" dirty="0">
                    <a:solidFill>
                      <a:prstClr val="black"/>
                    </a:solidFill>
                    <a:latin typeface="微软雅黑"/>
                    <a:ea typeface="微软雅黑"/>
                    <a:cs typeface="宋体" panose="02010600030101010101" pitchFamily="2" charset="-122"/>
                  </a:rPr>
                  <a:t>∧</a:t>
                </a:r>
                <a:r>
                  <a:rPr lang="en-US" altLang="zh-CN" sz="2399" b="1" kern="0" dirty="0">
                    <a:solidFill>
                      <a:prstClr val="black"/>
                    </a:solidFill>
                    <a:latin typeface="微软雅黑"/>
                    <a:ea typeface="微软雅黑"/>
                    <a:cs typeface="宋体" panose="02010600030101010101" pitchFamily="2" charset="-122"/>
                  </a:rPr>
                  <a:t>(0</a:t>
                </a:r>
                <a:r>
                  <a:rPr lang="en-US" altLang="zh-CN" sz="2399" b="1" kern="100" dirty="0">
                    <a:solidFill>
                      <a:prstClr val="black"/>
                    </a:solidFill>
                    <a:latin typeface="微软雅黑"/>
                    <a:ea typeface="微软雅黑"/>
                    <a:cs typeface="黑体" panose="02010609060101010101" pitchFamily="49" charset="-122"/>
                  </a:rPr>
                  <a:t>→((1</a:t>
                </a:r>
                <a:r>
                  <a:rPr lang="zh-CN" altLang="zh-CN" sz="2399" b="1" kern="0" dirty="0">
                    <a:solidFill>
                      <a:prstClr val="black"/>
                    </a:solidFill>
                    <a:latin typeface="微软雅黑"/>
                    <a:ea typeface="微软雅黑"/>
                    <a:cs typeface="宋体" panose="02010600030101010101" pitchFamily="2" charset="-122"/>
                  </a:rPr>
                  <a:t>∧</a:t>
                </a:r>
                <a:r>
                  <a:rPr lang="en-US" altLang="zh-CN" sz="2399" b="1" kern="0" dirty="0">
                    <a:solidFill>
                      <a:prstClr val="black"/>
                    </a:solidFill>
                    <a:latin typeface="微软雅黑"/>
                    <a:ea typeface="微软雅黑"/>
                    <a:cs typeface="宋体" panose="02010600030101010101" pitchFamily="2" charset="-122"/>
                  </a:rPr>
                  <a:t>1</a:t>
                </a:r>
                <a:r>
                  <a:rPr lang="en-US" altLang="zh-CN" sz="2399" b="1" kern="0" dirty="0">
                    <a:solidFill>
                      <a:prstClr val="black"/>
                    </a:solidFill>
                    <a:latin typeface="微软雅黑"/>
                    <a:ea typeface="微软雅黑"/>
                    <a:cs typeface="黑体" panose="02010609060101010101" pitchFamily="49" charset="-122"/>
                  </a:rPr>
                  <a:t>)</a:t>
                </a:r>
                <a:r>
                  <a:rPr lang="zh-CN" altLang="zh-CN" sz="2399" b="1" kern="0" dirty="0">
                    <a:solidFill>
                      <a:prstClr val="black"/>
                    </a:solidFill>
                    <a:latin typeface="微软雅黑"/>
                    <a:ea typeface="微软雅黑"/>
                    <a:cs typeface="宋体" panose="02010600030101010101" pitchFamily="2" charset="-122"/>
                  </a:rPr>
                  <a:t>∨</a:t>
                </a:r>
                <a:r>
                  <a:rPr lang="en-US" altLang="zh-CN" sz="2399" b="1" kern="0" dirty="0">
                    <a:solidFill>
                      <a:prstClr val="black"/>
                    </a:solidFill>
                    <a:latin typeface="微软雅黑"/>
                    <a:ea typeface="微软雅黑"/>
                    <a:cs typeface="宋体" panose="02010600030101010101" pitchFamily="2" charset="-122"/>
                  </a:rPr>
                  <a:t>(0</a:t>
                </a:r>
                <a:r>
                  <a:rPr lang="zh-CN" altLang="zh-CN" sz="2399" b="1" kern="0" dirty="0">
                    <a:solidFill>
                      <a:prstClr val="black"/>
                    </a:solidFill>
                    <a:latin typeface="微软雅黑"/>
                    <a:ea typeface="微软雅黑"/>
                    <a:cs typeface="宋体" panose="02010600030101010101" pitchFamily="2" charset="-122"/>
                  </a:rPr>
                  <a:t>∧</a:t>
                </a:r>
                <a:r>
                  <a:rPr lang="en-US" altLang="zh-CN" sz="2399" b="1" kern="0" dirty="0">
                    <a:solidFill>
                      <a:prstClr val="black"/>
                    </a:solidFill>
                    <a:latin typeface="微软雅黑"/>
                    <a:ea typeface="微软雅黑"/>
                    <a:cs typeface="宋体" panose="02010600030101010101" pitchFamily="2" charset="-122"/>
                  </a:rPr>
                  <a:t>0</a:t>
                </a:r>
                <a:r>
                  <a:rPr lang="en-US" altLang="zh-CN" sz="2399" b="1" kern="0" dirty="0">
                    <a:solidFill>
                      <a:prstClr val="black"/>
                    </a:solidFill>
                    <a:latin typeface="微软雅黑"/>
                    <a:ea typeface="微软雅黑"/>
                    <a:cs typeface="黑体" panose="02010609060101010101" pitchFamily="49" charset="-122"/>
                  </a:rPr>
                  <a:t>)))=1</a:t>
                </a:r>
                <a:r>
                  <a:rPr lang="zh-CN" altLang="zh-CN" sz="2399" b="1" kern="0" dirty="0">
                    <a:solidFill>
                      <a:prstClr val="black"/>
                    </a:solidFill>
                    <a:latin typeface="微软雅黑"/>
                    <a:ea typeface="微软雅黑"/>
                    <a:cs typeface="宋体" panose="02010600030101010101" pitchFamily="2" charset="-122"/>
                  </a:rPr>
                  <a:t>∧</a:t>
                </a:r>
                <a:r>
                  <a:rPr lang="en-US" altLang="zh-CN" sz="2399" b="1" kern="0" dirty="0">
                    <a:solidFill>
                      <a:prstClr val="black"/>
                    </a:solidFill>
                    <a:latin typeface="微软雅黑"/>
                    <a:ea typeface="微软雅黑"/>
                    <a:cs typeface="宋体" panose="02010600030101010101" pitchFamily="2" charset="-122"/>
                  </a:rPr>
                  <a:t>1=1</a:t>
                </a:r>
                <a:endParaRPr lang="zh-CN" altLang="zh-CN" sz="2399" b="1" kern="100" dirty="0">
                  <a:solidFill>
                    <a:prstClr val="black"/>
                  </a:solidFill>
                  <a:latin typeface="微软雅黑"/>
                  <a:ea typeface="微软雅黑"/>
                  <a:cs typeface="黑体" panose="02010609060101010101" pitchFamily="49" charset="-122"/>
                </a:endParaRPr>
              </a:p>
              <a:p>
                <a:pPr marR="79351" indent="261541" algn="just" defTabSz="1219261">
                  <a:lnSpc>
                    <a:spcPct val="150000"/>
                  </a:lnSpc>
                </a:pPr>
                <a:r>
                  <a:rPr lang="zh-CN" altLang="zh-CN" sz="2399" b="1" kern="0" dirty="0">
                    <a:solidFill>
                      <a:srgbClr val="3333FF"/>
                    </a:solidFill>
                    <a:latin typeface="微软雅黑"/>
                    <a:ea typeface="微软雅黑"/>
                    <a:cs typeface="宋体" panose="02010600030101010101" pitchFamily="2" charset="-122"/>
                  </a:rPr>
                  <a:t>即当</a:t>
                </a:r>
                <a:r>
                  <a:rPr lang="en-US" altLang="zh-CN" sz="2399" b="1" kern="0" dirty="0">
                    <a:solidFill>
                      <a:srgbClr val="3333FF"/>
                    </a:solidFill>
                    <a:latin typeface="微软雅黑"/>
                    <a:ea typeface="微软雅黑"/>
                    <a:cs typeface="宋体" panose="02010600030101010101" pitchFamily="2" charset="-122"/>
                  </a:rPr>
                  <a:t>P=Q=0</a:t>
                </a:r>
                <a:r>
                  <a:rPr lang="zh-CN" altLang="zh-CN" sz="2399" b="1" kern="0" dirty="0">
                    <a:solidFill>
                      <a:srgbClr val="3333FF"/>
                    </a:solidFill>
                    <a:latin typeface="微软雅黑"/>
                    <a:ea typeface="微软雅黑"/>
                    <a:cs typeface="宋体" panose="02010600030101010101" pitchFamily="2" charset="-122"/>
                  </a:rPr>
                  <a:t>时符合题意，从而</a:t>
                </a:r>
                <a:r>
                  <a:rPr lang="en-US" altLang="zh-CN" sz="2399" b="1" kern="0" dirty="0">
                    <a:solidFill>
                      <a:srgbClr val="3333FF"/>
                    </a:solidFill>
                    <a:latin typeface="微软雅黑"/>
                    <a:ea typeface="微软雅黑"/>
                    <a:cs typeface="黑体" panose="02010609060101010101" pitchFamily="49" charset="-122"/>
                  </a:rPr>
                  <a:t>A</a:t>
                </a:r>
                <a:r>
                  <a:rPr lang="zh-CN" altLang="zh-CN" sz="2399" b="1" kern="0" dirty="0">
                    <a:solidFill>
                      <a:srgbClr val="3333FF"/>
                    </a:solidFill>
                    <a:latin typeface="微软雅黑"/>
                    <a:ea typeface="微软雅黑"/>
                    <a:cs typeface="Times New Roman" panose="02020603050405020304" pitchFamily="18" charset="0"/>
                  </a:rPr>
                  <a:t>和</a:t>
                </a:r>
                <a:r>
                  <a:rPr lang="en-US" altLang="zh-CN" sz="2399" b="1" kern="0" dirty="0">
                    <a:solidFill>
                      <a:srgbClr val="3333FF"/>
                    </a:solidFill>
                    <a:latin typeface="微软雅黑"/>
                    <a:ea typeface="微软雅黑"/>
                    <a:cs typeface="黑体" panose="02010609060101010101" pitchFamily="49" charset="-122"/>
                  </a:rPr>
                  <a:t>B</a:t>
                </a:r>
                <a:r>
                  <a:rPr lang="zh-CN" altLang="zh-CN" sz="2399" b="1" kern="0" dirty="0">
                    <a:solidFill>
                      <a:srgbClr val="3333FF"/>
                    </a:solidFill>
                    <a:latin typeface="微软雅黑"/>
                    <a:ea typeface="微软雅黑"/>
                    <a:cs typeface="Times New Roman" panose="02020603050405020304" pitchFamily="18" charset="0"/>
                  </a:rPr>
                  <a:t>都是流氓。</a:t>
                </a:r>
                <a:endParaRPr lang="zh-CN" altLang="zh-CN" sz="2399" b="1" kern="100" dirty="0">
                  <a:solidFill>
                    <a:srgbClr val="3333FF"/>
                  </a:solidFill>
                  <a:latin typeface="微软雅黑"/>
                  <a:ea typeface="微软雅黑"/>
                  <a:cs typeface="黑体" panose="02010609060101010101"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32645" y="4572464"/>
                <a:ext cx="11731406" cy="1753819"/>
              </a:xfrm>
              <a:prstGeom prst="rect">
                <a:avLst/>
              </a:prstGeom>
              <a:blipFill>
                <a:blip r:embed="rId4"/>
                <a:stretch>
                  <a:fillRect b="-3125"/>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27981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wheel(1)">
                                      <p:cBhvr>
                                        <p:cTn id="13" dur="20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circle(in)">
                                      <p:cBhvr>
                                        <p:cTn id="18" dur="20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circle(in)">
                                      <p:cBhvr>
                                        <p:cTn id="23" dur="2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a:extLst>
              <a:ext uri="{FF2B5EF4-FFF2-40B4-BE49-F238E27FC236}">
                <a16:creationId xmlns:a16="http://schemas.microsoft.com/office/drawing/2014/main" id="{A7F1525F-2C57-4B0E-9147-5CB9CAA21BB3}"/>
              </a:ext>
            </a:extLst>
          </p:cNvPr>
          <p:cNvSpPr>
            <a:spLocks noGrp="1" noChangeArrowheads="1"/>
          </p:cNvSpPr>
          <p:nvPr>
            <p:ph type="title" idx="4294967295"/>
          </p:nvPr>
        </p:nvSpPr>
        <p:spPr>
          <a:xfrm>
            <a:off x="915493" y="98632"/>
            <a:ext cx="8064034" cy="923872"/>
          </a:xfrm>
        </p:spPr>
        <p:txBody>
          <a:bodyPr/>
          <a:lstStyle/>
          <a:p>
            <a:r>
              <a:rPr lang="zh-CN" altLang="en-US" dirty="0"/>
              <a:t>例</a:t>
            </a:r>
            <a:r>
              <a:rPr lang="en-US" altLang="zh-CN" dirty="0"/>
              <a:t>2.38 </a:t>
            </a:r>
            <a:endParaRPr lang="zh-CN" altLang="en-US" dirty="0"/>
          </a:p>
        </p:txBody>
      </p:sp>
      <p:sp>
        <p:nvSpPr>
          <p:cNvPr id="157701" name="Rectangle 4">
            <a:extLst>
              <a:ext uri="{FF2B5EF4-FFF2-40B4-BE49-F238E27FC236}">
                <a16:creationId xmlns:a16="http://schemas.microsoft.com/office/drawing/2014/main" id="{FE335FFA-2106-47DA-8454-D32BF422C5FA}"/>
              </a:ext>
            </a:extLst>
          </p:cNvPr>
          <p:cNvSpPr>
            <a:spLocks noChangeArrowheads="1"/>
          </p:cNvSpPr>
          <p:nvPr/>
        </p:nvSpPr>
        <p:spPr bwMode="auto">
          <a:xfrm>
            <a:off x="267664" y="928769"/>
            <a:ext cx="11502872" cy="110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50000"/>
              </a:lnSpc>
              <a:buNone/>
            </a:pPr>
            <a:r>
              <a:rPr lang="zh-CN" altLang="en-US" sz="2399" dirty="0">
                <a:solidFill>
                  <a:srgbClr val="C00000"/>
                </a:solidFill>
                <a:latin typeface="微软雅黑"/>
                <a:ea typeface="微软雅黑"/>
              </a:rPr>
              <a:t>例</a:t>
            </a:r>
            <a:r>
              <a:rPr lang="en-US" altLang="zh-CN" sz="2399" dirty="0">
                <a:solidFill>
                  <a:srgbClr val="C00000"/>
                </a:solidFill>
                <a:latin typeface="微软雅黑"/>
                <a:ea typeface="微软雅黑"/>
              </a:rPr>
              <a:t>2.38 </a:t>
            </a:r>
            <a:r>
              <a:rPr lang="zh-CN" altLang="en-US" sz="2399" dirty="0">
                <a:solidFill>
                  <a:prstClr val="black"/>
                </a:solidFill>
                <a:latin typeface="微软雅黑"/>
                <a:ea typeface="微软雅黑"/>
              </a:rPr>
              <a:t>有五封信封完全相同的信，里面分别是红、蓝、黄、白和紫五种颜色的卡片，现在把它们按顺序排成一行，让</a:t>
            </a:r>
            <a:r>
              <a:rPr lang="en-US" altLang="zh-CN" sz="2399" dirty="0">
                <a:solidFill>
                  <a:prstClr val="black"/>
                </a:solidFill>
                <a:latin typeface="微软雅黑"/>
                <a:ea typeface="微软雅黑"/>
              </a:rPr>
              <a:t>A</a:t>
            </a:r>
            <a:r>
              <a:rPr lang="zh-CN" altLang="en-US" sz="2399" dirty="0">
                <a:solidFill>
                  <a:prstClr val="black"/>
                </a:solidFill>
                <a:latin typeface="微软雅黑"/>
                <a:ea typeface="微软雅黑"/>
              </a:rPr>
              <a:t>、</a:t>
            </a:r>
            <a:r>
              <a:rPr lang="en-US" altLang="zh-CN" sz="2399" dirty="0">
                <a:solidFill>
                  <a:prstClr val="black"/>
                </a:solidFill>
                <a:latin typeface="微软雅黑"/>
                <a:ea typeface="微软雅黑"/>
              </a:rPr>
              <a:t>B</a:t>
            </a:r>
            <a:r>
              <a:rPr lang="zh-CN" altLang="en-US" sz="2399" dirty="0">
                <a:solidFill>
                  <a:prstClr val="black"/>
                </a:solidFill>
                <a:latin typeface="微软雅黑"/>
                <a:ea typeface="微软雅黑"/>
              </a:rPr>
              <a:t>、</a:t>
            </a:r>
            <a:r>
              <a:rPr lang="en-US" altLang="zh-CN" sz="2399" dirty="0">
                <a:solidFill>
                  <a:prstClr val="black"/>
                </a:solidFill>
                <a:latin typeface="微软雅黑"/>
                <a:ea typeface="微软雅黑"/>
              </a:rPr>
              <a:t>C</a:t>
            </a:r>
            <a:r>
              <a:rPr lang="zh-CN" altLang="en-US" sz="2399" dirty="0">
                <a:solidFill>
                  <a:prstClr val="black"/>
                </a:solidFill>
                <a:latin typeface="微软雅黑"/>
                <a:ea typeface="微软雅黑"/>
              </a:rPr>
              <a:t>、</a:t>
            </a:r>
            <a:r>
              <a:rPr lang="en-US" altLang="zh-CN" sz="2399" dirty="0">
                <a:solidFill>
                  <a:prstClr val="black"/>
                </a:solidFill>
                <a:latin typeface="微软雅黑"/>
                <a:ea typeface="微软雅黑"/>
              </a:rPr>
              <a:t>D</a:t>
            </a:r>
            <a:r>
              <a:rPr lang="zh-CN" altLang="en-US" sz="2399" dirty="0">
                <a:solidFill>
                  <a:prstClr val="black"/>
                </a:solidFill>
                <a:latin typeface="微软雅黑"/>
                <a:ea typeface="微软雅黑"/>
              </a:rPr>
              <a:t>、</a:t>
            </a:r>
            <a:r>
              <a:rPr lang="en-US" altLang="zh-CN" sz="2399" dirty="0">
                <a:solidFill>
                  <a:prstClr val="black"/>
                </a:solidFill>
                <a:latin typeface="微软雅黑"/>
                <a:ea typeface="微软雅黑"/>
              </a:rPr>
              <a:t>E</a:t>
            </a:r>
            <a:r>
              <a:rPr lang="zh-CN" altLang="en-US" sz="2399" dirty="0">
                <a:solidFill>
                  <a:prstClr val="black"/>
                </a:solidFill>
                <a:latin typeface="微软雅黑"/>
                <a:ea typeface="微软雅黑"/>
              </a:rPr>
              <a:t>五人猜每个信封内所装卡片的颜色。</a:t>
            </a:r>
          </a:p>
        </p:txBody>
      </p:sp>
      <p:sp>
        <p:nvSpPr>
          <p:cNvPr id="147462" name="Rectangle 6">
            <a:extLst>
              <a:ext uri="{FF2B5EF4-FFF2-40B4-BE49-F238E27FC236}">
                <a16:creationId xmlns:a16="http://schemas.microsoft.com/office/drawing/2014/main" id="{3624918E-5E8D-4152-8FCB-7BD82DD135CB}"/>
              </a:ext>
            </a:extLst>
          </p:cNvPr>
          <p:cNvSpPr>
            <a:spLocks noChangeArrowheads="1"/>
          </p:cNvSpPr>
          <p:nvPr/>
        </p:nvSpPr>
        <p:spPr bwMode="auto">
          <a:xfrm>
            <a:off x="1527439" y="3068130"/>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801" b="0">
              <a:solidFill>
                <a:srgbClr val="FF0000"/>
              </a:solidFill>
            </a:endParaRPr>
          </a:p>
        </p:txBody>
      </p:sp>
      <p:sp>
        <p:nvSpPr>
          <p:cNvPr id="147464" name="Rectangle 7">
            <a:extLst>
              <a:ext uri="{FF2B5EF4-FFF2-40B4-BE49-F238E27FC236}">
                <a16:creationId xmlns:a16="http://schemas.microsoft.com/office/drawing/2014/main" id="{02C3D98B-0FAE-46BA-9444-05C1C161A4D1}"/>
              </a:ext>
            </a:extLst>
          </p:cNvPr>
          <p:cNvSpPr>
            <a:spLocks noChangeArrowheads="1"/>
          </p:cNvSpPr>
          <p:nvPr/>
        </p:nvSpPr>
        <p:spPr bwMode="auto">
          <a:xfrm>
            <a:off x="1527439" y="3268143"/>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801" b="0">
              <a:solidFill>
                <a:srgbClr val="FF0000"/>
              </a:solidFill>
            </a:endParaRPr>
          </a:p>
        </p:txBody>
      </p:sp>
      <p:sp>
        <p:nvSpPr>
          <p:cNvPr id="16" name="矩形 8">
            <a:extLst>
              <a:ext uri="{FF2B5EF4-FFF2-40B4-BE49-F238E27FC236}">
                <a16:creationId xmlns:a16="http://schemas.microsoft.com/office/drawing/2014/main" id="{30ACA4D5-9C45-4629-B0AE-DE40182ED042}"/>
              </a:ext>
            </a:extLst>
          </p:cNvPr>
          <p:cNvSpPr>
            <a:spLocks noChangeArrowheads="1"/>
          </p:cNvSpPr>
          <p:nvPr/>
        </p:nvSpPr>
        <p:spPr bwMode="auto">
          <a:xfrm>
            <a:off x="399027" y="2042125"/>
            <a:ext cx="11240146" cy="42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50000"/>
              </a:lnSpc>
              <a:buNone/>
            </a:pPr>
            <a:r>
              <a:rPr lang="en-US" altLang="zh-CN" sz="2399" dirty="0">
                <a:solidFill>
                  <a:prstClr val="black"/>
                </a:solidFill>
                <a:latin typeface="微软雅黑"/>
                <a:ea typeface="微软雅黑"/>
              </a:rPr>
              <a:t>A</a:t>
            </a:r>
            <a:r>
              <a:rPr lang="zh-CN" altLang="en-US" sz="2399" dirty="0">
                <a:solidFill>
                  <a:prstClr val="black"/>
                </a:solidFill>
                <a:latin typeface="微软雅黑"/>
                <a:ea typeface="微软雅黑"/>
              </a:rPr>
              <a:t>猜：第</a:t>
            </a:r>
            <a:r>
              <a:rPr lang="en-US" altLang="zh-CN" sz="2399" dirty="0">
                <a:solidFill>
                  <a:prstClr val="black"/>
                </a:solidFill>
                <a:latin typeface="微软雅黑"/>
                <a:ea typeface="微软雅黑"/>
              </a:rPr>
              <a:t>2</a:t>
            </a:r>
            <a:r>
              <a:rPr lang="zh-CN" altLang="en-US" sz="2399" dirty="0">
                <a:solidFill>
                  <a:prstClr val="black"/>
                </a:solidFill>
                <a:latin typeface="微软雅黑"/>
                <a:ea typeface="微软雅黑"/>
              </a:rPr>
              <a:t>封内是紫色卡片，第</a:t>
            </a:r>
            <a:r>
              <a:rPr lang="en-US" altLang="zh-CN" sz="2399" dirty="0">
                <a:solidFill>
                  <a:prstClr val="black"/>
                </a:solidFill>
                <a:latin typeface="微软雅黑"/>
                <a:ea typeface="微软雅黑"/>
              </a:rPr>
              <a:t>3</a:t>
            </a:r>
            <a:r>
              <a:rPr lang="zh-CN" altLang="en-US" sz="2399" dirty="0">
                <a:solidFill>
                  <a:prstClr val="black"/>
                </a:solidFill>
                <a:latin typeface="微软雅黑"/>
                <a:ea typeface="微软雅黑"/>
              </a:rPr>
              <a:t>封内是黄色卡片；</a:t>
            </a:r>
          </a:p>
          <a:p>
            <a:pPr algn="ctr" defTabSz="1219261">
              <a:lnSpc>
                <a:spcPct val="150000"/>
              </a:lnSpc>
              <a:buNone/>
            </a:pPr>
            <a:r>
              <a:rPr lang="en-US" altLang="zh-CN" sz="2399" dirty="0">
                <a:solidFill>
                  <a:prstClr val="black"/>
                </a:solidFill>
                <a:latin typeface="微软雅黑"/>
                <a:ea typeface="微软雅黑"/>
              </a:rPr>
              <a:t>B</a:t>
            </a:r>
            <a:r>
              <a:rPr lang="zh-CN" altLang="en-US" sz="2399" dirty="0">
                <a:solidFill>
                  <a:prstClr val="black"/>
                </a:solidFill>
                <a:latin typeface="微软雅黑"/>
                <a:ea typeface="微软雅黑"/>
              </a:rPr>
              <a:t>猜：第</a:t>
            </a:r>
            <a:r>
              <a:rPr lang="en-US" altLang="zh-CN" sz="2399" dirty="0">
                <a:solidFill>
                  <a:prstClr val="black"/>
                </a:solidFill>
                <a:latin typeface="微软雅黑"/>
                <a:ea typeface="微软雅黑"/>
              </a:rPr>
              <a:t>2</a:t>
            </a:r>
            <a:r>
              <a:rPr lang="zh-CN" altLang="en-US" sz="2399" dirty="0">
                <a:solidFill>
                  <a:prstClr val="black"/>
                </a:solidFill>
                <a:latin typeface="微软雅黑"/>
                <a:ea typeface="微软雅黑"/>
              </a:rPr>
              <a:t>封内是蓝色卡片，第</a:t>
            </a:r>
            <a:r>
              <a:rPr lang="en-US" altLang="zh-CN" sz="2399" dirty="0">
                <a:solidFill>
                  <a:prstClr val="black"/>
                </a:solidFill>
                <a:latin typeface="微软雅黑"/>
                <a:ea typeface="微软雅黑"/>
              </a:rPr>
              <a:t>4</a:t>
            </a:r>
            <a:r>
              <a:rPr lang="zh-CN" altLang="en-US" sz="2399" dirty="0">
                <a:solidFill>
                  <a:prstClr val="black"/>
                </a:solidFill>
                <a:latin typeface="微软雅黑"/>
                <a:ea typeface="微软雅黑"/>
              </a:rPr>
              <a:t>封内是红色卡片；</a:t>
            </a:r>
          </a:p>
          <a:p>
            <a:pPr algn="ctr" defTabSz="1219261">
              <a:lnSpc>
                <a:spcPct val="150000"/>
              </a:lnSpc>
              <a:buNone/>
            </a:pPr>
            <a:r>
              <a:rPr lang="en-US" altLang="zh-CN" sz="2399" dirty="0">
                <a:solidFill>
                  <a:prstClr val="black"/>
                </a:solidFill>
                <a:latin typeface="微软雅黑"/>
                <a:ea typeface="微软雅黑"/>
              </a:rPr>
              <a:t>C</a:t>
            </a:r>
            <a:r>
              <a:rPr lang="zh-CN" altLang="en-US" sz="2399" dirty="0">
                <a:solidFill>
                  <a:prstClr val="black"/>
                </a:solidFill>
                <a:latin typeface="微软雅黑"/>
                <a:ea typeface="微软雅黑"/>
              </a:rPr>
              <a:t>猜：第</a:t>
            </a:r>
            <a:r>
              <a:rPr lang="en-US" altLang="zh-CN" sz="2399" dirty="0">
                <a:solidFill>
                  <a:prstClr val="black"/>
                </a:solidFill>
                <a:latin typeface="微软雅黑"/>
                <a:ea typeface="微软雅黑"/>
              </a:rPr>
              <a:t>1</a:t>
            </a:r>
            <a:r>
              <a:rPr lang="zh-CN" altLang="en-US" sz="2399" dirty="0">
                <a:solidFill>
                  <a:prstClr val="black"/>
                </a:solidFill>
                <a:latin typeface="微软雅黑"/>
                <a:ea typeface="微软雅黑"/>
              </a:rPr>
              <a:t>封内是红色卡片，第</a:t>
            </a:r>
            <a:r>
              <a:rPr lang="en-US" altLang="zh-CN" sz="2399" dirty="0">
                <a:solidFill>
                  <a:prstClr val="black"/>
                </a:solidFill>
                <a:latin typeface="微软雅黑"/>
                <a:ea typeface="微软雅黑"/>
              </a:rPr>
              <a:t>5</a:t>
            </a:r>
            <a:r>
              <a:rPr lang="zh-CN" altLang="en-US" sz="2399" dirty="0">
                <a:solidFill>
                  <a:prstClr val="black"/>
                </a:solidFill>
                <a:latin typeface="微软雅黑"/>
                <a:ea typeface="微软雅黑"/>
              </a:rPr>
              <a:t>封内是白色卡片；</a:t>
            </a:r>
          </a:p>
          <a:p>
            <a:pPr algn="ctr" defTabSz="1219261">
              <a:lnSpc>
                <a:spcPct val="150000"/>
              </a:lnSpc>
              <a:buNone/>
            </a:pPr>
            <a:r>
              <a:rPr lang="en-US" altLang="zh-CN" sz="2399" dirty="0">
                <a:solidFill>
                  <a:prstClr val="black"/>
                </a:solidFill>
                <a:latin typeface="微软雅黑"/>
                <a:ea typeface="微软雅黑"/>
              </a:rPr>
              <a:t>D</a:t>
            </a:r>
            <a:r>
              <a:rPr lang="zh-CN" altLang="en-US" sz="2399" dirty="0">
                <a:solidFill>
                  <a:prstClr val="black"/>
                </a:solidFill>
                <a:latin typeface="微软雅黑"/>
                <a:ea typeface="微软雅黑"/>
              </a:rPr>
              <a:t>猜：第</a:t>
            </a:r>
            <a:r>
              <a:rPr lang="en-US" altLang="zh-CN" sz="2399" dirty="0">
                <a:solidFill>
                  <a:prstClr val="black"/>
                </a:solidFill>
                <a:latin typeface="微软雅黑"/>
                <a:ea typeface="微软雅黑"/>
              </a:rPr>
              <a:t>3</a:t>
            </a:r>
            <a:r>
              <a:rPr lang="zh-CN" altLang="en-US" sz="2399" dirty="0">
                <a:solidFill>
                  <a:prstClr val="black"/>
                </a:solidFill>
                <a:latin typeface="微软雅黑"/>
                <a:ea typeface="微软雅黑"/>
              </a:rPr>
              <a:t>封内是蓝色卡片，第</a:t>
            </a:r>
            <a:r>
              <a:rPr lang="en-US" altLang="zh-CN" sz="2399" dirty="0">
                <a:solidFill>
                  <a:prstClr val="black"/>
                </a:solidFill>
                <a:latin typeface="微软雅黑"/>
                <a:ea typeface="微软雅黑"/>
              </a:rPr>
              <a:t>4</a:t>
            </a:r>
            <a:r>
              <a:rPr lang="zh-CN" altLang="en-US" sz="2399" dirty="0">
                <a:solidFill>
                  <a:prstClr val="black"/>
                </a:solidFill>
                <a:latin typeface="微软雅黑"/>
                <a:ea typeface="微软雅黑"/>
              </a:rPr>
              <a:t>封内是白色卡片；</a:t>
            </a:r>
          </a:p>
          <a:p>
            <a:pPr algn="ctr" defTabSz="1219261">
              <a:lnSpc>
                <a:spcPct val="150000"/>
              </a:lnSpc>
              <a:buNone/>
            </a:pPr>
            <a:r>
              <a:rPr lang="en-US" altLang="zh-CN" sz="2399" dirty="0">
                <a:solidFill>
                  <a:prstClr val="black"/>
                </a:solidFill>
                <a:latin typeface="微软雅黑"/>
                <a:ea typeface="微软雅黑"/>
              </a:rPr>
              <a:t>E</a:t>
            </a:r>
            <a:r>
              <a:rPr lang="zh-CN" altLang="en-US" sz="2399" dirty="0">
                <a:solidFill>
                  <a:prstClr val="black"/>
                </a:solidFill>
                <a:latin typeface="微软雅黑"/>
                <a:ea typeface="微软雅黑"/>
              </a:rPr>
              <a:t>猜：第</a:t>
            </a:r>
            <a:r>
              <a:rPr lang="en-US" altLang="zh-CN" sz="2399" dirty="0">
                <a:solidFill>
                  <a:prstClr val="black"/>
                </a:solidFill>
                <a:latin typeface="微软雅黑"/>
                <a:ea typeface="微软雅黑"/>
              </a:rPr>
              <a:t>2</a:t>
            </a:r>
            <a:r>
              <a:rPr lang="zh-CN" altLang="en-US" sz="2399" dirty="0">
                <a:solidFill>
                  <a:prstClr val="black"/>
                </a:solidFill>
                <a:latin typeface="微软雅黑"/>
                <a:ea typeface="微软雅黑"/>
              </a:rPr>
              <a:t>封内是黄色卡片，第</a:t>
            </a:r>
            <a:r>
              <a:rPr lang="en-US" altLang="zh-CN" sz="2399" dirty="0">
                <a:solidFill>
                  <a:prstClr val="black"/>
                </a:solidFill>
                <a:latin typeface="微软雅黑"/>
                <a:ea typeface="微软雅黑"/>
              </a:rPr>
              <a:t>5</a:t>
            </a:r>
            <a:r>
              <a:rPr lang="zh-CN" altLang="en-US" sz="2399" dirty="0">
                <a:solidFill>
                  <a:prstClr val="black"/>
                </a:solidFill>
                <a:latin typeface="微软雅黑"/>
                <a:ea typeface="微软雅黑"/>
              </a:rPr>
              <a:t>封内是紫色卡片。</a:t>
            </a:r>
          </a:p>
          <a:p>
            <a:pPr defTabSz="1219261">
              <a:lnSpc>
                <a:spcPct val="150000"/>
              </a:lnSpc>
              <a:buNone/>
            </a:pPr>
            <a:r>
              <a:rPr lang="zh-CN" altLang="en-US" sz="2399" dirty="0">
                <a:solidFill>
                  <a:prstClr val="black"/>
                </a:solidFill>
                <a:latin typeface="微软雅黑"/>
                <a:ea typeface="微软雅黑"/>
              </a:rPr>
              <a:t>然后，拆开信封一看，</a:t>
            </a:r>
            <a:r>
              <a:rPr lang="zh-CN" altLang="en-US" sz="2399" dirty="0">
                <a:solidFill>
                  <a:srgbClr val="3333FF"/>
                </a:solidFill>
                <a:latin typeface="微软雅黑"/>
                <a:ea typeface="微软雅黑"/>
              </a:rPr>
              <a:t>每人都猜对一种颜色，而且每封信都有一人猜中</a:t>
            </a:r>
            <a:r>
              <a:rPr lang="zh-CN" altLang="en-US" sz="2399" dirty="0">
                <a:solidFill>
                  <a:prstClr val="black"/>
                </a:solidFill>
                <a:latin typeface="微软雅黑"/>
                <a:ea typeface="微软雅黑"/>
              </a:rPr>
              <a:t>。请你根据这些条件，确定每封信里卡片的颜色。</a:t>
            </a:r>
          </a:p>
        </p:txBody>
      </p:sp>
    </p:spTree>
    <p:custDataLst>
      <p:tags r:id="rId1"/>
    </p:custDataLst>
    <p:extLst>
      <p:ext uri="{BB962C8B-B14F-4D97-AF65-F5344CB8AC3E}">
        <p14:creationId xmlns:p14="http://schemas.microsoft.com/office/powerpoint/2010/main" val="1573635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57701">
                                            <p:txEl>
                                              <p:pRg st="0" end="0"/>
                                            </p:txEl>
                                          </p:spTgt>
                                        </p:tgtEl>
                                        <p:attrNameLst>
                                          <p:attrName>style.visibility</p:attrName>
                                        </p:attrNameLst>
                                      </p:cBhvr>
                                      <p:to>
                                        <p:strVal val="visible"/>
                                      </p:to>
                                    </p:set>
                                    <p:anim calcmode="lin" valueType="num">
                                      <p:cBhvr>
                                        <p:cTn id="7" dur="500" fill="hold"/>
                                        <p:tgtEl>
                                          <p:spTgt spid="15770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770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1" grpId="0" build="p" autoUpdateAnimBg="0"/>
      <p:bldP spid="1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a:extLst>
              <a:ext uri="{FF2B5EF4-FFF2-40B4-BE49-F238E27FC236}">
                <a16:creationId xmlns:a16="http://schemas.microsoft.com/office/drawing/2014/main" id="{A7F1525F-2C57-4B0E-9147-5CB9CAA21BB3}"/>
              </a:ext>
            </a:extLst>
          </p:cNvPr>
          <p:cNvSpPr>
            <a:spLocks noGrp="1" noChangeArrowheads="1"/>
          </p:cNvSpPr>
          <p:nvPr>
            <p:ph type="title" idx="4294967295"/>
          </p:nvPr>
        </p:nvSpPr>
        <p:spPr>
          <a:xfrm>
            <a:off x="915493" y="98632"/>
            <a:ext cx="8064034" cy="923872"/>
          </a:xfrm>
        </p:spPr>
        <p:txBody>
          <a:bodyPr/>
          <a:lstStyle/>
          <a:p>
            <a:r>
              <a:rPr lang="zh-CN" altLang="en-US" dirty="0"/>
              <a:t>例</a:t>
            </a:r>
            <a:r>
              <a:rPr lang="en-US" altLang="zh-CN" dirty="0"/>
              <a:t>2.38 </a:t>
            </a:r>
            <a:r>
              <a:rPr lang="zh-CN" altLang="en-US" dirty="0"/>
              <a:t>（续）</a:t>
            </a:r>
          </a:p>
        </p:txBody>
      </p:sp>
      <p:sp>
        <p:nvSpPr>
          <p:cNvPr id="157701" name="Rectangle 4">
            <a:extLst>
              <a:ext uri="{FF2B5EF4-FFF2-40B4-BE49-F238E27FC236}">
                <a16:creationId xmlns:a16="http://schemas.microsoft.com/office/drawing/2014/main" id="{FE335FFA-2106-47DA-8454-D32BF422C5FA}"/>
              </a:ext>
            </a:extLst>
          </p:cNvPr>
          <p:cNvSpPr>
            <a:spLocks noChangeArrowheads="1"/>
          </p:cNvSpPr>
          <p:nvPr/>
        </p:nvSpPr>
        <p:spPr bwMode="auto">
          <a:xfrm>
            <a:off x="267664" y="928767"/>
            <a:ext cx="11502872" cy="3796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50000"/>
              </a:lnSpc>
              <a:buNone/>
            </a:pPr>
            <a:r>
              <a:rPr lang="zh-CN" altLang="en-US" sz="2399" dirty="0">
                <a:solidFill>
                  <a:srgbClr val="C00000"/>
                </a:solidFill>
                <a:latin typeface="微软雅黑"/>
                <a:ea typeface="微软雅黑"/>
              </a:rPr>
              <a:t>解  </a:t>
            </a:r>
            <a:r>
              <a:rPr lang="zh-CN" altLang="zh-CN" sz="2399" dirty="0">
                <a:latin typeface="微软雅黑"/>
                <a:ea typeface="微软雅黑"/>
              </a:rPr>
              <a:t>设</a:t>
            </a:r>
            <a:r>
              <a:rPr lang="en-US" altLang="zh-CN" sz="2399" dirty="0">
                <a:latin typeface="微软雅黑"/>
                <a:ea typeface="微软雅黑"/>
              </a:rPr>
              <a:t>P</a:t>
            </a:r>
            <a:r>
              <a:rPr lang="en-US" altLang="zh-CN" sz="2399" baseline="-25000" dirty="0">
                <a:latin typeface="微软雅黑"/>
                <a:ea typeface="微软雅黑"/>
              </a:rPr>
              <a:t>1</a:t>
            </a:r>
            <a:r>
              <a:rPr lang="zh-CN" altLang="zh-CN" sz="2399" dirty="0">
                <a:latin typeface="微软雅黑"/>
                <a:ea typeface="微软雅黑"/>
              </a:rPr>
              <a:t>：第</a:t>
            </a:r>
            <a:r>
              <a:rPr lang="en-US" altLang="zh-CN" sz="2399" dirty="0">
                <a:latin typeface="微软雅黑"/>
                <a:ea typeface="微软雅黑"/>
              </a:rPr>
              <a:t>2</a:t>
            </a:r>
            <a:r>
              <a:rPr lang="zh-CN" altLang="zh-CN" sz="2399" dirty="0">
                <a:latin typeface="微软雅黑"/>
                <a:ea typeface="微软雅黑"/>
              </a:rPr>
              <a:t>封内是紫色卡片，</a:t>
            </a:r>
            <a:r>
              <a:rPr lang="en-US" altLang="zh-CN" sz="2399" dirty="0">
                <a:latin typeface="微软雅黑"/>
                <a:ea typeface="微软雅黑"/>
              </a:rPr>
              <a:t>P</a:t>
            </a:r>
            <a:r>
              <a:rPr lang="en-US" altLang="zh-CN" sz="2399" baseline="-25000" dirty="0">
                <a:latin typeface="微软雅黑"/>
                <a:ea typeface="微软雅黑"/>
              </a:rPr>
              <a:t>2</a:t>
            </a:r>
            <a:r>
              <a:rPr lang="zh-CN" altLang="zh-CN" sz="2399" dirty="0">
                <a:latin typeface="微软雅黑"/>
                <a:ea typeface="微软雅黑"/>
              </a:rPr>
              <a:t>：第</a:t>
            </a:r>
            <a:r>
              <a:rPr lang="en-US" altLang="zh-CN" sz="2399" dirty="0">
                <a:latin typeface="微软雅黑"/>
                <a:ea typeface="微软雅黑"/>
              </a:rPr>
              <a:t>3</a:t>
            </a:r>
            <a:r>
              <a:rPr lang="zh-CN" altLang="zh-CN" sz="2399" dirty="0">
                <a:latin typeface="微软雅黑"/>
                <a:ea typeface="微软雅黑"/>
              </a:rPr>
              <a:t>封内是黄色卡片，</a:t>
            </a:r>
            <a:endParaRPr lang="en-US" altLang="zh-CN" sz="2399" dirty="0">
              <a:latin typeface="微软雅黑"/>
              <a:ea typeface="微软雅黑"/>
            </a:endParaRPr>
          </a:p>
          <a:p>
            <a:pPr algn="l" defTabSz="1219261">
              <a:lnSpc>
                <a:spcPct val="150000"/>
              </a:lnSpc>
              <a:buNone/>
            </a:pPr>
            <a:r>
              <a:rPr lang="en-US" altLang="zh-CN" sz="2399" dirty="0">
                <a:latin typeface="微软雅黑"/>
                <a:ea typeface="微软雅黑"/>
              </a:rPr>
              <a:t>         P</a:t>
            </a:r>
            <a:r>
              <a:rPr lang="en-US" altLang="zh-CN" sz="2399" baseline="-25000" dirty="0">
                <a:latin typeface="微软雅黑"/>
                <a:ea typeface="微软雅黑"/>
              </a:rPr>
              <a:t>3</a:t>
            </a:r>
            <a:r>
              <a:rPr lang="zh-CN" altLang="zh-CN" sz="2399" dirty="0">
                <a:latin typeface="微软雅黑"/>
                <a:ea typeface="微软雅黑"/>
              </a:rPr>
              <a:t>：第</a:t>
            </a:r>
            <a:r>
              <a:rPr lang="en-US" altLang="zh-CN" sz="2399" dirty="0">
                <a:latin typeface="微软雅黑"/>
                <a:ea typeface="微软雅黑"/>
              </a:rPr>
              <a:t>2</a:t>
            </a:r>
            <a:r>
              <a:rPr lang="zh-CN" altLang="zh-CN" sz="2399" dirty="0">
                <a:latin typeface="微软雅黑"/>
                <a:ea typeface="微软雅黑"/>
              </a:rPr>
              <a:t>封内是蓝色卡片，</a:t>
            </a:r>
            <a:r>
              <a:rPr lang="en-US" altLang="zh-CN" sz="2399" dirty="0">
                <a:latin typeface="微软雅黑"/>
                <a:ea typeface="微软雅黑"/>
              </a:rPr>
              <a:t>P</a:t>
            </a:r>
            <a:r>
              <a:rPr lang="en-US" altLang="zh-CN" sz="2399" baseline="-25000" dirty="0">
                <a:latin typeface="微软雅黑"/>
                <a:ea typeface="微软雅黑"/>
              </a:rPr>
              <a:t>4</a:t>
            </a:r>
            <a:r>
              <a:rPr lang="zh-CN" altLang="zh-CN" sz="2399" dirty="0">
                <a:latin typeface="微软雅黑"/>
                <a:ea typeface="微软雅黑"/>
              </a:rPr>
              <a:t>：第</a:t>
            </a:r>
            <a:r>
              <a:rPr lang="en-US" altLang="zh-CN" sz="2399" dirty="0">
                <a:latin typeface="微软雅黑"/>
                <a:ea typeface="微软雅黑"/>
              </a:rPr>
              <a:t>4</a:t>
            </a:r>
            <a:r>
              <a:rPr lang="zh-CN" altLang="zh-CN" sz="2399" dirty="0">
                <a:latin typeface="微软雅黑"/>
                <a:ea typeface="微软雅黑"/>
              </a:rPr>
              <a:t>封内是红色卡片，</a:t>
            </a:r>
            <a:endParaRPr lang="en-US" altLang="zh-CN" sz="2399" dirty="0">
              <a:latin typeface="微软雅黑"/>
              <a:ea typeface="微软雅黑"/>
            </a:endParaRPr>
          </a:p>
          <a:p>
            <a:pPr algn="l" defTabSz="1219261">
              <a:lnSpc>
                <a:spcPct val="150000"/>
              </a:lnSpc>
              <a:buNone/>
            </a:pPr>
            <a:r>
              <a:rPr lang="en-US" altLang="zh-CN" sz="2399" dirty="0">
                <a:latin typeface="微软雅黑"/>
                <a:ea typeface="微软雅黑"/>
              </a:rPr>
              <a:t>         P</a:t>
            </a:r>
            <a:r>
              <a:rPr lang="en-US" altLang="zh-CN" sz="2399" baseline="-25000" dirty="0">
                <a:latin typeface="微软雅黑"/>
                <a:ea typeface="微软雅黑"/>
              </a:rPr>
              <a:t>5</a:t>
            </a:r>
            <a:r>
              <a:rPr lang="zh-CN" altLang="zh-CN" sz="2399" dirty="0">
                <a:latin typeface="微软雅黑"/>
                <a:ea typeface="微软雅黑"/>
              </a:rPr>
              <a:t>：第</a:t>
            </a:r>
            <a:r>
              <a:rPr lang="en-US" altLang="zh-CN" sz="2399" dirty="0">
                <a:latin typeface="微软雅黑"/>
                <a:ea typeface="微软雅黑"/>
              </a:rPr>
              <a:t>1</a:t>
            </a:r>
            <a:r>
              <a:rPr lang="zh-CN" altLang="zh-CN" sz="2399" dirty="0">
                <a:latin typeface="微软雅黑"/>
                <a:ea typeface="微软雅黑"/>
              </a:rPr>
              <a:t>封内是红色卡片，</a:t>
            </a:r>
            <a:r>
              <a:rPr lang="en-US" altLang="zh-CN" sz="2399" dirty="0">
                <a:latin typeface="微软雅黑"/>
                <a:ea typeface="微软雅黑"/>
              </a:rPr>
              <a:t>P</a:t>
            </a:r>
            <a:r>
              <a:rPr lang="en-US" altLang="zh-CN" sz="2399" baseline="-25000" dirty="0">
                <a:latin typeface="微软雅黑"/>
                <a:ea typeface="微软雅黑"/>
              </a:rPr>
              <a:t>6</a:t>
            </a:r>
            <a:r>
              <a:rPr lang="zh-CN" altLang="zh-CN" sz="2399" dirty="0">
                <a:latin typeface="微软雅黑"/>
                <a:ea typeface="微软雅黑"/>
              </a:rPr>
              <a:t>：第</a:t>
            </a:r>
            <a:r>
              <a:rPr lang="en-US" altLang="zh-CN" sz="2399" dirty="0">
                <a:latin typeface="微软雅黑"/>
                <a:ea typeface="微软雅黑"/>
              </a:rPr>
              <a:t>5</a:t>
            </a:r>
            <a:r>
              <a:rPr lang="zh-CN" altLang="zh-CN" sz="2399" dirty="0">
                <a:latin typeface="微软雅黑"/>
                <a:ea typeface="微软雅黑"/>
              </a:rPr>
              <a:t>封内是白色卡片；</a:t>
            </a:r>
            <a:endParaRPr lang="en-US" altLang="zh-CN" sz="2399" dirty="0">
              <a:latin typeface="微软雅黑"/>
              <a:ea typeface="微软雅黑"/>
            </a:endParaRPr>
          </a:p>
          <a:p>
            <a:pPr algn="l" defTabSz="1219261">
              <a:lnSpc>
                <a:spcPct val="150000"/>
              </a:lnSpc>
              <a:buNone/>
            </a:pPr>
            <a:r>
              <a:rPr lang="en-US" altLang="zh-CN" sz="2399" dirty="0">
                <a:latin typeface="微软雅黑"/>
                <a:ea typeface="微软雅黑"/>
              </a:rPr>
              <a:t>         P</a:t>
            </a:r>
            <a:r>
              <a:rPr lang="en-US" altLang="zh-CN" sz="2399" baseline="-25000" dirty="0">
                <a:latin typeface="微软雅黑"/>
                <a:ea typeface="微软雅黑"/>
              </a:rPr>
              <a:t>7</a:t>
            </a:r>
            <a:r>
              <a:rPr lang="zh-CN" altLang="zh-CN" sz="2399" dirty="0">
                <a:latin typeface="微软雅黑"/>
                <a:ea typeface="微软雅黑"/>
              </a:rPr>
              <a:t>：第</a:t>
            </a:r>
            <a:r>
              <a:rPr lang="en-US" altLang="zh-CN" sz="2399" dirty="0">
                <a:latin typeface="微软雅黑"/>
                <a:ea typeface="微软雅黑"/>
              </a:rPr>
              <a:t>3</a:t>
            </a:r>
            <a:r>
              <a:rPr lang="zh-CN" altLang="zh-CN" sz="2399" dirty="0">
                <a:latin typeface="微软雅黑"/>
                <a:ea typeface="微软雅黑"/>
              </a:rPr>
              <a:t>封内是蓝色卡片，</a:t>
            </a:r>
            <a:r>
              <a:rPr lang="en-US" altLang="zh-CN" sz="2399" dirty="0">
                <a:latin typeface="微软雅黑"/>
                <a:ea typeface="微软雅黑"/>
              </a:rPr>
              <a:t>P</a:t>
            </a:r>
            <a:r>
              <a:rPr lang="en-US" altLang="zh-CN" sz="2399" baseline="-25000" dirty="0">
                <a:latin typeface="微软雅黑"/>
                <a:ea typeface="微软雅黑"/>
              </a:rPr>
              <a:t>8</a:t>
            </a:r>
            <a:r>
              <a:rPr lang="zh-CN" altLang="zh-CN" sz="2399" dirty="0">
                <a:latin typeface="微软雅黑"/>
                <a:ea typeface="微软雅黑"/>
              </a:rPr>
              <a:t>：第</a:t>
            </a:r>
            <a:r>
              <a:rPr lang="en-US" altLang="zh-CN" sz="2399" dirty="0">
                <a:latin typeface="微软雅黑"/>
                <a:ea typeface="微软雅黑"/>
              </a:rPr>
              <a:t>4</a:t>
            </a:r>
            <a:r>
              <a:rPr lang="zh-CN" altLang="zh-CN" sz="2399" dirty="0">
                <a:latin typeface="微软雅黑"/>
                <a:ea typeface="微软雅黑"/>
              </a:rPr>
              <a:t>封内是白色卡片；</a:t>
            </a:r>
            <a:endParaRPr lang="en-US" altLang="zh-CN" sz="2399" dirty="0">
              <a:latin typeface="微软雅黑"/>
              <a:ea typeface="微软雅黑"/>
            </a:endParaRPr>
          </a:p>
          <a:p>
            <a:pPr algn="l" defTabSz="1219261">
              <a:lnSpc>
                <a:spcPct val="150000"/>
              </a:lnSpc>
              <a:buNone/>
            </a:pPr>
            <a:r>
              <a:rPr lang="en-US" altLang="zh-CN" sz="2399" dirty="0">
                <a:latin typeface="微软雅黑"/>
                <a:ea typeface="微软雅黑"/>
              </a:rPr>
              <a:t>         P</a:t>
            </a:r>
            <a:r>
              <a:rPr lang="en-US" altLang="zh-CN" sz="2399" baseline="-25000" dirty="0">
                <a:latin typeface="微软雅黑"/>
                <a:ea typeface="微软雅黑"/>
              </a:rPr>
              <a:t>9</a:t>
            </a:r>
            <a:r>
              <a:rPr lang="zh-CN" altLang="zh-CN" sz="2399" dirty="0">
                <a:latin typeface="微软雅黑"/>
                <a:ea typeface="微软雅黑"/>
              </a:rPr>
              <a:t>：第</a:t>
            </a:r>
            <a:r>
              <a:rPr lang="en-US" altLang="zh-CN" sz="2399" dirty="0">
                <a:latin typeface="微软雅黑"/>
                <a:ea typeface="微软雅黑"/>
              </a:rPr>
              <a:t>2</a:t>
            </a:r>
            <a:r>
              <a:rPr lang="zh-CN" altLang="zh-CN" sz="2399" dirty="0">
                <a:latin typeface="微软雅黑"/>
                <a:ea typeface="微软雅黑"/>
              </a:rPr>
              <a:t>封内是黄色卡片，</a:t>
            </a:r>
            <a:r>
              <a:rPr lang="en-US" altLang="zh-CN" sz="2399" dirty="0">
                <a:latin typeface="微软雅黑"/>
                <a:ea typeface="微软雅黑"/>
              </a:rPr>
              <a:t>P</a:t>
            </a:r>
            <a:r>
              <a:rPr lang="en-US" altLang="zh-CN" sz="2399" baseline="-25000" dirty="0">
                <a:latin typeface="微软雅黑"/>
                <a:ea typeface="微软雅黑"/>
              </a:rPr>
              <a:t>10</a:t>
            </a:r>
            <a:r>
              <a:rPr lang="zh-CN" altLang="zh-CN" sz="2399" dirty="0">
                <a:latin typeface="微软雅黑"/>
                <a:ea typeface="微软雅黑"/>
              </a:rPr>
              <a:t>：第</a:t>
            </a:r>
            <a:r>
              <a:rPr lang="en-US" altLang="zh-CN" sz="2399" dirty="0">
                <a:latin typeface="微软雅黑"/>
                <a:ea typeface="微软雅黑"/>
              </a:rPr>
              <a:t>5</a:t>
            </a:r>
            <a:r>
              <a:rPr lang="zh-CN" altLang="zh-CN" sz="2399" dirty="0">
                <a:latin typeface="微软雅黑"/>
                <a:ea typeface="微软雅黑"/>
              </a:rPr>
              <a:t>封内是紫色卡片。</a:t>
            </a:r>
            <a:endParaRPr lang="en-US" altLang="zh-CN" sz="2399" dirty="0">
              <a:latin typeface="微软雅黑"/>
              <a:ea typeface="微软雅黑"/>
            </a:endParaRPr>
          </a:p>
          <a:p>
            <a:pPr algn="l" defTabSz="1219261">
              <a:lnSpc>
                <a:spcPct val="150000"/>
              </a:lnSpc>
              <a:buNone/>
            </a:pPr>
            <a:r>
              <a:rPr lang="zh-CN" altLang="zh-CN" sz="2399" dirty="0">
                <a:solidFill>
                  <a:srgbClr val="C00000"/>
                </a:solidFill>
                <a:latin typeface="微软雅黑"/>
                <a:ea typeface="微软雅黑"/>
              </a:rPr>
              <a:t>则</a:t>
            </a:r>
            <a:endParaRPr lang="zh-CN" altLang="en-US" sz="2399" dirty="0">
              <a:solidFill>
                <a:srgbClr val="C00000"/>
              </a:solidFill>
              <a:latin typeface="微软雅黑"/>
              <a:ea typeface="微软雅黑"/>
            </a:endParaRPr>
          </a:p>
        </p:txBody>
      </p:sp>
      <p:sp>
        <p:nvSpPr>
          <p:cNvPr id="147462" name="Rectangle 6">
            <a:extLst>
              <a:ext uri="{FF2B5EF4-FFF2-40B4-BE49-F238E27FC236}">
                <a16:creationId xmlns:a16="http://schemas.microsoft.com/office/drawing/2014/main" id="{3624918E-5E8D-4152-8FCB-7BD82DD135CB}"/>
              </a:ext>
            </a:extLst>
          </p:cNvPr>
          <p:cNvSpPr>
            <a:spLocks noChangeArrowheads="1"/>
          </p:cNvSpPr>
          <p:nvPr/>
        </p:nvSpPr>
        <p:spPr bwMode="auto">
          <a:xfrm>
            <a:off x="1527439" y="3068130"/>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801" b="0">
              <a:solidFill>
                <a:srgbClr val="FF0000"/>
              </a:solidFill>
            </a:endParaRPr>
          </a:p>
        </p:txBody>
      </p:sp>
      <p:sp>
        <p:nvSpPr>
          <p:cNvPr id="147464" name="Rectangle 7">
            <a:extLst>
              <a:ext uri="{FF2B5EF4-FFF2-40B4-BE49-F238E27FC236}">
                <a16:creationId xmlns:a16="http://schemas.microsoft.com/office/drawing/2014/main" id="{02C3D98B-0FAE-46BA-9444-05C1C161A4D1}"/>
              </a:ext>
            </a:extLst>
          </p:cNvPr>
          <p:cNvSpPr>
            <a:spLocks noChangeArrowheads="1"/>
          </p:cNvSpPr>
          <p:nvPr/>
        </p:nvSpPr>
        <p:spPr bwMode="auto">
          <a:xfrm>
            <a:off x="1527439" y="3268143"/>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801" b="0">
              <a:solidFill>
                <a:srgbClr val="FF0000"/>
              </a:solidFill>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3C25262-2909-4A48-93C8-B498BA088D28}"/>
                  </a:ext>
                </a:extLst>
              </p:cNvPr>
              <p:cNvSpPr/>
              <p:nvPr/>
            </p:nvSpPr>
            <p:spPr>
              <a:xfrm>
                <a:off x="690540" y="4424204"/>
                <a:ext cx="9979313" cy="1130752"/>
              </a:xfrm>
              <a:prstGeom prst="rect">
                <a:avLst/>
              </a:prstGeom>
            </p:spPr>
            <p:txBody>
              <a:bodyPr wrap="square">
                <a:spAutoFit/>
              </a:bodyPr>
              <a:lstStyle/>
              <a:p>
                <a:pPr defTabSz="1219261">
                  <a:lnSpc>
                    <a:spcPct val="150000"/>
                  </a:lnSpc>
                </a:pPr>
                <a:r>
                  <a:rPr lang="zh-CN" altLang="en-US" sz="2399" b="1" dirty="0">
                    <a:solidFill>
                      <a:srgbClr val="3333FF"/>
                    </a:solidFill>
                    <a:latin typeface="微软雅黑"/>
                    <a:ea typeface="微软雅黑"/>
                  </a:rPr>
                  <a:t>根据每人都猜对一种颜色，有</a:t>
                </a:r>
              </a:p>
              <a:p>
                <a:pPr defTabSz="1219261">
                  <a:lnSpc>
                    <a:spcPct val="150000"/>
                  </a:lnSpc>
                </a:pPr>
                <a:r>
                  <a:rPr lang="en-US" altLang="zh-CN" sz="2399" b="1" dirty="0">
                    <a:solidFill>
                      <a:prstClr val="black"/>
                    </a:solidFill>
                    <a:latin typeface="微软雅黑"/>
                    <a:ea typeface="微软雅黑"/>
                  </a:rPr>
                  <a:t>P</a:t>
                </a:r>
                <a:r>
                  <a:rPr lang="en-US" altLang="zh-CN" sz="2399" b="1" baseline="-25000" dirty="0">
                    <a:solidFill>
                      <a:prstClr val="black"/>
                    </a:solidFill>
                    <a:latin typeface="微软雅黑"/>
                    <a:ea typeface="微软雅黑"/>
                  </a:rPr>
                  <a:t>1</a:t>
                </a:r>
                <a14:m>
                  <m:oMath xmlns:m="http://schemas.openxmlformats.org/officeDocument/2006/math">
                    <m:acc>
                      <m:accPr>
                        <m:chr m:val="̅"/>
                        <m:ctrlPr>
                          <a:rPr lang="zh-CN" altLang="en-US" sz="2399" i="1">
                            <a:solidFill>
                              <a:prstClr val="black"/>
                            </a:solidFill>
                            <a:latin typeface="Cambria Math" panose="02040503050406030204" pitchFamily="18" charset="0"/>
                          </a:rPr>
                        </m:ctrlPr>
                      </m:accPr>
                      <m:e>
                        <m:r>
                          <a:rPr lang="zh-CN" altLang="en-US" sz="2399" i="1">
                            <a:solidFill>
                              <a:prstClr val="black"/>
                            </a:solidFill>
                            <a:latin typeface="Cambria Math" panose="02040503050406030204" pitchFamily="18" charset="0"/>
                          </a:rPr>
                          <m:t>∨</m:t>
                        </m:r>
                      </m:e>
                    </m:acc>
                  </m:oMath>
                </a14:m>
                <a:r>
                  <a:rPr lang="en-US" altLang="zh-CN" sz="2399" b="1" dirty="0">
                    <a:solidFill>
                      <a:prstClr val="black"/>
                    </a:solidFill>
                    <a:latin typeface="微软雅黑"/>
                    <a:ea typeface="微软雅黑"/>
                  </a:rPr>
                  <a:t>P</a:t>
                </a:r>
                <a:r>
                  <a:rPr lang="en-US" altLang="zh-CN" sz="2399" b="1" baseline="-25000" dirty="0">
                    <a:solidFill>
                      <a:prstClr val="black"/>
                    </a:solidFill>
                    <a:latin typeface="微软雅黑"/>
                    <a:ea typeface="微软雅黑"/>
                  </a:rPr>
                  <a:t>2</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P</a:t>
                </a:r>
                <a:r>
                  <a:rPr lang="en-US" altLang="zh-CN" sz="2399" b="1" baseline="-25000" dirty="0">
                    <a:solidFill>
                      <a:prstClr val="black"/>
                    </a:solidFill>
                    <a:latin typeface="微软雅黑"/>
                    <a:ea typeface="微软雅黑"/>
                  </a:rPr>
                  <a:t>3</a:t>
                </a:r>
                <a:r>
                  <a:rPr lang="zh-CN" altLang="en-US" sz="2399" dirty="0">
                    <a:solidFill>
                      <a:prstClr val="black"/>
                    </a:solidFill>
                    <a:latin typeface="Arial"/>
                    <a:ea typeface="微软雅黑"/>
                  </a:rPr>
                  <a:t> </a:t>
                </a:r>
                <a14:m>
                  <m:oMath xmlns:m="http://schemas.openxmlformats.org/officeDocument/2006/math">
                    <m:acc>
                      <m:accPr>
                        <m:chr m:val="̅"/>
                        <m:ctrlPr>
                          <a:rPr lang="zh-CN" altLang="en-US" sz="2399" i="1">
                            <a:solidFill>
                              <a:prstClr val="black"/>
                            </a:solidFill>
                            <a:latin typeface="Cambria Math" panose="02040503050406030204" pitchFamily="18" charset="0"/>
                          </a:rPr>
                        </m:ctrlPr>
                      </m:accPr>
                      <m:e>
                        <m:r>
                          <a:rPr lang="zh-CN" altLang="en-US" sz="2399" i="1">
                            <a:solidFill>
                              <a:prstClr val="black"/>
                            </a:solidFill>
                            <a:latin typeface="Cambria Math" panose="02040503050406030204" pitchFamily="18" charset="0"/>
                          </a:rPr>
                          <m:t>∨</m:t>
                        </m:r>
                      </m:e>
                    </m:acc>
                    <m:r>
                      <a:rPr lang="zh-CN" altLang="en-US" sz="2399" i="1">
                        <a:solidFill>
                          <a:prstClr val="black"/>
                        </a:solidFill>
                        <a:latin typeface="Cambria Math" panose="02040503050406030204" pitchFamily="18" charset="0"/>
                      </a:rPr>
                      <m:t> </m:t>
                    </m:r>
                  </m:oMath>
                </a14:m>
                <a:r>
                  <a:rPr lang="en-US" altLang="zh-CN" sz="2399" b="1" dirty="0">
                    <a:solidFill>
                      <a:prstClr val="black"/>
                    </a:solidFill>
                    <a:latin typeface="微软雅黑"/>
                    <a:ea typeface="微软雅黑"/>
                  </a:rPr>
                  <a:t>P</a:t>
                </a:r>
                <a:r>
                  <a:rPr lang="en-US" altLang="zh-CN" sz="2399" b="1" baseline="-25000" dirty="0">
                    <a:solidFill>
                      <a:prstClr val="black"/>
                    </a:solidFill>
                    <a:latin typeface="微软雅黑"/>
                    <a:ea typeface="微软雅黑"/>
                  </a:rPr>
                  <a:t>4</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P</a:t>
                </a:r>
                <a:r>
                  <a:rPr lang="en-US" altLang="zh-CN" sz="2399" b="1" baseline="-25000" dirty="0">
                    <a:solidFill>
                      <a:prstClr val="black"/>
                    </a:solidFill>
                    <a:latin typeface="微软雅黑"/>
                    <a:ea typeface="微软雅黑"/>
                  </a:rPr>
                  <a:t>5</a:t>
                </a:r>
                <a:r>
                  <a:rPr lang="zh-CN" altLang="en-US" sz="2399" dirty="0">
                    <a:solidFill>
                      <a:prstClr val="black"/>
                    </a:solidFill>
                    <a:latin typeface="Arial"/>
                    <a:ea typeface="微软雅黑"/>
                  </a:rPr>
                  <a:t> </a:t>
                </a:r>
                <a14:m>
                  <m:oMath xmlns:m="http://schemas.openxmlformats.org/officeDocument/2006/math">
                    <m:acc>
                      <m:accPr>
                        <m:chr m:val="̅"/>
                        <m:ctrlPr>
                          <a:rPr lang="zh-CN" altLang="en-US" sz="2399" i="1">
                            <a:solidFill>
                              <a:prstClr val="black"/>
                            </a:solidFill>
                            <a:latin typeface="Cambria Math" panose="02040503050406030204" pitchFamily="18" charset="0"/>
                          </a:rPr>
                        </m:ctrlPr>
                      </m:accPr>
                      <m:e>
                        <m:r>
                          <a:rPr lang="zh-CN" altLang="en-US" sz="2399" i="1">
                            <a:solidFill>
                              <a:prstClr val="black"/>
                            </a:solidFill>
                            <a:latin typeface="Cambria Math" panose="02040503050406030204" pitchFamily="18" charset="0"/>
                          </a:rPr>
                          <m:t>∨</m:t>
                        </m:r>
                      </m:e>
                    </m:acc>
                    <m:r>
                      <a:rPr lang="zh-CN" altLang="en-US" sz="2399" i="1">
                        <a:solidFill>
                          <a:prstClr val="black"/>
                        </a:solidFill>
                        <a:latin typeface="Cambria Math" panose="02040503050406030204" pitchFamily="18" charset="0"/>
                      </a:rPr>
                      <m:t> </m:t>
                    </m:r>
                  </m:oMath>
                </a14:m>
                <a:r>
                  <a:rPr lang="en-US" altLang="zh-CN" sz="2399" b="1" dirty="0">
                    <a:solidFill>
                      <a:prstClr val="black"/>
                    </a:solidFill>
                    <a:latin typeface="微软雅黑"/>
                    <a:ea typeface="微软雅黑"/>
                  </a:rPr>
                  <a:t>P</a:t>
                </a:r>
                <a:r>
                  <a:rPr lang="en-US" altLang="zh-CN" sz="2399" b="1" baseline="-25000" dirty="0">
                    <a:solidFill>
                      <a:prstClr val="black"/>
                    </a:solidFill>
                    <a:latin typeface="微软雅黑"/>
                    <a:ea typeface="微软雅黑"/>
                  </a:rPr>
                  <a:t>6</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P</a:t>
                </a:r>
                <a:r>
                  <a:rPr lang="en-US" altLang="zh-CN" sz="2399" b="1" baseline="-25000" dirty="0">
                    <a:solidFill>
                      <a:prstClr val="black"/>
                    </a:solidFill>
                    <a:latin typeface="微软雅黑"/>
                    <a:ea typeface="微软雅黑"/>
                  </a:rPr>
                  <a:t>7</a:t>
                </a:r>
                <a:r>
                  <a:rPr lang="zh-CN" altLang="en-US" sz="2399" dirty="0">
                    <a:solidFill>
                      <a:prstClr val="black"/>
                    </a:solidFill>
                    <a:latin typeface="Arial"/>
                    <a:ea typeface="微软雅黑"/>
                  </a:rPr>
                  <a:t> </a:t>
                </a:r>
                <a14:m>
                  <m:oMath xmlns:m="http://schemas.openxmlformats.org/officeDocument/2006/math">
                    <m:acc>
                      <m:accPr>
                        <m:chr m:val="̅"/>
                        <m:ctrlPr>
                          <a:rPr lang="zh-CN" altLang="en-US" sz="2399" i="1">
                            <a:solidFill>
                              <a:prstClr val="black"/>
                            </a:solidFill>
                            <a:latin typeface="Cambria Math" panose="02040503050406030204" pitchFamily="18" charset="0"/>
                          </a:rPr>
                        </m:ctrlPr>
                      </m:accPr>
                      <m:e>
                        <m:r>
                          <a:rPr lang="zh-CN" altLang="en-US" sz="2399" i="1">
                            <a:solidFill>
                              <a:prstClr val="black"/>
                            </a:solidFill>
                            <a:latin typeface="Cambria Math" panose="02040503050406030204" pitchFamily="18" charset="0"/>
                          </a:rPr>
                          <m:t>∨</m:t>
                        </m:r>
                      </m:e>
                    </m:acc>
                    <m:r>
                      <a:rPr lang="zh-CN" altLang="en-US" sz="2399" i="1">
                        <a:solidFill>
                          <a:prstClr val="black"/>
                        </a:solidFill>
                        <a:latin typeface="Cambria Math" panose="02040503050406030204" pitchFamily="18" charset="0"/>
                      </a:rPr>
                      <m:t> </m:t>
                    </m:r>
                  </m:oMath>
                </a14:m>
                <a:r>
                  <a:rPr lang="en-US" altLang="zh-CN" sz="2399" b="1" dirty="0">
                    <a:solidFill>
                      <a:prstClr val="black"/>
                    </a:solidFill>
                    <a:latin typeface="微软雅黑"/>
                    <a:ea typeface="微软雅黑"/>
                  </a:rPr>
                  <a:t>P</a:t>
                </a:r>
                <a:r>
                  <a:rPr lang="en-US" altLang="zh-CN" sz="2399" b="1" baseline="-25000" dirty="0">
                    <a:solidFill>
                      <a:prstClr val="black"/>
                    </a:solidFill>
                    <a:latin typeface="微软雅黑"/>
                    <a:ea typeface="微软雅黑"/>
                  </a:rPr>
                  <a:t>8</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P</a:t>
                </a:r>
                <a:r>
                  <a:rPr lang="en-US" altLang="zh-CN" sz="2399" b="1" baseline="-25000" dirty="0">
                    <a:solidFill>
                      <a:prstClr val="black"/>
                    </a:solidFill>
                    <a:latin typeface="微软雅黑"/>
                    <a:ea typeface="微软雅黑"/>
                  </a:rPr>
                  <a:t>9</a:t>
                </a:r>
                <a:r>
                  <a:rPr lang="zh-CN" altLang="en-US" sz="2399" dirty="0">
                    <a:solidFill>
                      <a:prstClr val="black"/>
                    </a:solidFill>
                    <a:latin typeface="Arial"/>
                    <a:ea typeface="微软雅黑"/>
                  </a:rPr>
                  <a:t> </a:t>
                </a:r>
                <a14:m>
                  <m:oMath xmlns:m="http://schemas.openxmlformats.org/officeDocument/2006/math">
                    <m:acc>
                      <m:accPr>
                        <m:chr m:val="̅"/>
                        <m:ctrlPr>
                          <a:rPr lang="zh-CN" altLang="en-US" sz="2399" i="1">
                            <a:solidFill>
                              <a:prstClr val="black"/>
                            </a:solidFill>
                            <a:latin typeface="Cambria Math" panose="02040503050406030204" pitchFamily="18" charset="0"/>
                          </a:rPr>
                        </m:ctrlPr>
                      </m:accPr>
                      <m:e>
                        <m:r>
                          <a:rPr lang="zh-CN" altLang="en-US" sz="2399" i="1">
                            <a:solidFill>
                              <a:prstClr val="black"/>
                            </a:solidFill>
                            <a:latin typeface="Cambria Math" panose="02040503050406030204" pitchFamily="18" charset="0"/>
                          </a:rPr>
                          <m:t>∨</m:t>
                        </m:r>
                      </m:e>
                    </m:acc>
                    <m:r>
                      <a:rPr lang="zh-CN" altLang="en-US" sz="2399" i="1">
                        <a:solidFill>
                          <a:prstClr val="black"/>
                        </a:solidFill>
                        <a:latin typeface="Cambria Math" panose="02040503050406030204" pitchFamily="18" charset="0"/>
                      </a:rPr>
                      <m:t> </m:t>
                    </m:r>
                  </m:oMath>
                </a14:m>
                <a:r>
                  <a:rPr lang="en-US" altLang="zh-CN" sz="2399" b="1" dirty="0">
                    <a:solidFill>
                      <a:prstClr val="black"/>
                    </a:solidFill>
                    <a:latin typeface="微软雅黑"/>
                    <a:ea typeface="微软雅黑"/>
                  </a:rPr>
                  <a:t>P</a:t>
                </a:r>
                <a:r>
                  <a:rPr lang="en-US" altLang="zh-CN" sz="2399" b="1" baseline="-25000" dirty="0">
                    <a:solidFill>
                      <a:prstClr val="black"/>
                    </a:solidFill>
                    <a:latin typeface="微软雅黑"/>
                    <a:ea typeface="微软雅黑"/>
                  </a:rPr>
                  <a:t>10</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a:t>
                </a:r>
              </a:p>
            </p:txBody>
          </p:sp>
        </mc:Choice>
        <mc:Fallback xmlns="">
          <p:sp>
            <p:nvSpPr>
              <p:cNvPr id="3" name="矩形 2">
                <a:extLst>
                  <a:ext uri="{FF2B5EF4-FFF2-40B4-BE49-F238E27FC236}">
                    <a16:creationId xmlns:a16="http://schemas.microsoft.com/office/drawing/2014/main" id="{63C25262-2909-4A48-93C8-B498BA088D28}"/>
                  </a:ext>
                </a:extLst>
              </p:cNvPr>
              <p:cNvSpPr>
                <a:spLocks noRot="1" noChangeAspect="1" noMove="1" noResize="1" noEditPoints="1" noAdjustHandles="1" noChangeArrowheads="1" noChangeShapeType="1" noTextEdit="1"/>
              </p:cNvSpPr>
              <p:nvPr/>
            </p:nvSpPr>
            <p:spPr>
              <a:xfrm>
                <a:off x="690540" y="4424204"/>
                <a:ext cx="9979313" cy="1130752"/>
              </a:xfrm>
              <a:prstGeom prst="rect">
                <a:avLst/>
              </a:prstGeom>
              <a:blipFill>
                <a:blip r:embed="rId4"/>
                <a:stretch>
                  <a:fillRect l="-916" b="-118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82DB66C-C4A8-40C0-82FB-546A96197B6C}"/>
                  </a:ext>
                </a:extLst>
              </p:cNvPr>
              <p:cNvSpPr/>
              <p:nvPr/>
            </p:nvSpPr>
            <p:spPr>
              <a:xfrm>
                <a:off x="462006" y="5619564"/>
                <a:ext cx="9217533" cy="1141393"/>
              </a:xfrm>
              <a:prstGeom prst="rect">
                <a:avLst/>
              </a:prstGeom>
            </p:spPr>
            <p:txBody>
              <a:bodyPr wrap="square">
                <a:spAutoFit/>
              </a:bodyPr>
              <a:lstStyle/>
              <a:p>
                <a:pPr indent="266620" defTabSz="1219261">
                  <a:lnSpc>
                    <a:spcPct val="150000"/>
                  </a:lnSpc>
                </a:pPr>
                <a:r>
                  <a:rPr lang="zh-CN" altLang="zh-CN" sz="2399" b="1" kern="100" dirty="0">
                    <a:solidFill>
                      <a:srgbClr val="3333FF"/>
                    </a:solidFill>
                    <a:latin typeface="微软雅黑"/>
                    <a:ea typeface="微软雅黑"/>
                    <a:cs typeface="Times New Roman" panose="02020603050405020304" pitchFamily="18" charset="0"/>
                  </a:rPr>
                  <a:t>根据每封信都有一人猜中，有</a:t>
                </a:r>
                <a:endParaRPr lang="zh-CN" altLang="zh-CN" sz="2399" b="1" kern="100" dirty="0">
                  <a:solidFill>
                    <a:srgbClr val="3333FF"/>
                  </a:solidFill>
                  <a:latin typeface="微软雅黑"/>
                  <a:ea typeface="微软雅黑"/>
                  <a:cs typeface="黑体" panose="02010609060101010101" pitchFamily="49" charset="-122"/>
                </a:endParaRPr>
              </a:p>
              <a:p>
                <a:pPr algn="ctr" defTabSz="1219261">
                  <a:lnSpc>
                    <a:spcPct val="150000"/>
                  </a:lnSpc>
                </a:pPr>
                <a:r>
                  <a:rPr lang="en-US" altLang="zh-CN" sz="2399" b="1" kern="100" dirty="0">
                    <a:solidFill>
                      <a:prstClr val="black"/>
                    </a:solidFill>
                    <a:latin typeface="微软雅黑"/>
                    <a:ea typeface="微软雅黑"/>
                    <a:cs typeface="黑体" panose="02010609060101010101" pitchFamily="49" charset="-122"/>
                  </a:rPr>
                  <a:t>P</a:t>
                </a:r>
                <a:r>
                  <a:rPr lang="en-US" altLang="zh-CN" sz="2399" b="1" kern="100" baseline="-25000" dirty="0">
                    <a:solidFill>
                      <a:prstClr val="black"/>
                    </a:solidFill>
                    <a:latin typeface="微软雅黑"/>
                    <a:ea typeface="微软雅黑"/>
                    <a:cs typeface="黑体" panose="02010609060101010101" pitchFamily="49" charset="-122"/>
                  </a:rPr>
                  <a:t>1</a:t>
                </a:r>
                <a14:m>
                  <m:oMath xmlns:m="http://schemas.openxmlformats.org/officeDocument/2006/math">
                    <m:acc>
                      <m:accPr>
                        <m:chr m:val="̅"/>
                        <m:ctrlPr>
                          <a:rPr lang="zh-CN" altLang="zh-CN" sz="2399" b="1" i="1" kern="0">
                            <a:solidFill>
                              <a:prstClr val="black"/>
                            </a:solidFill>
                            <a:latin typeface="Cambria Math" panose="02040503050406030204" pitchFamily="18" charset="0"/>
                            <a:cs typeface="Times New Roman" panose="02020603050405020304" pitchFamily="18" charset="0"/>
                          </a:rPr>
                        </m:ctrlPr>
                      </m:accPr>
                      <m:e>
                        <m:r>
                          <a:rPr lang="en-US" altLang="zh-CN" sz="2399" b="1" i="1" kern="0">
                            <a:solidFill>
                              <a:prstClr val="black"/>
                            </a:solidFill>
                            <a:latin typeface="Cambria Math" panose="02040503050406030204" pitchFamily="18" charset="0"/>
                            <a:cs typeface="Times New Roman" panose="02020603050405020304" pitchFamily="18" charset="0"/>
                          </a:rPr>
                          <m:t>⋁</m:t>
                        </m:r>
                      </m:e>
                    </m:acc>
                  </m:oMath>
                </a14:m>
                <a:r>
                  <a:rPr lang="en-US" altLang="zh-CN" sz="2399" b="1" kern="100" dirty="0">
                    <a:solidFill>
                      <a:prstClr val="black"/>
                    </a:solidFill>
                    <a:latin typeface="微软雅黑"/>
                    <a:ea typeface="微软雅黑"/>
                    <a:cs typeface="黑体" panose="02010609060101010101" pitchFamily="49" charset="-122"/>
                  </a:rPr>
                  <a:t>P</a:t>
                </a:r>
                <a:r>
                  <a:rPr lang="en-US" altLang="zh-CN" sz="2399" b="1" kern="100" baseline="-25000" dirty="0">
                    <a:solidFill>
                      <a:prstClr val="black"/>
                    </a:solidFill>
                    <a:latin typeface="微软雅黑"/>
                    <a:ea typeface="微软雅黑"/>
                    <a:cs typeface="黑体" panose="02010609060101010101" pitchFamily="49" charset="-122"/>
                  </a:rPr>
                  <a:t>3</a:t>
                </a:r>
                <a14:m>
                  <m:oMath xmlns:m="http://schemas.openxmlformats.org/officeDocument/2006/math">
                    <m:acc>
                      <m:accPr>
                        <m:chr m:val="̅"/>
                        <m:ctrlPr>
                          <a:rPr lang="zh-CN" altLang="zh-CN" sz="2399" b="1" i="1" kern="0">
                            <a:solidFill>
                              <a:prstClr val="black"/>
                            </a:solidFill>
                            <a:latin typeface="Cambria Math" panose="02040503050406030204" pitchFamily="18" charset="0"/>
                            <a:cs typeface="Times New Roman" panose="02020603050405020304" pitchFamily="18" charset="0"/>
                          </a:rPr>
                        </m:ctrlPr>
                      </m:accPr>
                      <m:e>
                        <m:r>
                          <a:rPr lang="en-US" altLang="zh-CN" sz="2399" b="1" i="1" kern="0">
                            <a:solidFill>
                              <a:prstClr val="black"/>
                            </a:solidFill>
                            <a:latin typeface="Cambria Math" panose="02040503050406030204" pitchFamily="18" charset="0"/>
                            <a:cs typeface="Times New Roman" panose="02020603050405020304" pitchFamily="18" charset="0"/>
                          </a:rPr>
                          <m:t>⋁</m:t>
                        </m:r>
                      </m:e>
                    </m:acc>
                  </m:oMath>
                </a14:m>
                <a:r>
                  <a:rPr lang="en-US" altLang="zh-CN" sz="2399" b="1" kern="100" dirty="0">
                    <a:solidFill>
                      <a:prstClr val="black"/>
                    </a:solidFill>
                    <a:latin typeface="微软雅黑"/>
                    <a:ea typeface="微软雅黑"/>
                    <a:cs typeface="黑体" panose="02010609060101010101" pitchFamily="49" charset="-122"/>
                  </a:rPr>
                  <a:t>P</a:t>
                </a:r>
                <a:r>
                  <a:rPr lang="en-US" altLang="zh-CN" sz="2399" b="1" kern="100" baseline="-25000" dirty="0">
                    <a:solidFill>
                      <a:prstClr val="black"/>
                    </a:solidFill>
                    <a:latin typeface="微软雅黑"/>
                    <a:ea typeface="微软雅黑"/>
                    <a:cs typeface="黑体" panose="02010609060101010101" pitchFamily="49" charset="-122"/>
                  </a:rPr>
                  <a:t>9</a:t>
                </a:r>
                <a:r>
                  <a:rPr lang="en-US" altLang="zh-CN" sz="2399" b="1" kern="100" dirty="0">
                    <a:solidFill>
                      <a:prstClr val="black"/>
                    </a:solidFill>
                    <a:latin typeface="微软雅黑"/>
                    <a:ea typeface="微软雅黑"/>
                    <a:cs typeface="黑体" panose="02010609060101010101" pitchFamily="49" charset="-122"/>
                  </a:rPr>
                  <a:t> =1</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r>
                  <a:rPr lang="en-US" altLang="zh-CN" sz="2399" b="1" kern="100" baseline="-25000" dirty="0">
                    <a:solidFill>
                      <a:prstClr val="black"/>
                    </a:solidFill>
                    <a:latin typeface="微软雅黑"/>
                    <a:ea typeface="微软雅黑"/>
                    <a:cs typeface="黑体" panose="02010609060101010101" pitchFamily="49" charset="-122"/>
                  </a:rPr>
                  <a:t>2</a:t>
                </a:r>
                <a14:m>
                  <m:oMath xmlns:m="http://schemas.openxmlformats.org/officeDocument/2006/math">
                    <m:acc>
                      <m:accPr>
                        <m:chr m:val="̅"/>
                        <m:ctrlPr>
                          <a:rPr lang="zh-CN" altLang="zh-CN" sz="2399" b="1" i="1" kern="0">
                            <a:solidFill>
                              <a:prstClr val="black"/>
                            </a:solidFill>
                            <a:latin typeface="Cambria Math" panose="02040503050406030204" pitchFamily="18" charset="0"/>
                            <a:cs typeface="Times New Roman" panose="02020603050405020304" pitchFamily="18" charset="0"/>
                          </a:rPr>
                        </m:ctrlPr>
                      </m:accPr>
                      <m:e>
                        <m:r>
                          <a:rPr lang="en-US" altLang="zh-CN" sz="2399" b="1" i="1" kern="0">
                            <a:solidFill>
                              <a:prstClr val="black"/>
                            </a:solidFill>
                            <a:latin typeface="Cambria Math" panose="02040503050406030204" pitchFamily="18" charset="0"/>
                            <a:cs typeface="Times New Roman" panose="02020603050405020304" pitchFamily="18" charset="0"/>
                          </a:rPr>
                          <m:t>⋁</m:t>
                        </m:r>
                      </m:e>
                    </m:acc>
                  </m:oMath>
                </a14:m>
                <a:r>
                  <a:rPr lang="en-US" altLang="zh-CN" sz="2399" b="1" kern="100" dirty="0">
                    <a:solidFill>
                      <a:prstClr val="black"/>
                    </a:solidFill>
                    <a:latin typeface="微软雅黑"/>
                    <a:ea typeface="微软雅黑"/>
                    <a:cs typeface="黑体" panose="02010609060101010101" pitchFamily="49" charset="-122"/>
                  </a:rPr>
                  <a:t>P</a:t>
                </a:r>
                <a:r>
                  <a:rPr lang="en-US" altLang="zh-CN" sz="2399" b="1" kern="100" baseline="-25000" dirty="0">
                    <a:solidFill>
                      <a:prstClr val="black"/>
                    </a:solidFill>
                    <a:latin typeface="微软雅黑"/>
                    <a:ea typeface="微软雅黑"/>
                    <a:cs typeface="黑体" panose="02010609060101010101" pitchFamily="49" charset="-122"/>
                  </a:rPr>
                  <a:t>7</a:t>
                </a:r>
                <a:r>
                  <a:rPr lang="en-US" altLang="zh-CN" sz="2399" b="1" kern="100" dirty="0">
                    <a:solidFill>
                      <a:prstClr val="black"/>
                    </a:solidFill>
                    <a:latin typeface="微软雅黑"/>
                    <a:ea typeface="微软雅黑"/>
                    <a:cs typeface="黑体" panose="02010609060101010101" pitchFamily="49" charset="-122"/>
                  </a:rPr>
                  <a:t>=1</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r>
                  <a:rPr lang="en-US" altLang="zh-CN" sz="2399" b="1" kern="100" baseline="-25000" dirty="0">
                    <a:solidFill>
                      <a:prstClr val="black"/>
                    </a:solidFill>
                    <a:latin typeface="微软雅黑"/>
                    <a:ea typeface="微软雅黑"/>
                    <a:cs typeface="黑体" panose="02010609060101010101" pitchFamily="49" charset="-122"/>
                  </a:rPr>
                  <a:t>4</a:t>
                </a:r>
                <a14:m>
                  <m:oMath xmlns:m="http://schemas.openxmlformats.org/officeDocument/2006/math">
                    <m:acc>
                      <m:accPr>
                        <m:chr m:val="̅"/>
                        <m:ctrlPr>
                          <a:rPr lang="zh-CN" altLang="zh-CN" sz="2399" b="1" i="1" kern="0">
                            <a:solidFill>
                              <a:prstClr val="black"/>
                            </a:solidFill>
                            <a:latin typeface="Cambria Math" panose="02040503050406030204" pitchFamily="18" charset="0"/>
                            <a:cs typeface="Times New Roman" panose="02020603050405020304" pitchFamily="18" charset="0"/>
                          </a:rPr>
                        </m:ctrlPr>
                      </m:accPr>
                      <m:e>
                        <m:r>
                          <a:rPr lang="en-US" altLang="zh-CN" sz="2399" b="1" i="1" kern="0">
                            <a:solidFill>
                              <a:prstClr val="black"/>
                            </a:solidFill>
                            <a:latin typeface="Cambria Math" panose="02040503050406030204" pitchFamily="18" charset="0"/>
                            <a:cs typeface="Times New Roman" panose="02020603050405020304" pitchFamily="18" charset="0"/>
                          </a:rPr>
                          <m:t>⋁</m:t>
                        </m:r>
                      </m:e>
                    </m:acc>
                  </m:oMath>
                </a14:m>
                <a:r>
                  <a:rPr lang="en-US" altLang="zh-CN" sz="2399" b="1" kern="100" dirty="0">
                    <a:solidFill>
                      <a:prstClr val="black"/>
                    </a:solidFill>
                    <a:latin typeface="微软雅黑"/>
                    <a:ea typeface="微软雅黑"/>
                    <a:cs typeface="黑体" panose="02010609060101010101" pitchFamily="49" charset="-122"/>
                  </a:rPr>
                  <a:t>P</a:t>
                </a:r>
                <a:r>
                  <a:rPr lang="en-US" altLang="zh-CN" sz="2399" b="1" kern="100" baseline="-25000" dirty="0">
                    <a:solidFill>
                      <a:prstClr val="black"/>
                    </a:solidFill>
                    <a:latin typeface="微软雅黑"/>
                    <a:ea typeface="微软雅黑"/>
                    <a:cs typeface="黑体" panose="02010609060101010101" pitchFamily="49" charset="-122"/>
                  </a:rPr>
                  <a:t>8</a:t>
                </a:r>
                <a:r>
                  <a:rPr lang="en-US" altLang="zh-CN" sz="2399" b="1" kern="100" dirty="0">
                    <a:solidFill>
                      <a:prstClr val="black"/>
                    </a:solidFill>
                    <a:latin typeface="微软雅黑"/>
                    <a:ea typeface="微软雅黑"/>
                    <a:cs typeface="黑体" panose="02010609060101010101" pitchFamily="49" charset="-122"/>
                  </a:rPr>
                  <a:t>=1</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r>
                  <a:rPr lang="en-US" altLang="zh-CN" sz="2399" b="1" kern="100" baseline="-25000" dirty="0">
                    <a:solidFill>
                      <a:prstClr val="black"/>
                    </a:solidFill>
                    <a:latin typeface="微软雅黑"/>
                    <a:ea typeface="微软雅黑"/>
                    <a:cs typeface="黑体" panose="02010609060101010101" pitchFamily="49" charset="-122"/>
                  </a:rPr>
                  <a:t>5</a:t>
                </a:r>
                <a:r>
                  <a:rPr lang="en-US" altLang="zh-CN" sz="2399" b="1" kern="100" dirty="0">
                    <a:solidFill>
                      <a:prstClr val="black"/>
                    </a:solidFill>
                    <a:latin typeface="微软雅黑"/>
                    <a:ea typeface="微软雅黑"/>
                    <a:cs typeface="黑体" panose="02010609060101010101" pitchFamily="49" charset="-122"/>
                  </a:rPr>
                  <a:t>=1</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r>
                  <a:rPr lang="en-US" altLang="zh-CN" sz="2399" b="1" kern="100" baseline="-25000" dirty="0">
                    <a:solidFill>
                      <a:prstClr val="black"/>
                    </a:solidFill>
                    <a:latin typeface="微软雅黑"/>
                    <a:ea typeface="微软雅黑"/>
                    <a:cs typeface="黑体" panose="02010609060101010101" pitchFamily="49" charset="-122"/>
                  </a:rPr>
                  <a:t>6</a:t>
                </a:r>
                <a14:m>
                  <m:oMath xmlns:m="http://schemas.openxmlformats.org/officeDocument/2006/math">
                    <m:acc>
                      <m:accPr>
                        <m:chr m:val="̅"/>
                        <m:ctrlPr>
                          <a:rPr lang="zh-CN" altLang="zh-CN" sz="2399" b="1" i="1" kern="0">
                            <a:solidFill>
                              <a:prstClr val="black"/>
                            </a:solidFill>
                            <a:latin typeface="Cambria Math" panose="02040503050406030204" pitchFamily="18" charset="0"/>
                            <a:cs typeface="Times New Roman" panose="02020603050405020304" pitchFamily="18" charset="0"/>
                          </a:rPr>
                        </m:ctrlPr>
                      </m:accPr>
                      <m:e>
                        <m:r>
                          <a:rPr lang="en-US" altLang="zh-CN" sz="2399" b="1" i="1" kern="0">
                            <a:solidFill>
                              <a:prstClr val="black"/>
                            </a:solidFill>
                            <a:latin typeface="Cambria Math" panose="02040503050406030204" pitchFamily="18" charset="0"/>
                            <a:cs typeface="Times New Roman" panose="02020603050405020304" pitchFamily="18" charset="0"/>
                          </a:rPr>
                          <m:t>⋁</m:t>
                        </m:r>
                      </m:e>
                    </m:acc>
                  </m:oMath>
                </a14:m>
                <a:r>
                  <a:rPr lang="en-US" altLang="zh-CN" sz="2399" b="1" kern="100" dirty="0">
                    <a:solidFill>
                      <a:prstClr val="black"/>
                    </a:solidFill>
                    <a:latin typeface="微软雅黑"/>
                    <a:ea typeface="微软雅黑"/>
                    <a:cs typeface="黑体" panose="02010609060101010101" pitchFamily="49" charset="-122"/>
                  </a:rPr>
                  <a:t>P</a:t>
                </a:r>
                <a:r>
                  <a:rPr lang="en-US" altLang="zh-CN" sz="2399" b="1" kern="100" baseline="-25000" dirty="0">
                    <a:solidFill>
                      <a:prstClr val="black"/>
                    </a:solidFill>
                    <a:latin typeface="微软雅黑"/>
                    <a:ea typeface="微软雅黑"/>
                    <a:cs typeface="黑体" panose="02010609060101010101" pitchFamily="49" charset="-122"/>
                  </a:rPr>
                  <a:t>10</a:t>
                </a:r>
                <a:r>
                  <a:rPr lang="en-US" altLang="zh-CN" sz="2399" b="1" kern="100" dirty="0">
                    <a:solidFill>
                      <a:prstClr val="black"/>
                    </a:solidFill>
                    <a:latin typeface="微软雅黑"/>
                    <a:ea typeface="微软雅黑"/>
                    <a:cs typeface="黑体" panose="02010609060101010101" pitchFamily="49" charset="-122"/>
                  </a:rPr>
                  <a:t>=1</a:t>
                </a:r>
                <a:r>
                  <a:rPr lang="zh-CN" altLang="zh-CN" sz="2399" b="1" kern="100" dirty="0">
                    <a:solidFill>
                      <a:prstClr val="black"/>
                    </a:solidFill>
                    <a:latin typeface="微软雅黑"/>
                    <a:ea typeface="微软雅黑"/>
                    <a:cs typeface="Times New Roman" panose="02020603050405020304" pitchFamily="18" charset="0"/>
                  </a:rPr>
                  <a:t>。</a:t>
                </a:r>
                <a:endParaRPr lang="zh-CN" altLang="zh-CN" sz="2399" b="1" kern="100" dirty="0">
                  <a:solidFill>
                    <a:prstClr val="black"/>
                  </a:solidFill>
                  <a:latin typeface="微软雅黑"/>
                  <a:ea typeface="微软雅黑"/>
                  <a:cs typeface="黑体" panose="02010609060101010101" pitchFamily="49" charset="-122"/>
                </a:endParaRPr>
              </a:p>
            </p:txBody>
          </p:sp>
        </mc:Choice>
        <mc:Fallback xmlns="">
          <p:sp>
            <p:nvSpPr>
              <p:cNvPr id="4" name="矩形 3">
                <a:extLst>
                  <a:ext uri="{FF2B5EF4-FFF2-40B4-BE49-F238E27FC236}">
                    <a16:creationId xmlns:a16="http://schemas.microsoft.com/office/drawing/2014/main" id="{A82DB66C-C4A8-40C0-82FB-546A96197B6C}"/>
                  </a:ext>
                </a:extLst>
              </p:cNvPr>
              <p:cNvSpPr>
                <a:spLocks noRot="1" noChangeAspect="1" noMove="1" noResize="1" noEditPoints="1" noAdjustHandles="1" noChangeArrowheads="1" noChangeShapeType="1" noTextEdit="1"/>
              </p:cNvSpPr>
              <p:nvPr/>
            </p:nvSpPr>
            <p:spPr>
              <a:xfrm>
                <a:off x="462006" y="5619564"/>
                <a:ext cx="9217533" cy="1141393"/>
              </a:xfrm>
              <a:prstGeom prst="rect">
                <a:avLst/>
              </a:prstGeom>
              <a:blipFill>
                <a:blip r:embed="rId5"/>
                <a:stretch>
                  <a:fillRect b="-11765"/>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9864729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57701">
                                            <p:txEl>
                                              <p:pRg st="0" end="0"/>
                                            </p:txEl>
                                          </p:spTgt>
                                        </p:tgtEl>
                                        <p:attrNameLst>
                                          <p:attrName>style.visibility</p:attrName>
                                        </p:attrNameLst>
                                      </p:cBhvr>
                                      <p:to>
                                        <p:strVal val="visible"/>
                                      </p:to>
                                    </p:set>
                                    <p:anim calcmode="lin" valueType="num">
                                      <p:cBhvr>
                                        <p:cTn id="7" dur="500" fill="hold"/>
                                        <p:tgtEl>
                                          <p:spTgt spid="15770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770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57701">
                                            <p:txEl>
                                              <p:pRg st="1" end="1"/>
                                            </p:txEl>
                                          </p:spTgt>
                                        </p:tgtEl>
                                        <p:attrNameLst>
                                          <p:attrName>style.visibility</p:attrName>
                                        </p:attrNameLst>
                                      </p:cBhvr>
                                      <p:to>
                                        <p:strVal val="visible"/>
                                      </p:to>
                                    </p:set>
                                    <p:anim calcmode="lin" valueType="num">
                                      <p:cBhvr>
                                        <p:cTn id="13" dur="500" fill="hold"/>
                                        <p:tgtEl>
                                          <p:spTgt spid="157701">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57701">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57701">
                                            <p:txEl>
                                              <p:pRg st="2" end="2"/>
                                            </p:txEl>
                                          </p:spTgt>
                                        </p:tgtEl>
                                        <p:attrNameLst>
                                          <p:attrName>style.visibility</p:attrName>
                                        </p:attrNameLst>
                                      </p:cBhvr>
                                      <p:to>
                                        <p:strVal val="visible"/>
                                      </p:to>
                                    </p:set>
                                    <p:anim calcmode="lin" valueType="num">
                                      <p:cBhvr>
                                        <p:cTn id="19" dur="500" fill="hold"/>
                                        <p:tgtEl>
                                          <p:spTgt spid="157701">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57701">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157701">
                                            <p:txEl>
                                              <p:pRg st="3" end="3"/>
                                            </p:txEl>
                                          </p:spTgt>
                                        </p:tgtEl>
                                        <p:attrNameLst>
                                          <p:attrName>style.visibility</p:attrName>
                                        </p:attrNameLst>
                                      </p:cBhvr>
                                      <p:to>
                                        <p:strVal val="visible"/>
                                      </p:to>
                                    </p:set>
                                    <p:anim calcmode="lin" valueType="num">
                                      <p:cBhvr>
                                        <p:cTn id="25" dur="500" fill="hold"/>
                                        <p:tgtEl>
                                          <p:spTgt spid="157701">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157701">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157701">
                                            <p:txEl>
                                              <p:pRg st="4" end="4"/>
                                            </p:txEl>
                                          </p:spTgt>
                                        </p:tgtEl>
                                        <p:attrNameLst>
                                          <p:attrName>style.visibility</p:attrName>
                                        </p:attrNameLst>
                                      </p:cBhvr>
                                      <p:to>
                                        <p:strVal val="visible"/>
                                      </p:to>
                                    </p:set>
                                    <p:anim calcmode="lin" valueType="num">
                                      <p:cBhvr>
                                        <p:cTn id="31" dur="500" fill="hold"/>
                                        <p:tgtEl>
                                          <p:spTgt spid="157701">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57701">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157701">
                                            <p:txEl>
                                              <p:pRg st="5" end="5"/>
                                            </p:txEl>
                                          </p:spTgt>
                                        </p:tgtEl>
                                        <p:attrNameLst>
                                          <p:attrName>style.visibility</p:attrName>
                                        </p:attrNameLst>
                                      </p:cBhvr>
                                      <p:to>
                                        <p:strVal val="visible"/>
                                      </p:to>
                                    </p:set>
                                    <p:anim calcmode="lin" valueType="num">
                                      <p:cBhvr>
                                        <p:cTn id="37" dur="500" fill="hold"/>
                                        <p:tgtEl>
                                          <p:spTgt spid="157701">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157701">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circle(in)">
                                      <p:cBhvr>
                                        <p:cTn id="43" dur="20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circle(in)">
                                      <p:cBhvr>
                                        <p:cTn id="4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1" grpId="0" uiExpand="1" build="p" autoUpdateAnimBg="0"/>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1" name="Rectangle 2">
            <a:extLst>
              <a:ext uri="{FF2B5EF4-FFF2-40B4-BE49-F238E27FC236}">
                <a16:creationId xmlns:a16="http://schemas.microsoft.com/office/drawing/2014/main" id="{9E87B1CB-563E-46D1-8883-A7C6CDF99635}"/>
              </a:ext>
            </a:extLst>
          </p:cNvPr>
          <p:cNvSpPr>
            <a:spLocks noGrp="1" noChangeArrowheads="1"/>
          </p:cNvSpPr>
          <p:nvPr>
            <p:ph type="body" idx="4294967295"/>
          </p:nvPr>
        </p:nvSpPr>
        <p:spPr>
          <a:xfrm>
            <a:off x="752965" y="1551681"/>
            <a:ext cx="10754846" cy="1779942"/>
          </a:xfrm>
        </p:spPr>
        <p:txBody>
          <a:bodyPr>
            <a:normAutofit/>
          </a:bodyPr>
          <a:lstStyle/>
          <a:p>
            <a:pPr marL="0" indent="0">
              <a:lnSpc>
                <a:spcPct val="130000"/>
              </a:lnSpc>
              <a:buNone/>
            </a:pPr>
            <a:r>
              <a:rPr lang="zh-CN" altLang="en-US" dirty="0"/>
              <a:t>定义</a:t>
            </a:r>
            <a:r>
              <a:rPr lang="en-US" altLang="zh-CN" dirty="0"/>
              <a:t>2.1  </a:t>
            </a:r>
            <a:r>
              <a:rPr lang="zh-CN" altLang="zh-CN" dirty="0">
                <a:solidFill>
                  <a:srgbClr val="C00000"/>
                </a:solidFill>
              </a:rPr>
              <a:t>能够判断真假的陈述句称为命题</a:t>
            </a:r>
            <a:r>
              <a:rPr lang="en-US" altLang="zh-CN" dirty="0"/>
              <a:t>(Proposition)</a:t>
            </a:r>
            <a:r>
              <a:rPr lang="zh-CN" altLang="zh-CN" dirty="0"/>
              <a:t>。称</a:t>
            </a:r>
            <a:r>
              <a:rPr lang="en-US" altLang="zh-CN" dirty="0"/>
              <a:t>“</a:t>
            </a:r>
            <a:r>
              <a:rPr lang="zh-CN" altLang="zh-CN" dirty="0"/>
              <a:t>真</a:t>
            </a:r>
            <a:r>
              <a:rPr lang="en-US" altLang="zh-CN" dirty="0"/>
              <a:t>”</a:t>
            </a:r>
            <a:r>
              <a:rPr lang="zh-CN" altLang="zh-CN" dirty="0"/>
              <a:t>和</a:t>
            </a:r>
            <a:r>
              <a:rPr lang="en-US" altLang="zh-CN" dirty="0"/>
              <a:t>“</a:t>
            </a:r>
            <a:r>
              <a:rPr lang="zh-CN" altLang="zh-CN" dirty="0"/>
              <a:t>假</a:t>
            </a:r>
            <a:r>
              <a:rPr lang="en-US" altLang="zh-CN" dirty="0"/>
              <a:t>”</a:t>
            </a:r>
            <a:r>
              <a:rPr lang="zh-CN" altLang="zh-CN" dirty="0"/>
              <a:t>为</a:t>
            </a:r>
            <a:r>
              <a:rPr lang="zh-CN" altLang="zh-CN" dirty="0">
                <a:solidFill>
                  <a:srgbClr val="C00000"/>
                </a:solidFill>
              </a:rPr>
              <a:t>命题的真值</a:t>
            </a:r>
            <a:r>
              <a:rPr lang="zh-CN" altLang="zh-CN" dirty="0"/>
              <a:t>，分别用</a:t>
            </a:r>
            <a:r>
              <a:rPr lang="en-US" altLang="zh-CN" dirty="0"/>
              <a:t>“T”</a:t>
            </a:r>
            <a:r>
              <a:rPr lang="zh-CN" altLang="zh-CN" dirty="0"/>
              <a:t>（或</a:t>
            </a:r>
            <a:r>
              <a:rPr lang="en-US" altLang="zh-CN" dirty="0"/>
              <a:t>“1”</a:t>
            </a:r>
            <a:r>
              <a:rPr lang="zh-CN" altLang="zh-CN" dirty="0"/>
              <a:t>）和</a:t>
            </a:r>
            <a:r>
              <a:rPr lang="en-US" altLang="zh-CN" dirty="0"/>
              <a:t>“F”</a:t>
            </a:r>
            <a:r>
              <a:rPr lang="zh-CN" altLang="zh-CN" dirty="0"/>
              <a:t>（或</a:t>
            </a:r>
            <a:r>
              <a:rPr lang="en-US" altLang="zh-CN" dirty="0"/>
              <a:t>“0”</a:t>
            </a:r>
            <a:r>
              <a:rPr lang="zh-CN" altLang="zh-CN" dirty="0"/>
              <a:t>）表示</a:t>
            </a:r>
            <a:r>
              <a:rPr lang="zh-CN" altLang="en-US" sz="3200" dirty="0"/>
              <a:t>。</a:t>
            </a:r>
          </a:p>
        </p:txBody>
      </p:sp>
      <p:sp>
        <p:nvSpPr>
          <p:cNvPr id="12292" name="Rectangle 3">
            <a:extLst>
              <a:ext uri="{FF2B5EF4-FFF2-40B4-BE49-F238E27FC236}">
                <a16:creationId xmlns:a16="http://schemas.microsoft.com/office/drawing/2014/main" id="{0D2874EA-46A0-4E3E-B6CF-1CA22FD0CF11}"/>
              </a:ext>
            </a:extLst>
          </p:cNvPr>
          <p:cNvSpPr>
            <a:spLocks noGrp="1" noChangeArrowheads="1"/>
          </p:cNvSpPr>
          <p:nvPr>
            <p:ph type="title" idx="4294967295"/>
          </p:nvPr>
        </p:nvSpPr>
        <p:spPr>
          <a:xfrm>
            <a:off x="766720" y="204181"/>
            <a:ext cx="3808898" cy="777830"/>
          </a:xfrm>
        </p:spPr>
        <p:txBody>
          <a:bodyPr/>
          <a:lstStyle/>
          <a:p>
            <a:r>
              <a:rPr lang="en-US" altLang="zh-CN" dirty="0"/>
              <a:t>2.1.1 </a:t>
            </a:r>
            <a:r>
              <a:rPr lang="zh-CN" altLang="en-US" dirty="0"/>
              <a:t>命题</a:t>
            </a:r>
          </a:p>
        </p:txBody>
      </p:sp>
      <p:sp>
        <p:nvSpPr>
          <p:cNvPr id="6" name="Text Box 371">
            <a:extLst>
              <a:ext uri="{FF2B5EF4-FFF2-40B4-BE49-F238E27FC236}">
                <a16:creationId xmlns:a16="http://schemas.microsoft.com/office/drawing/2014/main" id="{EC56661C-8C32-4BCD-B637-B92AB55728A1}"/>
              </a:ext>
            </a:extLst>
          </p:cNvPr>
          <p:cNvSpPr txBox="1">
            <a:spLocks noChangeArrowheads="1"/>
          </p:cNvSpPr>
          <p:nvPr/>
        </p:nvSpPr>
        <p:spPr bwMode="auto">
          <a:xfrm>
            <a:off x="766718" y="3751065"/>
            <a:ext cx="10131668" cy="1390154"/>
          </a:xfrm>
          <a:prstGeom prst="rect">
            <a:avLst/>
          </a:prstGeom>
          <a:solidFill>
            <a:schemeClr val="bg1">
              <a:lumMod val="85000"/>
              <a:lumOff val="0"/>
            </a:schemeClr>
          </a:solidFill>
          <a:ln w="9525">
            <a:solidFill>
              <a:srgbClr val="000000"/>
            </a:solidFill>
            <a:miter lim="800000"/>
            <a:headEnd/>
            <a:tailEnd/>
          </a:ln>
        </p:spPr>
        <p:txBody>
          <a:bodyPr rot="0" vert="horz" wrap="square" lIns="91413" tIns="45707" rIns="91413" bIns="45707" anchor="t" anchorCtr="0" upright="1">
            <a:noAutofit/>
          </a:bodyPr>
          <a:lstStyle/>
          <a:p>
            <a:pPr algn="just" defTabSz="1219261">
              <a:lnSpc>
                <a:spcPct val="150000"/>
              </a:lnSpc>
            </a:pPr>
            <a:r>
              <a:rPr lang="zh-CN" altLang="en-US" sz="2399" b="1" kern="100" dirty="0">
                <a:solidFill>
                  <a:prstClr val="black"/>
                </a:solidFill>
                <a:latin typeface="微软雅黑"/>
                <a:ea typeface="微软雅黑"/>
                <a:cs typeface="黑体" panose="02010609060101010101" pitchFamily="49" charset="-122"/>
              </a:rPr>
              <a:t>解题小贴士</a:t>
            </a:r>
            <a:r>
              <a:rPr lang="en-US" altLang="zh-CN" sz="2399" b="1" kern="100" dirty="0">
                <a:solidFill>
                  <a:prstClr val="black"/>
                </a:solidFill>
                <a:latin typeface="微软雅黑"/>
                <a:ea typeface="微软雅黑"/>
                <a:cs typeface="黑体" panose="02010609060101010101" pitchFamily="49" charset="-122"/>
              </a:rPr>
              <a:t>—</a:t>
            </a:r>
            <a:r>
              <a:rPr lang="zh-CN" altLang="en-US" sz="2399" b="1" u="sng" kern="100" dirty="0">
                <a:solidFill>
                  <a:srgbClr val="0000FF"/>
                </a:solidFill>
                <a:latin typeface="微软雅黑"/>
                <a:ea typeface="微软雅黑"/>
                <a:cs typeface="黑体" panose="02010609060101010101" pitchFamily="49" charset="-122"/>
              </a:rPr>
              <a:t>命题的判断方法</a:t>
            </a:r>
            <a:endParaRPr lang="zh-CN" altLang="en-US" sz="2399" b="1" kern="100" dirty="0">
              <a:solidFill>
                <a:prstClr val="black"/>
              </a:solidFill>
              <a:latin typeface="微软雅黑"/>
              <a:ea typeface="微软雅黑"/>
              <a:cs typeface="黑体" panose="02010609060101010101" pitchFamily="49" charset="-122"/>
            </a:endParaRPr>
          </a:p>
          <a:p>
            <a:pPr algn="just" defTabSz="1219261">
              <a:lnSpc>
                <a:spcPct val="150000"/>
              </a:lnSpc>
            </a:pPr>
            <a:r>
              <a:rPr lang="zh-CN" altLang="en-US" sz="2399" b="1" kern="0" dirty="0">
                <a:solidFill>
                  <a:prstClr val="black"/>
                </a:solidFill>
                <a:latin typeface="微软雅黑"/>
                <a:ea typeface="微软雅黑"/>
                <a:cs typeface="Times New Roman" panose="02020603050405020304" pitchFamily="18" charset="0"/>
              </a:rPr>
              <a:t>一个语句是命题</a:t>
            </a:r>
            <a:r>
              <a:rPr lang="zh-CN" altLang="en-US" sz="2399" b="1" kern="0" dirty="0">
                <a:solidFill>
                  <a:srgbClr val="C00000"/>
                </a:solidFill>
                <a:latin typeface="微软雅黑"/>
                <a:ea typeface="微软雅黑"/>
                <a:cs typeface="Times New Roman" panose="02020603050405020304" pitchFamily="18" charset="0"/>
              </a:rPr>
              <a:t>当且仅当它是陈述句且具有确切的真值</a:t>
            </a:r>
            <a:r>
              <a:rPr lang="zh-CN" altLang="en-US" sz="2399" b="1" kern="0" dirty="0">
                <a:solidFill>
                  <a:prstClr val="black"/>
                </a:solidFill>
                <a:latin typeface="微软雅黑"/>
                <a:ea typeface="微软雅黑"/>
                <a:cs typeface="Times New Roman" panose="02020603050405020304" pitchFamily="18" charset="0"/>
              </a:rPr>
              <a:t>。</a:t>
            </a:r>
            <a:endParaRPr lang="zh-CN" altLang="en-US" sz="2399" b="1" kern="100" dirty="0">
              <a:solidFill>
                <a:prstClr val="black"/>
              </a:solidFill>
              <a:latin typeface="微软雅黑"/>
              <a:ea typeface="微软雅黑"/>
              <a:cs typeface="黑体" panose="02010609060101010101" pitchFamily="49" charset="-122"/>
            </a:endParaRPr>
          </a:p>
        </p:txBody>
      </p:sp>
    </p:spTree>
    <p:custDataLst>
      <p:tags r:id="rId1"/>
    </p:custDataLst>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additive="base">
                                        <p:cTn id="7" dur="500" fill="hold"/>
                                        <p:tgtEl>
                                          <p:spTgt spid="1229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2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utoUpdateAnimBg="0"/>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a:extLst>
              <a:ext uri="{FF2B5EF4-FFF2-40B4-BE49-F238E27FC236}">
                <a16:creationId xmlns:a16="http://schemas.microsoft.com/office/drawing/2014/main" id="{A7F1525F-2C57-4B0E-9147-5CB9CAA21BB3}"/>
              </a:ext>
            </a:extLst>
          </p:cNvPr>
          <p:cNvSpPr>
            <a:spLocks noGrp="1" noChangeArrowheads="1"/>
          </p:cNvSpPr>
          <p:nvPr>
            <p:ph type="title" idx="4294967295"/>
          </p:nvPr>
        </p:nvSpPr>
        <p:spPr>
          <a:xfrm>
            <a:off x="915493" y="98632"/>
            <a:ext cx="8064034" cy="923872"/>
          </a:xfrm>
        </p:spPr>
        <p:txBody>
          <a:bodyPr/>
          <a:lstStyle/>
          <a:p>
            <a:r>
              <a:rPr lang="zh-CN" altLang="en-US" dirty="0"/>
              <a:t>例</a:t>
            </a:r>
            <a:r>
              <a:rPr lang="en-US" altLang="zh-CN" dirty="0"/>
              <a:t>2.38 </a:t>
            </a:r>
            <a:r>
              <a:rPr lang="zh-CN" altLang="en-US" dirty="0"/>
              <a:t>（续）</a:t>
            </a:r>
          </a:p>
        </p:txBody>
      </p:sp>
      <p:sp>
        <p:nvSpPr>
          <p:cNvPr id="157700" name="Rectangle 3">
            <a:extLst>
              <a:ext uri="{FF2B5EF4-FFF2-40B4-BE49-F238E27FC236}">
                <a16:creationId xmlns:a16="http://schemas.microsoft.com/office/drawing/2014/main" id="{7F975CC1-514B-47E0-9FBC-B35612AD1B5B}"/>
              </a:ext>
            </a:extLst>
          </p:cNvPr>
          <p:cNvSpPr>
            <a:spLocks noGrp="1" noChangeArrowheads="1"/>
          </p:cNvSpPr>
          <p:nvPr>
            <p:ph type="body" idx="4294967295"/>
          </p:nvPr>
        </p:nvSpPr>
        <p:spPr>
          <a:xfrm>
            <a:off x="462005" y="1191311"/>
            <a:ext cx="11350517" cy="822707"/>
          </a:xfrm>
        </p:spPr>
        <p:txBody>
          <a:bodyPr>
            <a:normAutofit fontScale="92500"/>
          </a:bodyPr>
          <a:lstStyle/>
          <a:p>
            <a:pPr marL="0" indent="0">
              <a:buNone/>
            </a:pPr>
            <a:r>
              <a:rPr lang="zh-CN" altLang="en-US" dirty="0"/>
              <a:t>因为第一封仅有</a:t>
            </a:r>
            <a:r>
              <a:rPr lang="en-US" altLang="zh-CN" dirty="0"/>
              <a:t>C</a:t>
            </a:r>
            <a:r>
              <a:rPr lang="zh-CN" altLang="en-US" dirty="0"/>
              <a:t>猜，所以</a:t>
            </a:r>
            <a:r>
              <a:rPr lang="en-US" altLang="zh-CN" dirty="0"/>
              <a:t>P</a:t>
            </a:r>
            <a:r>
              <a:rPr lang="en-US" altLang="zh-CN" baseline="-25000" dirty="0"/>
              <a:t>5</a:t>
            </a:r>
            <a:r>
              <a:rPr lang="en-US" altLang="zh-CN" dirty="0"/>
              <a:t>=1.</a:t>
            </a:r>
            <a:r>
              <a:rPr lang="zh-CN" altLang="en-US" dirty="0"/>
              <a:t>然后，根据</a:t>
            </a:r>
            <a:r>
              <a:rPr lang="en-US" altLang="zh-CN" dirty="0"/>
              <a:t>P</a:t>
            </a:r>
            <a:r>
              <a:rPr lang="en-US" altLang="zh-CN" baseline="-25000" dirty="0"/>
              <a:t>5</a:t>
            </a:r>
            <a:r>
              <a:rPr lang="en-US" altLang="zh-CN" dirty="0"/>
              <a:t>=1</a:t>
            </a:r>
            <a:r>
              <a:rPr lang="zh-CN" altLang="en-US" dirty="0"/>
              <a:t>即可得出结论，</a:t>
            </a:r>
            <a:r>
              <a:rPr lang="zh-CN" altLang="zh-CN" dirty="0"/>
              <a:t>其推断过程如</a:t>
            </a:r>
            <a:r>
              <a:rPr lang="zh-CN" altLang="en-US" dirty="0"/>
              <a:t>下</a:t>
            </a:r>
            <a:r>
              <a:rPr lang="zh-CN" altLang="zh-CN" dirty="0"/>
              <a:t>表所示。</a:t>
            </a: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EFE69B0E-35F1-4ED8-A247-E2FACC2E6CA0}"/>
                  </a:ext>
                </a:extLst>
              </p:cNvPr>
              <p:cNvGraphicFramePr>
                <a:graphicFrameLocks noGrp="1"/>
              </p:cNvGraphicFramePr>
              <p:nvPr>
                <p:extLst/>
              </p:nvPr>
            </p:nvGraphicFramePr>
            <p:xfrm>
              <a:off x="462007" y="2182824"/>
              <a:ext cx="11426694" cy="2136472"/>
            </p:xfrm>
            <a:graphic>
              <a:graphicData uri="http://schemas.openxmlformats.org/drawingml/2006/table">
                <a:tbl>
                  <a:tblPr firstRow="1" firstCol="1" bandRow="1">
                    <a:tableStyleId>{5C22544A-7EE6-4342-B048-85BDC9FD1C3A}</a:tableStyleId>
                  </a:tblPr>
                  <a:tblGrid>
                    <a:gridCol w="793013">
                      <a:extLst>
                        <a:ext uri="{9D8B030D-6E8A-4147-A177-3AD203B41FA5}">
                          <a16:colId xmlns:a16="http://schemas.microsoft.com/office/drawing/2014/main" val="3893254775"/>
                        </a:ext>
                      </a:extLst>
                    </a:gridCol>
                    <a:gridCol w="1288930">
                      <a:extLst>
                        <a:ext uri="{9D8B030D-6E8A-4147-A177-3AD203B41FA5}">
                          <a16:colId xmlns:a16="http://schemas.microsoft.com/office/drawing/2014/main" val="191619307"/>
                        </a:ext>
                      </a:extLst>
                    </a:gridCol>
                    <a:gridCol w="1293502">
                      <a:extLst>
                        <a:ext uri="{9D8B030D-6E8A-4147-A177-3AD203B41FA5}">
                          <a16:colId xmlns:a16="http://schemas.microsoft.com/office/drawing/2014/main" val="808431333"/>
                        </a:ext>
                      </a:extLst>
                    </a:gridCol>
                    <a:gridCol w="1218249">
                      <a:extLst>
                        <a:ext uri="{9D8B030D-6E8A-4147-A177-3AD203B41FA5}">
                          <a16:colId xmlns:a16="http://schemas.microsoft.com/office/drawing/2014/main" val="426052903"/>
                        </a:ext>
                      </a:extLst>
                    </a:gridCol>
                    <a:gridCol w="1373326">
                      <a:extLst>
                        <a:ext uri="{9D8B030D-6E8A-4147-A177-3AD203B41FA5}">
                          <a16:colId xmlns:a16="http://schemas.microsoft.com/office/drawing/2014/main" val="2716454669"/>
                        </a:ext>
                      </a:extLst>
                    </a:gridCol>
                    <a:gridCol w="1295787">
                      <a:extLst>
                        <a:ext uri="{9D8B030D-6E8A-4147-A177-3AD203B41FA5}">
                          <a16:colId xmlns:a16="http://schemas.microsoft.com/office/drawing/2014/main" val="2028518906"/>
                        </a:ext>
                      </a:extLst>
                    </a:gridCol>
                    <a:gridCol w="843290">
                      <a:extLst>
                        <a:ext uri="{9D8B030D-6E8A-4147-A177-3AD203B41FA5}">
                          <a16:colId xmlns:a16="http://schemas.microsoft.com/office/drawing/2014/main" val="1903350374"/>
                        </a:ext>
                      </a:extLst>
                    </a:gridCol>
                    <a:gridCol w="918706">
                      <a:extLst>
                        <a:ext uri="{9D8B030D-6E8A-4147-A177-3AD203B41FA5}">
                          <a16:colId xmlns:a16="http://schemas.microsoft.com/office/drawing/2014/main" val="143379959"/>
                        </a:ext>
                      </a:extLst>
                    </a:gridCol>
                    <a:gridCol w="1202088">
                      <a:extLst>
                        <a:ext uri="{9D8B030D-6E8A-4147-A177-3AD203B41FA5}">
                          <a16:colId xmlns:a16="http://schemas.microsoft.com/office/drawing/2014/main" val="774926090"/>
                        </a:ext>
                      </a:extLst>
                    </a:gridCol>
                    <a:gridCol w="1199803">
                      <a:extLst>
                        <a:ext uri="{9D8B030D-6E8A-4147-A177-3AD203B41FA5}">
                          <a16:colId xmlns:a16="http://schemas.microsoft.com/office/drawing/2014/main" val="3963573954"/>
                        </a:ext>
                      </a:extLst>
                    </a:gridCol>
                  </a:tblGrid>
                  <a:tr h="637722">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5</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6</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4</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8</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10</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3</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9</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2</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P7</a:t>
                          </a:r>
                          <a:endParaRPr lang="zh-CN" sz="2000" b="1" kern="100">
                            <a:effectLst/>
                            <a:latin typeface="+mn-ea"/>
                            <a:ea typeface="+mn-ea"/>
                            <a:cs typeface="黑体" panose="02010609060101010101" pitchFamily="49" charset="-122"/>
                          </a:endParaRPr>
                        </a:p>
                      </a:txBody>
                      <a:tcPr marL="66563" marR="66563" marT="0" marB="0"/>
                    </a:tc>
                    <a:extLst>
                      <a:ext uri="{0D108BD9-81ED-4DB2-BD59-A6C34878D82A}">
                        <a16:rowId xmlns:a16="http://schemas.microsoft.com/office/drawing/2014/main" val="2595184979"/>
                      </a:ext>
                    </a:extLst>
                  </a:tr>
                  <a:tr h="508512">
                    <a:tc>
                      <a:txBody>
                        <a:bodyPr/>
                        <a:lstStyle/>
                        <a:p>
                          <a:pPr algn="ctr">
                            <a:lnSpc>
                              <a:spcPct val="150000"/>
                            </a:lnSpc>
                            <a:spcAft>
                              <a:spcPts val="0"/>
                            </a:spcAft>
                          </a:pPr>
                          <a:r>
                            <a:rPr lang="en-US" sz="2000" b="1" kern="100" dirty="0">
                              <a:solidFill>
                                <a:srgbClr val="3333FF"/>
                              </a:solidFill>
                              <a:effectLst/>
                              <a:latin typeface="+mn-ea"/>
                              <a:ea typeface="+mn-ea"/>
                            </a:rPr>
                            <a:t>1</a:t>
                          </a:r>
                          <a:endParaRPr lang="zh-CN" sz="2000" b="1" kern="100" dirty="0">
                            <a:solidFill>
                              <a:srgbClr val="3333FF"/>
                            </a:solidFill>
                            <a:effectLst/>
                            <a:latin typeface="+mn-ea"/>
                            <a:ea typeface="+mn-ea"/>
                            <a:cs typeface="黑体" panose="02010609060101010101" pitchFamily="49" charset="-122"/>
                          </a:endParaRPr>
                        </a:p>
                      </a:txBody>
                      <a:tcPr marL="66563" marR="66563" marT="0" marB="0">
                        <a:solidFill>
                          <a:srgbClr val="FFFF00"/>
                        </a:solidFill>
                      </a:tcPr>
                    </a:tc>
                    <a:tc>
                      <a:txBody>
                        <a:bodyPr/>
                        <a:lstStyle/>
                        <a:p>
                          <a:pPr algn="ctr">
                            <a:lnSpc>
                              <a:spcPct val="150000"/>
                            </a:lnSpc>
                            <a:spcAft>
                              <a:spcPts val="0"/>
                            </a:spcAft>
                          </a:pPr>
                          <a:r>
                            <a:rPr lang="en-US" sz="2000" b="1" kern="100">
                              <a:effectLst/>
                              <a:latin typeface="+mn-ea"/>
                              <a:ea typeface="+mn-ea"/>
                            </a:rPr>
                            <a:t>0</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0</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0</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0</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0</a:t>
                          </a:r>
                          <a:endParaRPr lang="zh-CN" sz="2000" b="1" kern="100">
                            <a:effectLst/>
                            <a:latin typeface="+mn-ea"/>
                            <a:ea typeface="+mn-ea"/>
                            <a:cs typeface="黑体" panose="02010609060101010101" pitchFamily="49" charset="-122"/>
                          </a:endParaRPr>
                        </a:p>
                      </a:txBody>
                      <a:tcPr marL="66563" marR="66563" marT="0" marB="0"/>
                    </a:tc>
                    <a:extLst>
                      <a:ext uri="{0D108BD9-81ED-4DB2-BD59-A6C34878D82A}">
                        <a16:rowId xmlns:a16="http://schemas.microsoft.com/office/drawing/2014/main" val="3317131666"/>
                      </a:ext>
                    </a:extLst>
                  </a:tr>
                  <a:tr h="586793">
                    <a:tc>
                      <a:txBody>
                        <a:bodyPr/>
                        <a:lstStyle/>
                        <a:p>
                          <a:pPr algn="l">
                            <a:lnSpc>
                              <a:spcPct val="150000"/>
                            </a:lnSpc>
                            <a:spcAft>
                              <a:spcPts val="0"/>
                            </a:spcAft>
                          </a:pPr>
                          <a:r>
                            <a:rPr lang="en-US" sz="2000" b="1" kern="100" dirty="0">
                              <a:solidFill>
                                <a:srgbClr val="3333FF"/>
                              </a:solidFill>
                              <a:effectLst/>
                              <a:latin typeface="+mn-ea"/>
                              <a:ea typeface="+mn-ea"/>
                            </a:rPr>
                            <a:t>P</a:t>
                          </a:r>
                          <a:r>
                            <a:rPr lang="en-US" sz="2000" b="1" kern="100" baseline="-25000" dirty="0">
                              <a:solidFill>
                                <a:srgbClr val="3333FF"/>
                              </a:solidFill>
                              <a:effectLst/>
                              <a:latin typeface="+mn-ea"/>
                              <a:ea typeface="+mn-ea"/>
                            </a:rPr>
                            <a:t>5</a:t>
                          </a:r>
                          <a:r>
                            <a:rPr lang="en-US" sz="2000" b="1" kern="100" dirty="0">
                              <a:solidFill>
                                <a:srgbClr val="3333FF"/>
                              </a:solidFill>
                              <a:effectLst/>
                              <a:latin typeface="+mn-ea"/>
                              <a:ea typeface="+mn-ea"/>
                            </a:rPr>
                            <a:t>=1</a:t>
                          </a:r>
                          <a:endParaRPr lang="zh-CN" sz="2000" b="1" kern="100" dirty="0">
                            <a:solidFill>
                              <a:srgbClr val="3333FF"/>
                            </a:solidFill>
                            <a:effectLst/>
                            <a:latin typeface="+mn-ea"/>
                            <a:ea typeface="+mn-ea"/>
                            <a:cs typeface="黑体" panose="02010609060101010101" pitchFamily="49" charset="-122"/>
                          </a:endParaRPr>
                        </a:p>
                      </a:txBody>
                      <a:tcPr marL="66563" marR="66563" marT="0" marB="0">
                        <a:solidFill>
                          <a:srgbClr val="FFFF00"/>
                        </a:solidFill>
                      </a:tcPr>
                    </a:tc>
                    <a:tc>
                      <a:txBody>
                        <a:bodyPr/>
                        <a:lstStyle/>
                        <a:p>
                          <a:pPr algn="ctr">
                            <a:lnSpc>
                              <a:spcPct val="150000"/>
                            </a:lnSpc>
                            <a:spcAft>
                              <a:spcPts val="0"/>
                            </a:spcAft>
                          </a:pPr>
                          <a:r>
                            <a:rPr lang="en-US" sz="2000" b="1" kern="100" dirty="0">
                              <a:effectLst/>
                              <a:latin typeface="+mn-ea"/>
                              <a:ea typeface="+mn-ea"/>
                            </a:rPr>
                            <a:t>P</a:t>
                          </a:r>
                          <a:r>
                            <a:rPr lang="en-US" sz="2000" b="1" kern="100" baseline="-25000" dirty="0">
                              <a:effectLst/>
                              <a:latin typeface="+mn-ea"/>
                              <a:ea typeface="+mn-ea"/>
                            </a:rPr>
                            <a:t>5</a:t>
                          </a:r>
                          <a14:m>
                            <m:oMath xmlns:m="http://schemas.openxmlformats.org/officeDocument/2006/math">
                              <m:acc>
                                <m:accPr>
                                  <m:chr m:val="̅"/>
                                  <m:ctrlPr>
                                    <a:rPr lang="zh-CN" sz="2000" b="1" i="1" kern="0">
                                      <a:effectLst/>
                                      <a:latin typeface="Cambria Math" panose="02040503050406030204" pitchFamily="18" charset="0"/>
                                      <a:ea typeface="+mn-ea"/>
                                    </a:rPr>
                                  </m:ctrlPr>
                                </m:accPr>
                                <m:e>
                                  <m:r>
                                    <a:rPr lang="en-US" sz="2000" b="1" kern="0" smtClean="0">
                                      <a:effectLst/>
                                      <a:latin typeface="Cambria Math" panose="02040503050406030204" pitchFamily="18" charset="0"/>
                                      <a:ea typeface="+mn-ea"/>
                                    </a:rPr>
                                    <m:t>⋁</m:t>
                                  </m:r>
                                </m:e>
                              </m:acc>
                            </m:oMath>
                          </a14:m>
                          <a:r>
                            <a:rPr lang="en-US" sz="2000" b="1" kern="100" dirty="0">
                              <a:effectLst/>
                              <a:latin typeface="+mn-ea"/>
                              <a:ea typeface="+mn-ea"/>
                            </a:rPr>
                            <a:t>P</a:t>
                          </a:r>
                          <a:r>
                            <a:rPr lang="en-US" sz="2000" b="1" kern="100" baseline="-25000" dirty="0">
                              <a:effectLst/>
                              <a:latin typeface="+mn-ea"/>
                              <a:ea typeface="+mn-ea"/>
                            </a:rPr>
                            <a:t>6</a:t>
                          </a:r>
                          <a:r>
                            <a:rPr lang="en-US" sz="2000" b="1" kern="100" dirty="0">
                              <a:effectLst/>
                              <a:latin typeface="+mn-ea"/>
                              <a:ea typeface="+mn-ea"/>
                            </a:rPr>
                            <a:t>=1</a:t>
                          </a:r>
                          <a:endParaRPr lang="zh-CN" sz="2000" b="1" kern="100" dirty="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dirty="0">
                              <a:effectLst/>
                              <a:latin typeface="+mn-ea"/>
                              <a:ea typeface="+mn-ea"/>
                            </a:rPr>
                            <a:t>P</a:t>
                          </a:r>
                          <a:r>
                            <a:rPr lang="en-US" sz="2000" b="1" kern="100" baseline="-25000" dirty="0">
                              <a:effectLst/>
                              <a:latin typeface="+mn-ea"/>
                              <a:ea typeface="+mn-ea"/>
                            </a:rPr>
                            <a:t>4</a:t>
                          </a:r>
                          <a14:m>
                            <m:oMath xmlns:m="http://schemas.openxmlformats.org/officeDocument/2006/math">
                              <m:acc>
                                <m:accPr>
                                  <m:chr m:val="̅"/>
                                  <m:ctrlPr>
                                    <a:rPr lang="zh-CN" sz="2000" b="1" i="1" kern="0">
                                      <a:effectLst/>
                                      <a:latin typeface="Cambria Math" panose="02040503050406030204" pitchFamily="18" charset="0"/>
                                      <a:ea typeface="+mn-ea"/>
                                    </a:rPr>
                                  </m:ctrlPr>
                                </m:accPr>
                                <m:e>
                                  <m:r>
                                    <a:rPr lang="en-US" sz="2000" b="1" kern="0" smtClean="0">
                                      <a:effectLst/>
                                      <a:latin typeface="Cambria Math" panose="02040503050406030204" pitchFamily="18" charset="0"/>
                                      <a:ea typeface="+mn-ea"/>
                                    </a:rPr>
                                    <m:t>⋁</m:t>
                                  </m:r>
                                </m:e>
                              </m:acc>
                            </m:oMath>
                          </a14:m>
                          <a:r>
                            <a:rPr lang="en-US" sz="2000" b="1" kern="100" dirty="0">
                              <a:effectLst/>
                              <a:latin typeface="+mn-ea"/>
                              <a:ea typeface="+mn-ea"/>
                            </a:rPr>
                            <a:t>P</a:t>
                          </a:r>
                          <a:r>
                            <a:rPr lang="en-US" sz="2000" b="1" kern="100" baseline="-25000" dirty="0">
                              <a:effectLst/>
                              <a:latin typeface="+mn-ea"/>
                              <a:ea typeface="+mn-ea"/>
                            </a:rPr>
                            <a:t>5</a:t>
                          </a:r>
                          <a:r>
                            <a:rPr lang="en-US" sz="2000" b="1" kern="100" dirty="0">
                              <a:effectLst/>
                              <a:latin typeface="+mn-ea"/>
                              <a:ea typeface="+mn-ea"/>
                            </a:rPr>
                            <a:t>=1</a:t>
                          </a:r>
                          <a:endParaRPr lang="zh-CN" sz="2000" b="1" kern="100" dirty="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6</a:t>
                          </a:r>
                          <a14:m>
                            <m:oMath xmlns:m="http://schemas.openxmlformats.org/officeDocument/2006/math">
                              <m:acc>
                                <m:accPr>
                                  <m:chr m:val="̅"/>
                                  <m:ctrlPr>
                                    <a:rPr lang="zh-CN" sz="2000" b="1" i="1" kern="0">
                                      <a:effectLst/>
                                      <a:latin typeface="Cambria Math" panose="02040503050406030204" pitchFamily="18" charset="0"/>
                                      <a:ea typeface="+mn-ea"/>
                                    </a:rPr>
                                  </m:ctrlPr>
                                </m:accPr>
                                <m:e>
                                  <m:r>
                                    <a:rPr lang="en-US" sz="2000" b="1" kern="0" smtClean="0">
                                      <a:effectLst/>
                                      <a:latin typeface="Cambria Math" panose="02040503050406030204" pitchFamily="18" charset="0"/>
                                      <a:ea typeface="+mn-ea"/>
                                    </a:rPr>
                                    <m:t>⋁</m:t>
                                  </m:r>
                                </m:e>
                              </m:acc>
                            </m:oMath>
                          </a14:m>
                          <a:r>
                            <a:rPr lang="en-US" sz="2000" b="1" kern="100">
                              <a:effectLst/>
                              <a:latin typeface="+mn-ea"/>
                              <a:ea typeface="+mn-ea"/>
                            </a:rPr>
                            <a:t>P</a:t>
                          </a:r>
                          <a:r>
                            <a:rPr lang="en-US" sz="2000" b="1" kern="100" baseline="-25000">
                              <a:effectLst/>
                              <a:latin typeface="+mn-ea"/>
                              <a:ea typeface="+mn-ea"/>
                            </a:rPr>
                            <a:t>8</a:t>
                          </a: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6</a:t>
                          </a:r>
                          <a14:m>
                            <m:oMath xmlns:m="http://schemas.openxmlformats.org/officeDocument/2006/math">
                              <m:acc>
                                <m:accPr>
                                  <m:chr m:val="̅"/>
                                  <m:ctrlPr>
                                    <a:rPr lang="zh-CN" sz="2000" b="1" i="1" kern="0">
                                      <a:effectLst/>
                                      <a:latin typeface="Cambria Math" panose="02040503050406030204" pitchFamily="18" charset="0"/>
                                      <a:ea typeface="+mn-ea"/>
                                    </a:rPr>
                                  </m:ctrlPr>
                                </m:accPr>
                                <m:e>
                                  <m:r>
                                    <a:rPr lang="en-US" sz="2000" b="1" kern="0" smtClean="0">
                                      <a:effectLst/>
                                      <a:latin typeface="Cambria Math" panose="02040503050406030204" pitchFamily="18" charset="0"/>
                                      <a:ea typeface="+mn-ea"/>
                                    </a:rPr>
                                    <m:t>⋁</m:t>
                                  </m:r>
                                </m:e>
                              </m:acc>
                            </m:oMath>
                          </a14:m>
                          <a:r>
                            <a:rPr lang="en-US" sz="2000" b="1" kern="100">
                              <a:effectLst/>
                              <a:latin typeface="+mn-ea"/>
                              <a:ea typeface="+mn-ea"/>
                            </a:rPr>
                            <a:t>P</a:t>
                          </a:r>
                          <a:r>
                            <a:rPr lang="en-US" sz="2000" b="1" kern="100" baseline="-25000">
                              <a:effectLst/>
                              <a:latin typeface="+mn-ea"/>
                              <a:ea typeface="+mn-ea"/>
                            </a:rPr>
                            <a:t>10</a:t>
                          </a: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3</a:t>
                          </a:r>
                          <a14:m>
                            <m:oMath xmlns:m="http://schemas.openxmlformats.org/officeDocument/2006/math">
                              <m:acc>
                                <m:accPr>
                                  <m:chr m:val="̅"/>
                                  <m:ctrlPr>
                                    <a:rPr lang="zh-CN" sz="2000" b="1" i="1" kern="0">
                                      <a:effectLst/>
                                      <a:latin typeface="Cambria Math" panose="02040503050406030204" pitchFamily="18" charset="0"/>
                                      <a:ea typeface="+mn-ea"/>
                                    </a:rPr>
                                  </m:ctrlPr>
                                </m:accPr>
                                <m:e>
                                  <m:r>
                                    <a:rPr lang="en-US" sz="2000" b="1" kern="0" smtClean="0">
                                      <a:effectLst/>
                                      <a:latin typeface="Cambria Math" panose="02040503050406030204" pitchFamily="18" charset="0"/>
                                      <a:ea typeface="+mn-ea"/>
                                    </a:rPr>
                                    <m:t>⋁</m:t>
                                  </m:r>
                                </m:e>
                              </m:acc>
                            </m:oMath>
                          </a14:m>
                          <a:r>
                            <a:rPr lang="en-US" sz="2000" b="1" kern="100">
                              <a:effectLst/>
                              <a:latin typeface="+mn-ea"/>
                              <a:ea typeface="+mn-ea"/>
                            </a:rPr>
                            <a:t>P</a:t>
                          </a:r>
                          <a:r>
                            <a:rPr lang="en-US" sz="2000" b="1" kern="100" baseline="-25000">
                              <a:effectLst/>
                              <a:latin typeface="+mn-ea"/>
                              <a:ea typeface="+mn-ea"/>
                            </a:rPr>
                            <a:t>4</a:t>
                          </a: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gridSpan="2">
                      <a:txBody>
                        <a:bodyPr/>
                        <a:lstStyle/>
                        <a:p>
                          <a:pPr algn="ctr">
                            <a:lnSpc>
                              <a:spcPct val="150000"/>
                            </a:lnSpc>
                            <a:spcAft>
                              <a:spcPts val="0"/>
                            </a:spcAft>
                          </a:pPr>
                          <a:r>
                            <a:rPr lang="en-US" sz="2000" b="1" kern="100" dirty="0">
                              <a:effectLst/>
                              <a:latin typeface="+mn-ea"/>
                              <a:ea typeface="+mn-ea"/>
                            </a:rPr>
                            <a:t>P</a:t>
                          </a:r>
                          <a:r>
                            <a:rPr lang="en-US" sz="2000" b="1" kern="100" baseline="-25000" dirty="0">
                              <a:effectLst/>
                              <a:latin typeface="+mn-ea"/>
                              <a:ea typeface="+mn-ea"/>
                            </a:rPr>
                            <a:t>1</a:t>
                          </a:r>
                          <a14:m>
                            <m:oMath xmlns:m="http://schemas.openxmlformats.org/officeDocument/2006/math">
                              <m:acc>
                                <m:accPr>
                                  <m:chr m:val="̅"/>
                                  <m:ctrlPr>
                                    <a:rPr lang="zh-CN" sz="2000" b="1" i="1" kern="0">
                                      <a:effectLst/>
                                      <a:latin typeface="Cambria Math" panose="02040503050406030204" pitchFamily="18" charset="0"/>
                                      <a:ea typeface="+mn-ea"/>
                                    </a:rPr>
                                  </m:ctrlPr>
                                </m:accPr>
                                <m:e>
                                  <m:r>
                                    <a:rPr lang="en-US" sz="2000" b="1" kern="0" smtClean="0">
                                      <a:effectLst/>
                                      <a:latin typeface="Cambria Math" panose="02040503050406030204" pitchFamily="18" charset="0"/>
                                      <a:ea typeface="+mn-ea"/>
                                    </a:rPr>
                                    <m:t>⋁</m:t>
                                  </m:r>
                                </m:e>
                              </m:acc>
                            </m:oMath>
                          </a14:m>
                          <a:r>
                            <a:rPr lang="en-US" sz="2000" b="1" kern="100" dirty="0">
                              <a:effectLst/>
                              <a:latin typeface="+mn-ea"/>
                              <a:ea typeface="+mn-ea"/>
                            </a:rPr>
                            <a:t>P</a:t>
                          </a:r>
                          <a:r>
                            <a:rPr lang="en-US" sz="2000" b="1" kern="100" baseline="-25000" dirty="0">
                              <a:effectLst/>
                              <a:latin typeface="+mn-ea"/>
                              <a:ea typeface="+mn-ea"/>
                            </a:rPr>
                            <a:t>3</a:t>
                          </a:r>
                          <a14:m>
                            <m:oMath xmlns:m="http://schemas.openxmlformats.org/officeDocument/2006/math">
                              <m:acc>
                                <m:accPr>
                                  <m:chr m:val="̅"/>
                                  <m:ctrlPr>
                                    <a:rPr lang="zh-CN" sz="2000" b="1" i="1" kern="0">
                                      <a:effectLst/>
                                      <a:latin typeface="Cambria Math" panose="02040503050406030204" pitchFamily="18" charset="0"/>
                                      <a:ea typeface="+mn-ea"/>
                                    </a:rPr>
                                  </m:ctrlPr>
                                </m:accPr>
                                <m:e>
                                  <m:r>
                                    <a:rPr lang="en-US" sz="2000" b="1" kern="0" smtClean="0">
                                      <a:effectLst/>
                                      <a:latin typeface="Cambria Math" panose="02040503050406030204" pitchFamily="18" charset="0"/>
                                      <a:ea typeface="+mn-ea"/>
                                    </a:rPr>
                                    <m:t>⋁</m:t>
                                  </m:r>
                                </m:e>
                              </m:acc>
                            </m:oMath>
                          </a14:m>
                          <a:r>
                            <a:rPr lang="en-US" sz="2000" b="1" kern="100" dirty="0">
                              <a:effectLst/>
                              <a:latin typeface="+mn-ea"/>
                              <a:ea typeface="+mn-ea"/>
                            </a:rPr>
                            <a:t>P</a:t>
                          </a:r>
                          <a:r>
                            <a:rPr lang="en-US" sz="2000" b="1" kern="100" baseline="-25000" dirty="0">
                              <a:effectLst/>
                              <a:latin typeface="+mn-ea"/>
                              <a:ea typeface="+mn-ea"/>
                            </a:rPr>
                            <a:t>9</a:t>
                          </a:r>
                          <a:r>
                            <a:rPr lang="en-US" sz="2000" b="1" kern="100" dirty="0">
                              <a:effectLst/>
                              <a:latin typeface="+mn-ea"/>
                              <a:ea typeface="+mn-ea"/>
                            </a:rPr>
                            <a:t> =1</a:t>
                          </a:r>
                          <a:endParaRPr lang="zh-CN" sz="2000" b="1" kern="100" dirty="0">
                            <a:effectLst/>
                            <a:latin typeface="+mn-ea"/>
                            <a:ea typeface="+mn-ea"/>
                            <a:cs typeface="黑体" panose="02010609060101010101" pitchFamily="49" charset="-122"/>
                          </a:endParaRPr>
                        </a:p>
                      </a:txBody>
                      <a:tcPr marL="66563" marR="66563" marT="0" marB="0"/>
                    </a:tc>
                    <a:tc hMerge="1">
                      <a:txBody>
                        <a:bodyPr/>
                        <a:lstStyle/>
                        <a:p>
                          <a:endParaRPr lang="zh-CN" altLang="en-US"/>
                        </a:p>
                      </a:txBody>
                      <a:tcPr/>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1</a:t>
                          </a:r>
                          <a14:m>
                            <m:oMath xmlns:m="http://schemas.openxmlformats.org/officeDocument/2006/math">
                              <m:acc>
                                <m:accPr>
                                  <m:chr m:val="̅"/>
                                  <m:ctrlPr>
                                    <a:rPr lang="zh-CN" sz="2000" b="1" i="1" kern="0">
                                      <a:effectLst/>
                                      <a:latin typeface="Cambria Math" panose="02040503050406030204" pitchFamily="18" charset="0"/>
                                      <a:ea typeface="+mn-ea"/>
                                    </a:rPr>
                                  </m:ctrlPr>
                                </m:accPr>
                                <m:e>
                                  <m:r>
                                    <a:rPr lang="en-US" sz="2000" b="1" kern="0" smtClean="0">
                                      <a:effectLst/>
                                      <a:latin typeface="Cambria Math" panose="02040503050406030204" pitchFamily="18" charset="0"/>
                                      <a:ea typeface="+mn-ea"/>
                                    </a:rPr>
                                    <m:t>⋁</m:t>
                                  </m:r>
                                </m:e>
                              </m:acc>
                            </m:oMath>
                          </a14:m>
                          <a:r>
                            <a:rPr lang="en-US" sz="2000" b="1" kern="100">
                              <a:effectLst/>
                              <a:latin typeface="+mn-ea"/>
                              <a:ea typeface="+mn-ea"/>
                            </a:rPr>
                            <a:t>P</a:t>
                          </a:r>
                          <a:r>
                            <a:rPr lang="en-US" sz="2000" b="1" kern="100" baseline="-25000">
                              <a:effectLst/>
                              <a:latin typeface="+mn-ea"/>
                              <a:ea typeface="+mn-ea"/>
                            </a:rPr>
                            <a:t>2</a:t>
                          </a: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7</a:t>
                          </a:r>
                          <a14:m>
                            <m:oMath xmlns:m="http://schemas.openxmlformats.org/officeDocument/2006/math">
                              <m:acc>
                                <m:accPr>
                                  <m:chr m:val="̅"/>
                                  <m:ctrlPr>
                                    <a:rPr lang="zh-CN" sz="2000" b="1" i="1" kern="0">
                                      <a:effectLst/>
                                      <a:latin typeface="Cambria Math" panose="02040503050406030204" pitchFamily="18" charset="0"/>
                                      <a:ea typeface="+mn-ea"/>
                                    </a:rPr>
                                  </m:ctrlPr>
                                </m:accPr>
                                <m:e>
                                  <m:r>
                                    <a:rPr lang="en-US" sz="2000" b="1" kern="0" smtClean="0">
                                      <a:effectLst/>
                                      <a:latin typeface="Cambria Math" panose="02040503050406030204" pitchFamily="18" charset="0"/>
                                      <a:ea typeface="+mn-ea"/>
                                    </a:rPr>
                                    <m:t>⋁</m:t>
                                  </m:r>
                                </m:e>
                              </m:acc>
                            </m:oMath>
                          </a14:m>
                          <a:r>
                            <a:rPr lang="en-US" sz="2000" b="1" kern="100">
                              <a:effectLst/>
                              <a:latin typeface="+mn-ea"/>
                              <a:ea typeface="+mn-ea"/>
                            </a:rPr>
                            <a:t>P</a:t>
                          </a:r>
                          <a:r>
                            <a:rPr lang="en-US" sz="2000" b="1" kern="100" baseline="-25000">
                              <a:effectLst/>
                              <a:latin typeface="+mn-ea"/>
                              <a:ea typeface="+mn-ea"/>
                            </a:rPr>
                            <a:t>8</a:t>
                          </a: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extLst>
                      <a:ext uri="{0D108BD9-81ED-4DB2-BD59-A6C34878D82A}">
                        <a16:rowId xmlns:a16="http://schemas.microsoft.com/office/drawing/2014/main" val="2055776234"/>
                      </a:ext>
                    </a:extLst>
                  </a:tr>
                  <a:tr h="403445">
                    <a:tc>
                      <a:txBody>
                        <a:bodyPr/>
                        <a:lstStyle/>
                        <a:p>
                          <a:pPr algn="ctr">
                            <a:lnSpc>
                              <a:spcPct val="150000"/>
                            </a:lnSpc>
                            <a:spcAft>
                              <a:spcPts val="0"/>
                            </a:spcAft>
                          </a:pPr>
                          <a:r>
                            <a:rPr lang="en-US" sz="2000" b="1" kern="100" dirty="0">
                              <a:solidFill>
                                <a:srgbClr val="3333FF"/>
                              </a:solidFill>
                              <a:effectLst/>
                              <a:latin typeface="+mn-ea"/>
                              <a:ea typeface="+mn-ea"/>
                            </a:rPr>
                            <a:t>1 </a:t>
                          </a:r>
                          <a:r>
                            <a:rPr lang="zh-CN" altLang="en-US" sz="2000" b="1" kern="100" dirty="0">
                              <a:solidFill>
                                <a:srgbClr val="3333FF"/>
                              </a:solidFill>
                              <a:effectLst/>
                              <a:latin typeface="+mn-ea"/>
                              <a:ea typeface="+mn-ea"/>
                            </a:rPr>
                            <a:t>红</a:t>
                          </a:r>
                          <a:endParaRPr lang="zh-CN" sz="2000" b="1" kern="100" dirty="0">
                            <a:solidFill>
                              <a:srgbClr val="3333FF"/>
                            </a:solidFill>
                            <a:effectLst/>
                            <a:latin typeface="+mn-ea"/>
                            <a:ea typeface="+mn-ea"/>
                            <a:cs typeface="黑体" panose="02010609060101010101" pitchFamily="49" charset="-122"/>
                          </a:endParaRPr>
                        </a:p>
                      </a:txBody>
                      <a:tcPr marL="66563" marR="66563" marT="0" marB="0">
                        <a:solidFill>
                          <a:srgbClr val="FFFF00"/>
                        </a:solidFill>
                      </a:tcPr>
                    </a:tc>
                    <a:tc>
                      <a:txBody>
                        <a:bodyPr/>
                        <a:lstStyle/>
                        <a:p>
                          <a:pPr algn="ctr">
                            <a:lnSpc>
                              <a:spcPct val="150000"/>
                            </a:lnSpc>
                            <a:spcAft>
                              <a:spcPts val="0"/>
                            </a:spcAft>
                          </a:pPr>
                          <a:r>
                            <a:rPr lang="en-US" sz="2000" b="1" kern="100">
                              <a:effectLst/>
                              <a:latin typeface="+mn-ea"/>
                              <a:ea typeface="+mn-ea"/>
                            </a:rPr>
                            <a:t> </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 </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4</a:t>
                          </a:r>
                          <a:r>
                            <a:rPr lang="zh-CN" sz="2000" b="1" kern="100">
                              <a:effectLst/>
                              <a:latin typeface="+mn-ea"/>
                              <a:ea typeface="+mn-ea"/>
                            </a:rPr>
                            <a:t>白</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5</a:t>
                          </a:r>
                          <a:r>
                            <a:rPr lang="zh-CN" sz="2000" b="1" kern="100">
                              <a:effectLst/>
                              <a:latin typeface="+mn-ea"/>
                              <a:ea typeface="+mn-ea"/>
                            </a:rPr>
                            <a:t>紫</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2</a:t>
                          </a:r>
                          <a:r>
                            <a:rPr lang="zh-CN" sz="2000" b="1" kern="100">
                              <a:effectLst/>
                              <a:latin typeface="+mn-ea"/>
                              <a:ea typeface="+mn-ea"/>
                            </a:rPr>
                            <a:t>蓝</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 </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 </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3</a:t>
                          </a:r>
                          <a:r>
                            <a:rPr lang="zh-CN" sz="2000" b="1" kern="100">
                              <a:effectLst/>
                              <a:latin typeface="+mn-ea"/>
                              <a:ea typeface="+mn-ea"/>
                            </a:rPr>
                            <a:t>黄</a:t>
                          </a:r>
                          <a:endParaRPr lang="zh-CN" sz="2000" b="1" kern="100">
                            <a:effectLst/>
                            <a:latin typeface="+mn-ea"/>
                            <a:ea typeface="+mn-ea"/>
                            <a:cs typeface="黑体" panose="02010609060101010101" pitchFamily="49" charset="-122"/>
                          </a:endParaRPr>
                        </a:p>
                      </a:txBody>
                      <a:tcPr marL="66563" marR="66563" marT="0" marB="0"/>
                    </a:tc>
                    <a:tc>
                      <a:txBody>
                        <a:bodyPr/>
                        <a:lstStyle/>
                        <a:p>
                          <a:pPr algn="l">
                            <a:lnSpc>
                              <a:spcPct val="150000"/>
                            </a:lnSpc>
                            <a:spcAft>
                              <a:spcPts val="0"/>
                            </a:spcAft>
                          </a:pPr>
                          <a:r>
                            <a:rPr lang="en-US" sz="2000" b="1" kern="100" dirty="0">
                              <a:effectLst/>
                              <a:latin typeface="+mn-ea"/>
                              <a:ea typeface="+mn-ea"/>
                            </a:rPr>
                            <a:t> </a:t>
                          </a:r>
                          <a:endParaRPr lang="zh-CN" sz="2000" b="1" kern="100" dirty="0">
                            <a:effectLst/>
                            <a:latin typeface="+mn-ea"/>
                            <a:ea typeface="+mn-ea"/>
                            <a:cs typeface="黑体" panose="02010609060101010101" pitchFamily="49" charset="-122"/>
                          </a:endParaRPr>
                        </a:p>
                      </a:txBody>
                      <a:tcPr marL="66563" marR="66563" marT="0" marB="0"/>
                    </a:tc>
                    <a:extLst>
                      <a:ext uri="{0D108BD9-81ED-4DB2-BD59-A6C34878D82A}">
                        <a16:rowId xmlns:a16="http://schemas.microsoft.com/office/drawing/2014/main" val="3218511190"/>
                      </a:ext>
                    </a:extLst>
                  </a:tr>
                </a:tbl>
              </a:graphicData>
            </a:graphic>
          </p:graphicFrame>
        </mc:Choice>
        <mc:Fallback xmlns="">
          <p:graphicFrame>
            <p:nvGraphicFramePr>
              <p:cNvPr id="2" name="表格 1">
                <a:extLst>
                  <a:ext uri="{FF2B5EF4-FFF2-40B4-BE49-F238E27FC236}">
                    <a16:creationId xmlns:a16="http://schemas.microsoft.com/office/drawing/2014/main" id="{EFE69B0E-35F1-4ED8-A247-E2FACC2E6CA0}"/>
                  </a:ext>
                </a:extLst>
              </p:cNvPr>
              <p:cNvGraphicFramePr>
                <a:graphicFrameLocks noGrp="1"/>
              </p:cNvGraphicFramePr>
              <p:nvPr>
                <p:extLst/>
              </p:nvPr>
            </p:nvGraphicFramePr>
            <p:xfrm>
              <a:off x="462007" y="2182824"/>
              <a:ext cx="11426694" cy="2136472"/>
            </p:xfrm>
            <a:graphic>
              <a:graphicData uri="http://schemas.openxmlformats.org/drawingml/2006/table">
                <a:tbl>
                  <a:tblPr firstRow="1" firstCol="1" bandRow="1">
                    <a:tableStyleId>{5C22544A-7EE6-4342-B048-85BDC9FD1C3A}</a:tableStyleId>
                  </a:tblPr>
                  <a:tblGrid>
                    <a:gridCol w="793013">
                      <a:extLst>
                        <a:ext uri="{9D8B030D-6E8A-4147-A177-3AD203B41FA5}">
                          <a16:colId xmlns:a16="http://schemas.microsoft.com/office/drawing/2014/main" val="3893254775"/>
                        </a:ext>
                      </a:extLst>
                    </a:gridCol>
                    <a:gridCol w="1288930">
                      <a:extLst>
                        <a:ext uri="{9D8B030D-6E8A-4147-A177-3AD203B41FA5}">
                          <a16:colId xmlns:a16="http://schemas.microsoft.com/office/drawing/2014/main" val="191619307"/>
                        </a:ext>
                      </a:extLst>
                    </a:gridCol>
                    <a:gridCol w="1293502">
                      <a:extLst>
                        <a:ext uri="{9D8B030D-6E8A-4147-A177-3AD203B41FA5}">
                          <a16:colId xmlns:a16="http://schemas.microsoft.com/office/drawing/2014/main" val="808431333"/>
                        </a:ext>
                      </a:extLst>
                    </a:gridCol>
                    <a:gridCol w="1218249">
                      <a:extLst>
                        <a:ext uri="{9D8B030D-6E8A-4147-A177-3AD203B41FA5}">
                          <a16:colId xmlns:a16="http://schemas.microsoft.com/office/drawing/2014/main" val="426052903"/>
                        </a:ext>
                      </a:extLst>
                    </a:gridCol>
                    <a:gridCol w="1373326">
                      <a:extLst>
                        <a:ext uri="{9D8B030D-6E8A-4147-A177-3AD203B41FA5}">
                          <a16:colId xmlns:a16="http://schemas.microsoft.com/office/drawing/2014/main" val="2716454669"/>
                        </a:ext>
                      </a:extLst>
                    </a:gridCol>
                    <a:gridCol w="1295787">
                      <a:extLst>
                        <a:ext uri="{9D8B030D-6E8A-4147-A177-3AD203B41FA5}">
                          <a16:colId xmlns:a16="http://schemas.microsoft.com/office/drawing/2014/main" val="2028518906"/>
                        </a:ext>
                      </a:extLst>
                    </a:gridCol>
                    <a:gridCol w="843290">
                      <a:extLst>
                        <a:ext uri="{9D8B030D-6E8A-4147-A177-3AD203B41FA5}">
                          <a16:colId xmlns:a16="http://schemas.microsoft.com/office/drawing/2014/main" val="1903350374"/>
                        </a:ext>
                      </a:extLst>
                    </a:gridCol>
                    <a:gridCol w="918706">
                      <a:extLst>
                        <a:ext uri="{9D8B030D-6E8A-4147-A177-3AD203B41FA5}">
                          <a16:colId xmlns:a16="http://schemas.microsoft.com/office/drawing/2014/main" val="143379959"/>
                        </a:ext>
                      </a:extLst>
                    </a:gridCol>
                    <a:gridCol w="1202088">
                      <a:extLst>
                        <a:ext uri="{9D8B030D-6E8A-4147-A177-3AD203B41FA5}">
                          <a16:colId xmlns:a16="http://schemas.microsoft.com/office/drawing/2014/main" val="774926090"/>
                        </a:ext>
                      </a:extLst>
                    </a:gridCol>
                    <a:gridCol w="1199803">
                      <a:extLst>
                        <a:ext uri="{9D8B030D-6E8A-4147-A177-3AD203B41FA5}">
                          <a16:colId xmlns:a16="http://schemas.microsoft.com/office/drawing/2014/main" val="3963573954"/>
                        </a:ext>
                      </a:extLst>
                    </a:gridCol>
                  </a:tblGrid>
                  <a:tr h="637722">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5</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6</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4</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8</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10</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3</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9</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2</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P7</a:t>
                          </a:r>
                          <a:endParaRPr lang="zh-CN" sz="2000" b="1" kern="100">
                            <a:effectLst/>
                            <a:latin typeface="+mn-ea"/>
                            <a:ea typeface="+mn-ea"/>
                            <a:cs typeface="黑体" panose="02010609060101010101" pitchFamily="49" charset="-122"/>
                          </a:endParaRPr>
                        </a:p>
                      </a:txBody>
                      <a:tcPr marL="66563" marR="66563" marT="0" marB="0"/>
                    </a:tc>
                    <a:extLst>
                      <a:ext uri="{0D108BD9-81ED-4DB2-BD59-A6C34878D82A}">
                        <a16:rowId xmlns:a16="http://schemas.microsoft.com/office/drawing/2014/main" val="2595184979"/>
                      </a:ext>
                    </a:extLst>
                  </a:tr>
                  <a:tr h="508512">
                    <a:tc>
                      <a:txBody>
                        <a:bodyPr/>
                        <a:lstStyle/>
                        <a:p>
                          <a:pPr algn="ctr">
                            <a:lnSpc>
                              <a:spcPct val="150000"/>
                            </a:lnSpc>
                            <a:spcAft>
                              <a:spcPts val="0"/>
                            </a:spcAft>
                          </a:pPr>
                          <a:r>
                            <a:rPr lang="en-US" sz="2000" b="1" kern="100" dirty="0">
                              <a:solidFill>
                                <a:srgbClr val="3333FF"/>
                              </a:solidFill>
                              <a:effectLst/>
                              <a:latin typeface="+mn-ea"/>
                              <a:ea typeface="+mn-ea"/>
                            </a:rPr>
                            <a:t>1</a:t>
                          </a:r>
                          <a:endParaRPr lang="zh-CN" sz="2000" b="1" kern="100" dirty="0">
                            <a:solidFill>
                              <a:srgbClr val="3333FF"/>
                            </a:solidFill>
                            <a:effectLst/>
                            <a:latin typeface="+mn-ea"/>
                            <a:ea typeface="+mn-ea"/>
                            <a:cs typeface="黑体" panose="02010609060101010101" pitchFamily="49" charset="-122"/>
                          </a:endParaRPr>
                        </a:p>
                      </a:txBody>
                      <a:tcPr marL="66563" marR="66563" marT="0" marB="0">
                        <a:solidFill>
                          <a:srgbClr val="FFFF00"/>
                        </a:solidFill>
                      </a:tcPr>
                    </a:tc>
                    <a:tc>
                      <a:txBody>
                        <a:bodyPr/>
                        <a:lstStyle/>
                        <a:p>
                          <a:pPr algn="ctr">
                            <a:lnSpc>
                              <a:spcPct val="150000"/>
                            </a:lnSpc>
                            <a:spcAft>
                              <a:spcPts val="0"/>
                            </a:spcAft>
                          </a:pPr>
                          <a:r>
                            <a:rPr lang="en-US" sz="2000" b="1" kern="100">
                              <a:effectLst/>
                              <a:latin typeface="+mn-ea"/>
                              <a:ea typeface="+mn-ea"/>
                            </a:rPr>
                            <a:t>0</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0</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0</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0</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0</a:t>
                          </a:r>
                          <a:endParaRPr lang="zh-CN" sz="2000" b="1" kern="100">
                            <a:effectLst/>
                            <a:latin typeface="+mn-ea"/>
                            <a:ea typeface="+mn-ea"/>
                            <a:cs typeface="黑体" panose="02010609060101010101" pitchFamily="49" charset="-122"/>
                          </a:endParaRPr>
                        </a:p>
                      </a:txBody>
                      <a:tcPr marL="66563" marR="66563" marT="0" marB="0"/>
                    </a:tc>
                    <a:extLst>
                      <a:ext uri="{0D108BD9-81ED-4DB2-BD59-A6C34878D82A}">
                        <a16:rowId xmlns:a16="http://schemas.microsoft.com/office/drawing/2014/main" val="3317131666"/>
                      </a:ext>
                    </a:extLst>
                  </a:tr>
                  <a:tr h="586793">
                    <a:tc>
                      <a:txBody>
                        <a:bodyPr/>
                        <a:lstStyle/>
                        <a:p>
                          <a:pPr algn="l">
                            <a:lnSpc>
                              <a:spcPct val="150000"/>
                            </a:lnSpc>
                            <a:spcAft>
                              <a:spcPts val="0"/>
                            </a:spcAft>
                          </a:pPr>
                          <a:r>
                            <a:rPr lang="en-US" sz="2000" b="1" kern="100" dirty="0">
                              <a:solidFill>
                                <a:srgbClr val="3333FF"/>
                              </a:solidFill>
                              <a:effectLst/>
                              <a:latin typeface="+mn-ea"/>
                              <a:ea typeface="+mn-ea"/>
                            </a:rPr>
                            <a:t>P</a:t>
                          </a:r>
                          <a:r>
                            <a:rPr lang="en-US" sz="2000" b="1" kern="100" baseline="-25000" dirty="0">
                              <a:solidFill>
                                <a:srgbClr val="3333FF"/>
                              </a:solidFill>
                              <a:effectLst/>
                              <a:latin typeface="+mn-ea"/>
                              <a:ea typeface="+mn-ea"/>
                            </a:rPr>
                            <a:t>5</a:t>
                          </a:r>
                          <a:r>
                            <a:rPr lang="en-US" sz="2000" b="1" kern="100" dirty="0">
                              <a:solidFill>
                                <a:srgbClr val="3333FF"/>
                              </a:solidFill>
                              <a:effectLst/>
                              <a:latin typeface="+mn-ea"/>
                              <a:ea typeface="+mn-ea"/>
                            </a:rPr>
                            <a:t>=1</a:t>
                          </a:r>
                          <a:endParaRPr lang="zh-CN" sz="2000" b="1" kern="100" dirty="0">
                            <a:solidFill>
                              <a:srgbClr val="3333FF"/>
                            </a:solidFill>
                            <a:effectLst/>
                            <a:latin typeface="+mn-ea"/>
                            <a:ea typeface="+mn-ea"/>
                            <a:cs typeface="黑体" panose="02010609060101010101" pitchFamily="49" charset="-122"/>
                          </a:endParaRPr>
                        </a:p>
                      </a:txBody>
                      <a:tcPr marL="66563" marR="66563" marT="0" marB="0">
                        <a:solidFill>
                          <a:srgbClr val="FFFF00"/>
                        </a:solidFill>
                      </a:tcPr>
                    </a:tc>
                    <a:tc>
                      <a:txBody>
                        <a:bodyPr/>
                        <a:lstStyle/>
                        <a:p>
                          <a:endParaRPr lang="zh-CN"/>
                        </a:p>
                      </a:txBody>
                      <a:tcPr marL="66563" marR="66563" marT="0" marB="0">
                        <a:blipFill>
                          <a:blip r:embed="rId3"/>
                          <a:stretch>
                            <a:fillRect l="-61792" t="-194845" r="-725472" b="-93814"/>
                          </a:stretch>
                        </a:blipFill>
                      </a:tcPr>
                    </a:tc>
                    <a:tc>
                      <a:txBody>
                        <a:bodyPr/>
                        <a:lstStyle/>
                        <a:p>
                          <a:endParaRPr lang="zh-CN"/>
                        </a:p>
                      </a:txBody>
                      <a:tcPr marL="66563" marR="66563" marT="0" marB="0">
                        <a:blipFill>
                          <a:blip r:embed="rId3"/>
                          <a:stretch>
                            <a:fillRect l="-161792" t="-194845" r="-625472" b="-93814"/>
                          </a:stretch>
                        </a:blipFill>
                      </a:tcPr>
                    </a:tc>
                    <a:tc>
                      <a:txBody>
                        <a:bodyPr/>
                        <a:lstStyle/>
                        <a:p>
                          <a:endParaRPr lang="zh-CN"/>
                        </a:p>
                      </a:txBody>
                      <a:tcPr marL="66563" marR="66563" marT="0" marB="0">
                        <a:blipFill>
                          <a:blip r:embed="rId3"/>
                          <a:stretch>
                            <a:fillRect l="-277500" t="-194845" r="-563000" b="-93814"/>
                          </a:stretch>
                        </a:blipFill>
                      </a:tcPr>
                    </a:tc>
                    <a:tc>
                      <a:txBody>
                        <a:bodyPr/>
                        <a:lstStyle/>
                        <a:p>
                          <a:endParaRPr lang="zh-CN"/>
                        </a:p>
                      </a:txBody>
                      <a:tcPr marL="66563" marR="66563" marT="0" marB="0">
                        <a:blipFill>
                          <a:blip r:embed="rId3"/>
                          <a:stretch>
                            <a:fillRect l="-334071" t="-194845" r="-398230" b="-93814"/>
                          </a:stretch>
                        </a:blipFill>
                      </a:tcPr>
                    </a:tc>
                    <a:tc>
                      <a:txBody>
                        <a:bodyPr/>
                        <a:lstStyle/>
                        <a:p>
                          <a:endParaRPr lang="zh-CN"/>
                        </a:p>
                      </a:txBody>
                      <a:tcPr marL="66563" marR="66563" marT="0" marB="0">
                        <a:blipFill>
                          <a:blip r:embed="rId3"/>
                          <a:stretch>
                            <a:fillRect l="-462736" t="-194845" r="-324528" b="-93814"/>
                          </a:stretch>
                        </a:blipFill>
                      </a:tcPr>
                    </a:tc>
                    <a:tc gridSpan="2">
                      <a:txBody>
                        <a:bodyPr/>
                        <a:lstStyle/>
                        <a:p>
                          <a:endParaRPr lang="zh-CN"/>
                        </a:p>
                      </a:txBody>
                      <a:tcPr marL="66563" marR="66563" marT="0" marB="0">
                        <a:blipFill>
                          <a:blip r:embed="rId3"/>
                          <a:stretch>
                            <a:fillRect l="-411379" t="-194845" r="-137241" b="-93814"/>
                          </a:stretch>
                        </a:blipFill>
                      </a:tcPr>
                    </a:tc>
                    <a:tc hMerge="1">
                      <a:txBody>
                        <a:bodyPr/>
                        <a:lstStyle/>
                        <a:p>
                          <a:endParaRPr lang="zh-CN" altLang="en-US"/>
                        </a:p>
                      </a:txBody>
                      <a:tcPr/>
                    </a:tc>
                    <a:tc>
                      <a:txBody>
                        <a:bodyPr/>
                        <a:lstStyle/>
                        <a:p>
                          <a:endParaRPr lang="zh-CN"/>
                        </a:p>
                      </a:txBody>
                      <a:tcPr marL="66563" marR="66563" marT="0" marB="0">
                        <a:blipFill>
                          <a:blip r:embed="rId3"/>
                          <a:stretch>
                            <a:fillRect l="-752792" t="-194845" r="-102030" b="-93814"/>
                          </a:stretch>
                        </a:blipFill>
                      </a:tcPr>
                    </a:tc>
                    <a:tc>
                      <a:txBody>
                        <a:bodyPr/>
                        <a:lstStyle/>
                        <a:p>
                          <a:endParaRPr lang="zh-CN"/>
                        </a:p>
                      </a:txBody>
                      <a:tcPr marL="66563" marR="66563" marT="0" marB="0">
                        <a:blipFill>
                          <a:blip r:embed="rId3"/>
                          <a:stretch>
                            <a:fillRect l="-852792" t="-194845" r="-2030" b="-93814"/>
                          </a:stretch>
                        </a:blipFill>
                      </a:tcPr>
                    </a:tc>
                    <a:extLst>
                      <a:ext uri="{0D108BD9-81ED-4DB2-BD59-A6C34878D82A}">
                        <a16:rowId xmlns:a16="http://schemas.microsoft.com/office/drawing/2014/main" val="2055776234"/>
                      </a:ext>
                    </a:extLst>
                  </a:tr>
                  <a:tr h="403445">
                    <a:tc>
                      <a:txBody>
                        <a:bodyPr/>
                        <a:lstStyle/>
                        <a:p>
                          <a:pPr algn="ctr">
                            <a:lnSpc>
                              <a:spcPct val="150000"/>
                            </a:lnSpc>
                            <a:spcAft>
                              <a:spcPts val="0"/>
                            </a:spcAft>
                          </a:pPr>
                          <a:r>
                            <a:rPr lang="en-US" sz="2000" b="1" kern="100" dirty="0">
                              <a:solidFill>
                                <a:srgbClr val="3333FF"/>
                              </a:solidFill>
                              <a:effectLst/>
                              <a:latin typeface="+mn-ea"/>
                              <a:ea typeface="+mn-ea"/>
                            </a:rPr>
                            <a:t>1 </a:t>
                          </a:r>
                          <a:r>
                            <a:rPr lang="zh-CN" altLang="en-US" sz="2000" b="1" kern="100" dirty="0">
                              <a:solidFill>
                                <a:srgbClr val="3333FF"/>
                              </a:solidFill>
                              <a:effectLst/>
                              <a:latin typeface="+mn-ea"/>
                              <a:ea typeface="+mn-ea"/>
                            </a:rPr>
                            <a:t>红</a:t>
                          </a:r>
                          <a:endParaRPr lang="zh-CN" sz="2000" b="1" kern="100" dirty="0">
                            <a:solidFill>
                              <a:srgbClr val="3333FF"/>
                            </a:solidFill>
                            <a:effectLst/>
                            <a:latin typeface="+mn-ea"/>
                            <a:ea typeface="+mn-ea"/>
                            <a:cs typeface="黑体" panose="02010609060101010101" pitchFamily="49" charset="-122"/>
                          </a:endParaRPr>
                        </a:p>
                      </a:txBody>
                      <a:tcPr marL="66563" marR="66563" marT="0" marB="0">
                        <a:solidFill>
                          <a:srgbClr val="FFFF00"/>
                        </a:solidFill>
                      </a:tcPr>
                    </a:tc>
                    <a:tc>
                      <a:txBody>
                        <a:bodyPr/>
                        <a:lstStyle/>
                        <a:p>
                          <a:pPr algn="ctr">
                            <a:lnSpc>
                              <a:spcPct val="150000"/>
                            </a:lnSpc>
                            <a:spcAft>
                              <a:spcPts val="0"/>
                            </a:spcAft>
                          </a:pPr>
                          <a:r>
                            <a:rPr lang="en-US" sz="2000" b="1" kern="100">
                              <a:effectLst/>
                              <a:latin typeface="+mn-ea"/>
                              <a:ea typeface="+mn-ea"/>
                            </a:rPr>
                            <a:t> </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 </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4</a:t>
                          </a:r>
                          <a:r>
                            <a:rPr lang="zh-CN" sz="2000" b="1" kern="100">
                              <a:effectLst/>
                              <a:latin typeface="+mn-ea"/>
                              <a:ea typeface="+mn-ea"/>
                            </a:rPr>
                            <a:t>白</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5</a:t>
                          </a:r>
                          <a:r>
                            <a:rPr lang="zh-CN" sz="2000" b="1" kern="100">
                              <a:effectLst/>
                              <a:latin typeface="+mn-ea"/>
                              <a:ea typeface="+mn-ea"/>
                            </a:rPr>
                            <a:t>紫</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2</a:t>
                          </a:r>
                          <a:r>
                            <a:rPr lang="zh-CN" sz="2000" b="1" kern="100">
                              <a:effectLst/>
                              <a:latin typeface="+mn-ea"/>
                              <a:ea typeface="+mn-ea"/>
                            </a:rPr>
                            <a:t>蓝</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 </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 </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3</a:t>
                          </a:r>
                          <a:r>
                            <a:rPr lang="zh-CN" sz="2000" b="1" kern="100">
                              <a:effectLst/>
                              <a:latin typeface="+mn-ea"/>
                              <a:ea typeface="+mn-ea"/>
                            </a:rPr>
                            <a:t>黄</a:t>
                          </a:r>
                          <a:endParaRPr lang="zh-CN" sz="2000" b="1" kern="100">
                            <a:effectLst/>
                            <a:latin typeface="+mn-ea"/>
                            <a:ea typeface="+mn-ea"/>
                            <a:cs typeface="黑体" panose="02010609060101010101" pitchFamily="49" charset="-122"/>
                          </a:endParaRPr>
                        </a:p>
                      </a:txBody>
                      <a:tcPr marL="66563" marR="66563" marT="0" marB="0"/>
                    </a:tc>
                    <a:tc>
                      <a:txBody>
                        <a:bodyPr/>
                        <a:lstStyle/>
                        <a:p>
                          <a:pPr algn="l">
                            <a:lnSpc>
                              <a:spcPct val="150000"/>
                            </a:lnSpc>
                            <a:spcAft>
                              <a:spcPts val="0"/>
                            </a:spcAft>
                          </a:pPr>
                          <a:r>
                            <a:rPr lang="en-US" sz="2000" b="1" kern="100" dirty="0">
                              <a:effectLst/>
                              <a:latin typeface="+mn-ea"/>
                              <a:ea typeface="+mn-ea"/>
                            </a:rPr>
                            <a:t> </a:t>
                          </a:r>
                          <a:endParaRPr lang="zh-CN" sz="2000" b="1" kern="100" dirty="0">
                            <a:effectLst/>
                            <a:latin typeface="+mn-ea"/>
                            <a:ea typeface="+mn-ea"/>
                            <a:cs typeface="黑体" panose="02010609060101010101" pitchFamily="49" charset="-122"/>
                          </a:endParaRPr>
                        </a:p>
                      </a:txBody>
                      <a:tcPr marL="66563" marR="66563" marT="0" marB="0"/>
                    </a:tc>
                    <a:extLst>
                      <a:ext uri="{0D108BD9-81ED-4DB2-BD59-A6C34878D82A}">
                        <a16:rowId xmlns:a16="http://schemas.microsoft.com/office/drawing/2014/main" val="3218511190"/>
                      </a:ext>
                    </a:extLst>
                  </a:tr>
                </a:tbl>
              </a:graphicData>
            </a:graphic>
          </p:graphicFrame>
        </mc:Fallback>
      </mc:AlternateContent>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3">
            <a:extLst>
              <a:ext uri="{FF2B5EF4-FFF2-40B4-BE49-F238E27FC236}">
                <a16:creationId xmlns:a16="http://schemas.microsoft.com/office/drawing/2014/main" id="{7255DC77-1664-4074-B4FF-81FBB5121CB7}"/>
              </a:ext>
            </a:extLst>
          </p:cNvPr>
          <p:cNvSpPr>
            <a:spLocks noGrp="1" noChangeArrowheads="1"/>
          </p:cNvSpPr>
          <p:nvPr>
            <p:ph type="body" idx="4294967295"/>
          </p:nvPr>
        </p:nvSpPr>
        <p:spPr>
          <a:xfrm>
            <a:off x="641561" y="1057809"/>
            <a:ext cx="10866250" cy="541306"/>
          </a:xfrm>
        </p:spPr>
        <p:txBody>
          <a:bodyPr>
            <a:noAutofit/>
          </a:bodyPr>
          <a:lstStyle/>
          <a:p>
            <a:pPr marL="0" indent="0">
              <a:buNone/>
            </a:pPr>
            <a:r>
              <a:rPr lang="zh-CN" altLang="en-US" dirty="0">
                <a:solidFill>
                  <a:srgbClr val="C00000"/>
                </a:solidFill>
              </a:rPr>
              <a:t>例</a:t>
            </a:r>
            <a:r>
              <a:rPr lang="en-US" altLang="zh-CN" dirty="0">
                <a:solidFill>
                  <a:srgbClr val="C00000"/>
                </a:solidFill>
              </a:rPr>
              <a:t>2.39  </a:t>
            </a:r>
            <a:r>
              <a:rPr lang="zh-CN" altLang="en-US" dirty="0"/>
              <a:t>利用命题公式基本等价定律，化简下列电路图。</a:t>
            </a:r>
          </a:p>
        </p:txBody>
      </p:sp>
      <p:grpSp>
        <p:nvGrpSpPr>
          <p:cNvPr id="72709" name="Group 5">
            <a:extLst>
              <a:ext uri="{FF2B5EF4-FFF2-40B4-BE49-F238E27FC236}">
                <a16:creationId xmlns:a16="http://schemas.microsoft.com/office/drawing/2014/main" id="{0EBFC1BF-50C4-4EE9-A7C4-A0EAF0EB4036}"/>
              </a:ext>
            </a:extLst>
          </p:cNvPr>
          <p:cNvGrpSpPr>
            <a:grpSpLocks noChangeAspect="1"/>
          </p:cNvGrpSpPr>
          <p:nvPr/>
        </p:nvGrpSpPr>
        <p:grpSpPr bwMode="auto">
          <a:xfrm>
            <a:off x="6003932" y="1774128"/>
            <a:ext cx="4416169" cy="2301742"/>
            <a:chOff x="0" y="0"/>
            <a:chExt cx="2345" cy="1179"/>
          </a:xfrm>
        </p:grpSpPr>
        <p:grpSp>
          <p:nvGrpSpPr>
            <p:cNvPr id="63555" name="Group 6">
              <a:extLst>
                <a:ext uri="{FF2B5EF4-FFF2-40B4-BE49-F238E27FC236}">
                  <a16:creationId xmlns:a16="http://schemas.microsoft.com/office/drawing/2014/main" id="{7D4911DB-2C47-4827-9550-2765BABD7BAC}"/>
                </a:ext>
              </a:extLst>
            </p:cNvPr>
            <p:cNvGrpSpPr>
              <a:grpSpLocks noChangeAspect="1"/>
            </p:cNvGrpSpPr>
            <p:nvPr/>
          </p:nvGrpSpPr>
          <p:grpSpPr bwMode="auto">
            <a:xfrm>
              <a:off x="212" y="133"/>
              <a:ext cx="2133" cy="979"/>
              <a:chOff x="0" y="0"/>
              <a:chExt cx="3602" cy="1560"/>
            </a:xfrm>
          </p:grpSpPr>
          <p:grpSp>
            <p:nvGrpSpPr>
              <p:cNvPr id="63561" name="Group 7">
                <a:extLst>
                  <a:ext uri="{FF2B5EF4-FFF2-40B4-BE49-F238E27FC236}">
                    <a16:creationId xmlns:a16="http://schemas.microsoft.com/office/drawing/2014/main" id="{57EDD94F-2BA1-416B-8D6B-B860AB77E566}"/>
                  </a:ext>
                </a:extLst>
              </p:cNvPr>
              <p:cNvGrpSpPr>
                <a:grpSpLocks noChangeAspect="1"/>
              </p:cNvGrpSpPr>
              <p:nvPr/>
            </p:nvGrpSpPr>
            <p:grpSpPr bwMode="auto">
              <a:xfrm>
                <a:off x="896" y="0"/>
                <a:ext cx="2706" cy="1560"/>
                <a:chOff x="0" y="0"/>
                <a:chExt cx="2706" cy="1560"/>
              </a:xfrm>
            </p:grpSpPr>
            <p:grpSp>
              <p:nvGrpSpPr>
                <p:cNvPr id="63579" name="Group 8">
                  <a:extLst>
                    <a:ext uri="{FF2B5EF4-FFF2-40B4-BE49-F238E27FC236}">
                      <a16:creationId xmlns:a16="http://schemas.microsoft.com/office/drawing/2014/main" id="{A89A5602-B152-478E-A2F3-F7FD47679B30}"/>
                    </a:ext>
                  </a:extLst>
                </p:cNvPr>
                <p:cNvGrpSpPr>
                  <a:grpSpLocks noChangeAspect="1"/>
                </p:cNvGrpSpPr>
                <p:nvPr/>
              </p:nvGrpSpPr>
              <p:grpSpPr bwMode="auto">
                <a:xfrm>
                  <a:off x="545" y="651"/>
                  <a:ext cx="361" cy="140"/>
                  <a:chOff x="0" y="0"/>
                  <a:chExt cx="361" cy="140"/>
                </a:xfrm>
              </p:grpSpPr>
              <p:sp>
                <p:nvSpPr>
                  <p:cNvPr id="63601" name="Line 8">
                    <a:extLst>
                      <a:ext uri="{FF2B5EF4-FFF2-40B4-BE49-F238E27FC236}">
                        <a16:creationId xmlns:a16="http://schemas.microsoft.com/office/drawing/2014/main" id="{D155D47E-D15D-4120-8A3F-DB87025E8437}"/>
                      </a:ext>
                    </a:extLst>
                  </p:cNvPr>
                  <p:cNvSpPr>
                    <a:spLocks noChangeAspect="1" noChangeShapeType="1"/>
                  </p:cNvSpPr>
                  <p:nvPr/>
                </p:nvSpPr>
                <p:spPr bwMode="auto">
                  <a:xfrm>
                    <a:off x="181" y="3"/>
                    <a:ext cx="18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602" name="Line 9">
                    <a:extLst>
                      <a:ext uri="{FF2B5EF4-FFF2-40B4-BE49-F238E27FC236}">
                        <a16:creationId xmlns:a16="http://schemas.microsoft.com/office/drawing/2014/main" id="{4C26E963-C2EF-4139-B19B-EB3B90D48193}"/>
                      </a:ext>
                    </a:extLst>
                  </p:cNvPr>
                  <p:cNvSpPr>
                    <a:spLocks noChangeAspect="1" noChangeShapeType="1"/>
                  </p:cNvSpPr>
                  <p:nvPr/>
                </p:nvSpPr>
                <p:spPr bwMode="auto">
                  <a:xfrm flipV="1">
                    <a:off x="181" y="0"/>
                    <a:ext cx="1" cy="13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603" name="Line 10">
                    <a:extLst>
                      <a:ext uri="{FF2B5EF4-FFF2-40B4-BE49-F238E27FC236}">
                        <a16:creationId xmlns:a16="http://schemas.microsoft.com/office/drawing/2014/main" id="{925CAC3E-54E3-49A5-B263-9CBFCB7F5629}"/>
                      </a:ext>
                    </a:extLst>
                  </p:cNvPr>
                  <p:cNvSpPr>
                    <a:spLocks noChangeAspect="1" noChangeShapeType="1"/>
                  </p:cNvSpPr>
                  <p:nvPr/>
                </p:nvSpPr>
                <p:spPr bwMode="auto">
                  <a:xfrm>
                    <a:off x="0" y="139"/>
                    <a:ext cx="181"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grpSp>
              <p:nvGrpSpPr>
                <p:cNvPr id="63580" name="Group 12">
                  <a:extLst>
                    <a:ext uri="{FF2B5EF4-FFF2-40B4-BE49-F238E27FC236}">
                      <a16:creationId xmlns:a16="http://schemas.microsoft.com/office/drawing/2014/main" id="{A3F2CA2E-6C78-43ED-B985-33C65DD412FD}"/>
                    </a:ext>
                  </a:extLst>
                </p:cNvPr>
                <p:cNvGrpSpPr>
                  <a:grpSpLocks noChangeAspect="1"/>
                </p:cNvGrpSpPr>
                <p:nvPr/>
              </p:nvGrpSpPr>
              <p:grpSpPr bwMode="auto">
                <a:xfrm>
                  <a:off x="0" y="0"/>
                  <a:ext cx="2706" cy="1560"/>
                  <a:chOff x="0" y="0"/>
                  <a:chExt cx="2706" cy="1560"/>
                </a:xfrm>
              </p:grpSpPr>
              <p:sp>
                <p:nvSpPr>
                  <p:cNvPr id="63581" name="Text Box 12">
                    <a:extLst>
                      <a:ext uri="{FF2B5EF4-FFF2-40B4-BE49-F238E27FC236}">
                        <a16:creationId xmlns:a16="http://schemas.microsoft.com/office/drawing/2014/main" id="{EFAF2AAD-45B6-4F51-8F0C-1484C6EF524B}"/>
                      </a:ext>
                    </a:extLst>
                  </p:cNvPr>
                  <p:cNvSpPr txBox="1">
                    <a:spLocks noChangeAspect="1" noChangeArrowheads="1"/>
                  </p:cNvSpPr>
                  <p:nvPr/>
                </p:nvSpPr>
                <p:spPr bwMode="auto">
                  <a:xfrm>
                    <a:off x="4" y="1098"/>
                    <a:ext cx="540" cy="462"/>
                  </a:xfrm>
                  <a:prstGeom prst="rect">
                    <a:avLst/>
                  </a:prstGeom>
                  <a:solidFill>
                    <a:srgbClr val="FFFFFF"/>
                  </a:solidFill>
                  <a:ln w="25400">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dirty="0">
                        <a:solidFill>
                          <a:srgbClr val="4F81BD"/>
                        </a:solidFill>
                      </a:rPr>
                      <a:t>&amp;</a:t>
                    </a:r>
                  </a:p>
                  <a:p>
                    <a:pPr algn="r" defTabSz="1219261">
                      <a:lnSpc>
                        <a:spcPct val="100000"/>
                      </a:lnSpc>
                      <a:spcBef>
                        <a:spcPct val="0"/>
                      </a:spcBef>
                      <a:buClrTx/>
                      <a:buNone/>
                    </a:pPr>
                    <a:endParaRPr lang="en-US" altLang="zh-CN" sz="1999" dirty="0">
                      <a:solidFill>
                        <a:srgbClr val="4F81BD"/>
                      </a:solidFill>
                    </a:endParaRPr>
                  </a:p>
                </p:txBody>
              </p:sp>
              <p:sp>
                <p:nvSpPr>
                  <p:cNvPr id="63582" name="Text Box 13">
                    <a:extLst>
                      <a:ext uri="{FF2B5EF4-FFF2-40B4-BE49-F238E27FC236}">
                        <a16:creationId xmlns:a16="http://schemas.microsoft.com/office/drawing/2014/main" id="{695E77BF-B963-449F-8372-A9D2AB9D7AC3}"/>
                      </a:ext>
                    </a:extLst>
                  </p:cNvPr>
                  <p:cNvSpPr txBox="1">
                    <a:spLocks noChangeAspect="1" noChangeArrowheads="1"/>
                  </p:cNvSpPr>
                  <p:nvPr/>
                </p:nvSpPr>
                <p:spPr bwMode="auto">
                  <a:xfrm>
                    <a:off x="0" y="0"/>
                    <a:ext cx="540" cy="402"/>
                  </a:xfrm>
                  <a:prstGeom prst="rect">
                    <a:avLst/>
                  </a:prstGeom>
                  <a:solidFill>
                    <a:srgbClr val="FFFFFF"/>
                  </a:solidFill>
                  <a:ln w="25400">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4F81BD"/>
                        </a:solidFill>
                      </a:rPr>
                      <a:t>&amp;</a:t>
                    </a:r>
                  </a:p>
                </p:txBody>
              </p:sp>
              <p:sp>
                <p:nvSpPr>
                  <p:cNvPr id="63583" name="Text Box 14">
                    <a:extLst>
                      <a:ext uri="{FF2B5EF4-FFF2-40B4-BE49-F238E27FC236}">
                        <a16:creationId xmlns:a16="http://schemas.microsoft.com/office/drawing/2014/main" id="{666B7A5F-F54D-4893-985C-EFEB726A86FC}"/>
                      </a:ext>
                    </a:extLst>
                  </p:cNvPr>
                  <p:cNvSpPr txBox="1">
                    <a:spLocks noChangeAspect="1" noChangeArrowheads="1"/>
                  </p:cNvSpPr>
                  <p:nvPr/>
                </p:nvSpPr>
                <p:spPr bwMode="auto">
                  <a:xfrm>
                    <a:off x="4" y="496"/>
                    <a:ext cx="540" cy="468"/>
                  </a:xfrm>
                  <a:prstGeom prst="rect">
                    <a:avLst/>
                  </a:prstGeom>
                  <a:solidFill>
                    <a:srgbClr val="FFFFFF"/>
                  </a:solidFill>
                  <a:ln w="25400">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zh-CN" altLang="en-US" sz="1999" dirty="0">
                        <a:solidFill>
                          <a:srgbClr val="4F81BD"/>
                        </a:solidFill>
                      </a:rPr>
                      <a:t>≥</a:t>
                    </a:r>
                    <a:r>
                      <a:rPr lang="en-US" altLang="zh-CN" sz="1999" dirty="0">
                        <a:solidFill>
                          <a:srgbClr val="4F81BD"/>
                        </a:solidFill>
                      </a:rPr>
                      <a:t>1</a:t>
                    </a:r>
                  </a:p>
                  <a:p>
                    <a:pPr algn="r" defTabSz="1219261">
                      <a:lnSpc>
                        <a:spcPct val="100000"/>
                      </a:lnSpc>
                      <a:spcBef>
                        <a:spcPct val="0"/>
                      </a:spcBef>
                      <a:buClrTx/>
                      <a:buNone/>
                    </a:pPr>
                    <a:endParaRPr lang="en-US" altLang="zh-CN" sz="1999" dirty="0">
                      <a:solidFill>
                        <a:srgbClr val="4F81BD"/>
                      </a:solidFill>
                    </a:endParaRPr>
                  </a:p>
                </p:txBody>
              </p:sp>
              <p:sp>
                <p:nvSpPr>
                  <p:cNvPr id="63584" name="Line 15">
                    <a:extLst>
                      <a:ext uri="{FF2B5EF4-FFF2-40B4-BE49-F238E27FC236}">
                        <a16:creationId xmlns:a16="http://schemas.microsoft.com/office/drawing/2014/main" id="{93BF561E-B60D-4C2A-BD39-FA938A735956}"/>
                      </a:ext>
                    </a:extLst>
                  </p:cNvPr>
                  <p:cNvSpPr>
                    <a:spLocks noChangeAspect="1" noChangeShapeType="1"/>
                  </p:cNvSpPr>
                  <p:nvPr/>
                </p:nvSpPr>
                <p:spPr bwMode="auto">
                  <a:xfrm>
                    <a:off x="545" y="198"/>
                    <a:ext cx="181"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85" name="Line 16">
                    <a:extLst>
                      <a:ext uri="{FF2B5EF4-FFF2-40B4-BE49-F238E27FC236}">
                        <a16:creationId xmlns:a16="http://schemas.microsoft.com/office/drawing/2014/main" id="{32BA1FD5-32A8-4513-B15F-46A90B6BEEFF}"/>
                      </a:ext>
                    </a:extLst>
                  </p:cNvPr>
                  <p:cNvSpPr>
                    <a:spLocks noChangeAspect="1" noChangeShapeType="1"/>
                  </p:cNvSpPr>
                  <p:nvPr/>
                </p:nvSpPr>
                <p:spPr bwMode="auto">
                  <a:xfrm>
                    <a:off x="726" y="212"/>
                    <a:ext cx="0" cy="26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86" name="Line 17">
                    <a:extLst>
                      <a:ext uri="{FF2B5EF4-FFF2-40B4-BE49-F238E27FC236}">
                        <a16:creationId xmlns:a16="http://schemas.microsoft.com/office/drawing/2014/main" id="{0EA5182A-0E3E-4904-A828-7732E1770AB2}"/>
                      </a:ext>
                    </a:extLst>
                  </p:cNvPr>
                  <p:cNvSpPr>
                    <a:spLocks noChangeAspect="1" noChangeShapeType="1"/>
                  </p:cNvSpPr>
                  <p:nvPr/>
                </p:nvSpPr>
                <p:spPr bwMode="auto">
                  <a:xfrm>
                    <a:off x="726" y="477"/>
                    <a:ext cx="18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nvGrpSpPr>
                  <p:cNvPr id="63587" name="Group 19">
                    <a:extLst>
                      <a:ext uri="{FF2B5EF4-FFF2-40B4-BE49-F238E27FC236}">
                        <a16:creationId xmlns:a16="http://schemas.microsoft.com/office/drawing/2014/main" id="{85FF82C3-8519-4043-9931-A08CD7F08E0B}"/>
                      </a:ext>
                    </a:extLst>
                  </p:cNvPr>
                  <p:cNvGrpSpPr>
                    <a:grpSpLocks noChangeAspect="1"/>
                  </p:cNvGrpSpPr>
                  <p:nvPr/>
                </p:nvGrpSpPr>
                <p:grpSpPr bwMode="auto">
                  <a:xfrm>
                    <a:off x="546" y="338"/>
                    <a:ext cx="2160" cy="967"/>
                    <a:chOff x="0" y="0"/>
                    <a:chExt cx="2160" cy="967"/>
                  </a:xfrm>
                </p:grpSpPr>
                <p:sp>
                  <p:nvSpPr>
                    <p:cNvPr id="63588" name="Text Box 19">
                      <a:extLst>
                        <a:ext uri="{FF2B5EF4-FFF2-40B4-BE49-F238E27FC236}">
                          <a16:creationId xmlns:a16="http://schemas.microsoft.com/office/drawing/2014/main" id="{4700827B-C622-4E27-BD03-467B129169A9}"/>
                        </a:ext>
                      </a:extLst>
                    </p:cNvPr>
                    <p:cNvSpPr txBox="1">
                      <a:spLocks noChangeAspect="1" noChangeArrowheads="1"/>
                    </p:cNvSpPr>
                    <p:nvPr/>
                  </p:nvSpPr>
                  <p:spPr bwMode="auto">
                    <a:xfrm>
                      <a:off x="360" y="0"/>
                      <a:ext cx="540" cy="418"/>
                    </a:xfrm>
                    <a:prstGeom prst="rect">
                      <a:avLst/>
                    </a:prstGeom>
                    <a:solidFill>
                      <a:srgbClr val="FFFFFF"/>
                    </a:solidFill>
                    <a:ln w="25400">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zh-CN" altLang="en-US" sz="1999" dirty="0">
                          <a:solidFill>
                            <a:srgbClr val="4F81BD"/>
                          </a:solidFill>
                        </a:rPr>
                        <a:t>≥</a:t>
                      </a:r>
                      <a:r>
                        <a:rPr lang="en-US" altLang="zh-CN" sz="1999" dirty="0">
                          <a:solidFill>
                            <a:srgbClr val="4F81BD"/>
                          </a:solidFill>
                        </a:rPr>
                        <a:t>1</a:t>
                      </a:r>
                    </a:p>
                    <a:p>
                      <a:pPr algn="r" defTabSz="1219261">
                        <a:lnSpc>
                          <a:spcPct val="100000"/>
                        </a:lnSpc>
                        <a:spcBef>
                          <a:spcPct val="0"/>
                        </a:spcBef>
                        <a:buClrTx/>
                        <a:buNone/>
                      </a:pPr>
                      <a:endParaRPr lang="en-US" altLang="zh-CN" sz="1999" dirty="0">
                        <a:solidFill>
                          <a:srgbClr val="4F81BD"/>
                        </a:solidFill>
                      </a:endParaRPr>
                    </a:p>
                  </p:txBody>
                </p:sp>
                <p:grpSp>
                  <p:nvGrpSpPr>
                    <p:cNvPr id="63589" name="Group 21">
                      <a:extLst>
                        <a:ext uri="{FF2B5EF4-FFF2-40B4-BE49-F238E27FC236}">
                          <a16:creationId xmlns:a16="http://schemas.microsoft.com/office/drawing/2014/main" id="{630A7330-EF7E-41E3-A254-C23AD1B4B42C}"/>
                        </a:ext>
                      </a:extLst>
                    </p:cNvPr>
                    <p:cNvGrpSpPr>
                      <a:grpSpLocks noChangeAspect="1"/>
                    </p:cNvGrpSpPr>
                    <p:nvPr/>
                  </p:nvGrpSpPr>
                  <p:grpSpPr bwMode="auto">
                    <a:xfrm>
                      <a:off x="0" y="186"/>
                      <a:ext cx="2160" cy="781"/>
                      <a:chOff x="0" y="0"/>
                      <a:chExt cx="2160" cy="781"/>
                    </a:xfrm>
                  </p:grpSpPr>
                  <p:sp>
                    <p:nvSpPr>
                      <p:cNvPr id="63590" name="Line 21">
                        <a:extLst>
                          <a:ext uri="{FF2B5EF4-FFF2-40B4-BE49-F238E27FC236}">
                            <a16:creationId xmlns:a16="http://schemas.microsoft.com/office/drawing/2014/main" id="{88DDF9D0-1AF8-4E2D-980D-55F34A6C0414}"/>
                          </a:ext>
                        </a:extLst>
                      </p:cNvPr>
                      <p:cNvSpPr>
                        <a:spLocks noChangeAspect="1" noChangeShapeType="1"/>
                      </p:cNvSpPr>
                      <p:nvPr/>
                    </p:nvSpPr>
                    <p:spPr bwMode="auto">
                      <a:xfrm>
                        <a:off x="0" y="780"/>
                        <a:ext cx="1081"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91" name="Line 22">
                        <a:extLst>
                          <a:ext uri="{FF2B5EF4-FFF2-40B4-BE49-F238E27FC236}">
                            <a16:creationId xmlns:a16="http://schemas.microsoft.com/office/drawing/2014/main" id="{C5A8B432-9F5D-479B-9563-EC02E88B8298}"/>
                          </a:ext>
                        </a:extLst>
                      </p:cNvPr>
                      <p:cNvSpPr>
                        <a:spLocks noChangeAspect="1" noChangeShapeType="1"/>
                      </p:cNvSpPr>
                      <p:nvPr/>
                    </p:nvSpPr>
                    <p:spPr bwMode="auto">
                      <a:xfrm>
                        <a:off x="900" y="0"/>
                        <a:ext cx="180" cy="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nvGrpSpPr>
                      <p:cNvPr id="63592" name="Group 24">
                        <a:extLst>
                          <a:ext uri="{FF2B5EF4-FFF2-40B4-BE49-F238E27FC236}">
                            <a16:creationId xmlns:a16="http://schemas.microsoft.com/office/drawing/2014/main" id="{8C71CE0A-0B3D-49AB-8E8A-A3782149CBFB}"/>
                          </a:ext>
                        </a:extLst>
                      </p:cNvPr>
                      <p:cNvGrpSpPr>
                        <a:grpSpLocks noChangeAspect="1"/>
                      </p:cNvGrpSpPr>
                      <p:nvPr/>
                    </p:nvGrpSpPr>
                    <p:grpSpPr bwMode="auto">
                      <a:xfrm>
                        <a:off x="1080" y="4"/>
                        <a:ext cx="1080" cy="775"/>
                        <a:chOff x="0" y="0"/>
                        <a:chExt cx="1080" cy="775"/>
                      </a:xfrm>
                    </p:grpSpPr>
                    <p:sp>
                      <p:nvSpPr>
                        <p:cNvPr id="63593" name="Line 24">
                          <a:extLst>
                            <a:ext uri="{FF2B5EF4-FFF2-40B4-BE49-F238E27FC236}">
                              <a16:creationId xmlns:a16="http://schemas.microsoft.com/office/drawing/2014/main" id="{0261DF37-87E4-422F-BB5B-809709637C0A}"/>
                            </a:ext>
                          </a:extLst>
                        </p:cNvPr>
                        <p:cNvSpPr>
                          <a:spLocks noChangeAspect="1" noChangeShapeType="1"/>
                        </p:cNvSpPr>
                        <p:nvPr/>
                      </p:nvSpPr>
                      <p:spPr bwMode="auto">
                        <a:xfrm>
                          <a:off x="0" y="0"/>
                          <a:ext cx="1" cy="27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nvGrpSpPr>
                        <p:cNvPr id="63594" name="Group 26">
                          <a:extLst>
                            <a:ext uri="{FF2B5EF4-FFF2-40B4-BE49-F238E27FC236}">
                              <a16:creationId xmlns:a16="http://schemas.microsoft.com/office/drawing/2014/main" id="{B8B1796A-8E2A-4B44-87C1-78DC3E655764}"/>
                            </a:ext>
                          </a:extLst>
                        </p:cNvPr>
                        <p:cNvGrpSpPr>
                          <a:grpSpLocks noChangeAspect="1"/>
                        </p:cNvGrpSpPr>
                        <p:nvPr/>
                      </p:nvGrpSpPr>
                      <p:grpSpPr bwMode="auto">
                        <a:xfrm>
                          <a:off x="0" y="165"/>
                          <a:ext cx="1080" cy="450"/>
                          <a:chOff x="0" y="0"/>
                          <a:chExt cx="1080" cy="450"/>
                        </a:xfrm>
                      </p:grpSpPr>
                      <p:sp>
                        <p:nvSpPr>
                          <p:cNvPr id="63596" name="Line 26">
                            <a:extLst>
                              <a:ext uri="{FF2B5EF4-FFF2-40B4-BE49-F238E27FC236}">
                                <a16:creationId xmlns:a16="http://schemas.microsoft.com/office/drawing/2014/main" id="{E31BD189-44C2-47C0-8FC6-B5CDE6A04F35}"/>
                              </a:ext>
                            </a:extLst>
                          </p:cNvPr>
                          <p:cNvSpPr>
                            <a:spLocks noChangeAspect="1" noChangeShapeType="1"/>
                          </p:cNvSpPr>
                          <p:nvPr/>
                        </p:nvSpPr>
                        <p:spPr bwMode="auto">
                          <a:xfrm>
                            <a:off x="0" y="341"/>
                            <a:ext cx="18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nvGrpSpPr>
                          <p:cNvPr id="63597" name="Group 28">
                            <a:extLst>
                              <a:ext uri="{FF2B5EF4-FFF2-40B4-BE49-F238E27FC236}">
                                <a16:creationId xmlns:a16="http://schemas.microsoft.com/office/drawing/2014/main" id="{AEF52AC2-7009-41C7-9047-92D66957A6DB}"/>
                              </a:ext>
                            </a:extLst>
                          </p:cNvPr>
                          <p:cNvGrpSpPr>
                            <a:grpSpLocks noChangeAspect="1"/>
                          </p:cNvGrpSpPr>
                          <p:nvPr/>
                        </p:nvGrpSpPr>
                        <p:grpSpPr bwMode="auto">
                          <a:xfrm>
                            <a:off x="180" y="0"/>
                            <a:ext cx="900" cy="450"/>
                            <a:chOff x="0" y="0"/>
                            <a:chExt cx="900" cy="450"/>
                          </a:xfrm>
                        </p:grpSpPr>
                        <p:sp>
                          <p:nvSpPr>
                            <p:cNvPr id="63599" name="Text Box 28">
                              <a:extLst>
                                <a:ext uri="{FF2B5EF4-FFF2-40B4-BE49-F238E27FC236}">
                                  <a16:creationId xmlns:a16="http://schemas.microsoft.com/office/drawing/2014/main" id="{21A540D3-C35D-4C2B-997F-9D6DB9FBA514}"/>
                                </a:ext>
                              </a:extLst>
                            </p:cNvPr>
                            <p:cNvSpPr txBox="1">
                              <a:spLocks noChangeAspect="1" noChangeArrowheads="1"/>
                            </p:cNvSpPr>
                            <p:nvPr/>
                          </p:nvSpPr>
                          <p:spPr bwMode="auto">
                            <a:xfrm>
                              <a:off x="0" y="0"/>
                              <a:ext cx="540" cy="450"/>
                            </a:xfrm>
                            <a:prstGeom prst="rect">
                              <a:avLst/>
                            </a:prstGeom>
                            <a:solidFill>
                              <a:srgbClr val="FFFFFF"/>
                            </a:solidFill>
                            <a:ln w="25400">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4F81BD"/>
                                  </a:solidFill>
                                </a:rPr>
                                <a:t>&amp;</a:t>
                              </a:r>
                            </a:p>
                            <a:p>
                              <a:pPr defTabSz="1219261">
                                <a:lnSpc>
                                  <a:spcPct val="100000"/>
                                </a:lnSpc>
                                <a:spcBef>
                                  <a:spcPct val="0"/>
                                </a:spcBef>
                                <a:buClrTx/>
                                <a:buNone/>
                              </a:pPr>
                              <a:endParaRPr lang="en-US" altLang="zh-CN" sz="1999">
                                <a:solidFill>
                                  <a:srgbClr val="4F81BD"/>
                                </a:solidFill>
                              </a:endParaRPr>
                            </a:p>
                          </p:txBody>
                        </p:sp>
                        <p:sp>
                          <p:nvSpPr>
                            <p:cNvPr id="63600" name="Line 29">
                              <a:extLst>
                                <a:ext uri="{FF2B5EF4-FFF2-40B4-BE49-F238E27FC236}">
                                  <a16:creationId xmlns:a16="http://schemas.microsoft.com/office/drawing/2014/main" id="{636C259B-F00A-41EA-83AF-19A428A3860F}"/>
                                </a:ext>
                              </a:extLst>
                            </p:cNvPr>
                            <p:cNvSpPr>
                              <a:spLocks noChangeAspect="1" noChangeShapeType="1"/>
                            </p:cNvSpPr>
                            <p:nvPr/>
                          </p:nvSpPr>
                          <p:spPr bwMode="auto">
                            <a:xfrm>
                              <a:off x="540" y="201"/>
                              <a:ext cx="360"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sp>
                        <p:nvSpPr>
                          <p:cNvPr id="63598" name="Line 30">
                            <a:extLst>
                              <a:ext uri="{FF2B5EF4-FFF2-40B4-BE49-F238E27FC236}">
                                <a16:creationId xmlns:a16="http://schemas.microsoft.com/office/drawing/2014/main" id="{267C69A1-FDA4-4441-B190-8495B44597E7}"/>
                              </a:ext>
                            </a:extLst>
                          </p:cNvPr>
                          <p:cNvSpPr>
                            <a:spLocks noChangeAspect="1" noChangeShapeType="1"/>
                          </p:cNvSpPr>
                          <p:nvPr/>
                        </p:nvSpPr>
                        <p:spPr bwMode="auto">
                          <a:xfrm>
                            <a:off x="0" y="93"/>
                            <a:ext cx="18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sp>
                      <p:nvSpPr>
                        <p:cNvPr id="63595" name="Line 31">
                          <a:extLst>
                            <a:ext uri="{FF2B5EF4-FFF2-40B4-BE49-F238E27FC236}">
                              <a16:creationId xmlns:a16="http://schemas.microsoft.com/office/drawing/2014/main" id="{E4866E9D-987B-48B9-96C5-4AB409A8D004}"/>
                            </a:ext>
                          </a:extLst>
                        </p:cNvPr>
                        <p:cNvSpPr>
                          <a:spLocks noChangeAspect="1" noChangeShapeType="1"/>
                        </p:cNvSpPr>
                        <p:nvPr/>
                      </p:nvSpPr>
                      <p:spPr bwMode="auto">
                        <a:xfrm flipV="1">
                          <a:off x="0" y="496"/>
                          <a:ext cx="1" cy="27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grpSp>
              </p:grpSp>
            </p:grpSp>
          </p:grpSp>
          <p:grpSp>
            <p:nvGrpSpPr>
              <p:cNvPr id="63562" name="Group 33">
                <a:extLst>
                  <a:ext uri="{FF2B5EF4-FFF2-40B4-BE49-F238E27FC236}">
                    <a16:creationId xmlns:a16="http://schemas.microsoft.com/office/drawing/2014/main" id="{D37C804B-66E5-4C1C-8B06-84AAA9204821}"/>
                  </a:ext>
                </a:extLst>
              </p:cNvPr>
              <p:cNvGrpSpPr>
                <a:grpSpLocks noChangeAspect="1"/>
              </p:cNvGrpSpPr>
              <p:nvPr/>
            </p:nvGrpSpPr>
            <p:grpSpPr bwMode="auto">
              <a:xfrm>
                <a:off x="0" y="40"/>
                <a:ext cx="900" cy="1460"/>
                <a:chOff x="0" y="0"/>
                <a:chExt cx="900" cy="1460"/>
              </a:xfrm>
            </p:grpSpPr>
            <p:grpSp>
              <p:nvGrpSpPr>
                <p:cNvPr id="63563" name="Group 34">
                  <a:extLst>
                    <a:ext uri="{FF2B5EF4-FFF2-40B4-BE49-F238E27FC236}">
                      <a16:creationId xmlns:a16="http://schemas.microsoft.com/office/drawing/2014/main" id="{FC779BA4-A3BC-4BEA-A1A5-AD9922179AAB}"/>
                    </a:ext>
                  </a:extLst>
                </p:cNvPr>
                <p:cNvGrpSpPr>
                  <a:grpSpLocks noChangeAspect="1"/>
                </p:cNvGrpSpPr>
                <p:nvPr/>
              </p:nvGrpSpPr>
              <p:grpSpPr bwMode="auto">
                <a:xfrm>
                  <a:off x="0" y="0"/>
                  <a:ext cx="900" cy="1460"/>
                  <a:chOff x="0" y="0"/>
                  <a:chExt cx="900" cy="1460"/>
                </a:xfrm>
              </p:grpSpPr>
              <p:sp>
                <p:nvSpPr>
                  <p:cNvPr id="63565" name="Line 34">
                    <a:extLst>
                      <a:ext uri="{FF2B5EF4-FFF2-40B4-BE49-F238E27FC236}">
                        <a16:creationId xmlns:a16="http://schemas.microsoft.com/office/drawing/2014/main" id="{BE4E83B4-2B2B-4987-BC93-B4E178BBEEA3}"/>
                      </a:ext>
                    </a:extLst>
                  </p:cNvPr>
                  <p:cNvSpPr>
                    <a:spLocks noChangeAspect="1" noChangeShapeType="1"/>
                  </p:cNvSpPr>
                  <p:nvPr/>
                </p:nvSpPr>
                <p:spPr bwMode="auto">
                  <a:xfrm>
                    <a:off x="180" y="16"/>
                    <a:ext cx="1" cy="111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nvGrpSpPr>
                  <p:cNvPr id="63566" name="Group 36">
                    <a:extLst>
                      <a:ext uri="{FF2B5EF4-FFF2-40B4-BE49-F238E27FC236}">
                        <a16:creationId xmlns:a16="http://schemas.microsoft.com/office/drawing/2014/main" id="{10A6A82A-5D34-4EFB-8127-1F5EA1962069}"/>
                      </a:ext>
                    </a:extLst>
                  </p:cNvPr>
                  <p:cNvGrpSpPr>
                    <a:grpSpLocks noChangeAspect="1"/>
                  </p:cNvGrpSpPr>
                  <p:nvPr/>
                </p:nvGrpSpPr>
                <p:grpSpPr bwMode="auto">
                  <a:xfrm>
                    <a:off x="0" y="0"/>
                    <a:ext cx="900" cy="1460"/>
                    <a:chOff x="0" y="0"/>
                    <a:chExt cx="900" cy="1460"/>
                  </a:xfrm>
                </p:grpSpPr>
                <p:sp>
                  <p:nvSpPr>
                    <p:cNvPr id="63567" name="Line 36">
                      <a:extLst>
                        <a:ext uri="{FF2B5EF4-FFF2-40B4-BE49-F238E27FC236}">
                          <a16:creationId xmlns:a16="http://schemas.microsoft.com/office/drawing/2014/main" id="{FB64D7BC-AD68-4533-82C9-138C38C5346F}"/>
                        </a:ext>
                      </a:extLst>
                    </p:cNvPr>
                    <p:cNvSpPr>
                      <a:spLocks noChangeAspect="1" noChangeShapeType="1"/>
                    </p:cNvSpPr>
                    <p:nvPr/>
                  </p:nvSpPr>
                  <p:spPr bwMode="auto">
                    <a:xfrm>
                      <a:off x="0" y="168"/>
                      <a:ext cx="90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68" name="Line 37">
                      <a:extLst>
                        <a:ext uri="{FF2B5EF4-FFF2-40B4-BE49-F238E27FC236}">
                          <a16:creationId xmlns:a16="http://schemas.microsoft.com/office/drawing/2014/main" id="{AC10C9D3-B9C0-4CC1-8232-9925D1D26F2C}"/>
                        </a:ext>
                      </a:extLst>
                    </p:cNvPr>
                    <p:cNvSpPr>
                      <a:spLocks noChangeAspect="1" noChangeShapeType="1"/>
                    </p:cNvSpPr>
                    <p:nvPr/>
                  </p:nvSpPr>
                  <p:spPr bwMode="auto">
                    <a:xfrm>
                      <a:off x="0" y="338"/>
                      <a:ext cx="90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69" name="Line 38">
                      <a:extLst>
                        <a:ext uri="{FF2B5EF4-FFF2-40B4-BE49-F238E27FC236}">
                          <a16:creationId xmlns:a16="http://schemas.microsoft.com/office/drawing/2014/main" id="{AB814F5A-8C83-47E5-A471-04839C3EF17F}"/>
                        </a:ext>
                      </a:extLst>
                    </p:cNvPr>
                    <p:cNvSpPr>
                      <a:spLocks noChangeAspect="1" noChangeShapeType="1"/>
                    </p:cNvSpPr>
                    <p:nvPr/>
                  </p:nvSpPr>
                  <p:spPr bwMode="auto">
                    <a:xfrm>
                      <a:off x="0" y="864"/>
                      <a:ext cx="90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70" name="Line 39">
                      <a:extLst>
                        <a:ext uri="{FF2B5EF4-FFF2-40B4-BE49-F238E27FC236}">
                          <a16:creationId xmlns:a16="http://schemas.microsoft.com/office/drawing/2014/main" id="{002285BE-D7B6-4D47-A5A4-14FBFAD693BE}"/>
                        </a:ext>
                      </a:extLst>
                    </p:cNvPr>
                    <p:cNvSpPr>
                      <a:spLocks noChangeAspect="1" noChangeShapeType="1"/>
                    </p:cNvSpPr>
                    <p:nvPr/>
                  </p:nvSpPr>
                  <p:spPr bwMode="auto">
                    <a:xfrm>
                      <a:off x="0" y="11"/>
                      <a:ext cx="90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71" name="Line 40">
                      <a:extLst>
                        <a:ext uri="{FF2B5EF4-FFF2-40B4-BE49-F238E27FC236}">
                          <a16:creationId xmlns:a16="http://schemas.microsoft.com/office/drawing/2014/main" id="{F4EEFBBE-F94D-43EB-894A-EA196733F6E9}"/>
                        </a:ext>
                      </a:extLst>
                    </p:cNvPr>
                    <p:cNvSpPr>
                      <a:spLocks noChangeAspect="1" noChangeShapeType="1"/>
                    </p:cNvSpPr>
                    <p:nvPr/>
                  </p:nvSpPr>
                  <p:spPr bwMode="auto">
                    <a:xfrm>
                      <a:off x="166" y="1148"/>
                      <a:ext cx="72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72" name="Line 41">
                      <a:extLst>
                        <a:ext uri="{FF2B5EF4-FFF2-40B4-BE49-F238E27FC236}">
                          <a16:creationId xmlns:a16="http://schemas.microsoft.com/office/drawing/2014/main" id="{8D3A836E-E8AB-43A3-BB85-F1B0E6DDC1FE}"/>
                        </a:ext>
                      </a:extLst>
                    </p:cNvPr>
                    <p:cNvSpPr>
                      <a:spLocks noChangeAspect="1" noChangeShapeType="1"/>
                    </p:cNvSpPr>
                    <p:nvPr/>
                  </p:nvSpPr>
                  <p:spPr bwMode="auto">
                    <a:xfrm>
                      <a:off x="360" y="1316"/>
                      <a:ext cx="54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73" name="Line 42">
                      <a:extLst>
                        <a:ext uri="{FF2B5EF4-FFF2-40B4-BE49-F238E27FC236}">
                          <a16:creationId xmlns:a16="http://schemas.microsoft.com/office/drawing/2014/main" id="{7D81097F-FCFF-4795-8712-799F83D108CB}"/>
                        </a:ext>
                      </a:extLst>
                    </p:cNvPr>
                    <p:cNvSpPr>
                      <a:spLocks noChangeAspect="1" noChangeShapeType="1"/>
                    </p:cNvSpPr>
                    <p:nvPr/>
                  </p:nvSpPr>
                  <p:spPr bwMode="auto">
                    <a:xfrm>
                      <a:off x="0" y="1459"/>
                      <a:ext cx="90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74" name="Line 43">
                      <a:extLst>
                        <a:ext uri="{FF2B5EF4-FFF2-40B4-BE49-F238E27FC236}">
                          <a16:creationId xmlns:a16="http://schemas.microsoft.com/office/drawing/2014/main" id="{342B37ED-6704-4388-B707-EB235DD237AC}"/>
                        </a:ext>
                      </a:extLst>
                    </p:cNvPr>
                    <p:cNvSpPr>
                      <a:spLocks noChangeAspect="1" noChangeShapeType="1"/>
                    </p:cNvSpPr>
                    <p:nvPr/>
                  </p:nvSpPr>
                  <p:spPr bwMode="auto">
                    <a:xfrm>
                      <a:off x="360" y="864"/>
                      <a:ext cx="1" cy="46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75" name="Line 44">
                      <a:extLst>
                        <a:ext uri="{FF2B5EF4-FFF2-40B4-BE49-F238E27FC236}">
                          <a16:creationId xmlns:a16="http://schemas.microsoft.com/office/drawing/2014/main" id="{0B5F268C-8601-4DEC-A7C0-73EFD37972F7}"/>
                        </a:ext>
                      </a:extLst>
                    </p:cNvPr>
                    <p:cNvSpPr>
                      <a:spLocks noChangeAspect="1" noChangeShapeType="1"/>
                    </p:cNvSpPr>
                    <p:nvPr/>
                  </p:nvSpPr>
                  <p:spPr bwMode="auto">
                    <a:xfrm>
                      <a:off x="358" y="0"/>
                      <a:ext cx="1" cy="69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nvGrpSpPr>
                    <p:cNvPr id="63576" name="Group 46">
                      <a:extLst>
                        <a:ext uri="{FF2B5EF4-FFF2-40B4-BE49-F238E27FC236}">
                          <a16:creationId xmlns:a16="http://schemas.microsoft.com/office/drawing/2014/main" id="{FC5D39A4-6523-46A3-BFDA-FBD19D7F7606}"/>
                        </a:ext>
                      </a:extLst>
                    </p:cNvPr>
                    <p:cNvGrpSpPr>
                      <a:grpSpLocks noChangeAspect="1"/>
                    </p:cNvGrpSpPr>
                    <p:nvPr/>
                  </p:nvGrpSpPr>
                  <p:grpSpPr bwMode="auto">
                    <a:xfrm>
                      <a:off x="360" y="594"/>
                      <a:ext cx="540" cy="113"/>
                      <a:chOff x="0" y="0"/>
                      <a:chExt cx="540" cy="113"/>
                    </a:xfrm>
                  </p:grpSpPr>
                  <p:sp>
                    <p:nvSpPr>
                      <p:cNvPr id="63577" name="Line 46">
                        <a:extLst>
                          <a:ext uri="{FF2B5EF4-FFF2-40B4-BE49-F238E27FC236}">
                            <a16:creationId xmlns:a16="http://schemas.microsoft.com/office/drawing/2014/main" id="{FF2CB5AD-2A59-4B94-83E1-4FB16A5DB4F6}"/>
                          </a:ext>
                        </a:extLst>
                      </p:cNvPr>
                      <p:cNvSpPr>
                        <a:spLocks noChangeAspect="1" noChangeShapeType="1"/>
                      </p:cNvSpPr>
                      <p:nvPr/>
                    </p:nvSpPr>
                    <p:spPr bwMode="auto">
                      <a:xfrm>
                        <a:off x="0" y="112"/>
                        <a:ext cx="54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78" name="Line 47">
                        <a:extLst>
                          <a:ext uri="{FF2B5EF4-FFF2-40B4-BE49-F238E27FC236}">
                            <a16:creationId xmlns:a16="http://schemas.microsoft.com/office/drawing/2014/main" id="{99B1FFBE-99E4-4046-98F3-B9868571A715}"/>
                          </a:ext>
                        </a:extLst>
                      </p:cNvPr>
                      <p:cNvSpPr>
                        <a:spLocks noChangeAspect="1" noChangeShapeType="1"/>
                      </p:cNvSpPr>
                      <p:nvPr/>
                    </p:nvSpPr>
                    <p:spPr bwMode="auto">
                      <a:xfrm>
                        <a:off x="180" y="0"/>
                        <a:ext cx="36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grpSp>
            </p:grpSp>
            <p:sp>
              <p:nvSpPr>
                <p:cNvPr id="63564" name="Line 48">
                  <a:extLst>
                    <a:ext uri="{FF2B5EF4-FFF2-40B4-BE49-F238E27FC236}">
                      <a16:creationId xmlns:a16="http://schemas.microsoft.com/office/drawing/2014/main" id="{59E37503-575F-43AF-985B-CC5AF80EC7F1}"/>
                    </a:ext>
                  </a:extLst>
                </p:cNvPr>
                <p:cNvSpPr>
                  <a:spLocks noChangeAspect="1" noChangeShapeType="1"/>
                </p:cNvSpPr>
                <p:nvPr/>
              </p:nvSpPr>
              <p:spPr bwMode="auto">
                <a:xfrm>
                  <a:off x="538" y="158"/>
                  <a:ext cx="1" cy="4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grpSp>
        <p:sp>
          <p:nvSpPr>
            <p:cNvPr id="63556" name="Text Box 49">
              <a:extLst>
                <a:ext uri="{FF2B5EF4-FFF2-40B4-BE49-F238E27FC236}">
                  <a16:creationId xmlns:a16="http://schemas.microsoft.com/office/drawing/2014/main" id="{A97C1FA0-E466-4D01-B56C-253284989A9C}"/>
                </a:ext>
              </a:extLst>
            </p:cNvPr>
            <p:cNvSpPr txBox="1">
              <a:spLocks noChangeAspect="1" noChangeArrowheads="1"/>
            </p:cNvSpPr>
            <p:nvPr/>
          </p:nvSpPr>
          <p:spPr bwMode="auto">
            <a:xfrm>
              <a:off x="0" y="917"/>
              <a:ext cx="213" cy="2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4F81BD"/>
                  </a:solidFill>
                </a:rPr>
                <a:t>T</a:t>
              </a:r>
            </a:p>
          </p:txBody>
        </p:sp>
        <p:sp>
          <p:nvSpPr>
            <p:cNvPr id="63557" name="Text Box 50">
              <a:extLst>
                <a:ext uri="{FF2B5EF4-FFF2-40B4-BE49-F238E27FC236}">
                  <a16:creationId xmlns:a16="http://schemas.microsoft.com/office/drawing/2014/main" id="{A8CAAE32-6F13-471B-BA57-21AE6EE026C5}"/>
                </a:ext>
              </a:extLst>
            </p:cNvPr>
            <p:cNvSpPr txBox="1">
              <a:spLocks noChangeAspect="1" noChangeArrowheads="1"/>
            </p:cNvSpPr>
            <p:nvPr/>
          </p:nvSpPr>
          <p:spPr bwMode="auto">
            <a:xfrm>
              <a:off x="0" y="556"/>
              <a:ext cx="213" cy="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4F81BD"/>
                  </a:solidFill>
                </a:rPr>
                <a:t>S</a:t>
              </a:r>
            </a:p>
          </p:txBody>
        </p:sp>
        <p:sp>
          <p:nvSpPr>
            <p:cNvPr id="63558" name="Text Box 51">
              <a:extLst>
                <a:ext uri="{FF2B5EF4-FFF2-40B4-BE49-F238E27FC236}">
                  <a16:creationId xmlns:a16="http://schemas.microsoft.com/office/drawing/2014/main" id="{274E1513-450B-4F9E-A8B3-F056EF6C286C}"/>
                </a:ext>
              </a:extLst>
            </p:cNvPr>
            <p:cNvSpPr txBox="1">
              <a:spLocks noChangeAspect="1" noChangeArrowheads="1"/>
            </p:cNvSpPr>
            <p:nvPr/>
          </p:nvSpPr>
          <p:spPr bwMode="auto">
            <a:xfrm>
              <a:off x="0" y="329"/>
              <a:ext cx="213" cy="1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4F81BD"/>
                  </a:solidFill>
                </a:rPr>
                <a:t>R</a:t>
              </a:r>
            </a:p>
          </p:txBody>
        </p:sp>
        <p:sp>
          <p:nvSpPr>
            <p:cNvPr id="63559" name="Text Box 52">
              <a:extLst>
                <a:ext uri="{FF2B5EF4-FFF2-40B4-BE49-F238E27FC236}">
                  <a16:creationId xmlns:a16="http://schemas.microsoft.com/office/drawing/2014/main" id="{65EF3686-81FF-460A-B88D-7CF93390B751}"/>
                </a:ext>
              </a:extLst>
            </p:cNvPr>
            <p:cNvSpPr txBox="1">
              <a:spLocks noChangeAspect="1" noChangeArrowheads="1"/>
            </p:cNvSpPr>
            <p:nvPr/>
          </p:nvSpPr>
          <p:spPr bwMode="auto">
            <a:xfrm>
              <a:off x="0" y="136"/>
              <a:ext cx="213" cy="1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4F81BD"/>
                  </a:solidFill>
                </a:rPr>
                <a:t>Q</a:t>
              </a:r>
            </a:p>
          </p:txBody>
        </p:sp>
        <p:sp>
          <p:nvSpPr>
            <p:cNvPr id="63560" name="Text Box 53">
              <a:extLst>
                <a:ext uri="{FF2B5EF4-FFF2-40B4-BE49-F238E27FC236}">
                  <a16:creationId xmlns:a16="http://schemas.microsoft.com/office/drawing/2014/main" id="{33F0E8EF-C1CA-4B8A-8E3E-9140DD40A1F0}"/>
                </a:ext>
              </a:extLst>
            </p:cNvPr>
            <p:cNvSpPr txBox="1">
              <a:spLocks noChangeAspect="1" noChangeArrowheads="1"/>
            </p:cNvSpPr>
            <p:nvPr/>
          </p:nvSpPr>
          <p:spPr bwMode="auto">
            <a:xfrm>
              <a:off x="20" y="0"/>
              <a:ext cx="182"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4F81BD"/>
                  </a:solidFill>
                </a:rPr>
                <a:t>P</a:t>
              </a:r>
            </a:p>
          </p:txBody>
        </p:sp>
      </p:grpSp>
      <p:grpSp>
        <p:nvGrpSpPr>
          <p:cNvPr id="72759" name="Group 55">
            <a:extLst>
              <a:ext uri="{FF2B5EF4-FFF2-40B4-BE49-F238E27FC236}">
                <a16:creationId xmlns:a16="http://schemas.microsoft.com/office/drawing/2014/main" id="{7D7BC1B4-6D72-4873-B42C-61F1300C77EE}"/>
              </a:ext>
            </a:extLst>
          </p:cNvPr>
          <p:cNvGrpSpPr>
            <a:grpSpLocks noChangeAspect="1"/>
          </p:cNvGrpSpPr>
          <p:nvPr/>
        </p:nvGrpSpPr>
        <p:grpSpPr bwMode="auto">
          <a:xfrm>
            <a:off x="1851271" y="2097960"/>
            <a:ext cx="3879626" cy="1445276"/>
            <a:chOff x="0" y="0"/>
            <a:chExt cx="3240" cy="1511"/>
          </a:xfrm>
        </p:grpSpPr>
        <p:sp>
          <p:nvSpPr>
            <p:cNvPr id="63496" name="Text Box 55">
              <a:extLst>
                <a:ext uri="{FF2B5EF4-FFF2-40B4-BE49-F238E27FC236}">
                  <a16:creationId xmlns:a16="http://schemas.microsoft.com/office/drawing/2014/main" id="{17E731DB-9A6B-4E70-AC9A-465E6A167A71}"/>
                </a:ext>
              </a:extLst>
            </p:cNvPr>
            <p:cNvSpPr txBox="1">
              <a:spLocks noChangeAspect="1" noChangeArrowheads="1"/>
            </p:cNvSpPr>
            <p:nvPr/>
          </p:nvSpPr>
          <p:spPr bwMode="auto">
            <a:xfrm>
              <a:off x="2357" y="110"/>
              <a:ext cx="249"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4F81BD"/>
                  </a:solidFill>
                </a:rPr>
                <a:t>R</a:t>
              </a:r>
            </a:p>
          </p:txBody>
        </p:sp>
        <p:grpSp>
          <p:nvGrpSpPr>
            <p:cNvPr id="63497" name="Group 57">
              <a:extLst>
                <a:ext uri="{FF2B5EF4-FFF2-40B4-BE49-F238E27FC236}">
                  <a16:creationId xmlns:a16="http://schemas.microsoft.com/office/drawing/2014/main" id="{BFC9CB92-9852-456D-A207-D781F3ABA576}"/>
                </a:ext>
              </a:extLst>
            </p:cNvPr>
            <p:cNvGrpSpPr>
              <a:grpSpLocks noChangeAspect="1"/>
            </p:cNvGrpSpPr>
            <p:nvPr/>
          </p:nvGrpSpPr>
          <p:grpSpPr bwMode="auto">
            <a:xfrm>
              <a:off x="0" y="0"/>
              <a:ext cx="3240" cy="1511"/>
              <a:chOff x="0" y="0"/>
              <a:chExt cx="3240" cy="1511"/>
            </a:xfrm>
          </p:grpSpPr>
          <p:sp>
            <p:nvSpPr>
              <p:cNvPr id="63498" name="Text Box 57">
                <a:extLst>
                  <a:ext uri="{FF2B5EF4-FFF2-40B4-BE49-F238E27FC236}">
                    <a16:creationId xmlns:a16="http://schemas.microsoft.com/office/drawing/2014/main" id="{21943967-2FBB-4B60-B676-39DA808398EB}"/>
                  </a:ext>
                </a:extLst>
              </p:cNvPr>
              <p:cNvSpPr txBox="1">
                <a:spLocks noChangeAspect="1" noChangeArrowheads="1"/>
              </p:cNvSpPr>
              <p:nvPr/>
            </p:nvSpPr>
            <p:spPr bwMode="auto">
              <a:xfrm>
                <a:off x="1995" y="112"/>
                <a:ext cx="249"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4F81BD"/>
                    </a:solidFill>
                  </a:rPr>
                  <a:t>P</a:t>
                </a:r>
              </a:p>
            </p:txBody>
          </p:sp>
          <p:grpSp>
            <p:nvGrpSpPr>
              <p:cNvPr id="63499" name="Group 59">
                <a:extLst>
                  <a:ext uri="{FF2B5EF4-FFF2-40B4-BE49-F238E27FC236}">
                    <a16:creationId xmlns:a16="http://schemas.microsoft.com/office/drawing/2014/main" id="{6AD788D5-6B23-4F14-BA25-F30BB199BBF6}"/>
                  </a:ext>
                </a:extLst>
              </p:cNvPr>
              <p:cNvGrpSpPr>
                <a:grpSpLocks noChangeAspect="1"/>
              </p:cNvGrpSpPr>
              <p:nvPr/>
            </p:nvGrpSpPr>
            <p:grpSpPr bwMode="auto">
              <a:xfrm>
                <a:off x="0" y="0"/>
                <a:ext cx="3240" cy="1511"/>
                <a:chOff x="0" y="0"/>
                <a:chExt cx="3240" cy="1511"/>
              </a:xfrm>
            </p:grpSpPr>
            <p:grpSp>
              <p:nvGrpSpPr>
                <p:cNvPr id="63500" name="Group 60">
                  <a:extLst>
                    <a:ext uri="{FF2B5EF4-FFF2-40B4-BE49-F238E27FC236}">
                      <a16:creationId xmlns:a16="http://schemas.microsoft.com/office/drawing/2014/main" id="{8CB466AE-A449-4EF2-9DDC-0B68BD799A8E}"/>
                    </a:ext>
                  </a:extLst>
                </p:cNvPr>
                <p:cNvGrpSpPr>
                  <a:grpSpLocks noChangeAspect="1"/>
                </p:cNvGrpSpPr>
                <p:nvPr/>
              </p:nvGrpSpPr>
              <p:grpSpPr bwMode="auto">
                <a:xfrm>
                  <a:off x="367" y="722"/>
                  <a:ext cx="1006" cy="482"/>
                  <a:chOff x="0" y="0"/>
                  <a:chExt cx="1006" cy="482"/>
                </a:xfrm>
              </p:grpSpPr>
              <p:sp>
                <p:nvSpPr>
                  <p:cNvPr id="63552" name="Text Box 60">
                    <a:extLst>
                      <a:ext uri="{FF2B5EF4-FFF2-40B4-BE49-F238E27FC236}">
                        <a16:creationId xmlns:a16="http://schemas.microsoft.com/office/drawing/2014/main" id="{FF360880-A019-4B29-A9BA-6FF70249BC3E}"/>
                      </a:ext>
                    </a:extLst>
                  </p:cNvPr>
                  <p:cNvSpPr txBox="1">
                    <a:spLocks noChangeAspect="1" noChangeArrowheads="1"/>
                  </p:cNvSpPr>
                  <p:nvPr/>
                </p:nvSpPr>
                <p:spPr bwMode="auto">
                  <a:xfrm>
                    <a:off x="757" y="14"/>
                    <a:ext cx="249"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4F81BD"/>
                        </a:solidFill>
                      </a:rPr>
                      <a:t>S</a:t>
                    </a:r>
                  </a:p>
                </p:txBody>
              </p:sp>
              <p:sp>
                <p:nvSpPr>
                  <p:cNvPr id="63553" name="Text Box 61">
                    <a:extLst>
                      <a:ext uri="{FF2B5EF4-FFF2-40B4-BE49-F238E27FC236}">
                        <a16:creationId xmlns:a16="http://schemas.microsoft.com/office/drawing/2014/main" id="{798B5278-FA03-45C8-80D9-D6A76B53FF73}"/>
                      </a:ext>
                    </a:extLst>
                  </p:cNvPr>
                  <p:cNvSpPr txBox="1">
                    <a:spLocks noChangeAspect="1" noChangeArrowheads="1"/>
                  </p:cNvSpPr>
                  <p:nvPr/>
                </p:nvSpPr>
                <p:spPr bwMode="auto">
                  <a:xfrm>
                    <a:off x="383" y="0"/>
                    <a:ext cx="249"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4F81BD"/>
                        </a:solidFill>
                      </a:rPr>
                      <a:t>Q</a:t>
                    </a:r>
                  </a:p>
                </p:txBody>
              </p:sp>
              <p:sp>
                <p:nvSpPr>
                  <p:cNvPr id="63554" name="Text Box 62">
                    <a:extLst>
                      <a:ext uri="{FF2B5EF4-FFF2-40B4-BE49-F238E27FC236}">
                        <a16:creationId xmlns:a16="http://schemas.microsoft.com/office/drawing/2014/main" id="{1CC95F5D-0EDE-42AC-8280-6308505284A4}"/>
                      </a:ext>
                    </a:extLst>
                  </p:cNvPr>
                  <p:cNvSpPr txBox="1">
                    <a:spLocks noChangeAspect="1" noChangeArrowheads="1"/>
                  </p:cNvSpPr>
                  <p:nvPr/>
                </p:nvSpPr>
                <p:spPr bwMode="auto">
                  <a:xfrm>
                    <a:off x="0" y="14"/>
                    <a:ext cx="249"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4F81BD"/>
                        </a:solidFill>
                      </a:rPr>
                      <a:t>P</a:t>
                    </a:r>
                  </a:p>
                </p:txBody>
              </p:sp>
            </p:grpSp>
            <p:grpSp>
              <p:nvGrpSpPr>
                <p:cNvPr id="63501" name="Group 64">
                  <a:extLst>
                    <a:ext uri="{FF2B5EF4-FFF2-40B4-BE49-F238E27FC236}">
                      <a16:creationId xmlns:a16="http://schemas.microsoft.com/office/drawing/2014/main" id="{C615AE7E-B4EF-4889-BC7E-093EDC0BAD01}"/>
                    </a:ext>
                  </a:extLst>
                </p:cNvPr>
                <p:cNvGrpSpPr>
                  <a:grpSpLocks noChangeAspect="1"/>
                </p:cNvGrpSpPr>
                <p:nvPr/>
              </p:nvGrpSpPr>
              <p:grpSpPr bwMode="auto">
                <a:xfrm>
                  <a:off x="0" y="0"/>
                  <a:ext cx="3240" cy="1511"/>
                  <a:chOff x="0" y="0"/>
                  <a:chExt cx="3240" cy="1511"/>
                </a:xfrm>
              </p:grpSpPr>
              <p:sp>
                <p:nvSpPr>
                  <p:cNvPr id="63502" name="Text Box 64">
                    <a:extLst>
                      <a:ext uri="{FF2B5EF4-FFF2-40B4-BE49-F238E27FC236}">
                        <a16:creationId xmlns:a16="http://schemas.microsoft.com/office/drawing/2014/main" id="{56FD6009-143B-4104-A493-0259C1A95573}"/>
                      </a:ext>
                    </a:extLst>
                  </p:cNvPr>
                  <p:cNvSpPr txBox="1">
                    <a:spLocks noChangeAspect="1" noChangeArrowheads="1"/>
                  </p:cNvSpPr>
                  <p:nvPr/>
                </p:nvSpPr>
                <p:spPr bwMode="auto">
                  <a:xfrm>
                    <a:off x="2386" y="736"/>
                    <a:ext cx="249"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4F81BD"/>
                        </a:solidFill>
                      </a:rPr>
                      <a:t>S</a:t>
                    </a:r>
                  </a:p>
                </p:txBody>
              </p:sp>
              <p:sp>
                <p:nvSpPr>
                  <p:cNvPr id="63503" name="Text Box 65">
                    <a:extLst>
                      <a:ext uri="{FF2B5EF4-FFF2-40B4-BE49-F238E27FC236}">
                        <a16:creationId xmlns:a16="http://schemas.microsoft.com/office/drawing/2014/main" id="{C700F044-2802-439E-B608-9F9B7DC09338}"/>
                      </a:ext>
                    </a:extLst>
                  </p:cNvPr>
                  <p:cNvSpPr txBox="1">
                    <a:spLocks noChangeAspect="1" noChangeArrowheads="1"/>
                  </p:cNvSpPr>
                  <p:nvPr/>
                </p:nvSpPr>
                <p:spPr bwMode="auto">
                  <a:xfrm>
                    <a:off x="1994" y="736"/>
                    <a:ext cx="249"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4F81BD"/>
                        </a:solidFill>
                      </a:rPr>
                      <a:t>P</a:t>
                    </a:r>
                  </a:p>
                </p:txBody>
              </p:sp>
              <p:grpSp>
                <p:nvGrpSpPr>
                  <p:cNvPr id="63504" name="Group 67">
                    <a:extLst>
                      <a:ext uri="{FF2B5EF4-FFF2-40B4-BE49-F238E27FC236}">
                        <a16:creationId xmlns:a16="http://schemas.microsoft.com/office/drawing/2014/main" id="{DFD5CBF7-9571-43AD-A7BB-50ACDC3FDE6A}"/>
                      </a:ext>
                    </a:extLst>
                  </p:cNvPr>
                  <p:cNvGrpSpPr>
                    <a:grpSpLocks noChangeAspect="1"/>
                  </p:cNvGrpSpPr>
                  <p:nvPr/>
                </p:nvGrpSpPr>
                <p:grpSpPr bwMode="auto">
                  <a:xfrm>
                    <a:off x="0" y="0"/>
                    <a:ext cx="3240" cy="1511"/>
                    <a:chOff x="0" y="0"/>
                    <a:chExt cx="3240" cy="1511"/>
                  </a:xfrm>
                </p:grpSpPr>
                <p:grpSp>
                  <p:nvGrpSpPr>
                    <p:cNvPr id="63505" name="Group 68">
                      <a:extLst>
                        <a:ext uri="{FF2B5EF4-FFF2-40B4-BE49-F238E27FC236}">
                          <a16:creationId xmlns:a16="http://schemas.microsoft.com/office/drawing/2014/main" id="{482E33DE-D9A4-4069-AB64-0DAED26B6681}"/>
                        </a:ext>
                      </a:extLst>
                    </p:cNvPr>
                    <p:cNvGrpSpPr>
                      <a:grpSpLocks noChangeAspect="1"/>
                    </p:cNvGrpSpPr>
                    <p:nvPr/>
                  </p:nvGrpSpPr>
                  <p:grpSpPr bwMode="auto">
                    <a:xfrm>
                      <a:off x="370" y="98"/>
                      <a:ext cx="1003" cy="468"/>
                      <a:chOff x="0" y="0"/>
                      <a:chExt cx="1003" cy="468"/>
                    </a:xfrm>
                  </p:grpSpPr>
                  <p:sp>
                    <p:nvSpPr>
                      <p:cNvPr id="63549" name="Text Box 68">
                        <a:extLst>
                          <a:ext uri="{FF2B5EF4-FFF2-40B4-BE49-F238E27FC236}">
                            <a16:creationId xmlns:a16="http://schemas.microsoft.com/office/drawing/2014/main" id="{13A3EA9E-1BEB-41C9-B113-80BF5BDCF626}"/>
                          </a:ext>
                        </a:extLst>
                      </p:cNvPr>
                      <p:cNvSpPr txBox="1">
                        <a:spLocks noChangeAspect="1" noChangeArrowheads="1"/>
                      </p:cNvSpPr>
                      <p:nvPr/>
                    </p:nvSpPr>
                    <p:spPr bwMode="auto">
                      <a:xfrm>
                        <a:off x="380" y="5"/>
                        <a:ext cx="249" cy="4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dirty="0">
                            <a:solidFill>
                              <a:srgbClr val="4F81BD"/>
                            </a:solidFill>
                          </a:rPr>
                          <a:t>Q</a:t>
                        </a:r>
                      </a:p>
                    </p:txBody>
                  </p:sp>
                  <p:sp>
                    <p:nvSpPr>
                      <p:cNvPr id="63550" name="Text Box 69">
                        <a:extLst>
                          <a:ext uri="{FF2B5EF4-FFF2-40B4-BE49-F238E27FC236}">
                            <a16:creationId xmlns:a16="http://schemas.microsoft.com/office/drawing/2014/main" id="{D87ED712-E8B5-481C-A4D7-FDE114EA6AE2}"/>
                          </a:ext>
                        </a:extLst>
                      </p:cNvPr>
                      <p:cNvSpPr txBox="1">
                        <a:spLocks noChangeAspect="1" noChangeArrowheads="1"/>
                      </p:cNvSpPr>
                      <p:nvPr/>
                    </p:nvSpPr>
                    <p:spPr bwMode="auto">
                      <a:xfrm>
                        <a:off x="754" y="0"/>
                        <a:ext cx="249"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4F81BD"/>
                            </a:solidFill>
                          </a:rPr>
                          <a:t>R</a:t>
                        </a:r>
                      </a:p>
                    </p:txBody>
                  </p:sp>
                  <p:sp>
                    <p:nvSpPr>
                      <p:cNvPr id="63551" name="Text Box 70">
                        <a:extLst>
                          <a:ext uri="{FF2B5EF4-FFF2-40B4-BE49-F238E27FC236}">
                            <a16:creationId xmlns:a16="http://schemas.microsoft.com/office/drawing/2014/main" id="{8C099EAC-CD94-417F-8288-48A33DB59AB1}"/>
                          </a:ext>
                        </a:extLst>
                      </p:cNvPr>
                      <p:cNvSpPr txBox="1">
                        <a:spLocks noChangeAspect="1" noChangeArrowheads="1"/>
                      </p:cNvSpPr>
                      <p:nvPr/>
                    </p:nvSpPr>
                    <p:spPr bwMode="auto">
                      <a:xfrm>
                        <a:off x="0" y="6"/>
                        <a:ext cx="256" cy="3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4F81BD"/>
                            </a:solidFill>
                          </a:rPr>
                          <a:t>P</a:t>
                        </a:r>
                      </a:p>
                    </p:txBody>
                  </p:sp>
                </p:grpSp>
                <p:grpSp>
                  <p:nvGrpSpPr>
                    <p:cNvPr id="63506" name="Group 72">
                      <a:extLst>
                        <a:ext uri="{FF2B5EF4-FFF2-40B4-BE49-F238E27FC236}">
                          <a16:creationId xmlns:a16="http://schemas.microsoft.com/office/drawing/2014/main" id="{9BB12A20-2591-43CD-8A6C-3C84369FACEE}"/>
                        </a:ext>
                      </a:extLst>
                    </p:cNvPr>
                    <p:cNvGrpSpPr>
                      <a:grpSpLocks noChangeAspect="1"/>
                    </p:cNvGrpSpPr>
                    <p:nvPr/>
                  </p:nvGrpSpPr>
                  <p:grpSpPr bwMode="auto">
                    <a:xfrm>
                      <a:off x="0" y="0"/>
                      <a:ext cx="3240" cy="1511"/>
                      <a:chOff x="0" y="0"/>
                      <a:chExt cx="3240" cy="1511"/>
                    </a:xfrm>
                  </p:grpSpPr>
                  <p:sp>
                    <p:nvSpPr>
                      <p:cNvPr id="63507" name="Line 72">
                        <a:extLst>
                          <a:ext uri="{FF2B5EF4-FFF2-40B4-BE49-F238E27FC236}">
                            <a16:creationId xmlns:a16="http://schemas.microsoft.com/office/drawing/2014/main" id="{0CF0282D-B1F1-4505-9635-F1FC9B536B0D}"/>
                          </a:ext>
                        </a:extLst>
                      </p:cNvPr>
                      <p:cNvSpPr>
                        <a:spLocks noChangeAspect="1" noChangeShapeType="1"/>
                      </p:cNvSpPr>
                      <p:nvPr/>
                    </p:nvSpPr>
                    <p:spPr bwMode="auto">
                      <a:xfrm>
                        <a:off x="1620" y="1404"/>
                        <a:ext cx="1494"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08" name="Line 73">
                        <a:extLst>
                          <a:ext uri="{FF2B5EF4-FFF2-40B4-BE49-F238E27FC236}">
                            <a16:creationId xmlns:a16="http://schemas.microsoft.com/office/drawing/2014/main" id="{8CB6AF75-6494-4424-85E0-0E40C4BC9AFB}"/>
                          </a:ext>
                        </a:extLst>
                      </p:cNvPr>
                      <p:cNvSpPr>
                        <a:spLocks noChangeAspect="1" noChangeShapeType="1"/>
                      </p:cNvSpPr>
                      <p:nvPr/>
                    </p:nvSpPr>
                    <p:spPr bwMode="auto">
                      <a:xfrm>
                        <a:off x="3116" y="468"/>
                        <a:ext cx="0" cy="31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09" name="Line 74">
                        <a:extLst>
                          <a:ext uri="{FF2B5EF4-FFF2-40B4-BE49-F238E27FC236}">
                            <a16:creationId xmlns:a16="http://schemas.microsoft.com/office/drawing/2014/main" id="{F1931A7B-69B1-401B-9806-059D57D7130B}"/>
                          </a:ext>
                        </a:extLst>
                      </p:cNvPr>
                      <p:cNvSpPr>
                        <a:spLocks noChangeAspect="1" noChangeShapeType="1"/>
                      </p:cNvSpPr>
                      <p:nvPr/>
                    </p:nvSpPr>
                    <p:spPr bwMode="auto">
                      <a:xfrm>
                        <a:off x="999" y="156"/>
                        <a:ext cx="249"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10" name="Line 75">
                        <a:extLst>
                          <a:ext uri="{FF2B5EF4-FFF2-40B4-BE49-F238E27FC236}">
                            <a16:creationId xmlns:a16="http://schemas.microsoft.com/office/drawing/2014/main" id="{34DB26B8-FBA5-477E-93EB-01BC59FEA688}"/>
                          </a:ext>
                        </a:extLst>
                      </p:cNvPr>
                      <p:cNvSpPr>
                        <a:spLocks noChangeAspect="1" noChangeShapeType="1"/>
                      </p:cNvSpPr>
                      <p:nvPr/>
                    </p:nvSpPr>
                    <p:spPr bwMode="auto">
                      <a:xfrm>
                        <a:off x="999" y="779"/>
                        <a:ext cx="248"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11" name="Line 76">
                        <a:extLst>
                          <a:ext uri="{FF2B5EF4-FFF2-40B4-BE49-F238E27FC236}">
                            <a16:creationId xmlns:a16="http://schemas.microsoft.com/office/drawing/2014/main" id="{151DAD57-4864-469C-9F1A-CFD076F3653B}"/>
                          </a:ext>
                        </a:extLst>
                      </p:cNvPr>
                      <p:cNvSpPr>
                        <a:spLocks noChangeAspect="1" noChangeShapeType="1"/>
                      </p:cNvSpPr>
                      <p:nvPr/>
                    </p:nvSpPr>
                    <p:spPr bwMode="auto">
                      <a:xfrm flipV="1">
                        <a:off x="1249" y="624"/>
                        <a:ext cx="124" cy="15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12" name="Line 77">
                        <a:extLst>
                          <a:ext uri="{FF2B5EF4-FFF2-40B4-BE49-F238E27FC236}">
                            <a16:creationId xmlns:a16="http://schemas.microsoft.com/office/drawing/2014/main" id="{9C7E9CA6-C497-4C42-B9C6-7A08BC883CF2}"/>
                          </a:ext>
                        </a:extLst>
                      </p:cNvPr>
                      <p:cNvSpPr>
                        <a:spLocks noChangeAspect="1" noChangeShapeType="1"/>
                      </p:cNvSpPr>
                      <p:nvPr/>
                    </p:nvSpPr>
                    <p:spPr bwMode="auto">
                      <a:xfrm flipV="1">
                        <a:off x="1248" y="0"/>
                        <a:ext cx="124" cy="15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nvGrpSpPr>
                      <p:cNvPr id="63513" name="Group 79">
                        <a:extLst>
                          <a:ext uri="{FF2B5EF4-FFF2-40B4-BE49-F238E27FC236}">
                            <a16:creationId xmlns:a16="http://schemas.microsoft.com/office/drawing/2014/main" id="{7E2A16BD-EB05-4243-8037-421002264FB4}"/>
                          </a:ext>
                        </a:extLst>
                      </p:cNvPr>
                      <p:cNvGrpSpPr>
                        <a:grpSpLocks noChangeAspect="1"/>
                      </p:cNvGrpSpPr>
                      <p:nvPr/>
                    </p:nvGrpSpPr>
                    <p:grpSpPr bwMode="auto">
                      <a:xfrm>
                        <a:off x="252" y="0"/>
                        <a:ext cx="746" cy="781"/>
                        <a:chOff x="0" y="0"/>
                        <a:chExt cx="1079" cy="781"/>
                      </a:xfrm>
                    </p:grpSpPr>
                    <p:sp>
                      <p:nvSpPr>
                        <p:cNvPr id="63540" name="Line 79">
                          <a:extLst>
                            <a:ext uri="{FF2B5EF4-FFF2-40B4-BE49-F238E27FC236}">
                              <a16:creationId xmlns:a16="http://schemas.microsoft.com/office/drawing/2014/main" id="{09D0E5EC-7396-4834-967E-AB542CEDB02E}"/>
                            </a:ext>
                          </a:extLst>
                        </p:cNvPr>
                        <p:cNvSpPr>
                          <a:spLocks noChangeAspect="1" noChangeShapeType="1"/>
                        </p:cNvSpPr>
                        <p:nvPr/>
                      </p:nvSpPr>
                      <p:spPr bwMode="auto">
                        <a:xfrm>
                          <a:off x="0" y="156"/>
                          <a:ext cx="36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41" name="Line 80">
                          <a:extLst>
                            <a:ext uri="{FF2B5EF4-FFF2-40B4-BE49-F238E27FC236}">
                              <a16:creationId xmlns:a16="http://schemas.microsoft.com/office/drawing/2014/main" id="{18B14E27-72E3-47B0-8D7F-4F5DBC83246C}"/>
                            </a:ext>
                          </a:extLst>
                        </p:cNvPr>
                        <p:cNvSpPr>
                          <a:spLocks noChangeAspect="1" noChangeShapeType="1"/>
                        </p:cNvSpPr>
                        <p:nvPr/>
                      </p:nvSpPr>
                      <p:spPr bwMode="auto">
                        <a:xfrm flipV="1">
                          <a:off x="361" y="0"/>
                          <a:ext cx="179" cy="15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42" name="Line 81">
                          <a:extLst>
                            <a:ext uri="{FF2B5EF4-FFF2-40B4-BE49-F238E27FC236}">
                              <a16:creationId xmlns:a16="http://schemas.microsoft.com/office/drawing/2014/main" id="{A7DCD840-E1AE-4578-8455-6B02747FC1C8}"/>
                            </a:ext>
                          </a:extLst>
                        </p:cNvPr>
                        <p:cNvSpPr>
                          <a:spLocks noChangeAspect="1" noChangeShapeType="1"/>
                        </p:cNvSpPr>
                        <p:nvPr/>
                      </p:nvSpPr>
                      <p:spPr bwMode="auto">
                        <a:xfrm>
                          <a:off x="540" y="156"/>
                          <a:ext cx="36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43" name="Line 82">
                          <a:extLst>
                            <a:ext uri="{FF2B5EF4-FFF2-40B4-BE49-F238E27FC236}">
                              <a16:creationId xmlns:a16="http://schemas.microsoft.com/office/drawing/2014/main" id="{3AC4E256-BF1D-4096-94EC-5FF44A439B7E}"/>
                            </a:ext>
                          </a:extLst>
                        </p:cNvPr>
                        <p:cNvSpPr>
                          <a:spLocks noChangeAspect="1" noChangeShapeType="1"/>
                        </p:cNvSpPr>
                        <p:nvPr/>
                      </p:nvSpPr>
                      <p:spPr bwMode="auto">
                        <a:xfrm>
                          <a:off x="0" y="780"/>
                          <a:ext cx="36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44" name="Line 83">
                          <a:extLst>
                            <a:ext uri="{FF2B5EF4-FFF2-40B4-BE49-F238E27FC236}">
                              <a16:creationId xmlns:a16="http://schemas.microsoft.com/office/drawing/2014/main" id="{3AF9210D-9B5D-4AFB-9C53-98276FC1275A}"/>
                            </a:ext>
                          </a:extLst>
                        </p:cNvPr>
                        <p:cNvSpPr>
                          <a:spLocks noChangeAspect="1" noChangeShapeType="1"/>
                        </p:cNvSpPr>
                        <p:nvPr/>
                      </p:nvSpPr>
                      <p:spPr bwMode="auto">
                        <a:xfrm>
                          <a:off x="540" y="780"/>
                          <a:ext cx="36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45" name="Line 84">
                          <a:extLst>
                            <a:ext uri="{FF2B5EF4-FFF2-40B4-BE49-F238E27FC236}">
                              <a16:creationId xmlns:a16="http://schemas.microsoft.com/office/drawing/2014/main" id="{3F9E66B9-EB55-4921-A2D0-FC211D1F2309}"/>
                            </a:ext>
                          </a:extLst>
                        </p:cNvPr>
                        <p:cNvSpPr>
                          <a:spLocks noChangeAspect="1" noChangeShapeType="1"/>
                        </p:cNvSpPr>
                        <p:nvPr/>
                      </p:nvSpPr>
                      <p:spPr bwMode="auto">
                        <a:xfrm flipV="1">
                          <a:off x="360" y="624"/>
                          <a:ext cx="179" cy="15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46" name="Line 85">
                          <a:extLst>
                            <a:ext uri="{FF2B5EF4-FFF2-40B4-BE49-F238E27FC236}">
                              <a16:creationId xmlns:a16="http://schemas.microsoft.com/office/drawing/2014/main" id="{3465A197-3F67-4F1E-A748-2F5404C4E8FF}"/>
                            </a:ext>
                          </a:extLst>
                        </p:cNvPr>
                        <p:cNvSpPr>
                          <a:spLocks noChangeAspect="1" noChangeShapeType="1"/>
                        </p:cNvSpPr>
                        <p:nvPr/>
                      </p:nvSpPr>
                      <p:spPr bwMode="auto">
                        <a:xfrm flipV="1">
                          <a:off x="900" y="624"/>
                          <a:ext cx="179" cy="15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47" name="Line 86">
                          <a:extLst>
                            <a:ext uri="{FF2B5EF4-FFF2-40B4-BE49-F238E27FC236}">
                              <a16:creationId xmlns:a16="http://schemas.microsoft.com/office/drawing/2014/main" id="{3268A287-6A84-4CFC-9ED5-A807DAB1E272}"/>
                            </a:ext>
                          </a:extLst>
                        </p:cNvPr>
                        <p:cNvSpPr>
                          <a:spLocks noChangeAspect="1" noChangeShapeType="1"/>
                        </p:cNvSpPr>
                        <p:nvPr/>
                      </p:nvSpPr>
                      <p:spPr bwMode="auto">
                        <a:xfrm flipV="1">
                          <a:off x="900" y="0"/>
                          <a:ext cx="179" cy="15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48" name="Line 87">
                          <a:extLst>
                            <a:ext uri="{FF2B5EF4-FFF2-40B4-BE49-F238E27FC236}">
                              <a16:creationId xmlns:a16="http://schemas.microsoft.com/office/drawing/2014/main" id="{65B1D246-D67F-4A99-A264-A2F689B55484}"/>
                            </a:ext>
                          </a:extLst>
                        </p:cNvPr>
                        <p:cNvSpPr>
                          <a:spLocks noChangeAspect="1" noChangeShapeType="1"/>
                        </p:cNvSpPr>
                        <p:nvPr/>
                      </p:nvSpPr>
                      <p:spPr bwMode="auto">
                        <a:xfrm>
                          <a:off x="0" y="156"/>
                          <a:ext cx="0" cy="62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sp>
                    <p:nvSpPr>
                      <p:cNvPr id="63514" name="Line 88">
                        <a:extLst>
                          <a:ext uri="{FF2B5EF4-FFF2-40B4-BE49-F238E27FC236}">
                            <a16:creationId xmlns:a16="http://schemas.microsoft.com/office/drawing/2014/main" id="{7B37288A-A9D9-4BCF-803B-600688BB6017}"/>
                          </a:ext>
                        </a:extLst>
                      </p:cNvPr>
                      <p:cNvSpPr>
                        <a:spLocks noChangeAspect="1" noChangeShapeType="1"/>
                      </p:cNvSpPr>
                      <p:nvPr/>
                    </p:nvSpPr>
                    <p:spPr bwMode="auto">
                      <a:xfrm>
                        <a:off x="3" y="468"/>
                        <a:ext cx="249"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15" name="Line 89">
                        <a:extLst>
                          <a:ext uri="{FF2B5EF4-FFF2-40B4-BE49-F238E27FC236}">
                            <a16:creationId xmlns:a16="http://schemas.microsoft.com/office/drawing/2014/main" id="{58A611F6-68F4-44A9-864B-BBD7314680AF}"/>
                          </a:ext>
                        </a:extLst>
                      </p:cNvPr>
                      <p:cNvSpPr>
                        <a:spLocks noChangeAspect="1" noChangeShapeType="1"/>
                      </p:cNvSpPr>
                      <p:nvPr/>
                    </p:nvSpPr>
                    <p:spPr bwMode="auto">
                      <a:xfrm>
                        <a:off x="3" y="1403"/>
                        <a:ext cx="1437"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nvGrpSpPr>
                      <p:cNvPr id="63516" name="Group 91">
                        <a:extLst>
                          <a:ext uri="{FF2B5EF4-FFF2-40B4-BE49-F238E27FC236}">
                            <a16:creationId xmlns:a16="http://schemas.microsoft.com/office/drawing/2014/main" id="{D3C85AEF-C2D3-4F37-B569-D70E8B6D335A}"/>
                          </a:ext>
                        </a:extLst>
                      </p:cNvPr>
                      <p:cNvGrpSpPr>
                        <a:grpSpLocks noChangeAspect="1"/>
                      </p:cNvGrpSpPr>
                      <p:nvPr/>
                    </p:nvGrpSpPr>
                    <p:grpSpPr bwMode="auto">
                      <a:xfrm>
                        <a:off x="1373" y="156"/>
                        <a:ext cx="498" cy="625"/>
                        <a:chOff x="0" y="0"/>
                        <a:chExt cx="720" cy="625"/>
                      </a:xfrm>
                    </p:grpSpPr>
                    <p:sp>
                      <p:nvSpPr>
                        <p:cNvPr id="63536" name="Line 91">
                          <a:extLst>
                            <a:ext uri="{FF2B5EF4-FFF2-40B4-BE49-F238E27FC236}">
                              <a16:creationId xmlns:a16="http://schemas.microsoft.com/office/drawing/2014/main" id="{CA5D51BF-A076-47DE-BF78-F343B5874BF3}"/>
                            </a:ext>
                          </a:extLst>
                        </p:cNvPr>
                        <p:cNvSpPr>
                          <a:spLocks noChangeAspect="1" noChangeShapeType="1"/>
                        </p:cNvSpPr>
                        <p:nvPr/>
                      </p:nvSpPr>
                      <p:spPr bwMode="auto">
                        <a:xfrm>
                          <a:off x="0" y="0"/>
                          <a:ext cx="362"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37" name="Line 92">
                          <a:extLst>
                            <a:ext uri="{FF2B5EF4-FFF2-40B4-BE49-F238E27FC236}">
                              <a16:creationId xmlns:a16="http://schemas.microsoft.com/office/drawing/2014/main" id="{61E81022-B0BA-4FD1-AB65-0E28591A7A6E}"/>
                            </a:ext>
                          </a:extLst>
                        </p:cNvPr>
                        <p:cNvSpPr>
                          <a:spLocks noChangeAspect="1" noChangeShapeType="1"/>
                        </p:cNvSpPr>
                        <p:nvPr/>
                      </p:nvSpPr>
                      <p:spPr bwMode="auto">
                        <a:xfrm>
                          <a:off x="0" y="624"/>
                          <a:ext cx="36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38" name="Line 93">
                          <a:extLst>
                            <a:ext uri="{FF2B5EF4-FFF2-40B4-BE49-F238E27FC236}">
                              <a16:creationId xmlns:a16="http://schemas.microsoft.com/office/drawing/2014/main" id="{B3FC6CAA-A0B8-4CDF-9598-AEA1B8B315F7}"/>
                            </a:ext>
                          </a:extLst>
                        </p:cNvPr>
                        <p:cNvSpPr>
                          <a:spLocks noChangeAspect="1" noChangeShapeType="1"/>
                        </p:cNvSpPr>
                        <p:nvPr/>
                      </p:nvSpPr>
                      <p:spPr bwMode="auto">
                        <a:xfrm>
                          <a:off x="360" y="0"/>
                          <a:ext cx="0" cy="62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39" name="Line 94">
                          <a:extLst>
                            <a:ext uri="{FF2B5EF4-FFF2-40B4-BE49-F238E27FC236}">
                              <a16:creationId xmlns:a16="http://schemas.microsoft.com/office/drawing/2014/main" id="{8BF26E7F-B9B6-4975-87B9-D7B57470EFE7}"/>
                            </a:ext>
                          </a:extLst>
                        </p:cNvPr>
                        <p:cNvSpPr>
                          <a:spLocks noChangeAspect="1" noChangeShapeType="1"/>
                        </p:cNvSpPr>
                        <p:nvPr/>
                      </p:nvSpPr>
                      <p:spPr bwMode="auto">
                        <a:xfrm>
                          <a:off x="360" y="312"/>
                          <a:ext cx="36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grpSp>
                    <p:nvGrpSpPr>
                      <p:cNvPr id="63517" name="Group 96">
                        <a:extLst>
                          <a:ext uri="{FF2B5EF4-FFF2-40B4-BE49-F238E27FC236}">
                            <a16:creationId xmlns:a16="http://schemas.microsoft.com/office/drawing/2014/main" id="{1B1B0823-D15B-4A0B-8B7A-DF73199C46C6}"/>
                          </a:ext>
                        </a:extLst>
                      </p:cNvPr>
                      <p:cNvGrpSpPr>
                        <a:grpSpLocks noChangeAspect="1"/>
                      </p:cNvGrpSpPr>
                      <p:nvPr/>
                    </p:nvGrpSpPr>
                    <p:grpSpPr bwMode="auto">
                      <a:xfrm>
                        <a:off x="1871" y="0"/>
                        <a:ext cx="746" cy="781"/>
                        <a:chOff x="0" y="0"/>
                        <a:chExt cx="1079" cy="781"/>
                      </a:xfrm>
                    </p:grpSpPr>
                    <p:sp>
                      <p:nvSpPr>
                        <p:cNvPr id="63527" name="Line 96">
                          <a:extLst>
                            <a:ext uri="{FF2B5EF4-FFF2-40B4-BE49-F238E27FC236}">
                              <a16:creationId xmlns:a16="http://schemas.microsoft.com/office/drawing/2014/main" id="{54F5CB09-2F9C-45FC-B225-40DA452984A3}"/>
                            </a:ext>
                          </a:extLst>
                        </p:cNvPr>
                        <p:cNvSpPr>
                          <a:spLocks noChangeAspect="1" noChangeShapeType="1"/>
                        </p:cNvSpPr>
                        <p:nvPr/>
                      </p:nvSpPr>
                      <p:spPr bwMode="auto">
                        <a:xfrm>
                          <a:off x="0" y="156"/>
                          <a:ext cx="36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28" name="Line 97">
                          <a:extLst>
                            <a:ext uri="{FF2B5EF4-FFF2-40B4-BE49-F238E27FC236}">
                              <a16:creationId xmlns:a16="http://schemas.microsoft.com/office/drawing/2014/main" id="{7D9EB6C0-D17B-4AD8-BDFF-58C7B89560AE}"/>
                            </a:ext>
                          </a:extLst>
                        </p:cNvPr>
                        <p:cNvSpPr>
                          <a:spLocks noChangeAspect="1" noChangeShapeType="1"/>
                        </p:cNvSpPr>
                        <p:nvPr/>
                      </p:nvSpPr>
                      <p:spPr bwMode="auto">
                        <a:xfrm flipV="1">
                          <a:off x="361" y="0"/>
                          <a:ext cx="179" cy="15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29" name="Line 98">
                          <a:extLst>
                            <a:ext uri="{FF2B5EF4-FFF2-40B4-BE49-F238E27FC236}">
                              <a16:creationId xmlns:a16="http://schemas.microsoft.com/office/drawing/2014/main" id="{146270E8-C1DD-4A05-8580-EC18C3DFF43E}"/>
                            </a:ext>
                          </a:extLst>
                        </p:cNvPr>
                        <p:cNvSpPr>
                          <a:spLocks noChangeAspect="1" noChangeShapeType="1"/>
                        </p:cNvSpPr>
                        <p:nvPr/>
                      </p:nvSpPr>
                      <p:spPr bwMode="auto">
                        <a:xfrm>
                          <a:off x="540" y="156"/>
                          <a:ext cx="36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30" name="Line 99">
                          <a:extLst>
                            <a:ext uri="{FF2B5EF4-FFF2-40B4-BE49-F238E27FC236}">
                              <a16:creationId xmlns:a16="http://schemas.microsoft.com/office/drawing/2014/main" id="{282E0FB7-4228-409A-B1CA-C9869587EDCD}"/>
                            </a:ext>
                          </a:extLst>
                        </p:cNvPr>
                        <p:cNvSpPr>
                          <a:spLocks noChangeAspect="1" noChangeShapeType="1"/>
                        </p:cNvSpPr>
                        <p:nvPr/>
                      </p:nvSpPr>
                      <p:spPr bwMode="auto">
                        <a:xfrm>
                          <a:off x="0" y="780"/>
                          <a:ext cx="36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31" name="Line 100">
                          <a:extLst>
                            <a:ext uri="{FF2B5EF4-FFF2-40B4-BE49-F238E27FC236}">
                              <a16:creationId xmlns:a16="http://schemas.microsoft.com/office/drawing/2014/main" id="{15E9792E-EC50-475C-87DB-E052C5D06ECC}"/>
                            </a:ext>
                          </a:extLst>
                        </p:cNvPr>
                        <p:cNvSpPr>
                          <a:spLocks noChangeAspect="1" noChangeShapeType="1"/>
                        </p:cNvSpPr>
                        <p:nvPr/>
                      </p:nvSpPr>
                      <p:spPr bwMode="auto">
                        <a:xfrm>
                          <a:off x="540" y="780"/>
                          <a:ext cx="36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32" name="Line 101">
                          <a:extLst>
                            <a:ext uri="{FF2B5EF4-FFF2-40B4-BE49-F238E27FC236}">
                              <a16:creationId xmlns:a16="http://schemas.microsoft.com/office/drawing/2014/main" id="{C68E44F7-7E3F-4386-8385-9C69419D3884}"/>
                            </a:ext>
                          </a:extLst>
                        </p:cNvPr>
                        <p:cNvSpPr>
                          <a:spLocks noChangeAspect="1" noChangeShapeType="1"/>
                        </p:cNvSpPr>
                        <p:nvPr/>
                      </p:nvSpPr>
                      <p:spPr bwMode="auto">
                        <a:xfrm flipV="1">
                          <a:off x="360" y="624"/>
                          <a:ext cx="179" cy="15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33" name="Line 102">
                          <a:extLst>
                            <a:ext uri="{FF2B5EF4-FFF2-40B4-BE49-F238E27FC236}">
                              <a16:creationId xmlns:a16="http://schemas.microsoft.com/office/drawing/2014/main" id="{5DB5589E-419E-4359-957F-F7FBE795B28C}"/>
                            </a:ext>
                          </a:extLst>
                        </p:cNvPr>
                        <p:cNvSpPr>
                          <a:spLocks noChangeAspect="1" noChangeShapeType="1"/>
                        </p:cNvSpPr>
                        <p:nvPr/>
                      </p:nvSpPr>
                      <p:spPr bwMode="auto">
                        <a:xfrm flipV="1">
                          <a:off x="900" y="624"/>
                          <a:ext cx="179" cy="15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34" name="Line 103">
                          <a:extLst>
                            <a:ext uri="{FF2B5EF4-FFF2-40B4-BE49-F238E27FC236}">
                              <a16:creationId xmlns:a16="http://schemas.microsoft.com/office/drawing/2014/main" id="{E5897C56-AEB0-49EC-AF29-12827F04A1E8}"/>
                            </a:ext>
                          </a:extLst>
                        </p:cNvPr>
                        <p:cNvSpPr>
                          <a:spLocks noChangeAspect="1" noChangeShapeType="1"/>
                        </p:cNvSpPr>
                        <p:nvPr/>
                      </p:nvSpPr>
                      <p:spPr bwMode="auto">
                        <a:xfrm flipV="1">
                          <a:off x="900" y="0"/>
                          <a:ext cx="179" cy="15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35" name="Line 104">
                          <a:extLst>
                            <a:ext uri="{FF2B5EF4-FFF2-40B4-BE49-F238E27FC236}">
                              <a16:creationId xmlns:a16="http://schemas.microsoft.com/office/drawing/2014/main" id="{851F1291-08A5-41DD-B9C1-E31F109F7765}"/>
                            </a:ext>
                          </a:extLst>
                        </p:cNvPr>
                        <p:cNvSpPr>
                          <a:spLocks noChangeAspect="1" noChangeShapeType="1"/>
                        </p:cNvSpPr>
                        <p:nvPr/>
                      </p:nvSpPr>
                      <p:spPr bwMode="auto">
                        <a:xfrm>
                          <a:off x="0" y="156"/>
                          <a:ext cx="0" cy="62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grpSp>
                    <p:nvGrpSpPr>
                      <p:cNvPr id="63518" name="Group 106">
                        <a:extLst>
                          <a:ext uri="{FF2B5EF4-FFF2-40B4-BE49-F238E27FC236}">
                            <a16:creationId xmlns:a16="http://schemas.microsoft.com/office/drawing/2014/main" id="{08C3A2D7-5259-4D4A-BD4C-6302888EF28B}"/>
                          </a:ext>
                        </a:extLst>
                      </p:cNvPr>
                      <p:cNvGrpSpPr>
                        <a:grpSpLocks noChangeAspect="1"/>
                      </p:cNvGrpSpPr>
                      <p:nvPr/>
                    </p:nvGrpSpPr>
                    <p:grpSpPr bwMode="auto">
                      <a:xfrm>
                        <a:off x="2618" y="156"/>
                        <a:ext cx="498" cy="625"/>
                        <a:chOff x="0" y="0"/>
                        <a:chExt cx="720" cy="625"/>
                      </a:xfrm>
                    </p:grpSpPr>
                    <p:sp>
                      <p:nvSpPr>
                        <p:cNvPr id="63523" name="Line 106">
                          <a:extLst>
                            <a:ext uri="{FF2B5EF4-FFF2-40B4-BE49-F238E27FC236}">
                              <a16:creationId xmlns:a16="http://schemas.microsoft.com/office/drawing/2014/main" id="{38DCC4BB-78C5-495B-8547-2123195CE172}"/>
                            </a:ext>
                          </a:extLst>
                        </p:cNvPr>
                        <p:cNvSpPr>
                          <a:spLocks noChangeAspect="1" noChangeShapeType="1"/>
                        </p:cNvSpPr>
                        <p:nvPr/>
                      </p:nvSpPr>
                      <p:spPr bwMode="auto">
                        <a:xfrm>
                          <a:off x="0" y="0"/>
                          <a:ext cx="362"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24" name="Line 107">
                          <a:extLst>
                            <a:ext uri="{FF2B5EF4-FFF2-40B4-BE49-F238E27FC236}">
                              <a16:creationId xmlns:a16="http://schemas.microsoft.com/office/drawing/2014/main" id="{AF3E2603-BD66-4012-A7C5-A28E6234C928}"/>
                            </a:ext>
                          </a:extLst>
                        </p:cNvPr>
                        <p:cNvSpPr>
                          <a:spLocks noChangeAspect="1" noChangeShapeType="1"/>
                        </p:cNvSpPr>
                        <p:nvPr/>
                      </p:nvSpPr>
                      <p:spPr bwMode="auto">
                        <a:xfrm>
                          <a:off x="0" y="624"/>
                          <a:ext cx="36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25" name="Line 108">
                          <a:extLst>
                            <a:ext uri="{FF2B5EF4-FFF2-40B4-BE49-F238E27FC236}">
                              <a16:creationId xmlns:a16="http://schemas.microsoft.com/office/drawing/2014/main" id="{262538A9-0A67-454B-A5A9-1E00E49CEE98}"/>
                            </a:ext>
                          </a:extLst>
                        </p:cNvPr>
                        <p:cNvSpPr>
                          <a:spLocks noChangeAspect="1" noChangeShapeType="1"/>
                        </p:cNvSpPr>
                        <p:nvPr/>
                      </p:nvSpPr>
                      <p:spPr bwMode="auto">
                        <a:xfrm>
                          <a:off x="360" y="0"/>
                          <a:ext cx="0" cy="62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26" name="Line 109">
                          <a:extLst>
                            <a:ext uri="{FF2B5EF4-FFF2-40B4-BE49-F238E27FC236}">
                              <a16:creationId xmlns:a16="http://schemas.microsoft.com/office/drawing/2014/main" id="{E3373DC2-7F9B-4F68-8560-421DC26C0155}"/>
                            </a:ext>
                          </a:extLst>
                        </p:cNvPr>
                        <p:cNvSpPr>
                          <a:spLocks noChangeAspect="1" noChangeShapeType="1"/>
                        </p:cNvSpPr>
                        <p:nvPr/>
                      </p:nvSpPr>
                      <p:spPr bwMode="auto">
                        <a:xfrm>
                          <a:off x="360" y="312"/>
                          <a:ext cx="36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sp>
                    <p:nvSpPr>
                      <p:cNvPr id="63519" name="AutoShape 110">
                        <a:extLst>
                          <a:ext uri="{FF2B5EF4-FFF2-40B4-BE49-F238E27FC236}">
                            <a16:creationId xmlns:a16="http://schemas.microsoft.com/office/drawing/2014/main" id="{AC5489BA-E7FE-423A-84A3-2CC03E46C410}"/>
                          </a:ext>
                        </a:extLst>
                      </p:cNvPr>
                      <p:cNvSpPr>
                        <a:spLocks noChangeAspect="1" noChangeArrowheads="1"/>
                      </p:cNvSpPr>
                      <p:nvPr/>
                    </p:nvSpPr>
                    <p:spPr bwMode="auto">
                      <a:xfrm>
                        <a:off x="2991" y="780"/>
                        <a:ext cx="249" cy="312"/>
                      </a:xfrm>
                      <a:prstGeom prst="flowChartSummingJunction">
                        <a:avLst/>
                      </a:prstGeom>
                      <a:solidFill>
                        <a:srgbClr val="FFFFFF"/>
                      </a:solidFill>
                      <a:ln w="25400">
                        <a:solidFill>
                          <a:srgbClr val="000000"/>
                        </a:solidFill>
                        <a:round/>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801" b="0">
                          <a:solidFill>
                            <a:srgbClr val="FF0000"/>
                          </a:solidFill>
                        </a:endParaRPr>
                      </a:p>
                    </p:txBody>
                  </p:sp>
                  <p:sp>
                    <p:nvSpPr>
                      <p:cNvPr id="63520" name="Line 111">
                        <a:extLst>
                          <a:ext uri="{FF2B5EF4-FFF2-40B4-BE49-F238E27FC236}">
                            <a16:creationId xmlns:a16="http://schemas.microsoft.com/office/drawing/2014/main" id="{11A99E78-70E0-4C08-A418-4062F529BD29}"/>
                          </a:ext>
                        </a:extLst>
                      </p:cNvPr>
                      <p:cNvSpPr>
                        <a:spLocks noChangeAspect="1" noChangeShapeType="1"/>
                      </p:cNvSpPr>
                      <p:nvPr/>
                    </p:nvSpPr>
                    <p:spPr bwMode="auto">
                      <a:xfrm>
                        <a:off x="3116" y="1092"/>
                        <a:ext cx="0" cy="31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21" name="Line 112">
                        <a:extLst>
                          <a:ext uri="{FF2B5EF4-FFF2-40B4-BE49-F238E27FC236}">
                            <a16:creationId xmlns:a16="http://schemas.microsoft.com/office/drawing/2014/main" id="{75BBF010-4C2E-47D7-BC74-0C8664CB757F}"/>
                          </a:ext>
                        </a:extLst>
                      </p:cNvPr>
                      <p:cNvSpPr>
                        <a:spLocks noChangeAspect="1" noChangeShapeType="1"/>
                      </p:cNvSpPr>
                      <p:nvPr/>
                    </p:nvSpPr>
                    <p:spPr bwMode="auto">
                      <a:xfrm>
                        <a:off x="0" y="468"/>
                        <a:ext cx="1" cy="93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3522" name="AutoShape 113">
                        <a:extLst>
                          <a:ext uri="{FF2B5EF4-FFF2-40B4-BE49-F238E27FC236}">
                            <a16:creationId xmlns:a16="http://schemas.microsoft.com/office/drawing/2014/main" id="{372176CD-9C49-480C-B272-90EC356F4ECC}"/>
                          </a:ext>
                        </a:extLst>
                      </p:cNvPr>
                      <p:cNvSpPr>
                        <a:spLocks noChangeArrowheads="1"/>
                      </p:cNvSpPr>
                      <p:nvPr/>
                    </p:nvSpPr>
                    <p:spPr bwMode="auto">
                      <a:xfrm>
                        <a:off x="1440" y="1248"/>
                        <a:ext cx="210" cy="263"/>
                      </a:xfrm>
                      <a:prstGeom prst="flowChartOr">
                        <a:avLst/>
                      </a:prstGeom>
                      <a:solidFill>
                        <a:srgbClr val="FFFFFF"/>
                      </a:solidFill>
                      <a:ln w="25400">
                        <a:solidFill>
                          <a:srgbClr val="000000"/>
                        </a:solidFill>
                        <a:round/>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801" b="0">
                          <a:solidFill>
                            <a:srgbClr val="FF0000"/>
                          </a:solidFill>
                        </a:endParaRPr>
                      </a:p>
                    </p:txBody>
                  </p:sp>
                </p:grpSp>
              </p:grpSp>
            </p:grpSp>
          </p:grpSp>
        </p:grpSp>
      </p:grpSp>
      <p:sp>
        <p:nvSpPr>
          <p:cNvPr id="72819" name="Rectangle 114">
            <a:extLst>
              <a:ext uri="{FF2B5EF4-FFF2-40B4-BE49-F238E27FC236}">
                <a16:creationId xmlns:a16="http://schemas.microsoft.com/office/drawing/2014/main" id="{95F47BBE-9933-4D80-BDB0-5AA15E61FD8E}"/>
              </a:ext>
            </a:extLst>
          </p:cNvPr>
          <p:cNvSpPr>
            <a:spLocks noChangeArrowheads="1"/>
          </p:cNvSpPr>
          <p:nvPr/>
        </p:nvSpPr>
        <p:spPr bwMode="auto">
          <a:xfrm>
            <a:off x="977115" y="4213853"/>
            <a:ext cx="8663831" cy="1816645"/>
          </a:xfrm>
          <a:prstGeom prst="rect">
            <a:avLst/>
          </a:prstGeom>
          <a:solidFill>
            <a:schemeClr val="accent5">
              <a:lumMod val="40000"/>
              <a:lumOff val="60000"/>
            </a:schemeClr>
          </a:solidFill>
          <a:ln>
            <a:noFill/>
          </a:ln>
          <a:extLst/>
        </p:spPr>
        <p:txBody>
          <a:bodyPr wrap="square" lIns="35997" tIns="35997" rIns="35997" bIns="35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50000"/>
              </a:lnSpc>
              <a:buNone/>
            </a:pPr>
            <a:r>
              <a:rPr lang="zh-CN" altLang="en-US" sz="2399" dirty="0">
                <a:solidFill>
                  <a:srgbClr val="C00000"/>
                </a:solidFill>
                <a:latin typeface="微软雅黑"/>
                <a:ea typeface="微软雅黑"/>
              </a:rPr>
              <a:t>解  </a:t>
            </a:r>
            <a:r>
              <a:rPr lang="zh-CN" altLang="en-US" sz="2399" dirty="0">
                <a:solidFill>
                  <a:prstClr val="black"/>
                </a:solidFill>
                <a:latin typeface="微软雅黑"/>
                <a:ea typeface="微软雅黑"/>
              </a:rPr>
              <a:t>上述电路图可描述为：</a:t>
            </a:r>
          </a:p>
          <a:p>
            <a:pPr defTabSz="1219261">
              <a:lnSpc>
                <a:spcPct val="150000"/>
              </a:lnSpc>
              <a:buNone/>
            </a:pPr>
            <a:r>
              <a:rPr lang="zh-CN" altLang="en-US" sz="2399" dirty="0">
                <a:latin typeface="微软雅黑"/>
                <a:ea typeface="微软雅黑"/>
              </a:rPr>
              <a:t>（</a:t>
            </a:r>
            <a:r>
              <a:rPr lang="en-US" altLang="zh-CN" sz="2399" dirty="0">
                <a:latin typeface="微软雅黑"/>
                <a:ea typeface="微软雅黑"/>
              </a:rPr>
              <a:t>1</a:t>
            </a:r>
            <a:r>
              <a:rPr lang="zh-CN" altLang="en-US" sz="2399" dirty="0">
                <a:latin typeface="微软雅黑"/>
                <a:ea typeface="微软雅黑"/>
              </a:rPr>
              <a:t>）</a:t>
            </a:r>
            <a:r>
              <a:rPr lang="en-US" altLang="zh-CN" sz="2399" dirty="0">
                <a:latin typeface="微软雅黑"/>
                <a:ea typeface="微软雅黑"/>
              </a:rPr>
              <a:t>((P∧Q∧R)∨(P∧Q∧S))∧((P∧R)∨(P∧S))</a:t>
            </a:r>
            <a:endParaRPr lang="zh-CN" altLang="en-US" sz="2399" dirty="0">
              <a:latin typeface="微软雅黑"/>
              <a:ea typeface="微软雅黑"/>
            </a:endParaRPr>
          </a:p>
          <a:p>
            <a:pPr defTabSz="1219261">
              <a:lnSpc>
                <a:spcPct val="150000"/>
              </a:lnSpc>
              <a:buNone/>
            </a:pPr>
            <a:r>
              <a:rPr lang="zh-CN" altLang="en-US" sz="2399" dirty="0">
                <a:latin typeface="微软雅黑"/>
                <a:ea typeface="微软雅黑"/>
              </a:rPr>
              <a:t>（</a:t>
            </a:r>
            <a:r>
              <a:rPr lang="en-US" altLang="zh-CN" sz="2399" dirty="0">
                <a:latin typeface="微软雅黑"/>
                <a:ea typeface="微软雅黑"/>
              </a:rPr>
              <a:t>2</a:t>
            </a:r>
            <a:r>
              <a:rPr lang="zh-CN" altLang="en-US" sz="2399" dirty="0">
                <a:latin typeface="微软雅黑"/>
                <a:ea typeface="微软雅黑"/>
              </a:rPr>
              <a:t>）</a:t>
            </a:r>
            <a:r>
              <a:rPr lang="en-US" altLang="zh-CN" sz="2399" dirty="0">
                <a:latin typeface="微软雅黑"/>
                <a:ea typeface="微软雅黑"/>
              </a:rPr>
              <a:t>((P∧Q∧R)∨(P∨Q∨S))∧(P∧S∧T)</a:t>
            </a:r>
            <a:endParaRPr lang="zh-CN" altLang="en-US" sz="2399" dirty="0">
              <a:latin typeface="微软雅黑"/>
              <a:ea typeface="微软雅黑"/>
            </a:endParaRPr>
          </a:p>
        </p:txBody>
      </p:sp>
      <p:sp>
        <p:nvSpPr>
          <p:cNvPr id="116" name="Rectangle 2">
            <a:extLst>
              <a:ext uri="{FF2B5EF4-FFF2-40B4-BE49-F238E27FC236}">
                <a16:creationId xmlns:a16="http://schemas.microsoft.com/office/drawing/2014/main" id="{AE16ECB7-55B5-40E2-AEA1-CDAF3B1D19C2}"/>
              </a:ext>
            </a:extLst>
          </p:cNvPr>
          <p:cNvSpPr txBox="1">
            <a:spLocks noChangeArrowheads="1"/>
          </p:cNvSpPr>
          <p:nvPr/>
        </p:nvSpPr>
        <p:spPr>
          <a:xfrm>
            <a:off x="915493" y="98632"/>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dirty="0"/>
              <a:t>例</a:t>
            </a:r>
            <a:r>
              <a:rPr lang="en-US" altLang="zh-CN" dirty="0"/>
              <a:t>2.39</a:t>
            </a:r>
            <a:endParaRPr lang="zh-CN" altLang="en-US" sz="2199" dirty="0">
              <a:solidFill>
                <a:prstClr val="white"/>
              </a:solidFill>
              <a:latin typeface="微软雅黑"/>
              <a:ea typeface="微软雅黑"/>
            </a:endParaRPr>
          </a:p>
        </p:txBody>
      </p:sp>
    </p:spTree>
    <p:custDataLst>
      <p:tags r:id="rId1"/>
    </p:custDataLst>
    <p:extLst>
      <p:ext uri="{BB962C8B-B14F-4D97-AF65-F5344CB8AC3E}">
        <p14:creationId xmlns:p14="http://schemas.microsoft.com/office/powerpoint/2010/main" val="157707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2819"/>
                                        </p:tgtEl>
                                        <p:attrNameLst>
                                          <p:attrName>style.visibility</p:attrName>
                                        </p:attrNameLst>
                                      </p:cBhvr>
                                      <p:to>
                                        <p:strVal val="visible"/>
                                      </p:to>
                                    </p:set>
                                    <p:animEffect transition="in" filter="wipe(down)">
                                      <p:cBhvr>
                                        <p:cTn id="7" dur="500"/>
                                        <p:tgtEl>
                                          <p:spTgt spid="72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81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3">
            <a:extLst>
              <a:ext uri="{FF2B5EF4-FFF2-40B4-BE49-F238E27FC236}">
                <a16:creationId xmlns:a16="http://schemas.microsoft.com/office/drawing/2014/main" id="{E775021C-8CD2-4FF8-BE2E-EFC619A73036}"/>
              </a:ext>
            </a:extLst>
          </p:cNvPr>
          <p:cNvSpPr>
            <a:spLocks noGrp="1" noChangeArrowheads="1"/>
          </p:cNvSpPr>
          <p:nvPr>
            <p:ph type="body" idx="4294967295"/>
          </p:nvPr>
        </p:nvSpPr>
        <p:spPr>
          <a:xfrm>
            <a:off x="845848" y="986816"/>
            <a:ext cx="10167488" cy="3271648"/>
          </a:xfrm>
        </p:spPr>
        <p:txBody>
          <a:bodyPr>
            <a:normAutofit/>
          </a:bodyPr>
          <a:lstStyle/>
          <a:p>
            <a:pPr marL="0" indent="0">
              <a:lnSpc>
                <a:spcPct val="160000"/>
              </a:lnSpc>
              <a:spcBef>
                <a:spcPct val="5000"/>
              </a:spcBef>
              <a:buNone/>
            </a:pPr>
            <a:r>
              <a:rPr lang="zh-CN" altLang="en-US" dirty="0"/>
              <a:t> （</a:t>
            </a:r>
            <a:r>
              <a:rPr lang="en-US" altLang="zh-CN" dirty="0"/>
              <a:t>1</a:t>
            </a:r>
            <a:r>
              <a:rPr lang="zh-CN" altLang="en-US" dirty="0"/>
              <a:t>）</a:t>
            </a:r>
            <a:r>
              <a:rPr lang="en-US" altLang="zh-CN" dirty="0"/>
              <a:t>((P∧Q∧R)∨(P∧Q∧S))∧((P∧R)∨(P∧S))</a:t>
            </a:r>
          </a:p>
          <a:p>
            <a:pPr marL="0" indent="0">
              <a:lnSpc>
                <a:spcPct val="160000"/>
              </a:lnSpc>
              <a:spcBef>
                <a:spcPct val="5000"/>
              </a:spcBef>
              <a:buNone/>
            </a:pPr>
            <a:r>
              <a:rPr lang="zh-CN" altLang="en-US" dirty="0"/>
              <a:t>     </a:t>
            </a:r>
            <a:r>
              <a:rPr lang="en-US" altLang="zh-CN" dirty="0"/>
              <a:t>= ((P∧Q∧(R∨S))∧(P∧(R∨S))</a:t>
            </a:r>
          </a:p>
          <a:p>
            <a:pPr marL="0" indent="0">
              <a:lnSpc>
                <a:spcPct val="160000"/>
              </a:lnSpc>
              <a:spcBef>
                <a:spcPct val="5000"/>
              </a:spcBef>
              <a:buNone/>
            </a:pPr>
            <a:r>
              <a:rPr lang="zh-CN" altLang="en-US" dirty="0"/>
              <a:t>     </a:t>
            </a:r>
            <a:r>
              <a:rPr lang="en-US" altLang="zh-CN" dirty="0"/>
              <a:t>= P∧Q∧(R∨S)</a:t>
            </a:r>
            <a:r>
              <a:rPr lang="zh-CN" altLang="en-US" dirty="0"/>
              <a:t>；</a:t>
            </a:r>
          </a:p>
          <a:p>
            <a:pPr marL="0" indent="0">
              <a:lnSpc>
                <a:spcPct val="160000"/>
              </a:lnSpc>
              <a:spcBef>
                <a:spcPct val="5000"/>
              </a:spcBef>
              <a:buNone/>
            </a:pPr>
            <a:r>
              <a:rPr lang="zh-CN" altLang="en-US" dirty="0"/>
              <a:t> （</a:t>
            </a:r>
            <a:r>
              <a:rPr lang="en-US" altLang="zh-CN" dirty="0"/>
              <a:t>2</a:t>
            </a:r>
            <a:r>
              <a:rPr lang="zh-CN" altLang="en-US" dirty="0"/>
              <a:t>）</a:t>
            </a:r>
            <a:r>
              <a:rPr lang="en-US" altLang="zh-CN" dirty="0"/>
              <a:t>((P∧Q∧R)∨(P∨Q∨S))∧(P∧S∧T)</a:t>
            </a:r>
          </a:p>
          <a:p>
            <a:pPr marL="0" indent="0">
              <a:lnSpc>
                <a:spcPct val="160000"/>
              </a:lnSpc>
              <a:spcBef>
                <a:spcPct val="5000"/>
              </a:spcBef>
              <a:buNone/>
            </a:pPr>
            <a:r>
              <a:rPr lang="zh-CN" altLang="en-US" dirty="0"/>
              <a:t>     </a:t>
            </a:r>
            <a:r>
              <a:rPr lang="en-US" altLang="zh-CN" dirty="0"/>
              <a:t>= (P∨Q∨S)∧(P∧S∧T) = P∧S∧T</a:t>
            </a:r>
            <a:r>
              <a:rPr lang="zh-CN" altLang="en-US" dirty="0"/>
              <a:t>。 </a:t>
            </a:r>
          </a:p>
        </p:txBody>
      </p:sp>
      <p:grpSp>
        <p:nvGrpSpPr>
          <p:cNvPr id="73733" name="Group 5">
            <a:extLst>
              <a:ext uri="{FF2B5EF4-FFF2-40B4-BE49-F238E27FC236}">
                <a16:creationId xmlns:a16="http://schemas.microsoft.com/office/drawing/2014/main" id="{80D196BF-4243-488F-933D-496ED6F05C9F}"/>
              </a:ext>
            </a:extLst>
          </p:cNvPr>
          <p:cNvGrpSpPr>
            <a:grpSpLocks noChangeAspect="1"/>
          </p:cNvGrpSpPr>
          <p:nvPr/>
        </p:nvGrpSpPr>
        <p:grpSpPr bwMode="auto">
          <a:xfrm>
            <a:off x="1811273" y="4423779"/>
            <a:ext cx="3667866" cy="1936300"/>
            <a:chOff x="0" y="0"/>
            <a:chExt cx="3250" cy="1466"/>
          </a:xfrm>
        </p:grpSpPr>
        <p:sp>
          <p:nvSpPr>
            <p:cNvPr id="64528" name="Text Box 5">
              <a:extLst>
                <a:ext uri="{FF2B5EF4-FFF2-40B4-BE49-F238E27FC236}">
                  <a16:creationId xmlns:a16="http://schemas.microsoft.com/office/drawing/2014/main" id="{52E0498E-3222-46DE-940D-A139E3C501D5}"/>
                </a:ext>
              </a:extLst>
            </p:cNvPr>
            <p:cNvSpPr txBox="1">
              <a:spLocks noChangeAspect="1" noChangeArrowheads="1"/>
            </p:cNvSpPr>
            <p:nvPr/>
          </p:nvSpPr>
          <p:spPr bwMode="auto">
            <a:xfrm>
              <a:off x="2035" y="752"/>
              <a:ext cx="249"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4F81BD"/>
                  </a:solidFill>
                </a:rPr>
                <a:t>S</a:t>
              </a:r>
            </a:p>
          </p:txBody>
        </p:sp>
        <p:grpSp>
          <p:nvGrpSpPr>
            <p:cNvPr id="64529" name="Group 7">
              <a:extLst>
                <a:ext uri="{FF2B5EF4-FFF2-40B4-BE49-F238E27FC236}">
                  <a16:creationId xmlns:a16="http://schemas.microsoft.com/office/drawing/2014/main" id="{93A43769-78D9-4883-950B-399CA5708F04}"/>
                </a:ext>
              </a:extLst>
            </p:cNvPr>
            <p:cNvGrpSpPr>
              <a:grpSpLocks noChangeAspect="1"/>
            </p:cNvGrpSpPr>
            <p:nvPr/>
          </p:nvGrpSpPr>
          <p:grpSpPr bwMode="auto">
            <a:xfrm>
              <a:off x="0" y="0"/>
              <a:ext cx="3250" cy="1466"/>
              <a:chOff x="0" y="0"/>
              <a:chExt cx="3250" cy="1466"/>
            </a:xfrm>
          </p:grpSpPr>
          <p:grpSp>
            <p:nvGrpSpPr>
              <p:cNvPr id="64530" name="Group 8">
                <a:extLst>
                  <a:ext uri="{FF2B5EF4-FFF2-40B4-BE49-F238E27FC236}">
                    <a16:creationId xmlns:a16="http://schemas.microsoft.com/office/drawing/2014/main" id="{C91CCEBC-739D-46D9-AE29-8F6CFB72CFE8}"/>
                  </a:ext>
                </a:extLst>
              </p:cNvPr>
              <p:cNvGrpSpPr>
                <a:grpSpLocks noChangeAspect="1"/>
              </p:cNvGrpSpPr>
              <p:nvPr/>
            </p:nvGrpSpPr>
            <p:grpSpPr bwMode="auto">
              <a:xfrm>
                <a:off x="1800" y="96"/>
                <a:ext cx="493" cy="671"/>
                <a:chOff x="0" y="0"/>
                <a:chExt cx="493" cy="671"/>
              </a:xfrm>
            </p:grpSpPr>
            <p:sp>
              <p:nvSpPr>
                <p:cNvPr id="64558" name="Line 8">
                  <a:extLst>
                    <a:ext uri="{FF2B5EF4-FFF2-40B4-BE49-F238E27FC236}">
                      <a16:creationId xmlns:a16="http://schemas.microsoft.com/office/drawing/2014/main" id="{18CEA753-059B-4132-BCD2-5CB34B25D808}"/>
                    </a:ext>
                  </a:extLst>
                </p:cNvPr>
                <p:cNvSpPr>
                  <a:spLocks noChangeAspect="1" noChangeShapeType="1"/>
                </p:cNvSpPr>
                <p:nvPr/>
              </p:nvSpPr>
              <p:spPr bwMode="auto">
                <a:xfrm>
                  <a:off x="0" y="670"/>
                  <a:ext cx="249"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4559" name="Line 9">
                  <a:extLst>
                    <a:ext uri="{FF2B5EF4-FFF2-40B4-BE49-F238E27FC236}">
                      <a16:creationId xmlns:a16="http://schemas.microsoft.com/office/drawing/2014/main" id="{DDA26D41-EA99-4067-A4B7-15E6AF543FD4}"/>
                    </a:ext>
                  </a:extLst>
                </p:cNvPr>
                <p:cNvSpPr>
                  <a:spLocks noChangeAspect="1" noChangeShapeType="1"/>
                </p:cNvSpPr>
                <p:nvPr/>
              </p:nvSpPr>
              <p:spPr bwMode="auto">
                <a:xfrm flipV="1">
                  <a:off x="235" y="514"/>
                  <a:ext cx="124" cy="15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4560" name="Text Box 10">
                  <a:extLst>
                    <a:ext uri="{FF2B5EF4-FFF2-40B4-BE49-F238E27FC236}">
                      <a16:creationId xmlns:a16="http://schemas.microsoft.com/office/drawing/2014/main" id="{23D236C4-F71B-4A22-8DFC-5A3A634A914D}"/>
                    </a:ext>
                  </a:extLst>
                </p:cNvPr>
                <p:cNvSpPr txBox="1">
                  <a:spLocks noChangeAspect="1" noChangeArrowheads="1"/>
                </p:cNvSpPr>
                <p:nvPr/>
              </p:nvSpPr>
              <p:spPr bwMode="auto">
                <a:xfrm>
                  <a:off x="244" y="0"/>
                  <a:ext cx="249"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4F81BD"/>
                      </a:solidFill>
                    </a:rPr>
                    <a:t>R</a:t>
                  </a:r>
                </a:p>
              </p:txBody>
            </p:sp>
          </p:grpSp>
          <p:grpSp>
            <p:nvGrpSpPr>
              <p:cNvPr id="64531" name="Group 12">
                <a:extLst>
                  <a:ext uri="{FF2B5EF4-FFF2-40B4-BE49-F238E27FC236}">
                    <a16:creationId xmlns:a16="http://schemas.microsoft.com/office/drawing/2014/main" id="{35779214-A0A8-45F9-9C1D-5E2798040B51}"/>
                  </a:ext>
                </a:extLst>
              </p:cNvPr>
              <p:cNvGrpSpPr>
                <a:grpSpLocks noChangeAspect="1"/>
              </p:cNvGrpSpPr>
              <p:nvPr/>
            </p:nvGrpSpPr>
            <p:grpSpPr bwMode="auto">
              <a:xfrm>
                <a:off x="0" y="0"/>
                <a:ext cx="3250" cy="1466"/>
                <a:chOff x="0" y="0"/>
                <a:chExt cx="3250" cy="1466"/>
              </a:xfrm>
            </p:grpSpPr>
            <p:sp>
              <p:nvSpPr>
                <p:cNvPr id="64532" name="Text Box 12">
                  <a:extLst>
                    <a:ext uri="{FF2B5EF4-FFF2-40B4-BE49-F238E27FC236}">
                      <a16:creationId xmlns:a16="http://schemas.microsoft.com/office/drawing/2014/main" id="{4BA0482B-3188-4E52-9A61-7517DE366DCE}"/>
                    </a:ext>
                  </a:extLst>
                </p:cNvPr>
                <p:cNvSpPr txBox="1">
                  <a:spLocks noChangeAspect="1" noChangeArrowheads="1"/>
                </p:cNvSpPr>
                <p:nvPr/>
              </p:nvSpPr>
              <p:spPr bwMode="auto">
                <a:xfrm>
                  <a:off x="866" y="445"/>
                  <a:ext cx="249" cy="4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4F81BD"/>
                      </a:solidFill>
                    </a:rPr>
                    <a:t>Q</a:t>
                  </a:r>
                </a:p>
              </p:txBody>
            </p:sp>
            <p:grpSp>
              <p:nvGrpSpPr>
                <p:cNvPr id="64533" name="Group 14">
                  <a:extLst>
                    <a:ext uri="{FF2B5EF4-FFF2-40B4-BE49-F238E27FC236}">
                      <a16:creationId xmlns:a16="http://schemas.microsoft.com/office/drawing/2014/main" id="{DE1B30FB-FC9C-49DB-BB3A-83195A0D7C82}"/>
                    </a:ext>
                  </a:extLst>
                </p:cNvPr>
                <p:cNvGrpSpPr>
                  <a:grpSpLocks noChangeAspect="1"/>
                </p:cNvGrpSpPr>
                <p:nvPr/>
              </p:nvGrpSpPr>
              <p:grpSpPr bwMode="auto">
                <a:xfrm>
                  <a:off x="0" y="0"/>
                  <a:ext cx="3250" cy="1466"/>
                  <a:chOff x="0" y="0"/>
                  <a:chExt cx="3250" cy="1466"/>
                </a:xfrm>
              </p:grpSpPr>
              <p:sp>
                <p:nvSpPr>
                  <p:cNvPr id="64534" name="Text Box 14">
                    <a:extLst>
                      <a:ext uri="{FF2B5EF4-FFF2-40B4-BE49-F238E27FC236}">
                        <a16:creationId xmlns:a16="http://schemas.microsoft.com/office/drawing/2014/main" id="{9A1FE7B3-87FD-4A96-9D7C-E6358CB0A82F}"/>
                      </a:ext>
                    </a:extLst>
                  </p:cNvPr>
                  <p:cNvSpPr txBox="1">
                    <a:spLocks noChangeAspect="1" noChangeArrowheads="1"/>
                  </p:cNvSpPr>
                  <p:nvPr/>
                </p:nvSpPr>
                <p:spPr bwMode="auto">
                  <a:xfrm>
                    <a:off x="374" y="468"/>
                    <a:ext cx="256" cy="3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4F81BD"/>
                        </a:solidFill>
                      </a:rPr>
                      <a:t>P</a:t>
                    </a:r>
                  </a:p>
                </p:txBody>
              </p:sp>
              <p:grpSp>
                <p:nvGrpSpPr>
                  <p:cNvPr id="64535" name="Group 16">
                    <a:extLst>
                      <a:ext uri="{FF2B5EF4-FFF2-40B4-BE49-F238E27FC236}">
                        <a16:creationId xmlns:a16="http://schemas.microsoft.com/office/drawing/2014/main" id="{C3CA3A89-1F21-4E6C-BAA6-D987D0F526CC}"/>
                      </a:ext>
                    </a:extLst>
                  </p:cNvPr>
                  <p:cNvGrpSpPr>
                    <a:grpSpLocks noChangeAspect="1"/>
                  </p:cNvGrpSpPr>
                  <p:nvPr/>
                </p:nvGrpSpPr>
                <p:grpSpPr bwMode="auto">
                  <a:xfrm>
                    <a:off x="0" y="0"/>
                    <a:ext cx="3250" cy="1466"/>
                    <a:chOff x="0" y="0"/>
                    <a:chExt cx="3250" cy="1466"/>
                  </a:xfrm>
                </p:grpSpPr>
                <p:sp>
                  <p:nvSpPr>
                    <p:cNvPr id="64536" name="Line 16">
                      <a:extLst>
                        <a:ext uri="{FF2B5EF4-FFF2-40B4-BE49-F238E27FC236}">
                          <a16:creationId xmlns:a16="http://schemas.microsoft.com/office/drawing/2014/main" id="{EB4AFF3E-2EB0-4478-8009-8630171F0426}"/>
                        </a:ext>
                      </a:extLst>
                    </p:cNvPr>
                    <p:cNvSpPr>
                      <a:spLocks noChangeAspect="1" noChangeShapeType="1"/>
                    </p:cNvSpPr>
                    <p:nvPr/>
                  </p:nvSpPr>
                  <p:spPr bwMode="auto">
                    <a:xfrm>
                      <a:off x="2324" y="156"/>
                      <a:ext cx="25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4537" name="Line 17">
                      <a:extLst>
                        <a:ext uri="{FF2B5EF4-FFF2-40B4-BE49-F238E27FC236}">
                          <a16:creationId xmlns:a16="http://schemas.microsoft.com/office/drawing/2014/main" id="{7FB6700E-7106-44D8-B9A3-CC879CEA8D56}"/>
                        </a:ext>
                      </a:extLst>
                    </p:cNvPr>
                    <p:cNvSpPr>
                      <a:spLocks noChangeAspect="1" noChangeShapeType="1"/>
                    </p:cNvSpPr>
                    <p:nvPr/>
                  </p:nvSpPr>
                  <p:spPr bwMode="auto">
                    <a:xfrm>
                      <a:off x="2314" y="780"/>
                      <a:ext cx="249"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nvGrpSpPr>
                    <p:cNvPr id="64538" name="Group 19">
                      <a:extLst>
                        <a:ext uri="{FF2B5EF4-FFF2-40B4-BE49-F238E27FC236}">
                          <a16:creationId xmlns:a16="http://schemas.microsoft.com/office/drawing/2014/main" id="{09AF08D1-F7CA-4D31-8D21-C2507F541459}"/>
                        </a:ext>
                      </a:extLst>
                    </p:cNvPr>
                    <p:cNvGrpSpPr>
                      <a:grpSpLocks noChangeAspect="1"/>
                    </p:cNvGrpSpPr>
                    <p:nvPr/>
                  </p:nvGrpSpPr>
                  <p:grpSpPr bwMode="auto">
                    <a:xfrm>
                      <a:off x="0" y="0"/>
                      <a:ext cx="3250" cy="1466"/>
                      <a:chOff x="0" y="0"/>
                      <a:chExt cx="3250" cy="1466"/>
                    </a:xfrm>
                  </p:grpSpPr>
                  <p:sp>
                    <p:nvSpPr>
                      <p:cNvPr id="64539" name="Line 19">
                        <a:extLst>
                          <a:ext uri="{FF2B5EF4-FFF2-40B4-BE49-F238E27FC236}">
                            <a16:creationId xmlns:a16="http://schemas.microsoft.com/office/drawing/2014/main" id="{FB65F304-5887-428D-87BE-6B64434BE030}"/>
                          </a:ext>
                        </a:extLst>
                      </p:cNvPr>
                      <p:cNvSpPr>
                        <a:spLocks noChangeAspect="1" noChangeShapeType="1"/>
                      </p:cNvSpPr>
                      <p:nvPr/>
                    </p:nvSpPr>
                    <p:spPr bwMode="auto">
                      <a:xfrm>
                        <a:off x="1800" y="156"/>
                        <a:ext cx="249"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4540" name="Line 20">
                        <a:extLst>
                          <a:ext uri="{FF2B5EF4-FFF2-40B4-BE49-F238E27FC236}">
                            <a16:creationId xmlns:a16="http://schemas.microsoft.com/office/drawing/2014/main" id="{0C2C3080-ED11-4815-AF5E-574B7C7EC87C}"/>
                          </a:ext>
                        </a:extLst>
                      </p:cNvPr>
                      <p:cNvSpPr>
                        <a:spLocks noChangeAspect="1" noChangeShapeType="1"/>
                      </p:cNvSpPr>
                      <p:nvPr/>
                    </p:nvSpPr>
                    <p:spPr bwMode="auto">
                      <a:xfrm flipV="1">
                        <a:off x="2077" y="0"/>
                        <a:ext cx="124" cy="15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4541" name="Line 21">
                        <a:extLst>
                          <a:ext uri="{FF2B5EF4-FFF2-40B4-BE49-F238E27FC236}">
                            <a16:creationId xmlns:a16="http://schemas.microsoft.com/office/drawing/2014/main" id="{796CB259-DBA1-4F0D-9801-5710D41E40CD}"/>
                          </a:ext>
                        </a:extLst>
                      </p:cNvPr>
                      <p:cNvSpPr>
                        <a:spLocks noChangeAspect="1" noChangeShapeType="1"/>
                      </p:cNvSpPr>
                      <p:nvPr/>
                    </p:nvSpPr>
                    <p:spPr bwMode="auto">
                      <a:xfrm>
                        <a:off x="1786" y="156"/>
                        <a:ext cx="0" cy="62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nvGrpSpPr>
                      <p:cNvPr id="64542" name="Group 23">
                        <a:extLst>
                          <a:ext uri="{FF2B5EF4-FFF2-40B4-BE49-F238E27FC236}">
                            <a16:creationId xmlns:a16="http://schemas.microsoft.com/office/drawing/2014/main" id="{FD1289A1-E2ED-4B5F-B75F-C88DB5822411}"/>
                          </a:ext>
                        </a:extLst>
                      </p:cNvPr>
                      <p:cNvGrpSpPr>
                        <a:grpSpLocks noChangeAspect="1"/>
                      </p:cNvGrpSpPr>
                      <p:nvPr/>
                    </p:nvGrpSpPr>
                    <p:grpSpPr bwMode="auto">
                      <a:xfrm>
                        <a:off x="0" y="156"/>
                        <a:ext cx="3250" cy="1310"/>
                        <a:chOff x="0" y="0"/>
                        <a:chExt cx="3250" cy="1310"/>
                      </a:xfrm>
                    </p:grpSpPr>
                    <p:sp>
                      <p:nvSpPr>
                        <p:cNvPr id="64543" name="Line 23">
                          <a:extLst>
                            <a:ext uri="{FF2B5EF4-FFF2-40B4-BE49-F238E27FC236}">
                              <a16:creationId xmlns:a16="http://schemas.microsoft.com/office/drawing/2014/main" id="{ADEB1104-C20D-4B54-9BC5-7D73396DFEA1}"/>
                            </a:ext>
                          </a:extLst>
                        </p:cNvPr>
                        <p:cNvSpPr>
                          <a:spLocks noChangeAspect="1" noChangeShapeType="1"/>
                        </p:cNvSpPr>
                        <p:nvPr/>
                      </p:nvSpPr>
                      <p:spPr bwMode="auto">
                        <a:xfrm>
                          <a:off x="1624" y="1248"/>
                          <a:ext cx="1494"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4544" name="Line 24">
                          <a:extLst>
                            <a:ext uri="{FF2B5EF4-FFF2-40B4-BE49-F238E27FC236}">
                              <a16:creationId xmlns:a16="http://schemas.microsoft.com/office/drawing/2014/main" id="{E3520B0E-818D-4204-9CC5-E0B31A2BDD9C}"/>
                            </a:ext>
                          </a:extLst>
                        </p:cNvPr>
                        <p:cNvSpPr>
                          <a:spLocks noChangeAspect="1" noChangeShapeType="1"/>
                        </p:cNvSpPr>
                        <p:nvPr/>
                      </p:nvSpPr>
                      <p:spPr bwMode="auto">
                        <a:xfrm>
                          <a:off x="3120" y="312"/>
                          <a:ext cx="0" cy="31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4545" name="Line 25">
                          <a:extLst>
                            <a:ext uri="{FF2B5EF4-FFF2-40B4-BE49-F238E27FC236}">
                              <a16:creationId xmlns:a16="http://schemas.microsoft.com/office/drawing/2014/main" id="{D0526006-FC7B-466D-AB06-D20F79F253F8}"/>
                            </a:ext>
                          </a:extLst>
                        </p:cNvPr>
                        <p:cNvSpPr>
                          <a:spLocks noChangeAspect="1" noChangeShapeType="1"/>
                        </p:cNvSpPr>
                        <p:nvPr/>
                      </p:nvSpPr>
                      <p:spPr bwMode="auto">
                        <a:xfrm>
                          <a:off x="2562" y="0"/>
                          <a:ext cx="0" cy="62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4546" name="AutoShape 26">
                          <a:extLst>
                            <a:ext uri="{FF2B5EF4-FFF2-40B4-BE49-F238E27FC236}">
                              <a16:creationId xmlns:a16="http://schemas.microsoft.com/office/drawing/2014/main" id="{72968181-A04B-4148-A54B-CD73035651EC}"/>
                            </a:ext>
                          </a:extLst>
                        </p:cNvPr>
                        <p:cNvSpPr>
                          <a:spLocks noChangeArrowheads="1"/>
                        </p:cNvSpPr>
                        <p:nvPr/>
                      </p:nvSpPr>
                      <p:spPr bwMode="auto">
                        <a:xfrm>
                          <a:off x="2995" y="624"/>
                          <a:ext cx="255" cy="218"/>
                        </a:xfrm>
                        <a:prstGeom prst="flowChartSummingJunction">
                          <a:avLst/>
                        </a:prstGeom>
                        <a:solidFill>
                          <a:srgbClr val="FFFFFF"/>
                        </a:solidFill>
                        <a:ln w="25400">
                          <a:solidFill>
                            <a:srgbClr val="000000"/>
                          </a:solidFill>
                          <a:round/>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801" b="0">
                            <a:solidFill>
                              <a:srgbClr val="FF0000"/>
                            </a:solidFill>
                          </a:endParaRPr>
                        </a:p>
                      </p:txBody>
                    </p:sp>
                    <p:sp>
                      <p:nvSpPr>
                        <p:cNvPr id="64547" name="Line 27">
                          <a:extLst>
                            <a:ext uri="{FF2B5EF4-FFF2-40B4-BE49-F238E27FC236}">
                              <a16:creationId xmlns:a16="http://schemas.microsoft.com/office/drawing/2014/main" id="{1BFFD45F-64F8-4064-B444-9A2C6CB41E7A}"/>
                            </a:ext>
                          </a:extLst>
                        </p:cNvPr>
                        <p:cNvSpPr>
                          <a:spLocks noChangeAspect="1" noChangeShapeType="1"/>
                        </p:cNvSpPr>
                        <p:nvPr/>
                      </p:nvSpPr>
                      <p:spPr bwMode="auto">
                        <a:xfrm>
                          <a:off x="3120" y="936"/>
                          <a:ext cx="0" cy="31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nvGrpSpPr>
                        <p:cNvPr id="64548" name="Group 29">
                          <a:extLst>
                            <a:ext uri="{FF2B5EF4-FFF2-40B4-BE49-F238E27FC236}">
                              <a16:creationId xmlns:a16="http://schemas.microsoft.com/office/drawing/2014/main" id="{26BCB862-4EC8-41D8-B418-ACA0B4DC5A79}"/>
                            </a:ext>
                          </a:extLst>
                        </p:cNvPr>
                        <p:cNvGrpSpPr>
                          <a:grpSpLocks noChangeAspect="1"/>
                        </p:cNvGrpSpPr>
                        <p:nvPr/>
                      </p:nvGrpSpPr>
                      <p:grpSpPr bwMode="auto">
                        <a:xfrm>
                          <a:off x="0" y="156"/>
                          <a:ext cx="1784" cy="1154"/>
                          <a:chOff x="0" y="0"/>
                          <a:chExt cx="1784" cy="1154"/>
                        </a:xfrm>
                      </p:grpSpPr>
                      <p:sp>
                        <p:nvSpPr>
                          <p:cNvPr id="64550" name="Line 29">
                            <a:extLst>
                              <a:ext uri="{FF2B5EF4-FFF2-40B4-BE49-F238E27FC236}">
                                <a16:creationId xmlns:a16="http://schemas.microsoft.com/office/drawing/2014/main" id="{22A53FD9-03DE-4B7E-9A38-DA6A8F53ED28}"/>
                              </a:ext>
                            </a:extLst>
                          </p:cNvPr>
                          <p:cNvSpPr>
                            <a:spLocks noChangeAspect="1" noChangeShapeType="1"/>
                          </p:cNvSpPr>
                          <p:nvPr/>
                        </p:nvSpPr>
                        <p:spPr bwMode="auto">
                          <a:xfrm flipV="1">
                            <a:off x="520" y="0"/>
                            <a:ext cx="123" cy="15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4551" name="Line 30">
                            <a:extLst>
                              <a:ext uri="{FF2B5EF4-FFF2-40B4-BE49-F238E27FC236}">
                                <a16:creationId xmlns:a16="http://schemas.microsoft.com/office/drawing/2014/main" id="{01759ACA-D25E-4941-A691-8AB08BDBDE4F}"/>
                              </a:ext>
                            </a:extLst>
                          </p:cNvPr>
                          <p:cNvSpPr>
                            <a:spLocks noChangeAspect="1" noChangeShapeType="1"/>
                          </p:cNvSpPr>
                          <p:nvPr/>
                        </p:nvSpPr>
                        <p:spPr bwMode="auto">
                          <a:xfrm>
                            <a:off x="736" y="155"/>
                            <a:ext cx="249"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4552" name="Line 31">
                            <a:extLst>
                              <a:ext uri="{FF2B5EF4-FFF2-40B4-BE49-F238E27FC236}">
                                <a16:creationId xmlns:a16="http://schemas.microsoft.com/office/drawing/2014/main" id="{BBEE135A-D0DF-4C9A-A791-E9AEC6EF86DD}"/>
                              </a:ext>
                            </a:extLst>
                          </p:cNvPr>
                          <p:cNvSpPr>
                            <a:spLocks noChangeAspect="1" noChangeShapeType="1"/>
                          </p:cNvSpPr>
                          <p:nvPr/>
                        </p:nvSpPr>
                        <p:spPr bwMode="auto">
                          <a:xfrm flipV="1">
                            <a:off x="996" y="0"/>
                            <a:ext cx="124" cy="15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4553" name="Line 32">
                            <a:extLst>
                              <a:ext uri="{FF2B5EF4-FFF2-40B4-BE49-F238E27FC236}">
                                <a16:creationId xmlns:a16="http://schemas.microsoft.com/office/drawing/2014/main" id="{32363051-D500-41B0-984F-B17D4B1F9309}"/>
                              </a:ext>
                            </a:extLst>
                          </p:cNvPr>
                          <p:cNvSpPr>
                            <a:spLocks noChangeAspect="1" noChangeShapeType="1"/>
                          </p:cNvSpPr>
                          <p:nvPr/>
                        </p:nvSpPr>
                        <p:spPr bwMode="auto">
                          <a:xfrm>
                            <a:off x="7" y="1091"/>
                            <a:ext cx="1437"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4554" name="Line 33">
                            <a:extLst>
                              <a:ext uri="{FF2B5EF4-FFF2-40B4-BE49-F238E27FC236}">
                                <a16:creationId xmlns:a16="http://schemas.microsoft.com/office/drawing/2014/main" id="{09B0F8E3-C50B-42B8-9159-12DFA0BCFD6A}"/>
                              </a:ext>
                            </a:extLst>
                          </p:cNvPr>
                          <p:cNvSpPr>
                            <a:spLocks noChangeAspect="1" noChangeShapeType="1"/>
                          </p:cNvSpPr>
                          <p:nvPr/>
                        </p:nvSpPr>
                        <p:spPr bwMode="auto">
                          <a:xfrm>
                            <a:off x="4" y="156"/>
                            <a:ext cx="1" cy="93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4555" name="AutoShape 34">
                            <a:extLst>
                              <a:ext uri="{FF2B5EF4-FFF2-40B4-BE49-F238E27FC236}">
                                <a16:creationId xmlns:a16="http://schemas.microsoft.com/office/drawing/2014/main" id="{97707A29-957F-4E0C-9AE4-E7DF88F5F711}"/>
                              </a:ext>
                            </a:extLst>
                          </p:cNvPr>
                          <p:cNvSpPr>
                            <a:spLocks noChangeArrowheads="1"/>
                          </p:cNvSpPr>
                          <p:nvPr/>
                        </p:nvSpPr>
                        <p:spPr bwMode="auto">
                          <a:xfrm>
                            <a:off x="1444" y="936"/>
                            <a:ext cx="255" cy="218"/>
                          </a:xfrm>
                          <a:prstGeom prst="flowChartOr">
                            <a:avLst/>
                          </a:prstGeom>
                          <a:solidFill>
                            <a:srgbClr val="FFFFFF"/>
                          </a:solidFill>
                          <a:ln w="25400">
                            <a:solidFill>
                              <a:srgbClr val="000000"/>
                            </a:solidFill>
                            <a:round/>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801" b="0">
                              <a:solidFill>
                                <a:srgbClr val="FF0000"/>
                              </a:solidFill>
                            </a:endParaRPr>
                          </a:p>
                        </p:txBody>
                      </p:sp>
                      <p:sp>
                        <p:nvSpPr>
                          <p:cNvPr id="64556" name="Line 35">
                            <a:extLst>
                              <a:ext uri="{FF2B5EF4-FFF2-40B4-BE49-F238E27FC236}">
                                <a16:creationId xmlns:a16="http://schemas.microsoft.com/office/drawing/2014/main" id="{79ADCE22-4BE9-45C7-9C40-7821FF949869}"/>
                              </a:ext>
                            </a:extLst>
                          </p:cNvPr>
                          <p:cNvSpPr>
                            <a:spLocks noChangeAspect="1" noChangeShapeType="1"/>
                          </p:cNvSpPr>
                          <p:nvPr/>
                        </p:nvSpPr>
                        <p:spPr bwMode="auto">
                          <a:xfrm>
                            <a:off x="0" y="156"/>
                            <a:ext cx="51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4557" name="Line 36">
                            <a:extLst>
                              <a:ext uri="{FF2B5EF4-FFF2-40B4-BE49-F238E27FC236}">
                                <a16:creationId xmlns:a16="http://schemas.microsoft.com/office/drawing/2014/main" id="{E161CA6F-5F47-4D32-BFC2-770067D20D0B}"/>
                              </a:ext>
                            </a:extLst>
                          </p:cNvPr>
                          <p:cNvSpPr>
                            <a:spLocks noChangeAspect="1" noChangeShapeType="1"/>
                          </p:cNvSpPr>
                          <p:nvPr/>
                        </p:nvSpPr>
                        <p:spPr bwMode="auto">
                          <a:xfrm>
                            <a:off x="1244" y="164"/>
                            <a:ext cx="54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sp>
                      <p:nvSpPr>
                        <p:cNvPr id="64549" name="Line 37">
                          <a:extLst>
                            <a:ext uri="{FF2B5EF4-FFF2-40B4-BE49-F238E27FC236}">
                              <a16:creationId xmlns:a16="http://schemas.microsoft.com/office/drawing/2014/main" id="{1AE0E5F0-DEA0-4C92-B9F9-C1F575EC6958}"/>
                            </a:ext>
                          </a:extLst>
                        </p:cNvPr>
                        <p:cNvSpPr>
                          <a:spLocks noChangeAspect="1" noChangeShapeType="1"/>
                        </p:cNvSpPr>
                        <p:nvPr/>
                      </p:nvSpPr>
                      <p:spPr bwMode="auto">
                        <a:xfrm>
                          <a:off x="2576" y="306"/>
                          <a:ext cx="54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grpSp>
              </p:grpSp>
            </p:grpSp>
          </p:grpSp>
        </p:grpSp>
      </p:grpSp>
      <p:grpSp>
        <p:nvGrpSpPr>
          <p:cNvPr id="73767" name="Group 39">
            <a:extLst>
              <a:ext uri="{FF2B5EF4-FFF2-40B4-BE49-F238E27FC236}">
                <a16:creationId xmlns:a16="http://schemas.microsoft.com/office/drawing/2014/main" id="{D0E5A386-2BC7-4A84-8A32-F4A9D65B3849}"/>
              </a:ext>
            </a:extLst>
          </p:cNvPr>
          <p:cNvGrpSpPr>
            <a:grpSpLocks noChangeAspect="1"/>
          </p:cNvGrpSpPr>
          <p:nvPr/>
        </p:nvGrpSpPr>
        <p:grpSpPr bwMode="auto">
          <a:xfrm>
            <a:off x="6330939" y="5081985"/>
            <a:ext cx="4136001" cy="1523846"/>
            <a:chOff x="35" y="141"/>
            <a:chExt cx="2369" cy="873"/>
          </a:xfrm>
        </p:grpSpPr>
        <p:sp>
          <p:nvSpPr>
            <p:cNvPr id="64519" name="Text Box 39">
              <a:extLst>
                <a:ext uri="{FF2B5EF4-FFF2-40B4-BE49-F238E27FC236}">
                  <a16:creationId xmlns:a16="http://schemas.microsoft.com/office/drawing/2014/main" id="{B065067E-FFE0-4996-9892-3927A944B108}"/>
                </a:ext>
              </a:extLst>
            </p:cNvPr>
            <p:cNvSpPr txBox="1">
              <a:spLocks noChangeAspect="1" noChangeArrowheads="1"/>
            </p:cNvSpPr>
            <p:nvPr/>
          </p:nvSpPr>
          <p:spPr bwMode="auto">
            <a:xfrm>
              <a:off x="35" y="144"/>
              <a:ext cx="327" cy="3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dirty="0">
                  <a:solidFill>
                    <a:srgbClr val="4F81BD"/>
                  </a:solidFill>
                </a:rPr>
                <a:t>P</a:t>
              </a:r>
            </a:p>
          </p:txBody>
        </p:sp>
        <p:sp>
          <p:nvSpPr>
            <p:cNvPr id="64520" name="Text Box 40">
              <a:extLst>
                <a:ext uri="{FF2B5EF4-FFF2-40B4-BE49-F238E27FC236}">
                  <a16:creationId xmlns:a16="http://schemas.microsoft.com/office/drawing/2014/main" id="{353B215E-5655-4F60-935F-E8266D57BE5A}"/>
                </a:ext>
              </a:extLst>
            </p:cNvPr>
            <p:cNvSpPr txBox="1">
              <a:spLocks noChangeAspect="1" noChangeArrowheads="1"/>
            </p:cNvSpPr>
            <p:nvPr/>
          </p:nvSpPr>
          <p:spPr bwMode="auto">
            <a:xfrm>
              <a:off x="46" y="635"/>
              <a:ext cx="328"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4F81BD"/>
                  </a:solidFill>
                </a:rPr>
                <a:t>T</a:t>
              </a:r>
            </a:p>
          </p:txBody>
        </p:sp>
        <p:sp>
          <p:nvSpPr>
            <p:cNvPr id="64521" name="Text Box 41">
              <a:extLst>
                <a:ext uri="{FF2B5EF4-FFF2-40B4-BE49-F238E27FC236}">
                  <a16:creationId xmlns:a16="http://schemas.microsoft.com/office/drawing/2014/main" id="{C4D54431-6115-4383-8F69-C0D729F11D8A}"/>
                </a:ext>
              </a:extLst>
            </p:cNvPr>
            <p:cNvSpPr txBox="1">
              <a:spLocks noChangeAspect="1" noChangeArrowheads="1"/>
            </p:cNvSpPr>
            <p:nvPr/>
          </p:nvSpPr>
          <p:spPr bwMode="auto">
            <a:xfrm>
              <a:off x="36" y="388"/>
              <a:ext cx="328"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dirty="0">
                  <a:solidFill>
                    <a:srgbClr val="4F81BD"/>
                  </a:solidFill>
                </a:rPr>
                <a:t>S</a:t>
              </a:r>
            </a:p>
          </p:txBody>
        </p:sp>
        <p:grpSp>
          <p:nvGrpSpPr>
            <p:cNvPr id="64522" name="Group 43">
              <a:extLst>
                <a:ext uri="{FF2B5EF4-FFF2-40B4-BE49-F238E27FC236}">
                  <a16:creationId xmlns:a16="http://schemas.microsoft.com/office/drawing/2014/main" id="{D70BDA86-F13D-48FA-8A23-CCC3078A1898}"/>
                </a:ext>
              </a:extLst>
            </p:cNvPr>
            <p:cNvGrpSpPr>
              <a:grpSpLocks noChangeAspect="1"/>
            </p:cNvGrpSpPr>
            <p:nvPr/>
          </p:nvGrpSpPr>
          <p:grpSpPr bwMode="auto">
            <a:xfrm>
              <a:off x="324" y="141"/>
              <a:ext cx="2080" cy="631"/>
              <a:chOff x="0" y="0"/>
              <a:chExt cx="2284" cy="696"/>
            </a:xfrm>
          </p:grpSpPr>
          <p:sp>
            <p:nvSpPr>
              <p:cNvPr id="64523" name="Text Box 43">
                <a:extLst>
                  <a:ext uri="{FF2B5EF4-FFF2-40B4-BE49-F238E27FC236}">
                    <a16:creationId xmlns:a16="http://schemas.microsoft.com/office/drawing/2014/main" id="{22FA870A-A997-4E4A-9184-1B4FFEB779B3}"/>
                  </a:ext>
                </a:extLst>
              </p:cNvPr>
              <p:cNvSpPr txBox="1">
                <a:spLocks noChangeAspect="1" noChangeArrowheads="1"/>
              </p:cNvSpPr>
              <p:nvPr/>
            </p:nvSpPr>
            <p:spPr bwMode="auto">
              <a:xfrm>
                <a:off x="902" y="0"/>
                <a:ext cx="540" cy="696"/>
              </a:xfrm>
              <a:prstGeom prst="rect">
                <a:avLst/>
              </a:prstGeom>
              <a:solidFill>
                <a:srgbClr val="FFFFFF"/>
              </a:solidFill>
              <a:ln w="25400">
                <a:solidFill>
                  <a:srgbClr val="000000"/>
                </a:solidFill>
                <a:miter lim="800000"/>
                <a:headEnd/>
                <a:tailEnd/>
              </a:ln>
            </p:spPr>
            <p:txBody>
              <a:bodyPr anchor="ctr" anchorCtr="1"/>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4F81BD"/>
                    </a:solidFill>
                  </a:rPr>
                  <a:t>&amp;</a:t>
                </a:r>
              </a:p>
            </p:txBody>
          </p:sp>
          <p:sp>
            <p:nvSpPr>
              <p:cNvPr id="64524" name="Line 44">
                <a:extLst>
                  <a:ext uri="{FF2B5EF4-FFF2-40B4-BE49-F238E27FC236}">
                    <a16:creationId xmlns:a16="http://schemas.microsoft.com/office/drawing/2014/main" id="{AA9A40FD-938B-4F96-A5BD-EE097A2FCD29}"/>
                  </a:ext>
                </a:extLst>
              </p:cNvPr>
              <p:cNvSpPr>
                <a:spLocks noChangeAspect="1" noChangeShapeType="1"/>
              </p:cNvSpPr>
              <p:nvPr/>
            </p:nvSpPr>
            <p:spPr bwMode="auto">
              <a:xfrm>
                <a:off x="1466" y="368"/>
                <a:ext cx="818"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4525" name="Line 45">
                <a:extLst>
                  <a:ext uri="{FF2B5EF4-FFF2-40B4-BE49-F238E27FC236}">
                    <a16:creationId xmlns:a16="http://schemas.microsoft.com/office/drawing/2014/main" id="{A064B7A0-1857-4A1A-A962-4A933CCEF794}"/>
                  </a:ext>
                </a:extLst>
              </p:cNvPr>
              <p:cNvSpPr>
                <a:spLocks noChangeAspect="1" noChangeShapeType="1"/>
              </p:cNvSpPr>
              <p:nvPr/>
            </p:nvSpPr>
            <p:spPr bwMode="auto">
              <a:xfrm>
                <a:off x="2" y="610"/>
                <a:ext cx="90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4526" name="Line 46">
                <a:extLst>
                  <a:ext uri="{FF2B5EF4-FFF2-40B4-BE49-F238E27FC236}">
                    <a16:creationId xmlns:a16="http://schemas.microsoft.com/office/drawing/2014/main" id="{DCC0E4E6-EED2-4699-89FD-0582B61BB004}"/>
                  </a:ext>
                </a:extLst>
              </p:cNvPr>
              <p:cNvSpPr>
                <a:spLocks noChangeAspect="1" noChangeShapeType="1"/>
              </p:cNvSpPr>
              <p:nvPr/>
            </p:nvSpPr>
            <p:spPr bwMode="auto">
              <a:xfrm>
                <a:off x="4" y="388"/>
                <a:ext cx="90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4527" name="Line 47">
                <a:extLst>
                  <a:ext uri="{FF2B5EF4-FFF2-40B4-BE49-F238E27FC236}">
                    <a16:creationId xmlns:a16="http://schemas.microsoft.com/office/drawing/2014/main" id="{03F66858-9820-4F96-8919-5A6BA8B67EE5}"/>
                  </a:ext>
                </a:extLst>
              </p:cNvPr>
              <p:cNvSpPr>
                <a:spLocks noChangeAspect="1" noChangeShapeType="1"/>
              </p:cNvSpPr>
              <p:nvPr/>
            </p:nvSpPr>
            <p:spPr bwMode="auto">
              <a:xfrm>
                <a:off x="0" y="155"/>
                <a:ext cx="90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grpSp>
      <p:sp>
        <p:nvSpPr>
          <p:cNvPr id="49" name="Rectangle 2">
            <a:extLst>
              <a:ext uri="{FF2B5EF4-FFF2-40B4-BE49-F238E27FC236}">
                <a16:creationId xmlns:a16="http://schemas.microsoft.com/office/drawing/2014/main" id="{836466D9-159A-4B2C-90B1-8A15A4D89C3F}"/>
              </a:ext>
            </a:extLst>
          </p:cNvPr>
          <p:cNvSpPr txBox="1">
            <a:spLocks noChangeArrowheads="1"/>
          </p:cNvSpPr>
          <p:nvPr/>
        </p:nvSpPr>
        <p:spPr>
          <a:xfrm>
            <a:off x="915493" y="98632"/>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dirty="0"/>
              <a:t>例</a:t>
            </a:r>
            <a:r>
              <a:rPr lang="en-US" altLang="zh-CN" dirty="0"/>
              <a:t>2.39 </a:t>
            </a:r>
            <a:r>
              <a:rPr lang="zh-CN" altLang="en-US" dirty="0"/>
              <a:t>（续）</a:t>
            </a:r>
            <a:endParaRPr lang="zh-CN" altLang="en-US" sz="2199" dirty="0">
              <a:solidFill>
                <a:prstClr val="white"/>
              </a:solidFill>
              <a:latin typeface="微软雅黑"/>
              <a:ea typeface="微软雅黑"/>
            </a:endParaRPr>
          </a:p>
        </p:txBody>
      </p:sp>
    </p:spTree>
    <p:custDataLst>
      <p:tags r:id="rId1"/>
    </p:custDataLst>
    <p:extLst>
      <p:ext uri="{BB962C8B-B14F-4D97-AF65-F5344CB8AC3E}">
        <p14:creationId xmlns:p14="http://schemas.microsoft.com/office/powerpoint/2010/main" val="917438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732">
                                            <p:txEl>
                                              <p:pRg st="0" end="0"/>
                                            </p:txEl>
                                          </p:spTgt>
                                        </p:tgtEl>
                                        <p:attrNameLst>
                                          <p:attrName>style.visibility</p:attrName>
                                        </p:attrNameLst>
                                      </p:cBhvr>
                                      <p:to>
                                        <p:strVal val="visible"/>
                                      </p:to>
                                    </p:set>
                                    <p:anim calcmode="lin" valueType="num">
                                      <p:cBhvr additive="base">
                                        <p:cTn id="7" dur="500" fill="hold"/>
                                        <p:tgtEl>
                                          <p:spTgt spid="7373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3732">
                                            <p:txEl>
                                              <p:pRg st="1" end="1"/>
                                            </p:txEl>
                                          </p:spTgt>
                                        </p:tgtEl>
                                        <p:attrNameLst>
                                          <p:attrName>style.visibility</p:attrName>
                                        </p:attrNameLst>
                                      </p:cBhvr>
                                      <p:to>
                                        <p:strVal val="visible"/>
                                      </p:to>
                                    </p:set>
                                    <p:anim calcmode="lin" valueType="num">
                                      <p:cBhvr additive="base">
                                        <p:cTn id="13" dur="500" fill="hold"/>
                                        <p:tgtEl>
                                          <p:spTgt spid="7373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73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3732">
                                            <p:txEl>
                                              <p:pRg st="2" end="2"/>
                                            </p:txEl>
                                          </p:spTgt>
                                        </p:tgtEl>
                                        <p:attrNameLst>
                                          <p:attrName>style.visibility</p:attrName>
                                        </p:attrNameLst>
                                      </p:cBhvr>
                                      <p:to>
                                        <p:strVal val="visible"/>
                                      </p:to>
                                    </p:set>
                                    <p:anim calcmode="lin" valueType="num">
                                      <p:cBhvr additive="base">
                                        <p:cTn id="19" dur="500" fill="hold"/>
                                        <p:tgtEl>
                                          <p:spTgt spid="7373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73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5" presetClass="entr" presetSubtype="0" fill="hold" nodeType="clickEffect">
                                  <p:stCondLst>
                                    <p:cond delay="0"/>
                                  </p:stCondLst>
                                  <p:childTnLst>
                                    <p:set>
                                      <p:cBhvr>
                                        <p:cTn id="24" dur="1" fill="hold">
                                          <p:stCondLst>
                                            <p:cond delay="0"/>
                                          </p:stCondLst>
                                        </p:cTn>
                                        <p:tgtEl>
                                          <p:spTgt spid="73733"/>
                                        </p:tgtEl>
                                        <p:attrNameLst>
                                          <p:attrName>style.visibility</p:attrName>
                                        </p:attrNameLst>
                                      </p:cBhvr>
                                      <p:to>
                                        <p:strVal val="visible"/>
                                      </p:to>
                                    </p:set>
                                    <p:anim calcmode="lin" valueType="num">
                                      <p:cBhvr>
                                        <p:cTn id="25" dur="500" decel="50000" fill="hold">
                                          <p:stCondLst>
                                            <p:cond delay="0"/>
                                          </p:stCondLst>
                                        </p:cTn>
                                        <p:tgtEl>
                                          <p:spTgt spid="73733"/>
                                        </p:tgtEl>
                                        <p:attrNameLst>
                                          <p:attrName>style.rotation</p:attrName>
                                        </p:attrNameLst>
                                      </p:cBhvr>
                                      <p:tavLst>
                                        <p:tav tm="0">
                                          <p:val>
                                            <p:fltVal val="-90"/>
                                          </p:val>
                                        </p:tav>
                                        <p:tav tm="100000">
                                          <p:val>
                                            <p:fltVal val="0"/>
                                          </p:val>
                                        </p:tav>
                                      </p:tavLst>
                                    </p:anim>
                                    <p:anim calcmode="lin" valueType="num">
                                      <p:cBhvr>
                                        <p:cTn id="26" dur="500" decel="50000" fill="hold">
                                          <p:stCondLst>
                                            <p:cond delay="0"/>
                                          </p:stCondLst>
                                        </p:cTn>
                                        <p:tgtEl>
                                          <p:spTgt spid="73733"/>
                                        </p:tgtEl>
                                        <p:attrNameLst>
                                          <p:attrName>ppt_w</p:attrName>
                                        </p:attrNameLst>
                                      </p:cBhvr>
                                      <p:tavLst>
                                        <p:tav tm="0">
                                          <p:val>
                                            <p:strVal val="#ppt_w"/>
                                          </p:val>
                                        </p:tav>
                                        <p:tav tm="100000">
                                          <p:val>
                                            <p:strVal val="#ppt_w*.05"/>
                                          </p:val>
                                        </p:tav>
                                      </p:tavLst>
                                    </p:anim>
                                    <p:anim calcmode="lin" valueType="num">
                                      <p:cBhvr>
                                        <p:cTn id="27" dur="500" accel="50000" fill="hold">
                                          <p:stCondLst>
                                            <p:cond delay="500"/>
                                          </p:stCondLst>
                                        </p:cTn>
                                        <p:tgtEl>
                                          <p:spTgt spid="73733"/>
                                        </p:tgtEl>
                                        <p:attrNameLst>
                                          <p:attrName>ppt_w</p:attrName>
                                        </p:attrNameLst>
                                      </p:cBhvr>
                                      <p:tavLst>
                                        <p:tav tm="0">
                                          <p:val>
                                            <p:strVal val="#ppt_w*.05"/>
                                          </p:val>
                                        </p:tav>
                                        <p:tav tm="100000">
                                          <p:val>
                                            <p:strVal val="#ppt_w"/>
                                          </p:val>
                                        </p:tav>
                                      </p:tavLst>
                                    </p:anim>
                                    <p:anim calcmode="lin" valueType="num">
                                      <p:cBhvr>
                                        <p:cTn id="28" dur="1000" fill="hold"/>
                                        <p:tgtEl>
                                          <p:spTgt spid="73733"/>
                                        </p:tgtEl>
                                        <p:attrNameLst>
                                          <p:attrName>ppt_h</p:attrName>
                                        </p:attrNameLst>
                                      </p:cBhvr>
                                      <p:tavLst>
                                        <p:tav tm="0">
                                          <p:val>
                                            <p:strVal val="#ppt_h"/>
                                          </p:val>
                                        </p:tav>
                                        <p:tav tm="100000">
                                          <p:val>
                                            <p:strVal val="#ppt_h"/>
                                          </p:val>
                                        </p:tav>
                                      </p:tavLst>
                                    </p:anim>
                                    <p:anim calcmode="lin" valueType="num">
                                      <p:cBhvr>
                                        <p:cTn id="29" dur="500" decel="50000" fill="hold">
                                          <p:stCondLst>
                                            <p:cond delay="0"/>
                                          </p:stCondLst>
                                        </p:cTn>
                                        <p:tgtEl>
                                          <p:spTgt spid="73733"/>
                                        </p:tgtEl>
                                        <p:attrNameLst>
                                          <p:attrName>ppt_x</p:attrName>
                                        </p:attrNameLst>
                                      </p:cBhvr>
                                      <p:tavLst>
                                        <p:tav tm="0">
                                          <p:val>
                                            <p:strVal val="#ppt_x+.4"/>
                                          </p:val>
                                        </p:tav>
                                        <p:tav tm="100000">
                                          <p:val>
                                            <p:strVal val="#ppt_x"/>
                                          </p:val>
                                        </p:tav>
                                      </p:tavLst>
                                    </p:anim>
                                    <p:anim calcmode="lin" valueType="num">
                                      <p:cBhvr>
                                        <p:cTn id="30" dur="500" decel="50000" fill="hold">
                                          <p:stCondLst>
                                            <p:cond delay="0"/>
                                          </p:stCondLst>
                                        </p:cTn>
                                        <p:tgtEl>
                                          <p:spTgt spid="73733"/>
                                        </p:tgtEl>
                                        <p:attrNameLst>
                                          <p:attrName>ppt_y</p:attrName>
                                        </p:attrNameLst>
                                      </p:cBhvr>
                                      <p:tavLst>
                                        <p:tav tm="0">
                                          <p:val>
                                            <p:strVal val="#ppt_y-.2"/>
                                          </p:val>
                                        </p:tav>
                                        <p:tav tm="100000">
                                          <p:val>
                                            <p:strVal val="#ppt_y+.1"/>
                                          </p:val>
                                        </p:tav>
                                      </p:tavLst>
                                    </p:anim>
                                    <p:anim calcmode="lin" valueType="num">
                                      <p:cBhvr>
                                        <p:cTn id="31" dur="500" accel="50000" fill="hold">
                                          <p:stCondLst>
                                            <p:cond delay="500"/>
                                          </p:stCondLst>
                                        </p:cTn>
                                        <p:tgtEl>
                                          <p:spTgt spid="73733"/>
                                        </p:tgtEl>
                                        <p:attrNameLst>
                                          <p:attrName>ppt_y</p:attrName>
                                        </p:attrNameLst>
                                      </p:cBhvr>
                                      <p:tavLst>
                                        <p:tav tm="0">
                                          <p:val>
                                            <p:strVal val="#ppt_y+.1"/>
                                          </p:val>
                                        </p:tav>
                                        <p:tav tm="100000">
                                          <p:val>
                                            <p:strVal val="#ppt_y"/>
                                          </p:val>
                                        </p:tav>
                                      </p:tavLst>
                                    </p:anim>
                                    <p:animEffect transition="in" filter="fade">
                                      <p:cBhvr>
                                        <p:cTn id="32" dur="1000" decel="50000">
                                          <p:stCondLst>
                                            <p:cond delay="0"/>
                                          </p:stCondLst>
                                        </p:cTn>
                                        <p:tgtEl>
                                          <p:spTgt spid="7373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3732">
                                            <p:txEl>
                                              <p:pRg st="3" end="3"/>
                                            </p:txEl>
                                          </p:spTgt>
                                        </p:tgtEl>
                                        <p:attrNameLst>
                                          <p:attrName>style.visibility</p:attrName>
                                        </p:attrNameLst>
                                      </p:cBhvr>
                                      <p:to>
                                        <p:strVal val="visible"/>
                                      </p:to>
                                    </p:set>
                                    <p:anim calcmode="lin" valueType="num">
                                      <p:cBhvr additive="base">
                                        <p:cTn id="37" dur="500" fill="hold"/>
                                        <p:tgtEl>
                                          <p:spTgt spid="73732">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373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3732">
                                            <p:txEl>
                                              <p:pRg st="4" end="4"/>
                                            </p:txEl>
                                          </p:spTgt>
                                        </p:tgtEl>
                                        <p:attrNameLst>
                                          <p:attrName>style.visibility</p:attrName>
                                        </p:attrNameLst>
                                      </p:cBhvr>
                                      <p:to>
                                        <p:strVal val="visible"/>
                                      </p:to>
                                    </p:set>
                                    <p:anim calcmode="lin" valueType="num">
                                      <p:cBhvr additive="base">
                                        <p:cTn id="43" dur="500" fill="hold"/>
                                        <p:tgtEl>
                                          <p:spTgt spid="73732">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373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5" presetClass="entr" presetSubtype="0" fill="hold" nodeType="clickEffect">
                                  <p:stCondLst>
                                    <p:cond delay="0"/>
                                  </p:stCondLst>
                                  <p:childTnLst>
                                    <p:set>
                                      <p:cBhvr>
                                        <p:cTn id="48" dur="1" fill="hold">
                                          <p:stCondLst>
                                            <p:cond delay="0"/>
                                          </p:stCondLst>
                                        </p:cTn>
                                        <p:tgtEl>
                                          <p:spTgt spid="73767"/>
                                        </p:tgtEl>
                                        <p:attrNameLst>
                                          <p:attrName>style.visibility</p:attrName>
                                        </p:attrNameLst>
                                      </p:cBhvr>
                                      <p:to>
                                        <p:strVal val="visible"/>
                                      </p:to>
                                    </p:set>
                                    <p:anim calcmode="lin" valueType="num">
                                      <p:cBhvr>
                                        <p:cTn id="49" dur="500" decel="50000" fill="hold">
                                          <p:stCondLst>
                                            <p:cond delay="0"/>
                                          </p:stCondLst>
                                        </p:cTn>
                                        <p:tgtEl>
                                          <p:spTgt spid="73767"/>
                                        </p:tgtEl>
                                        <p:attrNameLst>
                                          <p:attrName>style.rotation</p:attrName>
                                        </p:attrNameLst>
                                      </p:cBhvr>
                                      <p:tavLst>
                                        <p:tav tm="0">
                                          <p:val>
                                            <p:fltVal val="-90"/>
                                          </p:val>
                                        </p:tav>
                                        <p:tav tm="100000">
                                          <p:val>
                                            <p:fltVal val="0"/>
                                          </p:val>
                                        </p:tav>
                                      </p:tavLst>
                                    </p:anim>
                                    <p:anim calcmode="lin" valueType="num">
                                      <p:cBhvr>
                                        <p:cTn id="50" dur="500" decel="50000" fill="hold">
                                          <p:stCondLst>
                                            <p:cond delay="0"/>
                                          </p:stCondLst>
                                        </p:cTn>
                                        <p:tgtEl>
                                          <p:spTgt spid="73767"/>
                                        </p:tgtEl>
                                        <p:attrNameLst>
                                          <p:attrName>ppt_w</p:attrName>
                                        </p:attrNameLst>
                                      </p:cBhvr>
                                      <p:tavLst>
                                        <p:tav tm="0">
                                          <p:val>
                                            <p:strVal val="#ppt_w"/>
                                          </p:val>
                                        </p:tav>
                                        <p:tav tm="100000">
                                          <p:val>
                                            <p:strVal val="#ppt_w*.05"/>
                                          </p:val>
                                        </p:tav>
                                      </p:tavLst>
                                    </p:anim>
                                    <p:anim calcmode="lin" valueType="num">
                                      <p:cBhvr>
                                        <p:cTn id="51" dur="500" accel="50000" fill="hold">
                                          <p:stCondLst>
                                            <p:cond delay="500"/>
                                          </p:stCondLst>
                                        </p:cTn>
                                        <p:tgtEl>
                                          <p:spTgt spid="73767"/>
                                        </p:tgtEl>
                                        <p:attrNameLst>
                                          <p:attrName>ppt_w</p:attrName>
                                        </p:attrNameLst>
                                      </p:cBhvr>
                                      <p:tavLst>
                                        <p:tav tm="0">
                                          <p:val>
                                            <p:strVal val="#ppt_w*.05"/>
                                          </p:val>
                                        </p:tav>
                                        <p:tav tm="100000">
                                          <p:val>
                                            <p:strVal val="#ppt_w"/>
                                          </p:val>
                                        </p:tav>
                                      </p:tavLst>
                                    </p:anim>
                                    <p:anim calcmode="lin" valueType="num">
                                      <p:cBhvr>
                                        <p:cTn id="52" dur="1000" fill="hold"/>
                                        <p:tgtEl>
                                          <p:spTgt spid="73767"/>
                                        </p:tgtEl>
                                        <p:attrNameLst>
                                          <p:attrName>ppt_h</p:attrName>
                                        </p:attrNameLst>
                                      </p:cBhvr>
                                      <p:tavLst>
                                        <p:tav tm="0">
                                          <p:val>
                                            <p:strVal val="#ppt_h"/>
                                          </p:val>
                                        </p:tav>
                                        <p:tav tm="100000">
                                          <p:val>
                                            <p:strVal val="#ppt_h"/>
                                          </p:val>
                                        </p:tav>
                                      </p:tavLst>
                                    </p:anim>
                                    <p:anim calcmode="lin" valueType="num">
                                      <p:cBhvr>
                                        <p:cTn id="53" dur="500" decel="50000" fill="hold">
                                          <p:stCondLst>
                                            <p:cond delay="0"/>
                                          </p:stCondLst>
                                        </p:cTn>
                                        <p:tgtEl>
                                          <p:spTgt spid="73767"/>
                                        </p:tgtEl>
                                        <p:attrNameLst>
                                          <p:attrName>ppt_x</p:attrName>
                                        </p:attrNameLst>
                                      </p:cBhvr>
                                      <p:tavLst>
                                        <p:tav tm="0">
                                          <p:val>
                                            <p:strVal val="#ppt_x+.4"/>
                                          </p:val>
                                        </p:tav>
                                        <p:tav tm="100000">
                                          <p:val>
                                            <p:strVal val="#ppt_x"/>
                                          </p:val>
                                        </p:tav>
                                      </p:tavLst>
                                    </p:anim>
                                    <p:anim calcmode="lin" valueType="num">
                                      <p:cBhvr>
                                        <p:cTn id="54" dur="500" decel="50000" fill="hold">
                                          <p:stCondLst>
                                            <p:cond delay="0"/>
                                          </p:stCondLst>
                                        </p:cTn>
                                        <p:tgtEl>
                                          <p:spTgt spid="73767"/>
                                        </p:tgtEl>
                                        <p:attrNameLst>
                                          <p:attrName>ppt_y</p:attrName>
                                        </p:attrNameLst>
                                      </p:cBhvr>
                                      <p:tavLst>
                                        <p:tav tm="0">
                                          <p:val>
                                            <p:strVal val="#ppt_y-.2"/>
                                          </p:val>
                                        </p:tav>
                                        <p:tav tm="100000">
                                          <p:val>
                                            <p:strVal val="#ppt_y+.1"/>
                                          </p:val>
                                        </p:tav>
                                      </p:tavLst>
                                    </p:anim>
                                    <p:anim calcmode="lin" valueType="num">
                                      <p:cBhvr>
                                        <p:cTn id="55" dur="500" accel="50000" fill="hold">
                                          <p:stCondLst>
                                            <p:cond delay="500"/>
                                          </p:stCondLst>
                                        </p:cTn>
                                        <p:tgtEl>
                                          <p:spTgt spid="73767"/>
                                        </p:tgtEl>
                                        <p:attrNameLst>
                                          <p:attrName>ppt_y</p:attrName>
                                        </p:attrNameLst>
                                      </p:cBhvr>
                                      <p:tavLst>
                                        <p:tav tm="0">
                                          <p:val>
                                            <p:strVal val="#ppt_y+.1"/>
                                          </p:val>
                                        </p:tav>
                                        <p:tav tm="100000">
                                          <p:val>
                                            <p:strVal val="#ppt_y"/>
                                          </p:val>
                                        </p:tav>
                                      </p:tavLst>
                                    </p:anim>
                                    <p:animEffect transition="in" filter="fade">
                                      <p:cBhvr>
                                        <p:cTn id="56" dur="1000" decel="50000">
                                          <p:stCondLst>
                                            <p:cond delay="0"/>
                                          </p:stCondLst>
                                        </p:cTn>
                                        <p:tgtEl>
                                          <p:spTgt spid="73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build="p"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3">
            <a:extLst>
              <a:ext uri="{FF2B5EF4-FFF2-40B4-BE49-F238E27FC236}">
                <a16:creationId xmlns:a16="http://schemas.microsoft.com/office/drawing/2014/main" id="{6F534E19-69D1-4668-9967-322E47086C90}"/>
              </a:ext>
            </a:extLst>
          </p:cNvPr>
          <p:cNvSpPr>
            <a:spLocks noGrp="1" noChangeArrowheads="1"/>
          </p:cNvSpPr>
          <p:nvPr>
            <p:ph type="body" idx="4294967295"/>
          </p:nvPr>
        </p:nvSpPr>
        <p:spPr>
          <a:xfrm>
            <a:off x="344026" y="924865"/>
            <a:ext cx="8281509" cy="1203255"/>
          </a:xfrm>
        </p:spPr>
        <p:txBody>
          <a:bodyPr>
            <a:normAutofit/>
          </a:bodyPr>
          <a:lstStyle/>
          <a:p>
            <a:pPr marL="0" indent="0">
              <a:buNone/>
            </a:pPr>
            <a:r>
              <a:rPr lang="zh-CN" altLang="en-US" dirty="0">
                <a:solidFill>
                  <a:srgbClr val="C00000"/>
                </a:solidFill>
              </a:rPr>
              <a:t>例</a:t>
            </a:r>
            <a:r>
              <a:rPr lang="en-US" altLang="zh-CN" dirty="0">
                <a:solidFill>
                  <a:srgbClr val="C00000"/>
                </a:solidFill>
              </a:rPr>
              <a:t>2.40   </a:t>
            </a:r>
            <a:r>
              <a:rPr lang="zh-CN" altLang="zh-CN" dirty="0"/>
              <a:t>画出下面程序语言的流程图并进行化简。</a:t>
            </a:r>
            <a:endParaRPr lang="zh-CN" altLang="en-US" dirty="0"/>
          </a:p>
          <a:p>
            <a:pPr marL="0" indent="0">
              <a:buNone/>
            </a:pPr>
            <a:r>
              <a:rPr lang="en-US" altLang="zh-CN" dirty="0"/>
              <a:t>If A then if B then X else Y else if B then X else Y </a:t>
            </a:r>
            <a:endParaRPr lang="zh-CN" altLang="en-US" dirty="0"/>
          </a:p>
        </p:txBody>
      </p:sp>
      <p:grpSp>
        <p:nvGrpSpPr>
          <p:cNvPr id="74757" name="Group 5">
            <a:extLst>
              <a:ext uri="{FF2B5EF4-FFF2-40B4-BE49-F238E27FC236}">
                <a16:creationId xmlns:a16="http://schemas.microsoft.com/office/drawing/2014/main" id="{AF23C72D-5B90-4095-9385-24C973CF99E2}"/>
              </a:ext>
            </a:extLst>
          </p:cNvPr>
          <p:cNvGrpSpPr>
            <a:grpSpLocks/>
          </p:cNvGrpSpPr>
          <p:nvPr/>
        </p:nvGrpSpPr>
        <p:grpSpPr bwMode="auto">
          <a:xfrm>
            <a:off x="915494" y="2388454"/>
            <a:ext cx="3384354" cy="3955821"/>
            <a:chOff x="0" y="0"/>
            <a:chExt cx="2132" cy="2492"/>
          </a:xfrm>
        </p:grpSpPr>
        <p:grpSp>
          <p:nvGrpSpPr>
            <p:cNvPr id="65544" name="Group 6">
              <a:extLst>
                <a:ext uri="{FF2B5EF4-FFF2-40B4-BE49-F238E27FC236}">
                  <a16:creationId xmlns:a16="http://schemas.microsoft.com/office/drawing/2014/main" id="{8E705635-F3C1-48E9-A7C8-A63FE9342DBE}"/>
                </a:ext>
              </a:extLst>
            </p:cNvPr>
            <p:cNvGrpSpPr>
              <a:grpSpLocks/>
            </p:cNvGrpSpPr>
            <p:nvPr/>
          </p:nvGrpSpPr>
          <p:grpSpPr bwMode="auto">
            <a:xfrm>
              <a:off x="363" y="409"/>
              <a:ext cx="1379" cy="315"/>
              <a:chOff x="0" y="0"/>
              <a:chExt cx="1620" cy="463"/>
            </a:xfrm>
          </p:grpSpPr>
          <p:sp>
            <p:nvSpPr>
              <p:cNvPr id="65571" name="Text Box 6">
                <a:extLst>
                  <a:ext uri="{FF2B5EF4-FFF2-40B4-BE49-F238E27FC236}">
                    <a16:creationId xmlns:a16="http://schemas.microsoft.com/office/drawing/2014/main" id="{56337F6F-3123-4CBC-BBC2-D0E8C613A79D}"/>
                  </a:ext>
                </a:extLst>
              </p:cNvPr>
              <p:cNvSpPr txBox="1">
                <a:spLocks noChangeArrowheads="1"/>
              </p:cNvSpPr>
              <p:nvPr/>
            </p:nvSpPr>
            <p:spPr bwMode="auto">
              <a:xfrm>
                <a:off x="0" y="0"/>
                <a:ext cx="360" cy="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en-US" altLang="zh-CN" sz="1999">
                    <a:solidFill>
                      <a:srgbClr val="0000FF"/>
                    </a:solidFill>
                  </a:rPr>
                  <a:t>T</a:t>
                </a:r>
              </a:p>
            </p:txBody>
          </p:sp>
          <p:sp>
            <p:nvSpPr>
              <p:cNvPr id="65572" name="Text Box 7">
                <a:extLst>
                  <a:ext uri="{FF2B5EF4-FFF2-40B4-BE49-F238E27FC236}">
                    <a16:creationId xmlns:a16="http://schemas.microsoft.com/office/drawing/2014/main" id="{D22DD0CE-C992-4BAE-AB5F-C616F237D9C0}"/>
                  </a:ext>
                </a:extLst>
              </p:cNvPr>
              <p:cNvSpPr txBox="1">
                <a:spLocks noChangeArrowheads="1"/>
              </p:cNvSpPr>
              <p:nvPr/>
            </p:nvSpPr>
            <p:spPr bwMode="auto">
              <a:xfrm>
                <a:off x="1260" y="0"/>
                <a:ext cx="360" cy="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00000"/>
                  </a:lnSpc>
                  <a:spcBef>
                    <a:spcPct val="0"/>
                  </a:spcBef>
                  <a:buClrTx/>
                  <a:buNone/>
                </a:pPr>
                <a:r>
                  <a:rPr lang="en-US" altLang="zh-CN" sz="1999">
                    <a:solidFill>
                      <a:srgbClr val="0000FF"/>
                    </a:solidFill>
                  </a:rPr>
                  <a:t>F</a:t>
                </a:r>
              </a:p>
            </p:txBody>
          </p:sp>
        </p:grpSp>
        <p:sp>
          <p:nvSpPr>
            <p:cNvPr id="65545" name="Text Box 8">
              <a:extLst>
                <a:ext uri="{FF2B5EF4-FFF2-40B4-BE49-F238E27FC236}">
                  <a16:creationId xmlns:a16="http://schemas.microsoft.com/office/drawing/2014/main" id="{3ABCD201-93BA-4413-8568-F3E7986ABC2B}"/>
                </a:ext>
              </a:extLst>
            </p:cNvPr>
            <p:cNvSpPr txBox="1">
              <a:spLocks noChangeArrowheads="1"/>
            </p:cNvSpPr>
            <p:nvPr/>
          </p:nvSpPr>
          <p:spPr bwMode="auto">
            <a:xfrm>
              <a:off x="669" y="966"/>
              <a:ext cx="307" cy="3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en-US" altLang="zh-CN" sz="1999">
                  <a:solidFill>
                    <a:srgbClr val="0000FF"/>
                  </a:solidFill>
                </a:rPr>
                <a:t>F</a:t>
              </a:r>
            </a:p>
          </p:txBody>
        </p:sp>
        <p:sp>
          <p:nvSpPr>
            <p:cNvPr id="65546" name="Text Box 9">
              <a:extLst>
                <a:ext uri="{FF2B5EF4-FFF2-40B4-BE49-F238E27FC236}">
                  <a16:creationId xmlns:a16="http://schemas.microsoft.com/office/drawing/2014/main" id="{D85FED70-1127-4C8A-B864-E4FE3B52E1A4}"/>
                </a:ext>
              </a:extLst>
            </p:cNvPr>
            <p:cNvSpPr txBox="1">
              <a:spLocks noChangeArrowheads="1"/>
            </p:cNvSpPr>
            <p:nvPr/>
          </p:nvSpPr>
          <p:spPr bwMode="auto">
            <a:xfrm>
              <a:off x="56" y="1071"/>
              <a:ext cx="307" cy="3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en-US" altLang="zh-CN" sz="1999">
                  <a:solidFill>
                    <a:srgbClr val="0000FF"/>
                  </a:solidFill>
                </a:rPr>
                <a:t>T</a:t>
              </a:r>
            </a:p>
          </p:txBody>
        </p:sp>
        <p:sp>
          <p:nvSpPr>
            <p:cNvPr id="65547" name="Text Box 10">
              <a:extLst>
                <a:ext uri="{FF2B5EF4-FFF2-40B4-BE49-F238E27FC236}">
                  <a16:creationId xmlns:a16="http://schemas.microsoft.com/office/drawing/2014/main" id="{5FD90B72-67B4-4D94-BCC0-12F58E535833}"/>
                </a:ext>
              </a:extLst>
            </p:cNvPr>
            <p:cNvSpPr txBox="1">
              <a:spLocks noChangeArrowheads="1"/>
            </p:cNvSpPr>
            <p:nvPr/>
          </p:nvSpPr>
          <p:spPr bwMode="auto">
            <a:xfrm>
              <a:off x="1189" y="966"/>
              <a:ext cx="306" cy="3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en-US" altLang="zh-CN" sz="1999">
                  <a:solidFill>
                    <a:srgbClr val="0000FF"/>
                  </a:solidFill>
                </a:rPr>
                <a:t>F</a:t>
              </a:r>
            </a:p>
          </p:txBody>
        </p:sp>
        <p:sp>
          <p:nvSpPr>
            <p:cNvPr id="65548" name="Text Box 11">
              <a:extLst>
                <a:ext uri="{FF2B5EF4-FFF2-40B4-BE49-F238E27FC236}">
                  <a16:creationId xmlns:a16="http://schemas.microsoft.com/office/drawing/2014/main" id="{7B3568AD-7350-487D-98D9-82193407BB52}"/>
                </a:ext>
              </a:extLst>
            </p:cNvPr>
            <p:cNvSpPr txBox="1">
              <a:spLocks noChangeArrowheads="1"/>
            </p:cNvSpPr>
            <p:nvPr/>
          </p:nvSpPr>
          <p:spPr bwMode="auto">
            <a:xfrm>
              <a:off x="1824" y="1071"/>
              <a:ext cx="153" cy="3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en-US" altLang="zh-CN" sz="1999">
                  <a:solidFill>
                    <a:srgbClr val="0000FF"/>
                  </a:solidFill>
                </a:rPr>
                <a:t>T</a:t>
              </a:r>
            </a:p>
          </p:txBody>
        </p:sp>
        <p:sp>
          <p:nvSpPr>
            <p:cNvPr id="65549" name="Line 12">
              <a:extLst>
                <a:ext uri="{FF2B5EF4-FFF2-40B4-BE49-F238E27FC236}">
                  <a16:creationId xmlns:a16="http://schemas.microsoft.com/office/drawing/2014/main" id="{1B2237B5-3014-4058-BFFC-21399BD22932}"/>
                </a:ext>
              </a:extLst>
            </p:cNvPr>
            <p:cNvSpPr>
              <a:spLocks noChangeShapeType="1"/>
            </p:cNvSpPr>
            <p:nvPr/>
          </p:nvSpPr>
          <p:spPr bwMode="auto">
            <a:xfrm>
              <a:off x="1436" y="642"/>
              <a:ext cx="30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5550" name="Line 13">
              <a:extLst>
                <a:ext uri="{FF2B5EF4-FFF2-40B4-BE49-F238E27FC236}">
                  <a16:creationId xmlns:a16="http://schemas.microsoft.com/office/drawing/2014/main" id="{72292BC7-F1C4-4F50-9A39-E7E440C6E9FD}"/>
                </a:ext>
              </a:extLst>
            </p:cNvPr>
            <p:cNvSpPr>
              <a:spLocks noChangeShapeType="1"/>
            </p:cNvSpPr>
            <p:nvPr/>
          </p:nvSpPr>
          <p:spPr bwMode="auto">
            <a:xfrm flipH="1">
              <a:off x="399" y="643"/>
              <a:ext cx="30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5551" name="AutoShape 14">
              <a:extLst>
                <a:ext uri="{FF2B5EF4-FFF2-40B4-BE49-F238E27FC236}">
                  <a16:creationId xmlns:a16="http://schemas.microsoft.com/office/drawing/2014/main" id="{DD439C93-2C63-4B87-93E4-0F80C0FE0C9C}"/>
                </a:ext>
              </a:extLst>
            </p:cNvPr>
            <p:cNvSpPr>
              <a:spLocks noChangeArrowheads="1"/>
            </p:cNvSpPr>
            <p:nvPr/>
          </p:nvSpPr>
          <p:spPr bwMode="auto">
            <a:xfrm>
              <a:off x="681" y="0"/>
              <a:ext cx="767" cy="286"/>
            </a:xfrm>
            <a:prstGeom prst="flowChartAlternateProcess">
              <a:avLst/>
            </a:prstGeom>
            <a:solidFill>
              <a:srgbClr val="FFFFFF"/>
            </a:solidFill>
            <a:ln w="952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80000"/>
                </a:lnSpc>
                <a:spcBef>
                  <a:spcPct val="0"/>
                </a:spcBef>
                <a:buClrTx/>
                <a:buNone/>
              </a:pPr>
              <a:r>
                <a:rPr lang="en-US" altLang="zh-CN" sz="1999">
                  <a:solidFill>
                    <a:srgbClr val="0000FF"/>
                  </a:solidFill>
                </a:rPr>
                <a:t>Start</a:t>
              </a:r>
            </a:p>
          </p:txBody>
        </p:sp>
        <p:sp>
          <p:nvSpPr>
            <p:cNvPr id="65552" name="Line 15">
              <a:extLst>
                <a:ext uri="{FF2B5EF4-FFF2-40B4-BE49-F238E27FC236}">
                  <a16:creationId xmlns:a16="http://schemas.microsoft.com/office/drawing/2014/main" id="{6FA1CE18-2D4B-4BB3-8ACE-C688F4062DA4}"/>
                </a:ext>
              </a:extLst>
            </p:cNvPr>
            <p:cNvSpPr>
              <a:spLocks noChangeShapeType="1"/>
            </p:cNvSpPr>
            <p:nvPr/>
          </p:nvSpPr>
          <p:spPr bwMode="auto">
            <a:xfrm>
              <a:off x="1070" y="286"/>
              <a:ext cx="0" cy="20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5553" name="AutoShape 16">
              <a:extLst>
                <a:ext uri="{FF2B5EF4-FFF2-40B4-BE49-F238E27FC236}">
                  <a16:creationId xmlns:a16="http://schemas.microsoft.com/office/drawing/2014/main" id="{48B882DE-7C9E-4D51-978E-B4376FE21726}"/>
                </a:ext>
              </a:extLst>
            </p:cNvPr>
            <p:cNvSpPr>
              <a:spLocks noChangeArrowheads="1"/>
            </p:cNvSpPr>
            <p:nvPr/>
          </p:nvSpPr>
          <p:spPr bwMode="auto">
            <a:xfrm>
              <a:off x="693" y="495"/>
              <a:ext cx="766" cy="315"/>
            </a:xfrm>
            <a:prstGeom prst="flowChartDecision">
              <a:avLst/>
            </a:prstGeom>
            <a:solidFill>
              <a:srgbClr val="FFFFFF"/>
            </a:solidFill>
            <a:ln w="952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80000"/>
                </a:lnSpc>
                <a:spcBef>
                  <a:spcPct val="0"/>
                </a:spcBef>
                <a:buClrTx/>
                <a:buNone/>
              </a:pPr>
              <a:r>
                <a:rPr lang="en-US" altLang="zh-CN" sz="1999">
                  <a:solidFill>
                    <a:srgbClr val="0000FF"/>
                  </a:solidFill>
                </a:rPr>
                <a:t>A</a:t>
              </a:r>
            </a:p>
          </p:txBody>
        </p:sp>
        <p:sp>
          <p:nvSpPr>
            <p:cNvPr id="65554" name="Line 17">
              <a:extLst>
                <a:ext uri="{FF2B5EF4-FFF2-40B4-BE49-F238E27FC236}">
                  <a16:creationId xmlns:a16="http://schemas.microsoft.com/office/drawing/2014/main" id="{523A4E7B-E838-4F61-98BF-BE867B4D621F}"/>
                </a:ext>
              </a:extLst>
            </p:cNvPr>
            <p:cNvSpPr>
              <a:spLocks noChangeShapeType="1"/>
            </p:cNvSpPr>
            <p:nvPr/>
          </p:nvSpPr>
          <p:spPr bwMode="auto">
            <a:xfrm>
              <a:off x="1742" y="648"/>
              <a:ext cx="0" cy="19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5555" name="Line 18">
              <a:extLst>
                <a:ext uri="{FF2B5EF4-FFF2-40B4-BE49-F238E27FC236}">
                  <a16:creationId xmlns:a16="http://schemas.microsoft.com/office/drawing/2014/main" id="{71A1B116-BD2D-4C27-BD3B-B35C60ADB51D}"/>
                </a:ext>
              </a:extLst>
            </p:cNvPr>
            <p:cNvSpPr>
              <a:spLocks noChangeShapeType="1"/>
            </p:cNvSpPr>
            <p:nvPr/>
          </p:nvSpPr>
          <p:spPr bwMode="auto">
            <a:xfrm>
              <a:off x="387" y="647"/>
              <a:ext cx="0" cy="19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5556" name="Line 19">
              <a:extLst>
                <a:ext uri="{FF2B5EF4-FFF2-40B4-BE49-F238E27FC236}">
                  <a16:creationId xmlns:a16="http://schemas.microsoft.com/office/drawing/2014/main" id="{42DFF1AA-058F-499E-B59E-549D7FB678D8}"/>
                </a:ext>
              </a:extLst>
            </p:cNvPr>
            <p:cNvSpPr>
              <a:spLocks noChangeShapeType="1"/>
            </p:cNvSpPr>
            <p:nvPr/>
          </p:nvSpPr>
          <p:spPr bwMode="auto">
            <a:xfrm>
              <a:off x="610" y="1841"/>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5557" name="Line 20">
              <a:extLst>
                <a:ext uri="{FF2B5EF4-FFF2-40B4-BE49-F238E27FC236}">
                  <a16:creationId xmlns:a16="http://schemas.microsoft.com/office/drawing/2014/main" id="{C30AB8CE-23B0-4C67-8D0C-962961808744}"/>
                </a:ext>
              </a:extLst>
            </p:cNvPr>
            <p:cNvSpPr>
              <a:spLocks noChangeShapeType="1"/>
            </p:cNvSpPr>
            <p:nvPr/>
          </p:nvSpPr>
          <p:spPr bwMode="auto">
            <a:xfrm>
              <a:off x="1235" y="1852"/>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5558" name="Line 21">
              <a:extLst>
                <a:ext uri="{FF2B5EF4-FFF2-40B4-BE49-F238E27FC236}">
                  <a16:creationId xmlns:a16="http://schemas.microsoft.com/office/drawing/2014/main" id="{F166A8BC-D481-42F3-B330-30572038FB35}"/>
                </a:ext>
              </a:extLst>
            </p:cNvPr>
            <p:cNvSpPr>
              <a:spLocks noChangeShapeType="1"/>
            </p:cNvSpPr>
            <p:nvPr/>
          </p:nvSpPr>
          <p:spPr bwMode="auto">
            <a:xfrm>
              <a:off x="610" y="1957"/>
              <a:ext cx="6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5559" name="AutoShape 22">
              <a:extLst>
                <a:ext uri="{FF2B5EF4-FFF2-40B4-BE49-F238E27FC236}">
                  <a16:creationId xmlns:a16="http://schemas.microsoft.com/office/drawing/2014/main" id="{BE1A8430-6A4C-4871-8E19-351FB42E186F}"/>
                </a:ext>
              </a:extLst>
            </p:cNvPr>
            <p:cNvSpPr>
              <a:spLocks noChangeArrowheads="1"/>
            </p:cNvSpPr>
            <p:nvPr/>
          </p:nvSpPr>
          <p:spPr bwMode="auto">
            <a:xfrm>
              <a:off x="363" y="1543"/>
              <a:ext cx="460" cy="314"/>
            </a:xfrm>
            <a:prstGeom prst="flowChartProcess">
              <a:avLst/>
            </a:prstGeom>
            <a:solidFill>
              <a:srgbClr val="FFFFFF"/>
            </a:solidFill>
            <a:ln w="952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en-US" altLang="zh-CN" sz="1999">
                  <a:solidFill>
                    <a:srgbClr val="0000FF"/>
                  </a:solidFill>
                </a:rPr>
                <a:t>X</a:t>
              </a:r>
            </a:p>
          </p:txBody>
        </p:sp>
        <p:sp>
          <p:nvSpPr>
            <p:cNvPr id="65560" name="Rectangle 23">
              <a:extLst>
                <a:ext uri="{FF2B5EF4-FFF2-40B4-BE49-F238E27FC236}">
                  <a16:creationId xmlns:a16="http://schemas.microsoft.com/office/drawing/2014/main" id="{E678D00F-208C-4946-823B-A3705ECCA8F4}"/>
                </a:ext>
              </a:extLst>
            </p:cNvPr>
            <p:cNvSpPr>
              <a:spLocks noChangeArrowheads="1"/>
            </p:cNvSpPr>
            <p:nvPr/>
          </p:nvSpPr>
          <p:spPr bwMode="auto">
            <a:xfrm>
              <a:off x="938" y="1534"/>
              <a:ext cx="460" cy="314"/>
            </a:xfrm>
            <a:prstGeom prst="rect">
              <a:avLst/>
            </a:prstGeom>
            <a:solidFill>
              <a:srgbClr val="FFFFFF"/>
            </a:solidFill>
            <a:ln w="952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en-US" altLang="zh-CN" sz="1999">
                  <a:solidFill>
                    <a:srgbClr val="0000FF"/>
                  </a:solidFill>
                </a:rPr>
                <a:t>Y</a:t>
              </a:r>
            </a:p>
          </p:txBody>
        </p:sp>
        <p:sp>
          <p:nvSpPr>
            <p:cNvPr id="65561" name="Line 24">
              <a:extLst>
                <a:ext uri="{FF2B5EF4-FFF2-40B4-BE49-F238E27FC236}">
                  <a16:creationId xmlns:a16="http://schemas.microsoft.com/office/drawing/2014/main" id="{0DD00AEE-0627-4DC0-BF38-6C1409604C27}"/>
                </a:ext>
              </a:extLst>
            </p:cNvPr>
            <p:cNvSpPr>
              <a:spLocks noChangeShapeType="1"/>
            </p:cNvSpPr>
            <p:nvPr/>
          </p:nvSpPr>
          <p:spPr bwMode="auto">
            <a:xfrm>
              <a:off x="904" y="1954"/>
              <a:ext cx="0" cy="21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5562" name="AutoShape 25">
              <a:extLst>
                <a:ext uri="{FF2B5EF4-FFF2-40B4-BE49-F238E27FC236}">
                  <a16:creationId xmlns:a16="http://schemas.microsoft.com/office/drawing/2014/main" id="{D15235CA-3305-4DD6-B841-336D1E73339F}"/>
                </a:ext>
              </a:extLst>
            </p:cNvPr>
            <p:cNvSpPr>
              <a:spLocks noChangeArrowheads="1"/>
            </p:cNvSpPr>
            <p:nvPr/>
          </p:nvSpPr>
          <p:spPr bwMode="auto">
            <a:xfrm>
              <a:off x="544" y="2178"/>
              <a:ext cx="766" cy="314"/>
            </a:xfrm>
            <a:prstGeom prst="flowChartAlternateProcess">
              <a:avLst/>
            </a:prstGeom>
            <a:solidFill>
              <a:srgbClr val="FFFFFF"/>
            </a:solidFill>
            <a:ln w="952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80000"/>
                </a:lnSpc>
                <a:spcBef>
                  <a:spcPct val="0"/>
                </a:spcBef>
                <a:buClrTx/>
                <a:buNone/>
              </a:pPr>
              <a:r>
                <a:rPr lang="en-US" altLang="zh-CN" sz="1999">
                  <a:solidFill>
                    <a:srgbClr val="0000FF"/>
                  </a:solidFill>
                </a:rPr>
                <a:t>End</a:t>
              </a:r>
            </a:p>
          </p:txBody>
        </p:sp>
        <p:sp>
          <p:nvSpPr>
            <p:cNvPr id="65563" name="Line 26">
              <a:extLst>
                <a:ext uri="{FF2B5EF4-FFF2-40B4-BE49-F238E27FC236}">
                  <a16:creationId xmlns:a16="http://schemas.microsoft.com/office/drawing/2014/main" id="{B1DF838A-023E-40F6-894A-58EB6C23900D}"/>
                </a:ext>
              </a:extLst>
            </p:cNvPr>
            <p:cNvSpPr>
              <a:spLocks noChangeShapeType="1"/>
            </p:cNvSpPr>
            <p:nvPr/>
          </p:nvSpPr>
          <p:spPr bwMode="auto">
            <a:xfrm flipH="1">
              <a:off x="587" y="1378"/>
              <a:ext cx="2" cy="16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5564" name="AutoShape 27">
              <a:extLst>
                <a:ext uri="{FF2B5EF4-FFF2-40B4-BE49-F238E27FC236}">
                  <a16:creationId xmlns:a16="http://schemas.microsoft.com/office/drawing/2014/main" id="{CC0F5882-5BE7-4C7A-ABE9-68A50CD96237}"/>
                </a:ext>
              </a:extLst>
            </p:cNvPr>
            <p:cNvSpPr>
              <a:spLocks noChangeArrowheads="1"/>
            </p:cNvSpPr>
            <p:nvPr/>
          </p:nvSpPr>
          <p:spPr bwMode="auto">
            <a:xfrm>
              <a:off x="1366" y="837"/>
              <a:ext cx="766" cy="315"/>
            </a:xfrm>
            <a:prstGeom prst="flowChartDecision">
              <a:avLst/>
            </a:prstGeom>
            <a:solidFill>
              <a:srgbClr val="FFFFFF"/>
            </a:solidFill>
            <a:ln w="952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80000"/>
                </a:lnSpc>
                <a:spcBef>
                  <a:spcPct val="0"/>
                </a:spcBef>
                <a:buClrTx/>
                <a:buNone/>
              </a:pPr>
              <a:r>
                <a:rPr lang="en-US" altLang="zh-CN" sz="1999">
                  <a:solidFill>
                    <a:srgbClr val="0000FF"/>
                  </a:solidFill>
                </a:rPr>
                <a:t>B</a:t>
              </a:r>
            </a:p>
          </p:txBody>
        </p:sp>
        <p:sp>
          <p:nvSpPr>
            <p:cNvPr id="65565" name="AutoShape 28">
              <a:extLst>
                <a:ext uri="{FF2B5EF4-FFF2-40B4-BE49-F238E27FC236}">
                  <a16:creationId xmlns:a16="http://schemas.microsoft.com/office/drawing/2014/main" id="{4B1D66A1-B3F9-46D9-A792-CA29F04539A3}"/>
                </a:ext>
              </a:extLst>
            </p:cNvPr>
            <p:cNvSpPr>
              <a:spLocks noChangeArrowheads="1"/>
            </p:cNvSpPr>
            <p:nvPr/>
          </p:nvSpPr>
          <p:spPr bwMode="auto">
            <a:xfrm>
              <a:off x="0" y="838"/>
              <a:ext cx="766" cy="315"/>
            </a:xfrm>
            <a:prstGeom prst="flowChartDecision">
              <a:avLst/>
            </a:prstGeom>
            <a:solidFill>
              <a:srgbClr val="FFFFFF"/>
            </a:solidFill>
            <a:ln w="952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80000"/>
                </a:lnSpc>
                <a:spcBef>
                  <a:spcPct val="0"/>
                </a:spcBef>
                <a:buClrTx/>
                <a:buNone/>
              </a:pPr>
              <a:r>
                <a:rPr lang="en-US" altLang="zh-CN" sz="1999">
                  <a:solidFill>
                    <a:srgbClr val="0000FF"/>
                  </a:solidFill>
                </a:rPr>
                <a:t>B</a:t>
              </a:r>
            </a:p>
          </p:txBody>
        </p:sp>
        <p:sp>
          <p:nvSpPr>
            <p:cNvPr id="65566" name="Line 29">
              <a:extLst>
                <a:ext uri="{FF2B5EF4-FFF2-40B4-BE49-F238E27FC236}">
                  <a16:creationId xmlns:a16="http://schemas.microsoft.com/office/drawing/2014/main" id="{C9EEDDB3-0B97-405B-BD5C-7DA3A19F2A89}"/>
                </a:ext>
              </a:extLst>
            </p:cNvPr>
            <p:cNvSpPr>
              <a:spLocks noChangeShapeType="1"/>
            </p:cNvSpPr>
            <p:nvPr/>
          </p:nvSpPr>
          <p:spPr bwMode="auto">
            <a:xfrm>
              <a:off x="375" y="1373"/>
              <a:ext cx="13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5567" name="Line 30">
              <a:extLst>
                <a:ext uri="{FF2B5EF4-FFF2-40B4-BE49-F238E27FC236}">
                  <a16:creationId xmlns:a16="http://schemas.microsoft.com/office/drawing/2014/main" id="{5E016892-B208-4ED5-AD4F-C5CA663C0A03}"/>
                </a:ext>
              </a:extLst>
            </p:cNvPr>
            <p:cNvSpPr>
              <a:spLocks noChangeShapeType="1"/>
            </p:cNvSpPr>
            <p:nvPr/>
          </p:nvSpPr>
          <p:spPr bwMode="auto">
            <a:xfrm>
              <a:off x="1175" y="999"/>
              <a:ext cx="0" cy="5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5568" name="Line 31">
              <a:extLst>
                <a:ext uri="{FF2B5EF4-FFF2-40B4-BE49-F238E27FC236}">
                  <a16:creationId xmlns:a16="http://schemas.microsoft.com/office/drawing/2014/main" id="{EC44F287-359A-43ED-A4AA-599A70204D4B}"/>
                </a:ext>
              </a:extLst>
            </p:cNvPr>
            <p:cNvSpPr>
              <a:spLocks noChangeShapeType="1"/>
            </p:cNvSpPr>
            <p:nvPr/>
          </p:nvSpPr>
          <p:spPr bwMode="auto">
            <a:xfrm>
              <a:off x="766" y="1001"/>
              <a:ext cx="6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5569" name="Line 32">
              <a:extLst>
                <a:ext uri="{FF2B5EF4-FFF2-40B4-BE49-F238E27FC236}">
                  <a16:creationId xmlns:a16="http://schemas.microsoft.com/office/drawing/2014/main" id="{91550F02-18FF-45E5-A0D4-E0714EFDDFFC}"/>
                </a:ext>
              </a:extLst>
            </p:cNvPr>
            <p:cNvSpPr>
              <a:spLocks noChangeShapeType="1"/>
            </p:cNvSpPr>
            <p:nvPr/>
          </p:nvSpPr>
          <p:spPr bwMode="auto">
            <a:xfrm>
              <a:off x="375" y="1167"/>
              <a:ext cx="0" cy="20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65570" name="Line 33">
              <a:extLst>
                <a:ext uri="{FF2B5EF4-FFF2-40B4-BE49-F238E27FC236}">
                  <a16:creationId xmlns:a16="http://schemas.microsoft.com/office/drawing/2014/main" id="{9BD80113-E3D2-467A-ADC0-82AA61933DE0}"/>
                </a:ext>
              </a:extLst>
            </p:cNvPr>
            <p:cNvSpPr>
              <a:spLocks noChangeShapeType="1"/>
            </p:cNvSpPr>
            <p:nvPr/>
          </p:nvSpPr>
          <p:spPr bwMode="auto">
            <a:xfrm>
              <a:off x="1754" y="1167"/>
              <a:ext cx="0" cy="20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sp>
        <p:nvSpPr>
          <p:cNvPr id="74787" name="Rectangle 34">
            <a:extLst>
              <a:ext uri="{FF2B5EF4-FFF2-40B4-BE49-F238E27FC236}">
                <a16:creationId xmlns:a16="http://schemas.microsoft.com/office/drawing/2014/main" id="{3FDCE9D9-7FFA-4511-97A7-05B8DED991C4}"/>
              </a:ext>
            </a:extLst>
          </p:cNvPr>
          <p:cNvSpPr>
            <a:spLocks noChangeArrowheads="1"/>
          </p:cNvSpPr>
          <p:nvPr/>
        </p:nvSpPr>
        <p:spPr bwMode="auto">
          <a:xfrm>
            <a:off x="5255465" y="2544889"/>
            <a:ext cx="4555862" cy="985633"/>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5997" tIns="35997" rIns="35997" bIns="35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buNone/>
            </a:pPr>
            <a:r>
              <a:rPr lang="zh-CN" altLang="en-US" sz="2399">
                <a:latin typeface="微软雅黑"/>
                <a:ea typeface="微软雅黑"/>
              </a:rPr>
              <a:t> </a:t>
            </a:r>
            <a:r>
              <a:rPr lang="zh-CN" altLang="en-US" sz="2399">
                <a:solidFill>
                  <a:srgbClr val="FF0000"/>
                </a:solidFill>
                <a:latin typeface="微软雅黑"/>
                <a:ea typeface="微软雅黑"/>
              </a:rPr>
              <a:t>解：</a:t>
            </a:r>
            <a:r>
              <a:rPr lang="zh-CN" altLang="en-US" sz="2399">
                <a:solidFill>
                  <a:srgbClr val="0000CC"/>
                </a:solidFill>
                <a:latin typeface="微软雅黑"/>
                <a:ea typeface="微软雅黑"/>
              </a:rPr>
              <a:t>执行</a:t>
            </a:r>
            <a:r>
              <a:rPr lang="en-US" altLang="zh-CN" sz="2399">
                <a:solidFill>
                  <a:srgbClr val="0000CC"/>
                </a:solidFill>
                <a:latin typeface="微软雅黑"/>
                <a:ea typeface="微软雅黑"/>
              </a:rPr>
              <a:t>X</a:t>
            </a:r>
            <a:r>
              <a:rPr lang="zh-CN" altLang="en-US" sz="2399">
                <a:solidFill>
                  <a:srgbClr val="0000CC"/>
                </a:solidFill>
                <a:latin typeface="微软雅黑"/>
                <a:ea typeface="微软雅黑"/>
              </a:rPr>
              <a:t>的条件为：</a:t>
            </a:r>
          </a:p>
          <a:p>
            <a:pPr defTabSz="1219261">
              <a:buNone/>
            </a:pPr>
            <a:r>
              <a:rPr lang="en-US" altLang="zh-CN" sz="2399">
                <a:solidFill>
                  <a:srgbClr val="C0504D"/>
                </a:solidFill>
                <a:latin typeface="微软雅黑"/>
                <a:ea typeface="微软雅黑"/>
              </a:rPr>
              <a:t>   </a:t>
            </a:r>
            <a:r>
              <a:rPr lang="en-US" altLang="zh-CN" sz="2399">
                <a:latin typeface="微软雅黑"/>
                <a:ea typeface="微软雅黑"/>
              </a:rPr>
              <a:t>(</a:t>
            </a:r>
            <a:r>
              <a:rPr lang="zh-CN" altLang="en-US" sz="2399">
                <a:latin typeface="微软雅黑"/>
                <a:ea typeface="微软雅黑"/>
              </a:rPr>
              <a:t>Ａ∧Ｂ</a:t>
            </a:r>
            <a:r>
              <a:rPr lang="en-US" altLang="zh-CN" sz="2399">
                <a:latin typeface="微软雅黑"/>
                <a:ea typeface="微软雅黑"/>
              </a:rPr>
              <a:t>)∨(</a:t>
            </a:r>
            <a:r>
              <a:rPr lang="en-US" altLang="zh-CN" sz="2399">
                <a:latin typeface="微软雅黑"/>
                <a:ea typeface="微软雅黑"/>
                <a:sym typeface="Symbol" panose="05050102010706020507" pitchFamily="18" charset="2"/>
              </a:rPr>
              <a:t></a:t>
            </a:r>
            <a:r>
              <a:rPr lang="zh-CN" altLang="en-US" sz="2399">
                <a:latin typeface="微软雅黑"/>
                <a:ea typeface="微软雅黑"/>
              </a:rPr>
              <a:t>Ａ∧Ｂ</a:t>
            </a:r>
            <a:r>
              <a:rPr lang="en-US" altLang="zh-CN" sz="2399">
                <a:latin typeface="微软雅黑"/>
                <a:ea typeface="微软雅黑"/>
              </a:rPr>
              <a:t>)</a:t>
            </a:r>
            <a:endParaRPr lang="zh-CN" altLang="en-US" sz="2399">
              <a:latin typeface="微软雅黑"/>
              <a:ea typeface="微软雅黑"/>
            </a:endParaRPr>
          </a:p>
        </p:txBody>
      </p:sp>
      <p:sp>
        <p:nvSpPr>
          <p:cNvPr id="74788" name="Rectangle 35">
            <a:extLst>
              <a:ext uri="{FF2B5EF4-FFF2-40B4-BE49-F238E27FC236}">
                <a16:creationId xmlns:a16="http://schemas.microsoft.com/office/drawing/2014/main" id="{37CF076F-7582-4B4C-AE07-DA92A6EB1811}"/>
              </a:ext>
            </a:extLst>
          </p:cNvPr>
          <p:cNvSpPr>
            <a:spLocks noChangeArrowheads="1"/>
          </p:cNvSpPr>
          <p:nvPr/>
        </p:nvSpPr>
        <p:spPr bwMode="auto">
          <a:xfrm>
            <a:off x="5255465" y="3864026"/>
            <a:ext cx="4859057" cy="830756"/>
          </a:xfrm>
          <a:prstGeom prst="rect">
            <a:avLst/>
          </a:prstGeom>
          <a:solidFill>
            <a:srgbClr val="66FFFF">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zh-CN" altLang="en-US" sz="2399" dirty="0">
                <a:solidFill>
                  <a:srgbClr val="0000CC"/>
                </a:solidFill>
                <a:latin typeface="微软雅黑"/>
                <a:ea typeface="微软雅黑"/>
              </a:rPr>
              <a:t>    执行</a:t>
            </a:r>
            <a:r>
              <a:rPr lang="en-US" altLang="zh-CN" sz="2399" dirty="0">
                <a:solidFill>
                  <a:srgbClr val="0000CC"/>
                </a:solidFill>
                <a:latin typeface="微软雅黑"/>
                <a:ea typeface="微软雅黑"/>
              </a:rPr>
              <a:t>Y</a:t>
            </a:r>
            <a:r>
              <a:rPr lang="zh-CN" altLang="en-US" sz="2399" dirty="0">
                <a:solidFill>
                  <a:srgbClr val="0000CC"/>
                </a:solidFill>
                <a:latin typeface="微软雅黑"/>
                <a:ea typeface="微软雅黑"/>
              </a:rPr>
              <a:t>的条件为：</a:t>
            </a:r>
          </a:p>
          <a:p>
            <a:pPr algn="l" defTabSz="1219261">
              <a:lnSpc>
                <a:spcPct val="100000"/>
              </a:lnSpc>
              <a:spcBef>
                <a:spcPct val="0"/>
              </a:spcBef>
              <a:buClrTx/>
              <a:buNone/>
            </a:pPr>
            <a:r>
              <a:rPr lang="en-US" altLang="zh-CN" sz="2399" dirty="0">
                <a:solidFill>
                  <a:srgbClr val="C0504D"/>
                </a:solidFill>
                <a:latin typeface="微软雅黑"/>
                <a:ea typeface="微软雅黑"/>
              </a:rPr>
              <a:t>   </a:t>
            </a:r>
            <a:r>
              <a:rPr lang="en-US" altLang="zh-CN" sz="2399" dirty="0">
                <a:latin typeface="微软雅黑"/>
                <a:ea typeface="微软雅黑"/>
              </a:rPr>
              <a:t>(</a:t>
            </a:r>
            <a:r>
              <a:rPr lang="zh-CN" altLang="en-US" sz="2399" dirty="0">
                <a:latin typeface="微软雅黑"/>
                <a:ea typeface="微软雅黑"/>
              </a:rPr>
              <a:t>Ａ∧</a:t>
            </a:r>
            <a:r>
              <a:rPr lang="zh-CN" altLang="en-US" sz="2399" dirty="0">
                <a:latin typeface="微软雅黑"/>
                <a:ea typeface="微软雅黑"/>
                <a:sym typeface="Symbol" panose="05050102010706020507" pitchFamily="18" charset="2"/>
              </a:rPr>
              <a:t></a:t>
            </a:r>
            <a:r>
              <a:rPr lang="zh-CN" altLang="en-US" sz="2399" dirty="0">
                <a:latin typeface="微软雅黑"/>
                <a:ea typeface="微软雅黑"/>
              </a:rPr>
              <a:t>Ｂ</a:t>
            </a:r>
            <a:r>
              <a:rPr lang="en-US" altLang="zh-CN" sz="2399" dirty="0">
                <a:latin typeface="微软雅黑"/>
                <a:ea typeface="微软雅黑"/>
              </a:rPr>
              <a:t>)∨(</a:t>
            </a:r>
            <a:r>
              <a:rPr lang="en-US" altLang="zh-CN" sz="2399" dirty="0">
                <a:latin typeface="微软雅黑"/>
                <a:ea typeface="微软雅黑"/>
                <a:sym typeface="Symbol" panose="05050102010706020507" pitchFamily="18" charset="2"/>
              </a:rPr>
              <a:t></a:t>
            </a:r>
            <a:r>
              <a:rPr lang="zh-CN" altLang="en-US" sz="2399" dirty="0">
                <a:latin typeface="微软雅黑"/>
                <a:ea typeface="微软雅黑"/>
              </a:rPr>
              <a:t>Ａ∧</a:t>
            </a:r>
            <a:r>
              <a:rPr lang="zh-CN" altLang="en-US" sz="2399" dirty="0">
                <a:latin typeface="微软雅黑"/>
                <a:ea typeface="微软雅黑"/>
                <a:sym typeface="Symbol" panose="05050102010706020507" pitchFamily="18" charset="2"/>
              </a:rPr>
              <a:t></a:t>
            </a:r>
            <a:r>
              <a:rPr lang="zh-CN" altLang="en-US" sz="2399" dirty="0">
                <a:latin typeface="微软雅黑"/>
                <a:ea typeface="微软雅黑"/>
              </a:rPr>
              <a:t>Ｂ</a:t>
            </a:r>
            <a:r>
              <a:rPr lang="en-US" altLang="zh-CN" sz="2399" dirty="0">
                <a:latin typeface="微软雅黑"/>
                <a:ea typeface="微软雅黑"/>
              </a:rPr>
              <a:t>)</a:t>
            </a:r>
            <a:endParaRPr lang="zh-CN" altLang="en-US" sz="2399" dirty="0">
              <a:latin typeface="微软雅黑"/>
              <a:ea typeface="微软雅黑"/>
            </a:endParaRPr>
          </a:p>
        </p:txBody>
      </p:sp>
      <p:sp>
        <p:nvSpPr>
          <p:cNvPr id="37" name="Rectangle 2">
            <a:extLst>
              <a:ext uri="{FF2B5EF4-FFF2-40B4-BE49-F238E27FC236}">
                <a16:creationId xmlns:a16="http://schemas.microsoft.com/office/drawing/2014/main" id="{DAB2EEA6-C8D1-4009-92E3-9FC7776F3F11}"/>
              </a:ext>
            </a:extLst>
          </p:cNvPr>
          <p:cNvSpPr txBox="1">
            <a:spLocks noChangeArrowheads="1"/>
          </p:cNvSpPr>
          <p:nvPr/>
        </p:nvSpPr>
        <p:spPr>
          <a:xfrm>
            <a:off x="915493" y="98632"/>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dirty="0"/>
              <a:t>例</a:t>
            </a:r>
            <a:r>
              <a:rPr lang="en-US" altLang="zh-CN" dirty="0"/>
              <a:t>2.40</a:t>
            </a:r>
            <a:endParaRPr lang="zh-CN" altLang="en-US" sz="2199" dirty="0">
              <a:solidFill>
                <a:prstClr val="white"/>
              </a:solidFill>
              <a:latin typeface="微软雅黑"/>
              <a:ea typeface="微软雅黑"/>
            </a:endParaRPr>
          </a:p>
        </p:txBody>
      </p:sp>
    </p:spTree>
    <p:custDataLst>
      <p:tags r:id="rId1"/>
    </p:custDataLst>
    <p:extLst>
      <p:ext uri="{BB962C8B-B14F-4D97-AF65-F5344CB8AC3E}">
        <p14:creationId xmlns:p14="http://schemas.microsoft.com/office/powerpoint/2010/main" val="28275931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nodeType="clickEffect">
                                  <p:stCondLst>
                                    <p:cond delay="0"/>
                                  </p:stCondLst>
                                  <p:childTnLst>
                                    <p:set>
                                      <p:cBhvr>
                                        <p:cTn id="6" dur="1" fill="hold">
                                          <p:stCondLst>
                                            <p:cond delay="0"/>
                                          </p:stCondLst>
                                        </p:cTn>
                                        <p:tgtEl>
                                          <p:spTgt spid="74757"/>
                                        </p:tgtEl>
                                        <p:attrNameLst>
                                          <p:attrName>style.visibility</p:attrName>
                                        </p:attrNameLst>
                                      </p:cBhvr>
                                      <p:to>
                                        <p:strVal val="visible"/>
                                      </p:to>
                                    </p:set>
                                    <p:anim calcmode="lin" valueType="num">
                                      <p:cBhvr>
                                        <p:cTn id="7" dur="500" decel="50000" fill="hold">
                                          <p:stCondLst>
                                            <p:cond delay="0"/>
                                          </p:stCondLst>
                                        </p:cTn>
                                        <p:tgtEl>
                                          <p:spTgt spid="74757"/>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74757"/>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74757"/>
                                        </p:tgtEl>
                                        <p:attrNameLst>
                                          <p:attrName>ppt_w</p:attrName>
                                        </p:attrNameLst>
                                      </p:cBhvr>
                                      <p:tavLst>
                                        <p:tav tm="0">
                                          <p:val>
                                            <p:strVal val="#ppt_w*.05"/>
                                          </p:val>
                                        </p:tav>
                                        <p:tav tm="100000">
                                          <p:val>
                                            <p:strVal val="#ppt_w"/>
                                          </p:val>
                                        </p:tav>
                                      </p:tavLst>
                                    </p:anim>
                                    <p:anim calcmode="lin" valueType="num">
                                      <p:cBhvr>
                                        <p:cTn id="10" dur="1000" fill="hold"/>
                                        <p:tgtEl>
                                          <p:spTgt spid="74757"/>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74757"/>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74757"/>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74757"/>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7475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4787"/>
                                        </p:tgtEl>
                                        <p:attrNameLst>
                                          <p:attrName>style.visibility</p:attrName>
                                        </p:attrNameLst>
                                      </p:cBhvr>
                                      <p:to>
                                        <p:strVal val="visible"/>
                                      </p:to>
                                    </p:set>
                                    <p:anim calcmode="lin" valueType="num">
                                      <p:cBhvr additive="base">
                                        <p:cTn id="19" dur="500" fill="hold"/>
                                        <p:tgtEl>
                                          <p:spTgt spid="74787"/>
                                        </p:tgtEl>
                                        <p:attrNameLst>
                                          <p:attrName>ppt_x</p:attrName>
                                        </p:attrNameLst>
                                      </p:cBhvr>
                                      <p:tavLst>
                                        <p:tav tm="0">
                                          <p:val>
                                            <p:strVal val="#ppt_x"/>
                                          </p:val>
                                        </p:tav>
                                        <p:tav tm="100000">
                                          <p:val>
                                            <p:strVal val="#ppt_x"/>
                                          </p:val>
                                        </p:tav>
                                      </p:tavLst>
                                    </p:anim>
                                    <p:anim calcmode="lin" valueType="num">
                                      <p:cBhvr additive="base">
                                        <p:cTn id="20" dur="500" fill="hold"/>
                                        <p:tgtEl>
                                          <p:spTgt spid="7478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4788"/>
                                        </p:tgtEl>
                                        <p:attrNameLst>
                                          <p:attrName>style.visibility</p:attrName>
                                        </p:attrNameLst>
                                      </p:cBhvr>
                                      <p:to>
                                        <p:strVal val="visible"/>
                                      </p:to>
                                    </p:set>
                                    <p:anim calcmode="lin" valueType="num">
                                      <p:cBhvr additive="base">
                                        <p:cTn id="25" dur="500" fill="hold"/>
                                        <p:tgtEl>
                                          <p:spTgt spid="74788"/>
                                        </p:tgtEl>
                                        <p:attrNameLst>
                                          <p:attrName>ppt_x</p:attrName>
                                        </p:attrNameLst>
                                      </p:cBhvr>
                                      <p:tavLst>
                                        <p:tav tm="0">
                                          <p:val>
                                            <p:strVal val="#ppt_x"/>
                                          </p:val>
                                        </p:tav>
                                        <p:tav tm="100000">
                                          <p:val>
                                            <p:strVal val="#ppt_x"/>
                                          </p:val>
                                        </p:tav>
                                      </p:tavLst>
                                    </p:anim>
                                    <p:anim calcmode="lin" valueType="num">
                                      <p:cBhvr additive="base">
                                        <p:cTn id="26" dur="500" fill="hold"/>
                                        <p:tgtEl>
                                          <p:spTgt spid="747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87" grpId="0" animBg="1" autoUpdateAnimBg="0"/>
      <p:bldP spid="74788" grpId="0" bldLvl="0" animBg="1"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3">
            <a:extLst>
              <a:ext uri="{FF2B5EF4-FFF2-40B4-BE49-F238E27FC236}">
                <a16:creationId xmlns:a16="http://schemas.microsoft.com/office/drawing/2014/main" id="{0F9174E2-ED55-4F7D-B7F3-097C9278C396}"/>
              </a:ext>
            </a:extLst>
          </p:cNvPr>
          <p:cNvSpPr>
            <a:spLocks noGrp="1" noChangeArrowheads="1"/>
          </p:cNvSpPr>
          <p:nvPr>
            <p:ph type="body" idx="4294967295"/>
          </p:nvPr>
        </p:nvSpPr>
        <p:spPr>
          <a:xfrm>
            <a:off x="1151557" y="1022504"/>
            <a:ext cx="4690792" cy="3597067"/>
          </a:xfrm>
        </p:spPr>
        <p:txBody>
          <a:bodyPr/>
          <a:lstStyle/>
          <a:p>
            <a:pPr marL="0" indent="0">
              <a:buNone/>
            </a:pPr>
            <a:r>
              <a:rPr lang="zh-CN" altLang="en-US" dirty="0"/>
              <a:t> </a:t>
            </a:r>
            <a:r>
              <a:rPr lang="zh-CN" altLang="en-US" dirty="0">
                <a:solidFill>
                  <a:srgbClr val="3333FF"/>
                </a:solidFill>
              </a:rPr>
              <a:t>执行</a:t>
            </a:r>
            <a:r>
              <a:rPr lang="en-US" altLang="zh-CN" dirty="0">
                <a:solidFill>
                  <a:srgbClr val="3333FF"/>
                </a:solidFill>
              </a:rPr>
              <a:t>X</a:t>
            </a:r>
            <a:r>
              <a:rPr lang="zh-CN" altLang="en-US" dirty="0">
                <a:solidFill>
                  <a:srgbClr val="3333FF"/>
                </a:solidFill>
              </a:rPr>
              <a:t>的条件可化简为：</a:t>
            </a:r>
          </a:p>
          <a:p>
            <a:pPr marL="0" indent="0">
              <a:buNone/>
            </a:pPr>
            <a:r>
              <a:rPr lang="en-US" altLang="zh-CN" dirty="0"/>
              <a:t>(</a:t>
            </a:r>
            <a:r>
              <a:rPr lang="zh-CN" altLang="en-US" dirty="0"/>
              <a:t>Ａ∧Ｂ</a:t>
            </a:r>
            <a:r>
              <a:rPr lang="en-US" altLang="zh-CN" dirty="0"/>
              <a:t>)∨(</a:t>
            </a:r>
            <a:r>
              <a:rPr lang="en-US" altLang="zh-CN" dirty="0">
                <a:sym typeface="Symbol" panose="05050102010706020507" pitchFamily="18" charset="2"/>
              </a:rPr>
              <a:t></a:t>
            </a:r>
            <a:r>
              <a:rPr lang="zh-CN" altLang="en-US" dirty="0"/>
              <a:t>Ａ∧Ｂ</a:t>
            </a:r>
            <a:r>
              <a:rPr lang="en-US" altLang="zh-CN" dirty="0"/>
              <a:t>)</a:t>
            </a:r>
          </a:p>
          <a:p>
            <a:pPr marL="0" indent="0">
              <a:buNone/>
            </a:pPr>
            <a:r>
              <a:rPr lang="zh-CN" altLang="en-US" dirty="0"/>
              <a:t>＝Ｂ∧</a:t>
            </a:r>
            <a:r>
              <a:rPr lang="en-US" altLang="zh-CN" dirty="0"/>
              <a:t>(</a:t>
            </a:r>
            <a:r>
              <a:rPr lang="zh-CN" altLang="en-US" dirty="0"/>
              <a:t>Ａ∨ </a:t>
            </a:r>
            <a:r>
              <a:rPr lang="zh-CN" altLang="en-US" dirty="0">
                <a:sym typeface="Symbol" panose="05050102010706020507" pitchFamily="18" charset="2"/>
              </a:rPr>
              <a:t></a:t>
            </a:r>
            <a:r>
              <a:rPr lang="zh-CN" altLang="en-US" dirty="0"/>
              <a:t>Ａ</a:t>
            </a:r>
            <a:r>
              <a:rPr lang="en-US" altLang="zh-CN" dirty="0"/>
              <a:t>)</a:t>
            </a:r>
            <a:r>
              <a:rPr lang="zh-CN" altLang="en-US" dirty="0"/>
              <a:t>＝Ｂ</a:t>
            </a:r>
          </a:p>
          <a:p>
            <a:pPr marL="0" indent="0">
              <a:buNone/>
            </a:pPr>
            <a:r>
              <a:rPr lang="zh-CN" altLang="en-US" dirty="0">
                <a:solidFill>
                  <a:srgbClr val="3333FF"/>
                </a:solidFill>
              </a:rPr>
              <a:t>执行</a:t>
            </a:r>
            <a:r>
              <a:rPr lang="en-US" altLang="zh-CN" dirty="0">
                <a:solidFill>
                  <a:srgbClr val="3333FF"/>
                </a:solidFill>
              </a:rPr>
              <a:t>Y</a:t>
            </a:r>
            <a:r>
              <a:rPr lang="zh-CN" altLang="en-US" dirty="0">
                <a:solidFill>
                  <a:srgbClr val="3333FF"/>
                </a:solidFill>
              </a:rPr>
              <a:t>的条件可化简为：</a:t>
            </a:r>
          </a:p>
          <a:p>
            <a:pPr marL="0" indent="0">
              <a:buNone/>
            </a:pPr>
            <a:r>
              <a:rPr lang="en-US" altLang="zh-CN" dirty="0"/>
              <a:t>(</a:t>
            </a:r>
            <a:r>
              <a:rPr lang="zh-CN" altLang="en-US" dirty="0"/>
              <a:t>Ａ∧</a:t>
            </a:r>
            <a:r>
              <a:rPr lang="zh-CN" altLang="en-US" dirty="0">
                <a:sym typeface="Symbol" panose="05050102010706020507" pitchFamily="18" charset="2"/>
              </a:rPr>
              <a:t></a:t>
            </a:r>
            <a:r>
              <a:rPr lang="zh-CN" altLang="en-US" dirty="0"/>
              <a:t>Ｂ</a:t>
            </a:r>
            <a:r>
              <a:rPr lang="en-US" altLang="zh-CN" dirty="0"/>
              <a:t>)∨(</a:t>
            </a:r>
            <a:r>
              <a:rPr lang="en-US" altLang="zh-CN" dirty="0">
                <a:sym typeface="Symbol" panose="05050102010706020507" pitchFamily="18" charset="2"/>
              </a:rPr>
              <a:t></a:t>
            </a:r>
            <a:r>
              <a:rPr lang="zh-CN" altLang="en-US" dirty="0"/>
              <a:t>Ａ∧</a:t>
            </a:r>
            <a:r>
              <a:rPr lang="zh-CN" altLang="en-US" dirty="0">
                <a:sym typeface="Symbol" panose="05050102010706020507" pitchFamily="18" charset="2"/>
              </a:rPr>
              <a:t></a:t>
            </a:r>
            <a:r>
              <a:rPr lang="zh-CN" altLang="en-US" dirty="0"/>
              <a:t>Ｂ</a:t>
            </a:r>
            <a:r>
              <a:rPr lang="en-US" altLang="zh-CN" dirty="0"/>
              <a:t>)</a:t>
            </a:r>
          </a:p>
          <a:p>
            <a:pPr marL="0" indent="0">
              <a:buNone/>
            </a:pPr>
            <a:r>
              <a:rPr lang="zh-CN" altLang="en-US" dirty="0"/>
              <a:t>＝ </a:t>
            </a:r>
            <a:r>
              <a:rPr lang="zh-CN" altLang="en-US" dirty="0">
                <a:sym typeface="Symbol" panose="05050102010706020507" pitchFamily="18" charset="2"/>
              </a:rPr>
              <a:t></a:t>
            </a:r>
            <a:r>
              <a:rPr lang="zh-CN" altLang="en-US" dirty="0"/>
              <a:t>Ｂ∧</a:t>
            </a:r>
            <a:r>
              <a:rPr lang="en-US" altLang="zh-CN" dirty="0"/>
              <a:t>(</a:t>
            </a:r>
            <a:r>
              <a:rPr lang="zh-CN" altLang="en-US" dirty="0"/>
              <a:t>Ａ∨</a:t>
            </a:r>
            <a:r>
              <a:rPr lang="zh-CN" altLang="en-US" dirty="0">
                <a:sym typeface="Symbol" panose="05050102010706020507" pitchFamily="18" charset="2"/>
              </a:rPr>
              <a:t></a:t>
            </a:r>
            <a:r>
              <a:rPr lang="zh-CN" altLang="en-US" dirty="0"/>
              <a:t>Ａ</a:t>
            </a:r>
            <a:r>
              <a:rPr lang="en-US" altLang="zh-CN" dirty="0"/>
              <a:t>)</a:t>
            </a:r>
            <a:r>
              <a:rPr lang="zh-CN" altLang="en-US" dirty="0"/>
              <a:t>＝</a:t>
            </a:r>
            <a:r>
              <a:rPr lang="zh-CN" altLang="en-US" dirty="0">
                <a:sym typeface="Symbol" panose="05050102010706020507" pitchFamily="18" charset="2"/>
              </a:rPr>
              <a:t></a:t>
            </a:r>
            <a:r>
              <a:rPr lang="zh-CN" altLang="en-US" dirty="0"/>
              <a:t>Ｂ</a:t>
            </a:r>
          </a:p>
        </p:txBody>
      </p:sp>
      <p:grpSp>
        <p:nvGrpSpPr>
          <p:cNvPr id="75781" name="Group 5">
            <a:extLst>
              <a:ext uri="{FF2B5EF4-FFF2-40B4-BE49-F238E27FC236}">
                <a16:creationId xmlns:a16="http://schemas.microsoft.com/office/drawing/2014/main" id="{B4FB6D80-BEE9-450D-850C-EE96A5AADE2A}"/>
              </a:ext>
            </a:extLst>
          </p:cNvPr>
          <p:cNvGrpSpPr>
            <a:grpSpLocks/>
          </p:cNvGrpSpPr>
          <p:nvPr/>
        </p:nvGrpSpPr>
        <p:grpSpPr bwMode="auto">
          <a:xfrm>
            <a:off x="6480065" y="1354259"/>
            <a:ext cx="2808126" cy="2950992"/>
            <a:chOff x="0" y="0"/>
            <a:chExt cx="1769" cy="1859"/>
          </a:xfrm>
        </p:grpSpPr>
        <p:sp>
          <p:nvSpPr>
            <p:cNvPr id="66569" name="Text Box 5">
              <a:extLst>
                <a:ext uri="{FF2B5EF4-FFF2-40B4-BE49-F238E27FC236}">
                  <a16:creationId xmlns:a16="http://schemas.microsoft.com/office/drawing/2014/main" id="{4B971850-8326-48EF-9023-835EAD9C26CA}"/>
                </a:ext>
              </a:extLst>
            </p:cNvPr>
            <p:cNvSpPr txBox="1">
              <a:spLocks noChangeArrowheads="1"/>
            </p:cNvSpPr>
            <p:nvPr/>
          </p:nvSpPr>
          <p:spPr bwMode="auto">
            <a:xfrm>
              <a:off x="194" y="319"/>
              <a:ext cx="299" cy="3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en-US" altLang="zh-CN" sz="2399">
                  <a:solidFill>
                    <a:srgbClr val="0000FF"/>
                  </a:solidFill>
                  <a:latin typeface="微软雅黑"/>
                  <a:ea typeface="微软雅黑"/>
                </a:rPr>
                <a:t>T</a:t>
              </a:r>
            </a:p>
          </p:txBody>
        </p:sp>
        <p:sp>
          <p:nvSpPr>
            <p:cNvPr id="66570" name="AutoShape 6">
              <a:extLst>
                <a:ext uri="{FF2B5EF4-FFF2-40B4-BE49-F238E27FC236}">
                  <a16:creationId xmlns:a16="http://schemas.microsoft.com/office/drawing/2014/main" id="{EED210E7-CCF9-48BD-B02F-577364BB4196}"/>
                </a:ext>
              </a:extLst>
            </p:cNvPr>
            <p:cNvSpPr>
              <a:spLocks noChangeArrowheads="1"/>
            </p:cNvSpPr>
            <p:nvPr/>
          </p:nvSpPr>
          <p:spPr bwMode="auto">
            <a:xfrm>
              <a:off x="0" y="836"/>
              <a:ext cx="448" cy="310"/>
            </a:xfrm>
            <a:prstGeom prst="flowChartProcess">
              <a:avLst/>
            </a:prstGeom>
            <a:solidFill>
              <a:srgbClr val="FFFFFF"/>
            </a:solidFill>
            <a:ln w="952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en-US" altLang="zh-CN" sz="2399">
                  <a:solidFill>
                    <a:srgbClr val="0000FF"/>
                  </a:solidFill>
                  <a:latin typeface="微软雅黑"/>
                  <a:ea typeface="微软雅黑"/>
                </a:rPr>
                <a:t>X</a:t>
              </a:r>
            </a:p>
          </p:txBody>
        </p:sp>
        <p:sp>
          <p:nvSpPr>
            <p:cNvPr id="66571" name="Rectangle 7">
              <a:extLst>
                <a:ext uri="{FF2B5EF4-FFF2-40B4-BE49-F238E27FC236}">
                  <a16:creationId xmlns:a16="http://schemas.microsoft.com/office/drawing/2014/main" id="{4BAB6BCF-8E6A-4D60-AD81-3F280E506736}"/>
                </a:ext>
              </a:extLst>
            </p:cNvPr>
            <p:cNvSpPr>
              <a:spLocks noChangeArrowheads="1"/>
            </p:cNvSpPr>
            <p:nvPr/>
          </p:nvSpPr>
          <p:spPr bwMode="auto">
            <a:xfrm>
              <a:off x="1321" y="836"/>
              <a:ext cx="448" cy="310"/>
            </a:xfrm>
            <a:prstGeom prst="rect">
              <a:avLst/>
            </a:prstGeom>
            <a:solidFill>
              <a:srgbClr val="FFFFFF"/>
            </a:solidFill>
            <a:ln w="952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en-US" altLang="zh-CN" sz="2399">
                  <a:solidFill>
                    <a:srgbClr val="0000FF"/>
                  </a:solidFill>
                  <a:latin typeface="微软雅黑"/>
                  <a:ea typeface="微软雅黑"/>
                </a:rPr>
                <a:t>Y</a:t>
              </a:r>
            </a:p>
          </p:txBody>
        </p:sp>
        <p:sp>
          <p:nvSpPr>
            <p:cNvPr id="66572" name="Line 8">
              <a:extLst>
                <a:ext uri="{FF2B5EF4-FFF2-40B4-BE49-F238E27FC236}">
                  <a16:creationId xmlns:a16="http://schemas.microsoft.com/office/drawing/2014/main" id="{39BD4882-7168-4790-86EF-9E03B22FEC7C}"/>
                </a:ext>
              </a:extLst>
            </p:cNvPr>
            <p:cNvSpPr>
              <a:spLocks noChangeShapeType="1"/>
            </p:cNvSpPr>
            <p:nvPr/>
          </p:nvSpPr>
          <p:spPr bwMode="auto">
            <a:xfrm>
              <a:off x="873" y="1334"/>
              <a:ext cx="0" cy="20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微软雅黑"/>
                <a:ea typeface="微软雅黑"/>
              </a:endParaRPr>
            </a:p>
          </p:txBody>
        </p:sp>
        <p:sp>
          <p:nvSpPr>
            <p:cNvPr id="66573" name="AutoShape 9">
              <a:extLst>
                <a:ext uri="{FF2B5EF4-FFF2-40B4-BE49-F238E27FC236}">
                  <a16:creationId xmlns:a16="http://schemas.microsoft.com/office/drawing/2014/main" id="{5BE28EE3-2C6B-41EC-9897-B8105F9E3385}"/>
                </a:ext>
              </a:extLst>
            </p:cNvPr>
            <p:cNvSpPr>
              <a:spLocks noChangeArrowheads="1"/>
            </p:cNvSpPr>
            <p:nvPr/>
          </p:nvSpPr>
          <p:spPr bwMode="auto">
            <a:xfrm>
              <a:off x="504" y="1549"/>
              <a:ext cx="747" cy="310"/>
            </a:xfrm>
            <a:prstGeom prst="flowChartAlternateProcess">
              <a:avLst/>
            </a:prstGeom>
            <a:solidFill>
              <a:srgbClr val="FFFFFF"/>
            </a:solidFill>
            <a:ln w="952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80000"/>
                </a:lnSpc>
                <a:spcBef>
                  <a:spcPct val="0"/>
                </a:spcBef>
                <a:buClrTx/>
                <a:buNone/>
              </a:pPr>
              <a:r>
                <a:rPr lang="en-US" altLang="zh-CN" sz="2399">
                  <a:solidFill>
                    <a:srgbClr val="0000FF"/>
                  </a:solidFill>
                  <a:latin typeface="微软雅黑"/>
                  <a:ea typeface="微软雅黑"/>
                </a:rPr>
                <a:t>End</a:t>
              </a:r>
            </a:p>
          </p:txBody>
        </p:sp>
        <p:sp>
          <p:nvSpPr>
            <p:cNvPr id="66574" name="Line 10">
              <a:extLst>
                <a:ext uri="{FF2B5EF4-FFF2-40B4-BE49-F238E27FC236}">
                  <a16:creationId xmlns:a16="http://schemas.microsoft.com/office/drawing/2014/main" id="{7F3B48B8-6209-40F8-BE01-E4221D2D9270}"/>
                </a:ext>
              </a:extLst>
            </p:cNvPr>
            <p:cNvSpPr>
              <a:spLocks noChangeShapeType="1"/>
            </p:cNvSpPr>
            <p:nvPr/>
          </p:nvSpPr>
          <p:spPr bwMode="auto">
            <a:xfrm>
              <a:off x="206" y="1135"/>
              <a:ext cx="0" cy="20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微软雅黑"/>
                <a:ea typeface="微软雅黑"/>
              </a:endParaRPr>
            </a:p>
          </p:txBody>
        </p:sp>
        <p:sp>
          <p:nvSpPr>
            <p:cNvPr id="66575" name="Line 11">
              <a:extLst>
                <a:ext uri="{FF2B5EF4-FFF2-40B4-BE49-F238E27FC236}">
                  <a16:creationId xmlns:a16="http://schemas.microsoft.com/office/drawing/2014/main" id="{76D6BE6B-0EDE-45D2-B0F2-7F5E2957D1B1}"/>
                </a:ext>
              </a:extLst>
            </p:cNvPr>
            <p:cNvSpPr>
              <a:spLocks noChangeShapeType="1"/>
            </p:cNvSpPr>
            <p:nvPr/>
          </p:nvSpPr>
          <p:spPr bwMode="auto">
            <a:xfrm>
              <a:off x="1550" y="1135"/>
              <a:ext cx="0" cy="20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微软雅黑"/>
                <a:ea typeface="微软雅黑"/>
              </a:endParaRPr>
            </a:p>
          </p:txBody>
        </p:sp>
        <p:sp>
          <p:nvSpPr>
            <p:cNvPr id="66576" name="Line 12">
              <a:extLst>
                <a:ext uri="{FF2B5EF4-FFF2-40B4-BE49-F238E27FC236}">
                  <a16:creationId xmlns:a16="http://schemas.microsoft.com/office/drawing/2014/main" id="{88185316-BE16-4BE9-99B8-6B3C210613FE}"/>
                </a:ext>
              </a:extLst>
            </p:cNvPr>
            <p:cNvSpPr>
              <a:spLocks noChangeShapeType="1"/>
            </p:cNvSpPr>
            <p:nvPr/>
          </p:nvSpPr>
          <p:spPr bwMode="auto">
            <a:xfrm>
              <a:off x="206" y="1342"/>
              <a:ext cx="13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微软雅黑"/>
                <a:ea typeface="微软雅黑"/>
              </a:endParaRPr>
            </a:p>
          </p:txBody>
        </p:sp>
        <p:grpSp>
          <p:nvGrpSpPr>
            <p:cNvPr id="66577" name="Group 14">
              <a:extLst>
                <a:ext uri="{FF2B5EF4-FFF2-40B4-BE49-F238E27FC236}">
                  <a16:creationId xmlns:a16="http://schemas.microsoft.com/office/drawing/2014/main" id="{ADB77399-C0BE-4A1C-A48D-A4623FE00A53}"/>
                </a:ext>
              </a:extLst>
            </p:cNvPr>
            <p:cNvGrpSpPr>
              <a:grpSpLocks/>
            </p:cNvGrpSpPr>
            <p:nvPr/>
          </p:nvGrpSpPr>
          <p:grpSpPr bwMode="auto">
            <a:xfrm>
              <a:off x="217" y="0"/>
              <a:ext cx="1321" cy="826"/>
              <a:chOff x="0" y="0"/>
              <a:chExt cx="1592" cy="1248"/>
            </a:xfrm>
          </p:grpSpPr>
          <p:sp>
            <p:nvSpPr>
              <p:cNvPr id="66579" name="Line 14">
                <a:extLst>
                  <a:ext uri="{FF2B5EF4-FFF2-40B4-BE49-F238E27FC236}">
                    <a16:creationId xmlns:a16="http://schemas.microsoft.com/office/drawing/2014/main" id="{56D858FF-FFBD-4FA1-98A6-A43AB1889031}"/>
                  </a:ext>
                </a:extLst>
              </p:cNvPr>
              <p:cNvSpPr>
                <a:spLocks noChangeShapeType="1"/>
              </p:cNvSpPr>
              <p:nvPr/>
            </p:nvSpPr>
            <p:spPr bwMode="auto">
              <a:xfrm>
                <a:off x="1232" y="964"/>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微软雅黑"/>
                  <a:ea typeface="微软雅黑"/>
                </a:endParaRPr>
              </a:p>
            </p:txBody>
          </p:sp>
          <p:grpSp>
            <p:nvGrpSpPr>
              <p:cNvPr id="66580" name="Group 16">
                <a:extLst>
                  <a:ext uri="{FF2B5EF4-FFF2-40B4-BE49-F238E27FC236}">
                    <a16:creationId xmlns:a16="http://schemas.microsoft.com/office/drawing/2014/main" id="{E3F6096F-F6DB-434F-8885-A8FCF8AEF1E5}"/>
                  </a:ext>
                </a:extLst>
              </p:cNvPr>
              <p:cNvGrpSpPr>
                <a:grpSpLocks/>
              </p:cNvGrpSpPr>
              <p:nvPr/>
            </p:nvGrpSpPr>
            <p:grpSpPr bwMode="auto">
              <a:xfrm>
                <a:off x="0" y="0"/>
                <a:ext cx="1592" cy="1248"/>
                <a:chOff x="0" y="0"/>
                <a:chExt cx="1592" cy="1248"/>
              </a:xfrm>
            </p:grpSpPr>
            <p:sp>
              <p:nvSpPr>
                <p:cNvPr id="66581" name="AutoShape 16">
                  <a:extLst>
                    <a:ext uri="{FF2B5EF4-FFF2-40B4-BE49-F238E27FC236}">
                      <a16:creationId xmlns:a16="http://schemas.microsoft.com/office/drawing/2014/main" id="{3F460BB4-F9F9-4700-94C2-74B2F7C97734}"/>
                    </a:ext>
                  </a:extLst>
                </p:cNvPr>
                <p:cNvSpPr>
                  <a:spLocks noChangeArrowheads="1"/>
                </p:cNvSpPr>
                <p:nvPr/>
              </p:nvSpPr>
              <p:spPr bwMode="auto">
                <a:xfrm>
                  <a:off x="346" y="0"/>
                  <a:ext cx="900" cy="426"/>
                </a:xfrm>
                <a:prstGeom prst="flowChartAlternateProcess">
                  <a:avLst/>
                </a:prstGeom>
                <a:solidFill>
                  <a:srgbClr val="FFFFFF"/>
                </a:solidFill>
                <a:ln w="952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80000"/>
                    </a:lnSpc>
                    <a:spcBef>
                      <a:spcPct val="0"/>
                    </a:spcBef>
                    <a:buClrTx/>
                    <a:buNone/>
                  </a:pPr>
                  <a:r>
                    <a:rPr lang="en-US" altLang="zh-CN" sz="2399">
                      <a:solidFill>
                        <a:srgbClr val="0000FF"/>
                      </a:solidFill>
                      <a:latin typeface="微软雅黑"/>
                      <a:ea typeface="微软雅黑"/>
                    </a:rPr>
                    <a:t>Start</a:t>
                  </a:r>
                </a:p>
              </p:txBody>
            </p:sp>
            <p:sp>
              <p:nvSpPr>
                <p:cNvPr id="66582" name="Line 17">
                  <a:extLst>
                    <a:ext uri="{FF2B5EF4-FFF2-40B4-BE49-F238E27FC236}">
                      <a16:creationId xmlns:a16="http://schemas.microsoft.com/office/drawing/2014/main" id="{85F9A8AC-D3C7-4B0A-B0F7-74917B1F4D65}"/>
                    </a:ext>
                  </a:extLst>
                </p:cNvPr>
                <p:cNvSpPr>
                  <a:spLocks noChangeShapeType="1"/>
                </p:cNvSpPr>
                <p:nvPr/>
              </p:nvSpPr>
              <p:spPr bwMode="auto">
                <a:xfrm>
                  <a:off x="802" y="426"/>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微软雅黑"/>
                    <a:ea typeface="微软雅黑"/>
                  </a:endParaRPr>
                </a:p>
              </p:txBody>
            </p:sp>
            <p:sp>
              <p:nvSpPr>
                <p:cNvPr id="66583" name="AutoShape 18">
                  <a:extLst>
                    <a:ext uri="{FF2B5EF4-FFF2-40B4-BE49-F238E27FC236}">
                      <a16:creationId xmlns:a16="http://schemas.microsoft.com/office/drawing/2014/main" id="{EDFC059D-BC7E-4990-B13F-170DF098BF5F}"/>
                    </a:ext>
                  </a:extLst>
                </p:cNvPr>
                <p:cNvSpPr>
                  <a:spLocks noChangeArrowheads="1"/>
                </p:cNvSpPr>
                <p:nvPr/>
              </p:nvSpPr>
              <p:spPr bwMode="auto">
                <a:xfrm>
                  <a:off x="360" y="738"/>
                  <a:ext cx="900" cy="468"/>
                </a:xfrm>
                <a:prstGeom prst="flowChartDecision">
                  <a:avLst/>
                </a:prstGeom>
                <a:solidFill>
                  <a:srgbClr val="FFFFFF"/>
                </a:solidFill>
                <a:ln w="952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80000"/>
                    </a:lnSpc>
                    <a:spcBef>
                      <a:spcPct val="0"/>
                    </a:spcBef>
                    <a:buClrTx/>
                    <a:buNone/>
                  </a:pPr>
                  <a:r>
                    <a:rPr lang="en-US" altLang="zh-CN" sz="2399" dirty="0">
                      <a:solidFill>
                        <a:srgbClr val="0000FF"/>
                      </a:solidFill>
                      <a:latin typeface="微软雅黑"/>
                      <a:ea typeface="微软雅黑"/>
                    </a:rPr>
                    <a:t>B</a:t>
                  </a:r>
                </a:p>
              </p:txBody>
            </p:sp>
            <p:sp>
              <p:nvSpPr>
                <p:cNvPr id="66584" name="Line 19">
                  <a:extLst>
                    <a:ext uri="{FF2B5EF4-FFF2-40B4-BE49-F238E27FC236}">
                      <a16:creationId xmlns:a16="http://schemas.microsoft.com/office/drawing/2014/main" id="{C6D584C1-0458-474C-A85B-94D00A6500A1}"/>
                    </a:ext>
                  </a:extLst>
                </p:cNvPr>
                <p:cNvSpPr>
                  <a:spLocks noChangeShapeType="1"/>
                </p:cNvSpPr>
                <p:nvPr/>
              </p:nvSpPr>
              <p:spPr bwMode="auto">
                <a:xfrm flipH="1">
                  <a:off x="14" y="966"/>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微软雅黑"/>
                    <a:ea typeface="微软雅黑"/>
                  </a:endParaRPr>
                </a:p>
              </p:txBody>
            </p:sp>
            <p:sp>
              <p:nvSpPr>
                <p:cNvPr id="66585" name="Line 20">
                  <a:extLst>
                    <a:ext uri="{FF2B5EF4-FFF2-40B4-BE49-F238E27FC236}">
                      <a16:creationId xmlns:a16="http://schemas.microsoft.com/office/drawing/2014/main" id="{815C621F-542E-4A7C-B083-EE94D1B2E96F}"/>
                    </a:ext>
                  </a:extLst>
                </p:cNvPr>
                <p:cNvSpPr>
                  <a:spLocks noChangeShapeType="1"/>
                </p:cNvSpPr>
                <p:nvPr/>
              </p:nvSpPr>
              <p:spPr bwMode="auto">
                <a:xfrm>
                  <a:off x="1592" y="966"/>
                  <a:ext cx="0" cy="28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微软雅黑"/>
                    <a:ea typeface="微软雅黑"/>
                  </a:endParaRPr>
                </a:p>
              </p:txBody>
            </p:sp>
            <p:sp>
              <p:nvSpPr>
                <p:cNvPr id="66586" name="Line 21">
                  <a:extLst>
                    <a:ext uri="{FF2B5EF4-FFF2-40B4-BE49-F238E27FC236}">
                      <a16:creationId xmlns:a16="http://schemas.microsoft.com/office/drawing/2014/main" id="{04E9E168-5BA8-479E-A7D0-FFB261B4A245}"/>
                    </a:ext>
                  </a:extLst>
                </p:cNvPr>
                <p:cNvSpPr>
                  <a:spLocks noChangeShapeType="1"/>
                </p:cNvSpPr>
                <p:nvPr/>
              </p:nvSpPr>
              <p:spPr bwMode="auto">
                <a:xfrm>
                  <a:off x="0" y="964"/>
                  <a:ext cx="0" cy="28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微软雅黑"/>
                    <a:ea typeface="微软雅黑"/>
                  </a:endParaRPr>
                </a:p>
              </p:txBody>
            </p:sp>
          </p:grpSp>
        </p:grpSp>
        <p:sp>
          <p:nvSpPr>
            <p:cNvPr id="66578" name="Text Box 22">
              <a:extLst>
                <a:ext uri="{FF2B5EF4-FFF2-40B4-BE49-F238E27FC236}">
                  <a16:creationId xmlns:a16="http://schemas.microsoft.com/office/drawing/2014/main" id="{CD7E1109-9C1D-4F05-A85E-817004B79DC6}"/>
                </a:ext>
              </a:extLst>
            </p:cNvPr>
            <p:cNvSpPr txBox="1">
              <a:spLocks noChangeArrowheads="1"/>
            </p:cNvSpPr>
            <p:nvPr/>
          </p:nvSpPr>
          <p:spPr bwMode="auto">
            <a:xfrm>
              <a:off x="1239" y="310"/>
              <a:ext cx="299" cy="3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en-US" altLang="zh-CN" sz="2399">
                  <a:solidFill>
                    <a:srgbClr val="0000FF"/>
                  </a:solidFill>
                  <a:latin typeface="微软雅黑"/>
                  <a:ea typeface="微软雅黑"/>
                </a:rPr>
                <a:t>F</a:t>
              </a:r>
            </a:p>
          </p:txBody>
        </p:sp>
      </p:grpSp>
      <p:grpSp>
        <p:nvGrpSpPr>
          <p:cNvPr id="75800" name="Group 24">
            <a:extLst>
              <a:ext uri="{FF2B5EF4-FFF2-40B4-BE49-F238E27FC236}">
                <a16:creationId xmlns:a16="http://schemas.microsoft.com/office/drawing/2014/main" id="{8093624A-9474-4460-BDC7-FAF6C180C3CC}"/>
              </a:ext>
            </a:extLst>
          </p:cNvPr>
          <p:cNvGrpSpPr>
            <a:grpSpLocks/>
          </p:cNvGrpSpPr>
          <p:nvPr/>
        </p:nvGrpSpPr>
        <p:grpSpPr bwMode="auto">
          <a:xfrm>
            <a:off x="1903989" y="4745757"/>
            <a:ext cx="7876719" cy="1395331"/>
            <a:chOff x="0" y="0"/>
            <a:chExt cx="4962" cy="879"/>
          </a:xfrm>
        </p:grpSpPr>
        <p:pic>
          <p:nvPicPr>
            <p:cNvPr id="66567" name="AutoShape 23">
              <a:extLst>
                <a:ext uri="{FF2B5EF4-FFF2-40B4-BE49-F238E27FC236}">
                  <a16:creationId xmlns:a16="http://schemas.microsoft.com/office/drawing/2014/main" id="{33EB1899-E822-4BED-BA52-A7AD69D8A1C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62"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8" name="Text Box 26">
              <a:extLst>
                <a:ext uri="{FF2B5EF4-FFF2-40B4-BE49-F238E27FC236}">
                  <a16:creationId xmlns:a16="http://schemas.microsoft.com/office/drawing/2014/main" id="{D867FB18-9ED2-4333-9666-E330E7C2421B}"/>
                </a:ext>
              </a:extLst>
            </p:cNvPr>
            <p:cNvSpPr txBox="1">
              <a:spLocks noChangeArrowheads="1"/>
            </p:cNvSpPr>
            <p:nvPr/>
          </p:nvSpPr>
          <p:spPr bwMode="auto">
            <a:xfrm>
              <a:off x="179" y="106"/>
              <a:ext cx="4783"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zh-CN" altLang="en-US" dirty="0">
                  <a:solidFill>
                    <a:srgbClr val="C0504D"/>
                  </a:solidFill>
                  <a:latin typeface="微软雅黑"/>
                  <a:ea typeface="微软雅黑"/>
                </a:rPr>
                <a:t>程序可简化为：</a:t>
              </a:r>
              <a:r>
                <a:rPr lang="en-US" altLang="zh-CN" dirty="0">
                  <a:solidFill>
                    <a:srgbClr val="C0504D"/>
                  </a:solidFill>
                  <a:latin typeface="微软雅黑"/>
                  <a:ea typeface="微软雅黑"/>
                </a:rPr>
                <a:t>If B then X else Y</a:t>
              </a:r>
              <a:r>
                <a:rPr lang="en-US" altLang="zh-CN" b="0" dirty="0">
                  <a:solidFill>
                    <a:srgbClr val="FF0000"/>
                  </a:solidFill>
                  <a:latin typeface="微软雅黑"/>
                  <a:ea typeface="微软雅黑"/>
                </a:rPr>
                <a:t> </a:t>
              </a:r>
              <a:endParaRPr lang="zh-CN" altLang="en-US" dirty="0">
                <a:solidFill>
                  <a:srgbClr val="1F497D"/>
                </a:solidFill>
                <a:latin typeface="微软雅黑"/>
                <a:ea typeface="微软雅黑"/>
              </a:endParaRPr>
            </a:p>
          </p:txBody>
        </p:sp>
      </p:grpSp>
      <p:sp>
        <p:nvSpPr>
          <p:cNvPr id="27" name="Rectangle 2">
            <a:extLst>
              <a:ext uri="{FF2B5EF4-FFF2-40B4-BE49-F238E27FC236}">
                <a16:creationId xmlns:a16="http://schemas.microsoft.com/office/drawing/2014/main" id="{22F9AAB1-42DB-4C5E-9C61-CB7DE897FA89}"/>
              </a:ext>
            </a:extLst>
          </p:cNvPr>
          <p:cNvSpPr txBox="1">
            <a:spLocks noChangeArrowheads="1"/>
          </p:cNvSpPr>
          <p:nvPr/>
        </p:nvSpPr>
        <p:spPr>
          <a:xfrm>
            <a:off x="915493" y="98632"/>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dirty="0"/>
              <a:t>例</a:t>
            </a:r>
            <a:r>
              <a:rPr lang="en-US" altLang="zh-CN" dirty="0"/>
              <a:t>2.40 </a:t>
            </a:r>
            <a:r>
              <a:rPr lang="zh-CN" altLang="en-US" dirty="0"/>
              <a:t>（续）</a:t>
            </a:r>
            <a:endParaRPr lang="zh-CN" altLang="en-US" sz="2199" dirty="0">
              <a:solidFill>
                <a:prstClr val="white"/>
              </a:solidFill>
              <a:latin typeface="微软雅黑"/>
              <a:ea typeface="微软雅黑"/>
            </a:endParaRPr>
          </a:p>
        </p:txBody>
      </p:sp>
    </p:spTree>
    <p:custDataLst>
      <p:tags r:id="rId1"/>
    </p:custDataLst>
    <p:extLst>
      <p:ext uri="{BB962C8B-B14F-4D97-AF65-F5344CB8AC3E}">
        <p14:creationId xmlns:p14="http://schemas.microsoft.com/office/powerpoint/2010/main" val="260397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780">
                                            <p:txEl>
                                              <p:pRg st="0" end="0"/>
                                            </p:txEl>
                                          </p:spTgt>
                                        </p:tgtEl>
                                        <p:attrNameLst>
                                          <p:attrName>style.visibility</p:attrName>
                                        </p:attrNameLst>
                                      </p:cBhvr>
                                      <p:to>
                                        <p:strVal val="visible"/>
                                      </p:to>
                                    </p:set>
                                    <p:anim calcmode="lin" valueType="num">
                                      <p:cBhvr additive="base">
                                        <p:cTn id="7" dur="500" fill="hold"/>
                                        <p:tgtEl>
                                          <p:spTgt spid="7578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57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5780">
                                            <p:txEl>
                                              <p:pRg st="1" end="1"/>
                                            </p:txEl>
                                          </p:spTgt>
                                        </p:tgtEl>
                                        <p:attrNameLst>
                                          <p:attrName>style.visibility</p:attrName>
                                        </p:attrNameLst>
                                      </p:cBhvr>
                                      <p:to>
                                        <p:strVal val="visible"/>
                                      </p:to>
                                    </p:set>
                                    <p:anim calcmode="lin" valueType="num">
                                      <p:cBhvr additive="base">
                                        <p:cTn id="13" dur="500" fill="hold"/>
                                        <p:tgtEl>
                                          <p:spTgt spid="7578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578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5780">
                                            <p:txEl>
                                              <p:pRg st="2" end="2"/>
                                            </p:txEl>
                                          </p:spTgt>
                                        </p:tgtEl>
                                        <p:attrNameLst>
                                          <p:attrName>style.visibility</p:attrName>
                                        </p:attrNameLst>
                                      </p:cBhvr>
                                      <p:to>
                                        <p:strVal val="visible"/>
                                      </p:to>
                                    </p:set>
                                    <p:anim calcmode="lin" valueType="num">
                                      <p:cBhvr additive="base">
                                        <p:cTn id="19" dur="500" fill="hold"/>
                                        <p:tgtEl>
                                          <p:spTgt spid="7578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578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5780">
                                            <p:txEl>
                                              <p:pRg st="3" end="3"/>
                                            </p:txEl>
                                          </p:spTgt>
                                        </p:tgtEl>
                                        <p:attrNameLst>
                                          <p:attrName>style.visibility</p:attrName>
                                        </p:attrNameLst>
                                      </p:cBhvr>
                                      <p:to>
                                        <p:strVal val="visible"/>
                                      </p:to>
                                    </p:set>
                                    <p:anim calcmode="lin" valueType="num">
                                      <p:cBhvr additive="base">
                                        <p:cTn id="25" dur="500" fill="hold"/>
                                        <p:tgtEl>
                                          <p:spTgt spid="7578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578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5780">
                                            <p:txEl>
                                              <p:pRg st="4" end="4"/>
                                            </p:txEl>
                                          </p:spTgt>
                                        </p:tgtEl>
                                        <p:attrNameLst>
                                          <p:attrName>style.visibility</p:attrName>
                                        </p:attrNameLst>
                                      </p:cBhvr>
                                      <p:to>
                                        <p:strVal val="visible"/>
                                      </p:to>
                                    </p:set>
                                    <p:anim calcmode="lin" valueType="num">
                                      <p:cBhvr additive="base">
                                        <p:cTn id="31" dur="500" fill="hold"/>
                                        <p:tgtEl>
                                          <p:spTgt spid="7578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578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5780">
                                            <p:txEl>
                                              <p:pRg st="5" end="5"/>
                                            </p:txEl>
                                          </p:spTgt>
                                        </p:tgtEl>
                                        <p:attrNameLst>
                                          <p:attrName>style.visibility</p:attrName>
                                        </p:attrNameLst>
                                      </p:cBhvr>
                                      <p:to>
                                        <p:strVal val="visible"/>
                                      </p:to>
                                    </p:set>
                                    <p:anim calcmode="lin" valueType="num">
                                      <p:cBhvr additive="base">
                                        <p:cTn id="37" dur="500" fill="hold"/>
                                        <p:tgtEl>
                                          <p:spTgt spid="7578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578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5" presetClass="entr" presetSubtype="0" fill="hold" nodeType="clickEffect">
                                  <p:stCondLst>
                                    <p:cond delay="0"/>
                                  </p:stCondLst>
                                  <p:childTnLst>
                                    <p:set>
                                      <p:cBhvr>
                                        <p:cTn id="42" dur="1" fill="hold">
                                          <p:stCondLst>
                                            <p:cond delay="0"/>
                                          </p:stCondLst>
                                        </p:cTn>
                                        <p:tgtEl>
                                          <p:spTgt spid="75800"/>
                                        </p:tgtEl>
                                        <p:attrNameLst>
                                          <p:attrName>style.visibility</p:attrName>
                                        </p:attrNameLst>
                                      </p:cBhvr>
                                      <p:to>
                                        <p:strVal val="visible"/>
                                      </p:to>
                                    </p:set>
                                    <p:anim calcmode="lin" valueType="num">
                                      <p:cBhvr>
                                        <p:cTn id="43" dur="500" decel="50000" fill="hold">
                                          <p:stCondLst>
                                            <p:cond delay="0"/>
                                          </p:stCondLst>
                                        </p:cTn>
                                        <p:tgtEl>
                                          <p:spTgt spid="75800"/>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75800"/>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75800"/>
                                        </p:tgtEl>
                                        <p:attrNameLst>
                                          <p:attrName>ppt_w</p:attrName>
                                        </p:attrNameLst>
                                      </p:cBhvr>
                                      <p:tavLst>
                                        <p:tav tm="0">
                                          <p:val>
                                            <p:strVal val="#ppt_w*.05"/>
                                          </p:val>
                                        </p:tav>
                                        <p:tav tm="100000">
                                          <p:val>
                                            <p:strVal val="#ppt_w"/>
                                          </p:val>
                                        </p:tav>
                                      </p:tavLst>
                                    </p:anim>
                                    <p:anim calcmode="lin" valueType="num">
                                      <p:cBhvr>
                                        <p:cTn id="46" dur="1000" fill="hold"/>
                                        <p:tgtEl>
                                          <p:spTgt spid="75800"/>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75800"/>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75800"/>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75800"/>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7580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5" presetClass="entr" presetSubtype="0" fill="hold" nodeType="clickEffect">
                                  <p:stCondLst>
                                    <p:cond delay="0"/>
                                  </p:stCondLst>
                                  <p:childTnLst>
                                    <p:set>
                                      <p:cBhvr>
                                        <p:cTn id="54" dur="1" fill="hold">
                                          <p:stCondLst>
                                            <p:cond delay="0"/>
                                          </p:stCondLst>
                                        </p:cTn>
                                        <p:tgtEl>
                                          <p:spTgt spid="75781"/>
                                        </p:tgtEl>
                                        <p:attrNameLst>
                                          <p:attrName>style.visibility</p:attrName>
                                        </p:attrNameLst>
                                      </p:cBhvr>
                                      <p:to>
                                        <p:strVal val="visible"/>
                                      </p:to>
                                    </p:set>
                                    <p:anim calcmode="lin" valueType="num">
                                      <p:cBhvr>
                                        <p:cTn id="55" dur="500" decel="50000" fill="hold">
                                          <p:stCondLst>
                                            <p:cond delay="0"/>
                                          </p:stCondLst>
                                        </p:cTn>
                                        <p:tgtEl>
                                          <p:spTgt spid="75781"/>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75781"/>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75781"/>
                                        </p:tgtEl>
                                        <p:attrNameLst>
                                          <p:attrName>ppt_w</p:attrName>
                                        </p:attrNameLst>
                                      </p:cBhvr>
                                      <p:tavLst>
                                        <p:tav tm="0">
                                          <p:val>
                                            <p:strVal val="#ppt_w*.05"/>
                                          </p:val>
                                        </p:tav>
                                        <p:tav tm="100000">
                                          <p:val>
                                            <p:strVal val="#ppt_w"/>
                                          </p:val>
                                        </p:tav>
                                      </p:tavLst>
                                    </p:anim>
                                    <p:anim calcmode="lin" valueType="num">
                                      <p:cBhvr>
                                        <p:cTn id="58" dur="1000" fill="hold"/>
                                        <p:tgtEl>
                                          <p:spTgt spid="75781"/>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75781"/>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75781"/>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75781"/>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75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build="p"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3">
            <a:extLst>
              <a:ext uri="{FF2B5EF4-FFF2-40B4-BE49-F238E27FC236}">
                <a16:creationId xmlns:a16="http://schemas.microsoft.com/office/drawing/2014/main" id="{0F9174E2-ED55-4F7D-B7F3-097C9278C396}"/>
              </a:ext>
            </a:extLst>
          </p:cNvPr>
          <p:cNvSpPr>
            <a:spLocks noGrp="1" noChangeArrowheads="1"/>
          </p:cNvSpPr>
          <p:nvPr>
            <p:ph type="body" idx="4294967295"/>
          </p:nvPr>
        </p:nvSpPr>
        <p:spPr>
          <a:xfrm>
            <a:off x="254830" y="1584934"/>
            <a:ext cx="11198161" cy="1906113"/>
          </a:xfrm>
        </p:spPr>
        <p:txBody>
          <a:bodyPr>
            <a:normAutofit/>
          </a:bodyPr>
          <a:lstStyle/>
          <a:p>
            <a:pPr marL="0" indent="0">
              <a:buNone/>
            </a:pPr>
            <a:r>
              <a:rPr lang="zh-CN" altLang="en-US" dirty="0">
                <a:solidFill>
                  <a:srgbClr val="C00000"/>
                </a:solidFill>
              </a:rPr>
              <a:t>例</a:t>
            </a:r>
            <a:r>
              <a:rPr lang="en-US" altLang="zh-CN" dirty="0">
                <a:solidFill>
                  <a:srgbClr val="C00000"/>
                </a:solidFill>
              </a:rPr>
              <a:t>2.41   </a:t>
            </a:r>
            <a:r>
              <a:rPr lang="zh-CN" altLang="en-US" dirty="0"/>
              <a:t>从</a:t>
            </a:r>
            <a:r>
              <a:rPr lang="en-US" altLang="zh-CN" dirty="0"/>
              <a:t>A</a:t>
            </a:r>
            <a:r>
              <a:rPr lang="zh-CN" altLang="en-US" dirty="0"/>
              <a:t>、</a:t>
            </a:r>
            <a:r>
              <a:rPr lang="en-US" altLang="zh-CN" dirty="0"/>
              <a:t>B</a:t>
            </a:r>
            <a:r>
              <a:rPr lang="zh-CN" altLang="en-US" dirty="0"/>
              <a:t>、</a:t>
            </a:r>
            <a:r>
              <a:rPr lang="en-US" altLang="zh-CN" dirty="0"/>
              <a:t>C</a:t>
            </a:r>
            <a:r>
              <a:rPr lang="zh-CN" altLang="en-US" dirty="0"/>
              <a:t>和</a:t>
            </a:r>
            <a:r>
              <a:rPr lang="en-US" altLang="zh-CN" dirty="0"/>
              <a:t>D</a:t>
            </a:r>
            <a:r>
              <a:rPr lang="zh-CN" altLang="en-US" dirty="0"/>
              <a:t>四人中派</a:t>
            </a:r>
            <a:r>
              <a:rPr lang="en-US" altLang="zh-CN" dirty="0"/>
              <a:t>2</a:t>
            </a:r>
            <a:r>
              <a:rPr lang="zh-CN" altLang="en-US" dirty="0"/>
              <a:t>个人出差，要求满足下述条件：如果</a:t>
            </a:r>
            <a:r>
              <a:rPr lang="en-US" altLang="zh-CN" dirty="0"/>
              <a:t>A</a:t>
            </a:r>
            <a:r>
              <a:rPr lang="zh-CN" altLang="en-US" dirty="0"/>
              <a:t>去，则必须在</a:t>
            </a:r>
            <a:r>
              <a:rPr lang="en-US" altLang="zh-CN" dirty="0"/>
              <a:t>C</a:t>
            </a:r>
            <a:r>
              <a:rPr lang="zh-CN" altLang="en-US" dirty="0"/>
              <a:t>或</a:t>
            </a:r>
            <a:r>
              <a:rPr lang="en-US" altLang="zh-CN" dirty="0"/>
              <a:t>D</a:t>
            </a:r>
            <a:r>
              <a:rPr lang="zh-CN" altLang="en-US" dirty="0"/>
              <a:t>中选一人同去；</a:t>
            </a:r>
            <a:r>
              <a:rPr lang="en-US" altLang="zh-CN" dirty="0"/>
              <a:t>B</a:t>
            </a:r>
            <a:r>
              <a:rPr lang="zh-CN" altLang="en-US" dirty="0"/>
              <a:t>和</a:t>
            </a:r>
            <a:r>
              <a:rPr lang="en-US" altLang="zh-CN" dirty="0"/>
              <a:t>C</a:t>
            </a:r>
            <a:r>
              <a:rPr lang="zh-CN" altLang="en-US" dirty="0"/>
              <a:t>中选一人去；</a:t>
            </a:r>
            <a:r>
              <a:rPr lang="en-US" altLang="zh-CN" dirty="0"/>
              <a:t>C</a:t>
            </a:r>
            <a:r>
              <a:rPr lang="zh-CN" altLang="en-US" dirty="0"/>
              <a:t>和</a:t>
            </a:r>
            <a:r>
              <a:rPr lang="en-US" altLang="zh-CN" dirty="0"/>
              <a:t>D</a:t>
            </a:r>
            <a:r>
              <a:rPr lang="zh-CN" altLang="en-US" dirty="0"/>
              <a:t>中选一人去。用构造范式的方法决定选派方案。</a:t>
            </a:r>
            <a:endParaRPr lang="zh-CN" altLang="en-US" dirty="0">
              <a:solidFill>
                <a:srgbClr val="3333FF"/>
              </a:solidFill>
            </a:endParaRPr>
          </a:p>
          <a:p>
            <a:pPr marL="0" indent="0">
              <a:buNone/>
            </a:pPr>
            <a:endParaRPr lang="zh-CN" altLang="en-US" dirty="0"/>
          </a:p>
        </p:txBody>
      </p:sp>
      <p:sp>
        <p:nvSpPr>
          <p:cNvPr id="27" name="Rectangle 2">
            <a:extLst>
              <a:ext uri="{FF2B5EF4-FFF2-40B4-BE49-F238E27FC236}">
                <a16:creationId xmlns:a16="http://schemas.microsoft.com/office/drawing/2014/main" id="{22F9AAB1-42DB-4C5E-9C61-CB7DE897FA89}"/>
              </a:ext>
            </a:extLst>
          </p:cNvPr>
          <p:cNvSpPr txBox="1">
            <a:spLocks noChangeArrowheads="1"/>
          </p:cNvSpPr>
          <p:nvPr/>
        </p:nvSpPr>
        <p:spPr>
          <a:xfrm>
            <a:off x="915493" y="98632"/>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dirty="0"/>
              <a:t>例</a:t>
            </a:r>
            <a:r>
              <a:rPr lang="en-US" altLang="zh-CN" dirty="0"/>
              <a:t>2.41</a:t>
            </a:r>
            <a:endParaRPr lang="zh-CN" altLang="en-US" sz="2199" dirty="0">
              <a:solidFill>
                <a:prstClr val="white"/>
              </a:solidFill>
              <a:latin typeface="微软雅黑"/>
              <a:ea typeface="微软雅黑"/>
            </a:endParaRPr>
          </a:p>
        </p:txBody>
      </p:sp>
      <mc:AlternateContent xmlns:mc="http://schemas.openxmlformats.org/markup-compatibility/2006" xmlns:a14="http://schemas.microsoft.com/office/drawing/2010/main">
        <mc:Choice Requires="a14">
          <p:sp>
            <p:nvSpPr>
              <p:cNvPr id="26" name="Rectangle 3">
                <a:extLst>
                  <a:ext uri="{FF2B5EF4-FFF2-40B4-BE49-F238E27FC236}">
                    <a16:creationId xmlns:a16="http://schemas.microsoft.com/office/drawing/2014/main" id="{012ECA2E-429E-4991-8B09-E39EBAE47464}"/>
                  </a:ext>
                </a:extLst>
              </p:cNvPr>
              <p:cNvSpPr txBox="1">
                <a:spLocks noChangeArrowheads="1"/>
              </p:cNvSpPr>
              <p:nvPr/>
            </p:nvSpPr>
            <p:spPr>
              <a:xfrm>
                <a:off x="233471" y="3429794"/>
                <a:ext cx="11219519" cy="1203924"/>
              </a:xfrm>
              <a:prstGeom prst="rect">
                <a:avLst/>
              </a:prstGeom>
            </p:spPr>
            <p:txBody>
              <a:bodyPr vert="horz" lIns="121882" tIns="60940" rIns="121882" bIns="60940" rtlCol="0">
                <a:norm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lnSpc>
                    <a:spcPct val="150000"/>
                  </a:lnSpc>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defTabSz="1219261">
                  <a:buNone/>
                </a:pPr>
                <a:r>
                  <a:rPr lang="zh-CN" altLang="en-US" sz="2399" dirty="0">
                    <a:solidFill>
                      <a:srgbClr val="C00000"/>
                    </a:solidFill>
                    <a:latin typeface="微软雅黑"/>
                    <a:ea typeface="微软雅黑"/>
                  </a:rPr>
                  <a:t>解  </a:t>
                </a:r>
                <a:r>
                  <a:rPr lang="zh-CN" altLang="en-US" sz="2399" dirty="0">
                    <a:solidFill>
                      <a:prstClr val="black"/>
                    </a:solidFill>
                    <a:latin typeface="微软雅黑"/>
                    <a:ea typeface="微软雅黑"/>
                  </a:rPr>
                  <a:t>设</a:t>
                </a:r>
                <a:r>
                  <a:rPr lang="en-US" altLang="zh-CN" sz="2399" dirty="0">
                    <a:solidFill>
                      <a:prstClr val="black"/>
                    </a:solidFill>
                    <a:latin typeface="微软雅黑"/>
                    <a:ea typeface="微软雅黑"/>
                  </a:rPr>
                  <a:t>P</a:t>
                </a:r>
                <a:r>
                  <a:rPr lang="zh-CN" altLang="en-US" sz="2399" dirty="0">
                    <a:solidFill>
                      <a:prstClr val="black"/>
                    </a:solidFill>
                    <a:latin typeface="微软雅黑"/>
                    <a:ea typeface="微软雅黑"/>
                  </a:rPr>
                  <a:t>：派</a:t>
                </a:r>
                <a:r>
                  <a:rPr lang="en-US" altLang="zh-CN" sz="2399" dirty="0">
                    <a:solidFill>
                      <a:prstClr val="black"/>
                    </a:solidFill>
                    <a:latin typeface="微软雅黑"/>
                    <a:ea typeface="微软雅黑"/>
                  </a:rPr>
                  <a:t>A</a:t>
                </a:r>
                <a:r>
                  <a:rPr lang="zh-CN" altLang="en-US" sz="2399" dirty="0">
                    <a:solidFill>
                      <a:prstClr val="black"/>
                    </a:solidFill>
                    <a:latin typeface="微软雅黑"/>
                    <a:ea typeface="微软雅黑"/>
                  </a:rPr>
                  <a:t>出差，</a:t>
                </a:r>
                <a:r>
                  <a:rPr lang="en-US" altLang="zh-CN" sz="2399" dirty="0">
                    <a:solidFill>
                      <a:prstClr val="black"/>
                    </a:solidFill>
                    <a:latin typeface="微软雅黑"/>
                    <a:ea typeface="微软雅黑"/>
                  </a:rPr>
                  <a:t>Q</a:t>
                </a:r>
                <a:r>
                  <a:rPr lang="zh-CN" altLang="en-US" sz="2399" dirty="0">
                    <a:solidFill>
                      <a:prstClr val="black"/>
                    </a:solidFill>
                    <a:latin typeface="微软雅黑"/>
                    <a:ea typeface="微软雅黑"/>
                  </a:rPr>
                  <a:t>：派</a:t>
                </a:r>
                <a:r>
                  <a:rPr lang="en-US" altLang="zh-CN" sz="2399" dirty="0">
                    <a:solidFill>
                      <a:prstClr val="black"/>
                    </a:solidFill>
                    <a:latin typeface="微软雅黑"/>
                    <a:ea typeface="微软雅黑"/>
                  </a:rPr>
                  <a:t>B</a:t>
                </a:r>
                <a:r>
                  <a:rPr lang="zh-CN" altLang="en-US" sz="2399" dirty="0">
                    <a:solidFill>
                      <a:prstClr val="black"/>
                    </a:solidFill>
                    <a:latin typeface="微软雅黑"/>
                    <a:ea typeface="微软雅黑"/>
                  </a:rPr>
                  <a:t>出差，</a:t>
                </a:r>
                <a:r>
                  <a:rPr lang="en-US" altLang="zh-CN" sz="2399" dirty="0">
                    <a:solidFill>
                      <a:prstClr val="black"/>
                    </a:solidFill>
                    <a:latin typeface="微软雅黑"/>
                    <a:ea typeface="微软雅黑"/>
                  </a:rPr>
                  <a:t>R</a:t>
                </a:r>
                <a:r>
                  <a:rPr lang="zh-CN" altLang="en-US" sz="2399" dirty="0">
                    <a:solidFill>
                      <a:prstClr val="black"/>
                    </a:solidFill>
                    <a:latin typeface="微软雅黑"/>
                    <a:ea typeface="微软雅黑"/>
                  </a:rPr>
                  <a:t>：派</a:t>
                </a:r>
                <a:r>
                  <a:rPr lang="en-US" altLang="zh-CN" sz="2399" dirty="0">
                    <a:solidFill>
                      <a:prstClr val="black"/>
                    </a:solidFill>
                    <a:latin typeface="微软雅黑"/>
                    <a:ea typeface="微软雅黑"/>
                  </a:rPr>
                  <a:t>C</a:t>
                </a:r>
                <a:r>
                  <a:rPr lang="zh-CN" altLang="en-US" sz="2399" dirty="0">
                    <a:solidFill>
                      <a:prstClr val="black"/>
                    </a:solidFill>
                    <a:latin typeface="微软雅黑"/>
                    <a:ea typeface="微软雅黑"/>
                  </a:rPr>
                  <a:t>出差，</a:t>
                </a:r>
                <a:r>
                  <a:rPr lang="en-US" altLang="zh-CN" sz="2399" dirty="0">
                    <a:solidFill>
                      <a:prstClr val="black"/>
                    </a:solidFill>
                    <a:latin typeface="微软雅黑"/>
                    <a:ea typeface="微软雅黑"/>
                  </a:rPr>
                  <a:t>S</a:t>
                </a:r>
                <a:r>
                  <a:rPr lang="zh-CN" altLang="en-US" sz="2399" dirty="0">
                    <a:solidFill>
                      <a:prstClr val="black"/>
                    </a:solidFill>
                    <a:latin typeface="微软雅黑"/>
                    <a:ea typeface="微软雅黑"/>
                  </a:rPr>
                  <a:t>：派</a:t>
                </a:r>
                <a:r>
                  <a:rPr lang="en-US" altLang="zh-CN" sz="2399" dirty="0">
                    <a:solidFill>
                      <a:prstClr val="black"/>
                    </a:solidFill>
                    <a:latin typeface="微软雅黑"/>
                    <a:ea typeface="微软雅黑"/>
                  </a:rPr>
                  <a:t>D</a:t>
                </a:r>
                <a:r>
                  <a:rPr lang="zh-CN" altLang="en-US" sz="2399" dirty="0">
                    <a:solidFill>
                      <a:prstClr val="black"/>
                    </a:solidFill>
                    <a:latin typeface="微软雅黑"/>
                    <a:ea typeface="微软雅黑"/>
                  </a:rPr>
                  <a:t>出差，则根据题意，有</a:t>
                </a:r>
                <a:endParaRPr lang="en-US" altLang="zh-CN" sz="2399" dirty="0">
                  <a:solidFill>
                    <a:prstClr val="black"/>
                  </a:solidFill>
                  <a:latin typeface="微软雅黑"/>
                  <a:ea typeface="微软雅黑"/>
                </a:endParaRPr>
              </a:p>
              <a:p>
                <a:pPr marL="0" indent="0" algn="ctr" defTabSz="1219261">
                  <a:buNone/>
                </a:pPr>
                <a:r>
                  <a:rPr lang="en-US" altLang="zh-CN" sz="2399" dirty="0">
                    <a:solidFill>
                      <a:prstClr val="black"/>
                    </a:solidFill>
                    <a:latin typeface="微软雅黑"/>
                    <a:ea typeface="微软雅黑"/>
                  </a:rPr>
                  <a:t>(P→(R</a:t>
                </a:r>
                <a14:m>
                  <m:oMath xmlns:m="http://schemas.openxmlformats.org/officeDocument/2006/math">
                    <m:acc>
                      <m:accPr>
                        <m:chr m:val="̅"/>
                        <m:ctrlPr>
                          <a:rPr lang="zh-CN" altLang="zh-CN" sz="2399" i="1">
                            <a:solidFill>
                              <a:prstClr val="black"/>
                            </a:solidFill>
                            <a:latin typeface="Cambria Math" panose="02040503050406030204" pitchFamily="18" charset="0"/>
                          </a:rPr>
                        </m:ctrlPr>
                      </m:accPr>
                      <m:e>
                        <m:r>
                          <a:rPr lang="en-US" altLang="zh-CN" sz="2399" i="1">
                            <a:solidFill>
                              <a:prstClr val="black"/>
                            </a:solidFill>
                            <a:latin typeface="Cambria Math" panose="02040503050406030204" pitchFamily="18" charset="0"/>
                          </a:rPr>
                          <m:t>⋁</m:t>
                        </m:r>
                      </m:e>
                    </m:acc>
                  </m:oMath>
                </a14:m>
                <a:r>
                  <a:rPr lang="en-US" altLang="zh-CN" sz="2399" dirty="0">
                    <a:solidFill>
                      <a:prstClr val="black"/>
                    </a:solidFill>
                    <a:latin typeface="微软雅黑"/>
                    <a:ea typeface="微软雅黑"/>
                  </a:rPr>
                  <a:t>S))∧(Q</a:t>
                </a:r>
                <a14:m>
                  <m:oMath xmlns:m="http://schemas.openxmlformats.org/officeDocument/2006/math">
                    <m:acc>
                      <m:accPr>
                        <m:chr m:val="̅"/>
                        <m:ctrlPr>
                          <a:rPr lang="zh-CN" altLang="zh-CN" sz="2399" i="1">
                            <a:solidFill>
                              <a:prstClr val="black"/>
                            </a:solidFill>
                            <a:latin typeface="Cambria Math" panose="02040503050406030204" pitchFamily="18" charset="0"/>
                          </a:rPr>
                        </m:ctrlPr>
                      </m:accPr>
                      <m:e>
                        <m:r>
                          <a:rPr lang="en-US" altLang="zh-CN" sz="2399" i="1">
                            <a:solidFill>
                              <a:prstClr val="black"/>
                            </a:solidFill>
                            <a:latin typeface="Cambria Math" panose="02040503050406030204" pitchFamily="18" charset="0"/>
                          </a:rPr>
                          <m:t>⋁</m:t>
                        </m:r>
                      </m:e>
                    </m:acc>
                  </m:oMath>
                </a14:m>
                <a:r>
                  <a:rPr lang="en-US" altLang="zh-CN" sz="2399" dirty="0">
                    <a:solidFill>
                      <a:prstClr val="black"/>
                    </a:solidFill>
                    <a:latin typeface="微软雅黑"/>
                    <a:ea typeface="微软雅黑"/>
                  </a:rPr>
                  <a:t>R)∧(R</a:t>
                </a:r>
                <a14:m>
                  <m:oMath xmlns:m="http://schemas.openxmlformats.org/officeDocument/2006/math">
                    <m:acc>
                      <m:accPr>
                        <m:chr m:val="̅"/>
                        <m:ctrlPr>
                          <a:rPr lang="zh-CN" altLang="zh-CN" sz="2399" i="1">
                            <a:solidFill>
                              <a:prstClr val="black"/>
                            </a:solidFill>
                            <a:latin typeface="Cambria Math" panose="02040503050406030204" pitchFamily="18" charset="0"/>
                          </a:rPr>
                        </m:ctrlPr>
                      </m:accPr>
                      <m:e>
                        <m:r>
                          <a:rPr lang="en-US" altLang="zh-CN" sz="2399" i="1">
                            <a:solidFill>
                              <a:prstClr val="black"/>
                            </a:solidFill>
                            <a:latin typeface="Cambria Math" panose="02040503050406030204" pitchFamily="18" charset="0"/>
                          </a:rPr>
                          <m:t>⋁</m:t>
                        </m:r>
                      </m:e>
                    </m:acc>
                  </m:oMath>
                </a14:m>
                <a:r>
                  <a:rPr lang="en-US" altLang="zh-CN" sz="2399" dirty="0">
                    <a:solidFill>
                      <a:prstClr val="black"/>
                    </a:solidFill>
                    <a:latin typeface="微软雅黑"/>
                    <a:ea typeface="微软雅黑"/>
                  </a:rPr>
                  <a:t>S)</a:t>
                </a:r>
                <a:r>
                  <a:rPr lang="zh-CN" altLang="en-US" sz="2399" dirty="0">
                    <a:solidFill>
                      <a:prstClr val="black"/>
                    </a:solidFill>
                    <a:latin typeface="微软雅黑"/>
                    <a:ea typeface="微软雅黑"/>
                  </a:rPr>
                  <a:t>。</a:t>
                </a:r>
              </a:p>
            </p:txBody>
          </p:sp>
        </mc:Choice>
        <mc:Fallback xmlns="">
          <p:sp>
            <p:nvSpPr>
              <p:cNvPr id="26" name="Rectangle 3">
                <a:extLst>
                  <a:ext uri="{FF2B5EF4-FFF2-40B4-BE49-F238E27FC236}">
                    <a16:creationId xmlns:a16="http://schemas.microsoft.com/office/drawing/2014/main" id="{012ECA2E-429E-4991-8B09-E39EBAE47464}"/>
                  </a:ext>
                </a:extLst>
              </p:cNvPr>
              <p:cNvSpPr txBox="1">
                <a:spLocks noRot="1" noChangeAspect="1" noMove="1" noResize="1" noEditPoints="1" noAdjustHandles="1" noChangeArrowheads="1" noChangeShapeType="1" noTextEdit="1"/>
              </p:cNvSpPr>
              <p:nvPr/>
            </p:nvSpPr>
            <p:spPr>
              <a:xfrm>
                <a:off x="233471" y="3429794"/>
                <a:ext cx="11219519" cy="1203924"/>
              </a:xfrm>
              <a:prstGeom prst="rect">
                <a:avLst/>
              </a:prstGeom>
              <a:blipFill>
                <a:blip r:embed="rId4"/>
                <a:stretch>
                  <a:fillRect l="-543" b="-7107"/>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2998118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780">
                                            <p:txEl>
                                              <p:pRg st="0" end="0"/>
                                            </p:txEl>
                                          </p:spTgt>
                                        </p:tgtEl>
                                        <p:attrNameLst>
                                          <p:attrName>style.visibility</p:attrName>
                                        </p:attrNameLst>
                                      </p:cBhvr>
                                      <p:to>
                                        <p:strVal val="visible"/>
                                      </p:to>
                                    </p:set>
                                    <p:anim calcmode="lin" valueType="num">
                                      <p:cBhvr additive="base">
                                        <p:cTn id="7" dur="500" fill="hold"/>
                                        <p:tgtEl>
                                          <p:spTgt spid="7578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57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xEl>
                                              <p:pRg st="0" end="0"/>
                                            </p:txEl>
                                          </p:spTgt>
                                        </p:tgtEl>
                                        <p:attrNameLst>
                                          <p:attrName>style.visibility</p:attrName>
                                        </p:attrNameLst>
                                      </p:cBhvr>
                                      <p:to>
                                        <p:strVal val="visible"/>
                                      </p:to>
                                    </p:set>
                                    <p:anim calcmode="lin" valueType="num">
                                      <p:cBhvr additive="base">
                                        <p:cTn id="1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
                                            <p:txEl>
                                              <p:pRg st="1" end="1"/>
                                            </p:txEl>
                                          </p:spTgt>
                                        </p:tgtEl>
                                        <p:attrNameLst>
                                          <p:attrName>style.visibility</p:attrName>
                                        </p:attrNameLst>
                                      </p:cBhvr>
                                      <p:to>
                                        <p:strVal val="visible"/>
                                      </p:to>
                                    </p:set>
                                    <p:anim calcmode="lin" valueType="num">
                                      <p:cBhvr additive="base">
                                        <p:cTn id="19"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build="p" autoUpdateAnimBg="0"/>
      <p:bldP spid="26" grpId="0" build="p"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5780" name="Rectangle 3">
                <a:extLst>
                  <a:ext uri="{FF2B5EF4-FFF2-40B4-BE49-F238E27FC236}">
                    <a16:creationId xmlns:a16="http://schemas.microsoft.com/office/drawing/2014/main" id="{0F9174E2-ED55-4F7D-B7F3-097C9278C396}"/>
                  </a:ext>
                </a:extLst>
              </p:cNvPr>
              <p:cNvSpPr>
                <a:spLocks noGrp="1" noChangeArrowheads="1"/>
              </p:cNvSpPr>
              <p:nvPr>
                <p:ph type="body" idx="4294967295"/>
              </p:nvPr>
            </p:nvSpPr>
            <p:spPr>
              <a:xfrm>
                <a:off x="254830" y="915921"/>
                <a:ext cx="11198161" cy="4570678"/>
              </a:xfrm>
            </p:spPr>
            <p:txBody>
              <a:bodyPr>
                <a:normAutofit/>
              </a:bodyPr>
              <a:lstStyle/>
              <a:p>
                <a:pPr marL="0" indent="0">
                  <a:buNone/>
                </a:pPr>
                <a:r>
                  <a:rPr lang="zh-CN" altLang="zh-CN" dirty="0"/>
                  <a:t>因为</a:t>
                </a:r>
                <a:r>
                  <a:rPr lang="en-US" altLang="zh-CN" dirty="0"/>
                  <a:t>(P→(R</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m:t>
                        </m:r>
                      </m:e>
                    </m:acc>
                  </m:oMath>
                </a14:m>
                <a:r>
                  <a:rPr lang="en-US" altLang="zh-CN" dirty="0"/>
                  <a:t>S))</a:t>
                </a:r>
                <a:r>
                  <a:rPr lang="zh-CN" altLang="zh-CN" dirty="0"/>
                  <a:t>∧</a:t>
                </a:r>
                <a:r>
                  <a:rPr lang="en-US" altLang="zh-CN" dirty="0"/>
                  <a:t>(Q</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m:t>
                        </m:r>
                      </m:e>
                    </m:acc>
                  </m:oMath>
                </a14:m>
                <a:r>
                  <a:rPr lang="en-US" altLang="zh-CN" dirty="0"/>
                  <a:t>R)</a:t>
                </a:r>
                <a:r>
                  <a:rPr lang="zh-CN" altLang="zh-CN" dirty="0"/>
                  <a:t>∧</a:t>
                </a:r>
                <a:r>
                  <a:rPr lang="en-US" altLang="zh-CN" dirty="0"/>
                  <a:t>(R</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m:t>
                        </m:r>
                      </m:e>
                    </m:acc>
                  </m:oMath>
                </a14:m>
                <a:r>
                  <a:rPr lang="en-US" altLang="zh-CN" dirty="0"/>
                  <a:t>S)</a:t>
                </a:r>
                <a:endParaRPr lang="zh-CN" altLang="zh-CN" dirty="0"/>
              </a:p>
              <a:p>
                <a:pPr marL="0" indent="0">
                  <a:buNone/>
                </a:pPr>
                <a:r>
                  <a:rPr lang="en-US" altLang="zh-CN" dirty="0"/>
                  <a:t>      =(</a:t>
                </a:r>
                <a14:m>
                  <m:oMath xmlns:m="http://schemas.openxmlformats.org/officeDocument/2006/math">
                    <m:r>
                      <a:rPr lang="en-US" altLang="zh-CN">
                        <a:latin typeface="Cambria Math" panose="02040503050406030204" pitchFamily="18" charset="0"/>
                      </a:rPr>
                      <m:t>¬</m:t>
                    </m:r>
                  </m:oMath>
                </a14:m>
                <a:r>
                  <a:rPr lang="en-US" altLang="zh-CN" dirty="0"/>
                  <a:t>P</a:t>
                </a:r>
                <a:r>
                  <a:rPr lang="zh-CN" altLang="zh-CN" dirty="0"/>
                  <a:t>∨</a:t>
                </a:r>
                <a:r>
                  <a:rPr lang="en-US" altLang="zh-CN" dirty="0"/>
                  <a:t>(R</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m:t>
                        </m:r>
                      </m:e>
                    </m:acc>
                  </m:oMath>
                </a14:m>
                <a:r>
                  <a:rPr lang="en-US" altLang="zh-CN" dirty="0"/>
                  <a:t>S))</a:t>
                </a:r>
                <a:r>
                  <a:rPr lang="zh-CN" altLang="zh-CN" dirty="0"/>
                  <a:t>∧</a:t>
                </a:r>
                <a:r>
                  <a:rPr lang="en-US" altLang="zh-CN" dirty="0"/>
                  <a:t>(R</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m:t>
                        </m:r>
                      </m:e>
                    </m:acc>
                  </m:oMath>
                </a14:m>
                <a:r>
                  <a:rPr lang="en-US" altLang="zh-CN" dirty="0"/>
                  <a:t>S)</a:t>
                </a:r>
                <a:r>
                  <a:rPr lang="zh-CN" altLang="zh-CN" dirty="0"/>
                  <a:t>∧</a:t>
                </a:r>
                <a:r>
                  <a:rPr lang="en-US" altLang="zh-CN" dirty="0"/>
                  <a:t>(Q</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m:t>
                        </m:r>
                      </m:e>
                    </m:acc>
                  </m:oMath>
                </a14:m>
                <a:r>
                  <a:rPr lang="en-US" altLang="zh-CN" dirty="0"/>
                  <a:t>R)</a:t>
                </a:r>
                <a:endParaRPr lang="zh-CN" altLang="zh-CN" dirty="0"/>
              </a:p>
              <a:p>
                <a:pPr marL="0" indent="0">
                  <a:buNone/>
                </a:pPr>
                <a:r>
                  <a:rPr lang="en-US" altLang="zh-CN" dirty="0"/>
                  <a:t>      =(R</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m:t>
                        </m:r>
                      </m:e>
                    </m:acc>
                  </m:oMath>
                </a14:m>
                <a:r>
                  <a:rPr lang="en-US" altLang="zh-CN" dirty="0"/>
                  <a:t>S)</a:t>
                </a:r>
                <a:r>
                  <a:rPr lang="zh-CN" altLang="zh-CN" dirty="0"/>
                  <a:t>∧</a:t>
                </a:r>
                <a:r>
                  <a:rPr lang="en-US" altLang="zh-CN" dirty="0"/>
                  <a:t>(Q</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m:t>
                        </m:r>
                      </m:e>
                    </m:acc>
                  </m:oMath>
                </a14:m>
                <a:r>
                  <a:rPr lang="en-US" altLang="zh-CN" dirty="0"/>
                  <a:t>R)</a:t>
                </a:r>
                <a:endParaRPr lang="zh-CN" altLang="zh-CN" dirty="0"/>
              </a:p>
              <a:p>
                <a:pPr marL="0" indent="0">
                  <a:buNone/>
                </a:pPr>
                <a:r>
                  <a:rPr lang="en-US" altLang="zh-CN" dirty="0"/>
                  <a:t>      =((R</a:t>
                </a:r>
                <a:r>
                  <a:rPr lang="zh-CN" altLang="zh-CN" dirty="0"/>
                  <a:t>∧</a:t>
                </a:r>
                <a14:m>
                  <m:oMath xmlns:m="http://schemas.openxmlformats.org/officeDocument/2006/math">
                    <m:r>
                      <a:rPr lang="en-US" altLang="zh-CN">
                        <a:latin typeface="Cambria Math" panose="02040503050406030204" pitchFamily="18" charset="0"/>
                      </a:rPr>
                      <m:t>¬</m:t>
                    </m:r>
                  </m:oMath>
                </a14:m>
                <a:r>
                  <a:rPr lang="en-US" altLang="zh-CN" dirty="0"/>
                  <a:t>S)</a:t>
                </a:r>
                <a:r>
                  <a:rPr lang="zh-CN" altLang="zh-CN" dirty="0"/>
                  <a:t>∨</a:t>
                </a:r>
                <a:r>
                  <a:rPr lang="en-US" altLang="zh-CN" dirty="0"/>
                  <a:t>(</a:t>
                </a:r>
                <a14:m>
                  <m:oMath xmlns:m="http://schemas.openxmlformats.org/officeDocument/2006/math">
                    <m:r>
                      <a:rPr lang="en-US" altLang="zh-CN">
                        <a:latin typeface="Cambria Math" panose="02040503050406030204" pitchFamily="18" charset="0"/>
                      </a:rPr>
                      <m:t>¬</m:t>
                    </m:r>
                  </m:oMath>
                </a14:m>
                <a:r>
                  <a:rPr lang="en-US" altLang="zh-CN" dirty="0"/>
                  <a:t>R</a:t>
                </a:r>
                <a:r>
                  <a:rPr lang="zh-CN" altLang="zh-CN" dirty="0"/>
                  <a:t>∧</a:t>
                </a:r>
                <a:r>
                  <a:rPr lang="en-US" altLang="zh-CN" dirty="0"/>
                  <a:t>S))</a:t>
                </a:r>
                <a:r>
                  <a:rPr lang="zh-CN" altLang="zh-CN" dirty="0"/>
                  <a:t>∧</a:t>
                </a:r>
                <a:r>
                  <a:rPr lang="en-US" altLang="zh-CN" dirty="0"/>
                  <a:t>((Q</a:t>
                </a:r>
                <a:r>
                  <a:rPr lang="zh-CN" altLang="zh-CN" dirty="0"/>
                  <a:t>∧</a:t>
                </a:r>
                <a14:m>
                  <m:oMath xmlns:m="http://schemas.openxmlformats.org/officeDocument/2006/math">
                    <m:r>
                      <a:rPr lang="en-US" altLang="zh-CN">
                        <a:latin typeface="Cambria Math" panose="02040503050406030204" pitchFamily="18" charset="0"/>
                      </a:rPr>
                      <m:t>¬</m:t>
                    </m:r>
                  </m:oMath>
                </a14:m>
                <a:r>
                  <a:rPr lang="en-US" altLang="zh-CN" dirty="0"/>
                  <a:t>R)</a:t>
                </a:r>
                <a:r>
                  <a:rPr lang="zh-CN" altLang="zh-CN" dirty="0"/>
                  <a:t>∨</a:t>
                </a:r>
                <a:r>
                  <a:rPr lang="en-US" altLang="zh-CN" dirty="0"/>
                  <a:t>(</a:t>
                </a:r>
                <a14:m>
                  <m:oMath xmlns:m="http://schemas.openxmlformats.org/officeDocument/2006/math">
                    <m:r>
                      <a:rPr lang="en-US" altLang="zh-CN">
                        <a:latin typeface="Cambria Math" panose="02040503050406030204" pitchFamily="18" charset="0"/>
                      </a:rPr>
                      <m:t>¬</m:t>
                    </m:r>
                  </m:oMath>
                </a14:m>
                <a:r>
                  <a:rPr lang="en-US" altLang="zh-CN" dirty="0"/>
                  <a:t>Q</a:t>
                </a:r>
                <a:r>
                  <a:rPr lang="zh-CN" altLang="zh-CN" dirty="0"/>
                  <a:t>∧</a:t>
                </a:r>
                <a:r>
                  <a:rPr lang="en-US" altLang="zh-CN" dirty="0"/>
                  <a:t>R))</a:t>
                </a:r>
                <a:endParaRPr lang="zh-CN" altLang="zh-CN" dirty="0"/>
              </a:p>
              <a:p>
                <a:pPr marL="0" indent="0">
                  <a:buNone/>
                </a:pPr>
                <a:r>
                  <a:rPr lang="en-US" altLang="zh-CN" dirty="0"/>
                  <a:t>      =(</a:t>
                </a:r>
                <a:r>
                  <a:rPr lang="en-US" altLang="zh-CN" dirty="0">
                    <a:solidFill>
                      <a:srgbClr val="3333FF"/>
                    </a:solidFill>
                  </a:rPr>
                  <a:t>R</a:t>
                </a:r>
                <a:r>
                  <a:rPr lang="zh-CN" altLang="zh-CN" dirty="0"/>
                  <a:t>∧</a:t>
                </a:r>
                <a14:m>
                  <m:oMath xmlns:m="http://schemas.openxmlformats.org/officeDocument/2006/math">
                    <m:r>
                      <a:rPr lang="en-US" altLang="zh-CN">
                        <a:latin typeface="Cambria Math" panose="02040503050406030204" pitchFamily="18" charset="0"/>
                      </a:rPr>
                      <m:t>¬</m:t>
                    </m:r>
                  </m:oMath>
                </a14:m>
                <a:r>
                  <a:rPr lang="en-US" altLang="zh-CN" dirty="0"/>
                  <a:t>S</a:t>
                </a:r>
                <a:r>
                  <a:rPr lang="zh-CN" altLang="zh-CN" dirty="0"/>
                  <a:t>∧</a:t>
                </a:r>
                <a:r>
                  <a:rPr lang="en-US" altLang="zh-CN" dirty="0"/>
                  <a:t>Q</a:t>
                </a:r>
                <a:r>
                  <a:rPr lang="zh-CN" altLang="zh-CN" dirty="0"/>
                  <a:t>∧</a:t>
                </a:r>
                <a14:m>
                  <m:oMath xmlns:m="http://schemas.openxmlformats.org/officeDocument/2006/math">
                    <m:r>
                      <a:rPr lang="en-US" altLang="zh-CN" smtClean="0">
                        <a:solidFill>
                          <a:srgbClr val="3333FF"/>
                        </a:solidFill>
                        <a:latin typeface="Cambria Math" panose="02040503050406030204" pitchFamily="18" charset="0"/>
                      </a:rPr>
                      <m:t>¬</m:t>
                    </m:r>
                  </m:oMath>
                </a14:m>
                <a:r>
                  <a:rPr lang="en-US" altLang="zh-CN" dirty="0">
                    <a:solidFill>
                      <a:srgbClr val="3333FF"/>
                    </a:solidFill>
                  </a:rPr>
                  <a:t>R</a:t>
                </a:r>
                <a:r>
                  <a:rPr lang="en-US" altLang="zh-CN" dirty="0"/>
                  <a:t>)</a:t>
                </a:r>
                <a:r>
                  <a:rPr lang="zh-CN" altLang="zh-CN" dirty="0"/>
                  <a:t>∨</a:t>
                </a:r>
                <a:r>
                  <a:rPr lang="en-US" altLang="zh-CN" dirty="0"/>
                  <a:t>(</a:t>
                </a:r>
                <a:r>
                  <a:rPr lang="en-US" altLang="zh-CN" dirty="0">
                    <a:solidFill>
                      <a:srgbClr val="C00000"/>
                    </a:solidFill>
                  </a:rPr>
                  <a:t>R</a:t>
                </a:r>
                <a:r>
                  <a:rPr lang="zh-CN" altLang="zh-CN" dirty="0"/>
                  <a:t>∧</a:t>
                </a:r>
                <a14:m>
                  <m:oMath xmlns:m="http://schemas.openxmlformats.org/officeDocument/2006/math">
                    <m:r>
                      <a:rPr lang="en-US" altLang="zh-CN">
                        <a:latin typeface="Cambria Math" panose="02040503050406030204" pitchFamily="18" charset="0"/>
                      </a:rPr>
                      <m:t>¬</m:t>
                    </m:r>
                  </m:oMath>
                </a14:m>
                <a:r>
                  <a:rPr lang="en-US" altLang="zh-CN" dirty="0"/>
                  <a:t>S</a:t>
                </a:r>
                <a:r>
                  <a:rPr lang="zh-CN" altLang="zh-CN" dirty="0"/>
                  <a:t>∧</a:t>
                </a:r>
                <a14:m>
                  <m:oMath xmlns:m="http://schemas.openxmlformats.org/officeDocument/2006/math">
                    <m:r>
                      <a:rPr lang="en-US" altLang="zh-CN">
                        <a:latin typeface="Cambria Math" panose="02040503050406030204" pitchFamily="18" charset="0"/>
                      </a:rPr>
                      <m:t>¬</m:t>
                    </m:r>
                  </m:oMath>
                </a14:m>
                <a:r>
                  <a:rPr lang="en-US" altLang="zh-CN" dirty="0"/>
                  <a:t>Q</a:t>
                </a:r>
                <a:r>
                  <a:rPr lang="zh-CN" altLang="zh-CN" dirty="0"/>
                  <a:t>∧</a:t>
                </a:r>
                <a:r>
                  <a:rPr lang="en-US" altLang="zh-CN" dirty="0">
                    <a:solidFill>
                      <a:srgbClr val="C00000"/>
                    </a:solidFill>
                  </a:rPr>
                  <a:t>R</a:t>
                </a:r>
                <a:r>
                  <a:rPr lang="en-US" altLang="zh-CN" dirty="0"/>
                  <a:t>)</a:t>
                </a:r>
                <a:r>
                  <a:rPr lang="zh-CN" altLang="zh-CN" dirty="0"/>
                  <a:t>∨</a:t>
                </a:r>
                <a:r>
                  <a:rPr lang="en-US" altLang="zh-CN" dirty="0"/>
                  <a:t>(</a:t>
                </a:r>
                <a14:m>
                  <m:oMath xmlns:m="http://schemas.openxmlformats.org/officeDocument/2006/math">
                    <m:r>
                      <a:rPr lang="en-US" altLang="zh-CN" smtClean="0">
                        <a:solidFill>
                          <a:srgbClr val="C00000"/>
                        </a:solidFill>
                        <a:latin typeface="Cambria Math" panose="02040503050406030204" pitchFamily="18" charset="0"/>
                      </a:rPr>
                      <m:t>¬</m:t>
                    </m:r>
                  </m:oMath>
                </a14:m>
                <a:r>
                  <a:rPr lang="en-US" altLang="zh-CN" dirty="0">
                    <a:solidFill>
                      <a:srgbClr val="C00000"/>
                    </a:solidFill>
                  </a:rPr>
                  <a:t>R</a:t>
                </a:r>
                <a:r>
                  <a:rPr lang="zh-CN" altLang="zh-CN" dirty="0"/>
                  <a:t>∧</a:t>
                </a:r>
                <a:r>
                  <a:rPr lang="en-US" altLang="zh-CN" dirty="0"/>
                  <a:t>S</a:t>
                </a:r>
                <a:r>
                  <a:rPr lang="zh-CN" altLang="zh-CN" dirty="0"/>
                  <a:t>∧</a:t>
                </a:r>
                <a:r>
                  <a:rPr lang="en-US" altLang="zh-CN" dirty="0"/>
                  <a:t>Q</a:t>
                </a:r>
                <a:r>
                  <a:rPr lang="zh-CN" altLang="zh-CN" dirty="0"/>
                  <a:t>∧</a:t>
                </a:r>
                <a14:m>
                  <m:oMath xmlns:m="http://schemas.openxmlformats.org/officeDocument/2006/math">
                    <m:r>
                      <a:rPr lang="en-US" altLang="zh-CN" smtClean="0">
                        <a:solidFill>
                          <a:srgbClr val="C00000"/>
                        </a:solidFill>
                        <a:latin typeface="Cambria Math" panose="02040503050406030204" pitchFamily="18" charset="0"/>
                      </a:rPr>
                      <m:t>¬</m:t>
                    </m:r>
                  </m:oMath>
                </a14:m>
                <a:r>
                  <a:rPr lang="en-US" altLang="zh-CN" dirty="0">
                    <a:solidFill>
                      <a:srgbClr val="C00000"/>
                    </a:solidFill>
                  </a:rPr>
                  <a:t>R</a:t>
                </a:r>
                <a:r>
                  <a:rPr lang="en-US" altLang="zh-CN" dirty="0"/>
                  <a:t>)</a:t>
                </a:r>
                <a:r>
                  <a:rPr lang="zh-CN" altLang="zh-CN" dirty="0"/>
                  <a:t>∨</a:t>
                </a:r>
                <a:r>
                  <a:rPr lang="en-US" altLang="zh-CN" dirty="0"/>
                  <a:t>(</a:t>
                </a:r>
                <a14:m>
                  <m:oMath xmlns:m="http://schemas.openxmlformats.org/officeDocument/2006/math">
                    <m:r>
                      <a:rPr lang="en-US" altLang="zh-CN" smtClean="0">
                        <a:solidFill>
                          <a:srgbClr val="3333FF"/>
                        </a:solidFill>
                        <a:latin typeface="Cambria Math" panose="02040503050406030204" pitchFamily="18" charset="0"/>
                      </a:rPr>
                      <m:t>¬</m:t>
                    </m:r>
                  </m:oMath>
                </a14:m>
                <a:r>
                  <a:rPr lang="en-US" altLang="zh-CN" dirty="0">
                    <a:solidFill>
                      <a:srgbClr val="3333FF"/>
                    </a:solidFill>
                  </a:rPr>
                  <a:t>R</a:t>
                </a:r>
                <a:r>
                  <a:rPr lang="zh-CN" altLang="zh-CN" dirty="0"/>
                  <a:t>∧</a:t>
                </a:r>
                <a:r>
                  <a:rPr lang="en-US" altLang="zh-CN" dirty="0"/>
                  <a:t>S</a:t>
                </a:r>
                <a:r>
                  <a:rPr lang="zh-CN" altLang="zh-CN" dirty="0"/>
                  <a:t>∧</a:t>
                </a:r>
                <a14:m>
                  <m:oMath xmlns:m="http://schemas.openxmlformats.org/officeDocument/2006/math">
                    <m:r>
                      <a:rPr lang="en-US" altLang="zh-CN">
                        <a:latin typeface="Cambria Math" panose="02040503050406030204" pitchFamily="18" charset="0"/>
                      </a:rPr>
                      <m:t>¬</m:t>
                    </m:r>
                  </m:oMath>
                </a14:m>
                <a:r>
                  <a:rPr lang="en-US" altLang="zh-CN" dirty="0"/>
                  <a:t>Q</a:t>
                </a:r>
                <a:r>
                  <a:rPr lang="zh-CN" altLang="zh-CN" dirty="0"/>
                  <a:t>∧</a:t>
                </a:r>
                <a:r>
                  <a:rPr lang="en-US" altLang="zh-CN" dirty="0">
                    <a:solidFill>
                      <a:srgbClr val="3333FF"/>
                    </a:solidFill>
                  </a:rPr>
                  <a:t>R</a:t>
                </a:r>
                <a:r>
                  <a:rPr lang="en-US" altLang="zh-CN" dirty="0"/>
                  <a:t>)</a:t>
                </a:r>
                <a:endParaRPr lang="zh-CN" altLang="zh-CN" dirty="0"/>
              </a:p>
              <a:p>
                <a:pPr marL="0" indent="0">
                  <a:buNone/>
                </a:pPr>
                <a:r>
                  <a:rPr lang="en-US" altLang="zh-CN" dirty="0"/>
                  <a:t>      =(R</a:t>
                </a:r>
                <a:r>
                  <a:rPr lang="zh-CN" altLang="zh-CN" dirty="0"/>
                  <a:t>∧</a:t>
                </a:r>
                <a14:m>
                  <m:oMath xmlns:m="http://schemas.openxmlformats.org/officeDocument/2006/math">
                    <m:r>
                      <a:rPr lang="en-US" altLang="zh-CN">
                        <a:latin typeface="Cambria Math" panose="02040503050406030204" pitchFamily="18" charset="0"/>
                      </a:rPr>
                      <m:t>¬</m:t>
                    </m:r>
                  </m:oMath>
                </a14:m>
                <a:r>
                  <a:rPr lang="en-US" altLang="zh-CN" dirty="0"/>
                  <a:t>S</a:t>
                </a:r>
                <a:r>
                  <a:rPr lang="zh-CN" altLang="zh-CN" dirty="0"/>
                  <a:t>∧</a:t>
                </a:r>
                <a14:m>
                  <m:oMath xmlns:m="http://schemas.openxmlformats.org/officeDocument/2006/math">
                    <m:r>
                      <a:rPr lang="en-US" altLang="zh-CN">
                        <a:latin typeface="Cambria Math" panose="02040503050406030204" pitchFamily="18" charset="0"/>
                      </a:rPr>
                      <m:t>¬</m:t>
                    </m:r>
                  </m:oMath>
                </a14:m>
                <a:r>
                  <a:rPr lang="en-US" altLang="zh-CN" dirty="0"/>
                  <a:t>Q)</a:t>
                </a:r>
                <a:r>
                  <a:rPr lang="zh-CN" altLang="zh-CN" dirty="0"/>
                  <a:t>∨</a:t>
                </a:r>
                <a:r>
                  <a:rPr lang="en-US" altLang="zh-CN" dirty="0"/>
                  <a:t>(</a:t>
                </a:r>
                <a14:m>
                  <m:oMath xmlns:m="http://schemas.openxmlformats.org/officeDocument/2006/math">
                    <m:r>
                      <a:rPr lang="en-US" altLang="zh-CN">
                        <a:latin typeface="Cambria Math" panose="02040503050406030204" pitchFamily="18" charset="0"/>
                      </a:rPr>
                      <m:t>¬</m:t>
                    </m:r>
                  </m:oMath>
                </a14:m>
                <a:r>
                  <a:rPr lang="en-US" altLang="zh-CN" dirty="0"/>
                  <a:t>R</a:t>
                </a:r>
                <a:r>
                  <a:rPr lang="zh-CN" altLang="zh-CN" dirty="0"/>
                  <a:t>∧</a:t>
                </a:r>
                <a:r>
                  <a:rPr lang="en-US" altLang="zh-CN" dirty="0"/>
                  <a:t>S</a:t>
                </a:r>
                <a:r>
                  <a:rPr lang="zh-CN" altLang="zh-CN" dirty="0"/>
                  <a:t>∧</a:t>
                </a:r>
                <a:r>
                  <a:rPr lang="en-US" altLang="zh-CN" dirty="0"/>
                  <a:t>Q)</a:t>
                </a:r>
                <a:endParaRPr lang="zh-CN" altLang="zh-CN" dirty="0"/>
              </a:p>
              <a:p>
                <a:pPr marL="0" indent="0">
                  <a:buNone/>
                </a:pPr>
                <a:r>
                  <a:rPr lang="en-US" altLang="zh-CN" dirty="0"/>
                  <a:t>      =((P</a:t>
                </a:r>
                <a:r>
                  <a:rPr lang="zh-CN" altLang="zh-CN" dirty="0"/>
                  <a:t>∨</a:t>
                </a:r>
                <a14:m>
                  <m:oMath xmlns:m="http://schemas.openxmlformats.org/officeDocument/2006/math">
                    <m:r>
                      <a:rPr lang="en-US" altLang="zh-CN">
                        <a:latin typeface="Cambria Math" panose="02040503050406030204" pitchFamily="18" charset="0"/>
                      </a:rPr>
                      <m:t>¬</m:t>
                    </m:r>
                  </m:oMath>
                </a14:m>
                <a:r>
                  <a:rPr lang="en-US" altLang="zh-CN" dirty="0"/>
                  <a:t>P)</a:t>
                </a:r>
                <a:r>
                  <a:rPr lang="zh-CN" altLang="zh-CN" dirty="0"/>
                  <a:t>∧</a:t>
                </a:r>
                <a14:m>
                  <m:oMath xmlns:m="http://schemas.openxmlformats.org/officeDocument/2006/math">
                    <m:r>
                      <a:rPr lang="en-US" altLang="zh-CN">
                        <a:latin typeface="Cambria Math" panose="02040503050406030204" pitchFamily="18" charset="0"/>
                      </a:rPr>
                      <m:t>¬</m:t>
                    </m:r>
                  </m:oMath>
                </a14:m>
                <a:r>
                  <a:rPr lang="en-US" altLang="zh-CN" dirty="0"/>
                  <a:t>Q</a:t>
                </a:r>
                <a:r>
                  <a:rPr lang="zh-CN" altLang="zh-CN" dirty="0"/>
                  <a:t>∧</a:t>
                </a:r>
                <a:r>
                  <a:rPr lang="en-US" altLang="zh-CN" dirty="0"/>
                  <a:t>R</a:t>
                </a:r>
                <a:r>
                  <a:rPr lang="zh-CN" altLang="zh-CN" dirty="0"/>
                  <a:t>∧</a:t>
                </a:r>
                <a14:m>
                  <m:oMath xmlns:m="http://schemas.openxmlformats.org/officeDocument/2006/math">
                    <m:r>
                      <a:rPr lang="en-US" altLang="zh-CN">
                        <a:latin typeface="Cambria Math" panose="02040503050406030204" pitchFamily="18" charset="0"/>
                      </a:rPr>
                      <m:t>¬</m:t>
                    </m:r>
                  </m:oMath>
                </a14:m>
                <a:r>
                  <a:rPr lang="en-US" altLang="zh-CN" dirty="0"/>
                  <a:t>S)</a:t>
                </a:r>
                <a:r>
                  <a:rPr lang="zh-CN" altLang="zh-CN" dirty="0"/>
                  <a:t>∨</a:t>
                </a:r>
                <a:r>
                  <a:rPr lang="en-US" altLang="zh-CN" dirty="0"/>
                  <a:t>((P</a:t>
                </a:r>
                <a:r>
                  <a:rPr lang="zh-CN" altLang="zh-CN" dirty="0"/>
                  <a:t>∨</a:t>
                </a:r>
                <a14:m>
                  <m:oMath xmlns:m="http://schemas.openxmlformats.org/officeDocument/2006/math">
                    <m:r>
                      <a:rPr lang="en-US" altLang="zh-CN">
                        <a:latin typeface="Cambria Math" panose="02040503050406030204" pitchFamily="18" charset="0"/>
                      </a:rPr>
                      <m:t>¬</m:t>
                    </m:r>
                  </m:oMath>
                </a14:m>
                <a:r>
                  <a:rPr lang="en-US" altLang="zh-CN" dirty="0"/>
                  <a:t>P)</a:t>
                </a:r>
                <a:r>
                  <a:rPr lang="zh-CN" altLang="zh-CN" dirty="0"/>
                  <a:t>∧</a:t>
                </a:r>
                <a:r>
                  <a:rPr lang="en-US" altLang="zh-CN" dirty="0"/>
                  <a:t>Q</a:t>
                </a:r>
                <a:r>
                  <a:rPr lang="zh-CN" altLang="zh-CN" dirty="0"/>
                  <a:t>∧</a:t>
                </a:r>
                <a14:m>
                  <m:oMath xmlns:m="http://schemas.openxmlformats.org/officeDocument/2006/math">
                    <m:r>
                      <a:rPr lang="en-US" altLang="zh-CN">
                        <a:latin typeface="Cambria Math" panose="02040503050406030204" pitchFamily="18" charset="0"/>
                      </a:rPr>
                      <m:t>¬</m:t>
                    </m:r>
                  </m:oMath>
                </a14:m>
                <a:r>
                  <a:rPr lang="en-US" altLang="zh-CN" dirty="0"/>
                  <a:t>R</a:t>
                </a:r>
                <a:r>
                  <a:rPr lang="zh-CN" altLang="zh-CN" dirty="0"/>
                  <a:t>∧</a:t>
                </a:r>
                <a:r>
                  <a:rPr lang="en-US" altLang="zh-CN" dirty="0"/>
                  <a:t>S)</a:t>
                </a:r>
                <a:endParaRPr lang="zh-CN" altLang="zh-CN" dirty="0"/>
              </a:p>
              <a:p>
                <a:pPr marL="0" indent="0">
                  <a:buNone/>
                </a:pPr>
                <a:r>
                  <a:rPr lang="en-US" altLang="zh-CN" dirty="0"/>
                  <a:t>      =(</a:t>
                </a:r>
                <a14:m>
                  <m:oMath xmlns:m="http://schemas.openxmlformats.org/officeDocument/2006/math">
                    <m:r>
                      <a:rPr lang="en-US" altLang="zh-CN">
                        <a:latin typeface="Cambria Math" panose="02040503050406030204" pitchFamily="18" charset="0"/>
                      </a:rPr>
                      <m:t>¬</m:t>
                    </m:r>
                  </m:oMath>
                </a14:m>
                <a:r>
                  <a:rPr lang="en-US" altLang="zh-CN" dirty="0"/>
                  <a:t>P</a:t>
                </a:r>
                <a:r>
                  <a:rPr lang="zh-CN" altLang="zh-CN" dirty="0"/>
                  <a:t>∧</a:t>
                </a:r>
                <a14:m>
                  <m:oMath xmlns:m="http://schemas.openxmlformats.org/officeDocument/2006/math">
                    <m:r>
                      <a:rPr lang="en-US" altLang="zh-CN">
                        <a:latin typeface="Cambria Math" panose="02040503050406030204" pitchFamily="18" charset="0"/>
                      </a:rPr>
                      <m:t>¬</m:t>
                    </m:r>
                  </m:oMath>
                </a14:m>
                <a:r>
                  <a:rPr lang="en-US" altLang="zh-CN" dirty="0"/>
                  <a:t>Q</a:t>
                </a:r>
                <a:r>
                  <a:rPr lang="zh-CN" altLang="zh-CN" dirty="0"/>
                  <a:t>∧</a:t>
                </a:r>
                <a:r>
                  <a:rPr lang="en-US" altLang="zh-CN" dirty="0"/>
                  <a:t>R</a:t>
                </a:r>
                <a:r>
                  <a:rPr lang="zh-CN" altLang="zh-CN" dirty="0"/>
                  <a:t>∧</a:t>
                </a:r>
                <a14:m>
                  <m:oMath xmlns:m="http://schemas.openxmlformats.org/officeDocument/2006/math">
                    <m:r>
                      <a:rPr lang="en-US" altLang="zh-CN">
                        <a:latin typeface="Cambria Math" panose="02040503050406030204" pitchFamily="18" charset="0"/>
                      </a:rPr>
                      <m:t>¬</m:t>
                    </m:r>
                  </m:oMath>
                </a14:m>
                <a:r>
                  <a:rPr lang="en-US" altLang="zh-CN" dirty="0"/>
                  <a:t>S)</a:t>
                </a:r>
                <a:r>
                  <a:rPr lang="zh-CN" altLang="zh-CN" dirty="0"/>
                  <a:t>∨</a:t>
                </a:r>
                <a:r>
                  <a:rPr lang="en-US" altLang="zh-CN" dirty="0"/>
                  <a:t>(P</a:t>
                </a:r>
                <a:r>
                  <a:rPr lang="zh-CN" altLang="zh-CN" dirty="0"/>
                  <a:t>∧</a:t>
                </a:r>
                <a14:m>
                  <m:oMath xmlns:m="http://schemas.openxmlformats.org/officeDocument/2006/math">
                    <m:r>
                      <a:rPr lang="en-US" altLang="zh-CN">
                        <a:latin typeface="Cambria Math" panose="02040503050406030204" pitchFamily="18" charset="0"/>
                      </a:rPr>
                      <m:t>¬</m:t>
                    </m:r>
                  </m:oMath>
                </a14:m>
                <a:r>
                  <a:rPr lang="en-US" altLang="zh-CN" dirty="0"/>
                  <a:t>Q</a:t>
                </a:r>
                <a:r>
                  <a:rPr lang="zh-CN" altLang="zh-CN" dirty="0"/>
                  <a:t>∧</a:t>
                </a:r>
                <a:r>
                  <a:rPr lang="en-US" altLang="zh-CN" dirty="0"/>
                  <a:t>R</a:t>
                </a:r>
                <a:r>
                  <a:rPr lang="zh-CN" altLang="zh-CN" dirty="0"/>
                  <a:t>∧</a:t>
                </a:r>
                <a14:m>
                  <m:oMath xmlns:m="http://schemas.openxmlformats.org/officeDocument/2006/math">
                    <m:r>
                      <a:rPr lang="en-US" altLang="zh-CN">
                        <a:latin typeface="Cambria Math" panose="02040503050406030204" pitchFamily="18" charset="0"/>
                      </a:rPr>
                      <m:t>¬</m:t>
                    </m:r>
                  </m:oMath>
                </a14:m>
                <a:r>
                  <a:rPr lang="en-US" altLang="zh-CN" dirty="0"/>
                  <a:t>S)</a:t>
                </a:r>
                <a:r>
                  <a:rPr lang="zh-CN" altLang="zh-CN" dirty="0"/>
                  <a:t>∨</a:t>
                </a:r>
                <a:r>
                  <a:rPr lang="en-US" altLang="zh-CN" dirty="0"/>
                  <a:t>(</a:t>
                </a:r>
                <a14:m>
                  <m:oMath xmlns:m="http://schemas.openxmlformats.org/officeDocument/2006/math">
                    <m:r>
                      <a:rPr lang="en-US" altLang="zh-CN">
                        <a:latin typeface="Cambria Math" panose="02040503050406030204" pitchFamily="18" charset="0"/>
                      </a:rPr>
                      <m:t>¬</m:t>
                    </m:r>
                  </m:oMath>
                </a14:m>
                <a:r>
                  <a:rPr lang="en-US" altLang="zh-CN" dirty="0"/>
                  <a:t>P</a:t>
                </a:r>
                <a:r>
                  <a:rPr lang="zh-CN" altLang="zh-CN" dirty="0"/>
                  <a:t>∧</a:t>
                </a:r>
                <a:r>
                  <a:rPr lang="en-US" altLang="zh-CN" dirty="0"/>
                  <a:t>Q</a:t>
                </a:r>
                <a:r>
                  <a:rPr lang="zh-CN" altLang="zh-CN" dirty="0"/>
                  <a:t>∧</a:t>
                </a:r>
                <a14:m>
                  <m:oMath xmlns:m="http://schemas.openxmlformats.org/officeDocument/2006/math">
                    <m:r>
                      <a:rPr lang="en-US" altLang="zh-CN">
                        <a:latin typeface="Cambria Math" panose="02040503050406030204" pitchFamily="18" charset="0"/>
                      </a:rPr>
                      <m:t>¬</m:t>
                    </m:r>
                  </m:oMath>
                </a14:m>
                <a:r>
                  <a:rPr lang="en-US" altLang="zh-CN" dirty="0"/>
                  <a:t>R</a:t>
                </a:r>
                <a:r>
                  <a:rPr lang="zh-CN" altLang="zh-CN" dirty="0"/>
                  <a:t>∧</a:t>
                </a:r>
                <a:r>
                  <a:rPr lang="en-US" altLang="zh-CN" dirty="0"/>
                  <a:t>S)</a:t>
                </a:r>
                <a:r>
                  <a:rPr lang="zh-CN" altLang="zh-CN" dirty="0"/>
                  <a:t>∨</a:t>
                </a:r>
                <a:r>
                  <a:rPr lang="en-US" altLang="zh-CN" dirty="0"/>
                  <a:t>(P</a:t>
                </a:r>
                <a:r>
                  <a:rPr lang="zh-CN" altLang="zh-CN" dirty="0"/>
                  <a:t>∧</a:t>
                </a:r>
                <a:r>
                  <a:rPr lang="en-US" altLang="zh-CN" dirty="0"/>
                  <a:t>Q</a:t>
                </a:r>
                <a:r>
                  <a:rPr lang="zh-CN" altLang="zh-CN" dirty="0"/>
                  <a:t>∧</a:t>
                </a:r>
                <a14:m>
                  <m:oMath xmlns:m="http://schemas.openxmlformats.org/officeDocument/2006/math">
                    <m:r>
                      <a:rPr lang="en-US" altLang="zh-CN">
                        <a:latin typeface="Cambria Math" panose="02040503050406030204" pitchFamily="18" charset="0"/>
                      </a:rPr>
                      <m:t>¬</m:t>
                    </m:r>
                  </m:oMath>
                </a14:m>
                <a:r>
                  <a:rPr lang="en-US" altLang="zh-CN" dirty="0"/>
                  <a:t>R</a:t>
                </a:r>
                <a:r>
                  <a:rPr lang="zh-CN" altLang="zh-CN" dirty="0"/>
                  <a:t>∧</a:t>
                </a:r>
                <a:r>
                  <a:rPr lang="en-US" altLang="zh-CN" dirty="0"/>
                  <a:t>S)</a:t>
                </a:r>
                <a:endParaRPr lang="zh-CN" altLang="en-US" dirty="0"/>
              </a:p>
            </p:txBody>
          </p:sp>
        </mc:Choice>
        <mc:Fallback xmlns="">
          <p:sp>
            <p:nvSpPr>
              <p:cNvPr id="75780" name="Rectangle 3">
                <a:extLst>
                  <a:ext uri="{FF2B5EF4-FFF2-40B4-BE49-F238E27FC236}">
                    <a16:creationId xmlns:a16="http://schemas.microsoft.com/office/drawing/2014/main" id="{0F9174E2-ED55-4F7D-B7F3-097C9278C396}"/>
                  </a:ext>
                </a:extLst>
              </p:cNvPr>
              <p:cNvSpPr>
                <a:spLocks noGrp="1" noRot="1" noChangeAspect="1" noMove="1" noResize="1" noEditPoints="1" noAdjustHandles="1" noChangeArrowheads="1" noChangeShapeType="1" noTextEdit="1"/>
              </p:cNvSpPr>
              <p:nvPr>
                <p:ph type="body" idx="4294967295"/>
              </p:nvPr>
            </p:nvSpPr>
            <p:spPr>
              <a:xfrm>
                <a:off x="254830" y="915921"/>
                <a:ext cx="11198161" cy="4570678"/>
              </a:xfrm>
              <a:blipFill>
                <a:blip r:embed="rId4"/>
                <a:stretch>
                  <a:fillRect l="-599" b="-667"/>
                </a:stretch>
              </a:blipFill>
            </p:spPr>
            <p:txBody>
              <a:bodyPr/>
              <a:lstStyle/>
              <a:p>
                <a:r>
                  <a:rPr lang="zh-CN" altLang="en-US">
                    <a:noFill/>
                  </a:rPr>
                  <a:t> </a:t>
                </a:r>
              </a:p>
            </p:txBody>
          </p:sp>
        </mc:Fallback>
      </mc:AlternateContent>
      <p:sp>
        <p:nvSpPr>
          <p:cNvPr id="26" name="Rectangle 3">
            <a:extLst>
              <a:ext uri="{FF2B5EF4-FFF2-40B4-BE49-F238E27FC236}">
                <a16:creationId xmlns:a16="http://schemas.microsoft.com/office/drawing/2014/main" id="{012ECA2E-429E-4991-8B09-E39EBAE47464}"/>
              </a:ext>
            </a:extLst>
          </p:cNvPr>
          <p:cNvSpPr txBox="1">
            <a:spLocks noChangeArrowheads="1"/>
          </p:cNvSpPr>
          <p:nvPr/>
        </p:nvSpPr>
        <p:spPr>
          <a:xfrm>
            <a:off x="385828" y="5486599"/>
            <a:ext cx="11219519" cy="1203924"/>
          </a:xfrm>
          <a:prstGeom prst="rect">
            <a:avLst/>
          </a:prstGeom>
        </p:spPr>
        <p:txBody>
          <a:bodyPr vert="horz" lIns="121882" tIns="60940" rIns="121882" bIns="60940" rtlCol="0">
            <a:norm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lnSpc>
                <a:spcPct val="150000"/>
              </a:lnSpc>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defTabSz="1219261">
              <a:buNone/>
            </a:pPr>
            <a:r>
              <a:rPr lang="zh-CN" altLang="en-US" sz="2399" dirty="0">
                <a:solidFill>
                  <a:prstClr val="black"/>
                </a:solidFill>
                <a:latin typeface="微软雅黑"/>
                <a:ea typeface="微软雅黑"/>
              </a:rPr>
              <a:t>显然，</a:t>
            </a:r>
            <a:r>
              <a:rPr lang="zh-CN" altLang="zh-CN" sz="2399" dirty="0">
                <a:solidFill>
                  <a:prstClr val="black"/>
                </a:solidFill>
                <a:latin typeface="微软雅黑"/>
                <a:ea typeface="微软雅黑"/>
              </a:rPr>
              <a:t>上式有</a:t>
            </a:r>
            <a:r>
              <a:rPr lang="en-US" altLang="zh-CN" sz="2399" dirty="0">
                <a:solidFill>
                  <a:prstClr val="black"/>
                </a:solidFill>
                <a:latin typeface="微软雅黑"/>
                <a:ea typeface="微软雅黑"/>
              </a:rPr>
              <a:t>4</a:t>
            </a:r>
            <a:r>
              <a:rPr lang="zh-CN" altLang="zh-CN" sz="2399" dirty="0">
                <a:solidFill>
                  <a:prstClr val="black"/>
                </a:solidFill>
                <a:latin typeface="微软雅黑"/>
                <a:ea typeface="微软雅黑"/>
              </a:rPr>
              <a:t>个成真赋值，但是由于只能派两个人出差，所</a:t>
            </a:r>
            <a:r>
              <a:rPr lang="zh-CN" altLang="en-US" sz="2399" dirty="0">
                <a:solidFill>
                  <a:prstClr val="black"/>
                </a:solidFill>
                <a:latin typeface="微软雅黑"/>
                <a:ea typeface="微软雅黑"/>
              </a:rPr>
              <a:t>以</a:t>
            </a:r>
            <a:r>
              <a:rPr lang="zh-CN" altLang="zh-CN" sz="2399" dirty="0">
                <a:solidFill>
                  <a:prstClr val="black"/>
                </a:solidFill>
                <a:latin typeface="微软雅黑"/>
                <a:ea typeface="微软雅黑"/>
              </a:rPr>
              <a:t>得到两种选派方案，即</a:t>
            </a:r>
            <a:r>
              <a:rPr lang="en-US" altLang="zh-CN" sz="2399" dirty="0">
                <a:solidFill>
                  <a:prstClr val="black"/>
                </a:solidFill>
                <a:latin typeface="微软雅黑"/>
                <a:ea typeface="微软雅黑"/>
              </a:rPr>
              <a:t>A</a:t>
            </a:r>
            <a:r>
              <a:rPr lang="zh-CN" altLang="zh-CN" sz="2399" dirty="0">
                <a:solidFill>
                  <a:prstClr val="black"/>
                </a:solidFill>
                <a:latin typeface="微软雅黑"/>
                <a:ea typeface="微软雅黑"/>
              </a:rPr>
              <a:t>和</a:t>
            </a:r>
            <a:r>
              <a:rPr lang="en-US" altLang="zh-CN" sz="2399" dirty="0">
                <a:solidFill>
                  <a:prstClr val="black"/>
                </a:solidFill>
                <a:latin typeface="微软雅黑"/>
                <a:ea typeface="微软雅黑"/>
              </a:rPr>
              <a:t>C</a:t>
            </a:r>
            <a:r>
              <a:rPr lang="zh-CN" altLang="zh-CN" sz="2399" dirty="0">
                <a:solidFill>
                  <a:prstClr val="black"/>
                </a:solidFill>
                <a:latin typeface="微软雅黑"/>
                <a:ea typeface="微软雅黑"/>
              </a:rPr>
              <a:t>去，</a:t>
            </a:r>
            <a:r>
              <a:rPr lang="en-US" altLang="zh-CN" sz="2399" dirty="0">
                <a:solidFill>
                  <a:prstClr val="black"/>
                </a:solidFill>
                <a:latin typeface="微软雅黑"/>
                <a:ea typeface="微软雅黑"/>
              </a:rPr>
              <a:t>B</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D</a:t>
            </a:r>
            <a:r>
              <a:rPr lang="zh-CN" altLang="zh-CN" sz="2399" dirty="0">
                <a:solidFill>
                  <a:prstClr val="black"/>
                </a:solidFill>
                <a:latin typeface="微软雅黑"/>
                <a:ea typeface="微软雅黑"/>
              </a:rPr>
              <a:t>不去；</a:t>
            </a:r>
            <a:r>
              <a:rPr lang="en-US" altLang="zh-CN" sz="2399" dirty="0">
                <a:solidFill>
                  <a:prstClr val="black"/>
                </a:solidFill>
                <a:latin typeface="微软雅黑"/>
                <a:ea typeface="微软雅黑"/>
              </a:rPr>
              <a:t>B</a:t>
            </a:r>
            <a:r>
              <a:rPr lang="zh-CN" altLang="zh-CN" sz="2399" dirty="0">
                <a:solidFill>
                  <a:prstClr val="black"/>
                </a:solidFill>
                <a:latin typeface="微软雅黑"/>
                <a:ea typeface="微软雅黑"/>
              </a:rPr>
              <a:t>和</a:t>
            </a:r>
            <a:r>
              <a:rPr lang="en-US" altLang="zh-CN" sz="2399" dirty="0">
                <a:solidFill>
                  <a:prstClr val="black"/>
                </a:solidFill>
                <a:latin typeface="微软雅黑"/>
                <a:ea typeface="微软雅黑"/>
              </a:rPr>
              <a:t>D</a:t>
            </a:r>
            <a:r>
              <a:rPr lang="zh-CN" altLang="en-US" sz="2399" dirty="0">
                <a:solidFill>
                  <a:prstClr val="black"/>
                </a:solidFill>
                <a:latin typeface="微软雅黑"/>
                <a:ea typeface="微软雅黑"/>
              </a:rPr>
              <a:t>去</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A</a:t>
            </a:r>
            <a:r>
              <a:rPr lang="zh-CN" altLang="zh-CN" sz="2399" dirty="0">
                <a:solidFill>
                  <a:prstClr val="black"/>
                </a:solidFill>
                <a:latin typeface="微软雅黑"/>
                <a:ea typeface="微软雅黑"/>
              </a:rPr>
              <a:t>和</a:t>
            </a:r>
            <a:r>
              <a:rPr lang="en-US" altLang="zh-CN" sz="2399" dirty="0">
                <a:solidFill>
                  <a:prstClr val="black"/>
                </a:solidFill>
                <a:latin typeface="微软雅黑"/>
                <a:ea typeface="微软雅黑"/>
              </a:rPr>
              <a:t>C</a:t>
            </a:r>
            <a:r>
              <a:rPr lang="zh-CN" altLang="zh-CN" sz="2399" dirty="0">
                <a:solidFill>
                  <a:prstClr val="black"/>
                </a:solidFill>
                <a:latin typeface="微软雅黑"/>
                <a:ea typeface="微软雅黑"/>
              </a:rPr>
              <a:t>不去。</a:t>
            </a:r>
          </a:p>
        </p:txBody>
      </p:sp>
      <p:sp>
        <p:nvSpPr>
          <p:cNvPr id="5" name="Rectangle 2">
            <a:extLst>
              <a:ext uri="{FF2B5EF4-FFF2-40B4-BE49-F238E27FC236}">
                <a16:creationId xmlns:a16="http://schemas.microsoft.com/office/drawing/2014/main" id="{C6114C5E-0B49-4EC2-A331-7B509CC91654}"/>
              </a:ext>
            </a:extLst>
          </p:cNvPr>
          <p:cNvSpPr txBox="1">
            <a:spLocks noChangeArrowheads="1"/>
          </p:cNvSpPr>
          <p:nvPr/>
        </p:nvSpPr>
        <p:spPr>
          <a:xfrm>
            <a:off x="915493" y="98632"/>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dirty="0"/>
              <a:t>例</a:t>
            </a:r>
            <a:r>
              <a:rPr lang="en-US" altLang="zh-CN" dirty="0"/>
              <a:t>2.41 </a:t>
            </a:r>
            <a:r>
              <a:rPr lang="zh-CN" altLang="en-US" dirty="0"/>
              <a:t>（续）</a:t>
            </a:r>
            <a:endParaRPr lang="zh-CN" altLang="en-US" sz="2199" dirty="0">
              <a:solidFill>
                <a:prstClr val="white"/>
              </a:solidFill>
              <a:latin typeface="微软雅黑"/>
              <a:ea typeface="微软雅黑"/>
            </a:endParaRPr>
          </a:p>
        </p:txBody>
      </p:sp>
    </p:spTree>
    <p:custDataLst>
      <p:tags r:id="rId1"/>
    </p:custDataLst>
    <p:extLst>
      <p:ext uri="{BB962C8B-B14F-4D97-AF65-F5344CB8AC3E}">
        <p14:creationId xmlns:p14="http://schemas.microsoft.com/office/powerpoint/2010/main" val="38870368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780">
                                            <p:txEl>
                                              <p:pRg st="0" end="0"/>
                                            </p:txEl>
                                          </p:spTgt>
                                        </p:tgtEl>
                                        <p:attrNameLst>
                                          <p:attrName>style.visibility</p:attrName>
                                        </p:attrNameLst>
                                      </p:cBhvr>
                                      <p:to>
                                        <p:strVal val="visible"/>
                                      </p:to>
                                    </p:set>
                                    <p:anim calcmode="lin" valueType="num">
                                      <p:cBhvr additive="base">
                                        <p:cTn id="7" dur="500" fill="hold"/>
                                        <p:tgtEl>
                                          <p:spTgt spid="7578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57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5780">
                                            <p:txEl>
                                              <p:pRg st="1" end="1"/>
                                            </p:txEl>
                                          </p:spTgt>
                                        </p:tgtEl>
                                        <p:attrNameLst>
                                          <p:attrName>style.visibility</p:attrName>
                                        </p:attrNameLst>
                                      </p:cBhvr>
                                      <p:to>
                                        <p:strVal val="visible"/>
                                      </p:to>
                                    </p:set>
                                    <p:anim calcmode="lin" valueType="num">
                                      <p:cBhvr additive="base">
                                        <p:cTn id="13" dur="500" fill="hold"/>
                                        <p:tgtEl>
                                          <p:spTgt spid="7578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578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5780">
                                            <p:txEl>
                                              <p:pRg st="2" end="2"/>
                                            </p:txEl>
                                          </p:spTgt>
                                        </p:tgtEl>
                                        <p:attrNameLst>
                                          <p:attrName>style.visibility</p:attrName>
                                        </p:attrNameLst>
                                      </p:cBhvr>
                                      <p:to>
                                        <p:strVal val="visible"/>
                                      </p:to>
                                    </p:set>
                                    <p:anim calcmode="lin" valueType="num">
                                      <p:cBhvr additive="base">
                                        <p:cTn id="19" dur="500" fill="hold"/>
                                        <p:tgtEl>
                                          <p:spTgt spid="7578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578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5780">
                                            <p:txEl>
                                              <p:pRg st="3" end="3"/>
                                            </p:txEl>
                                          </p:spTgt>
                                        </p:tgtEl>
                                        <p:attrNameLst>
                                          <p:attrName>style.visibility</p:attrName>
                                        </p:attrNameLst>
                                      </p:cBhvr>
                                      <p:to>
                                        <p:strVal val="visible"/>
                                      </p:to>
                                    </p:set>
                                    <p:anim calcmode="lin" valueType="num">
                                      <p:cBhvr additive="base">
                                        <p:cTn id="25" dur="500" fill="hold"/>
                                        <p:tgtEl>
                                          <p:spTgt spid="7578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578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5780">
                                            <p:txEl>
                                              <p:pRg st="4" end="4"/>
                                            </p:txEl>
                                          </p:spTgt>
                                        </p:tgtEl>
                                        <p:attrNameLst>
                                          <p:attrName>style.visibility</p:attrName>
                                        </p:attrNameLst>
                                      </p:cBhvr>
                                      <p:to>
                                        <p:strVal val="visible"/>
                                      </p:to>
                                    </p:set>
                                    <p:anim calcmode="lin" valueType="num">
                                      <p:cBhvr additive="base">
                                        <p:cTn id="31" dur="500" fill="hold"/>
                                        <p:tgtEl>
                                          <p:spTgt spid="7578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578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5780">
                                            <p:txEl>
                                              <p:pRg st="5" end="5"/>
                                            </p:txEl>
                                          </p:spTgt>
                                        </p:tgtEl>
                                        <p:attrNameLst>
                                          <p:attrName>style.visibility</p:attrName>
                                        </p:attrNameLst>
                                      </p:cBhvr>
                                      <p:to>
                                        <p:strVal val="visible"/>
                                      </p:to>
                                    </p:set>
                                    <p:anim calcmode="lin" valueType="num">
                                      <p:cBhvr additive="base">
                                        <p:cTn id="37" dur="500" fill="hold"/>
                                        <p:tgtEl>
                                          <p:spTgt spid="7578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578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5780">
                                            <p:txEl>
                                              <p:pRg st="6" end="6"/>
                                            </p:txEl>
                                          </p:spTgt>
                                        </p:tgtEl>
                                        <p:attrNameLst>
                                          <p:attrName>style.visibility</p:attrName>
                                        </p:attrNameLst>
                                      </p:cBhvr>
                                      <p:to>
                                        <p:strVal val="visible"/>
                                      </p:to>
                                    </p:set>
                                    <p:anim calcmode="lin" valueType="num">
                                      <p:cBhvr additive="base">
                                        <p:cTn id="43" dur="500" fill="hold"/>
                                        <p:tgtEl>
                                          <p:spTgt spid="75780">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578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5780">
                                            <p:txEl>
                                              <p:pRg st="7" end="7"/>
                                            </p:txEl>
                                          </p:spTgt>
                                        </p:tgtEl>
                                        <p:attrNameLst>
                                          <p:attrName>style.visibility</p:attrName>
                                        </p:attrNameLst>
                                      </p:cBhvr>
                                      <p:to>
                                        <p:strVal val="visible"/>
                                      </p:to>
                                    </p:set>
                                    <p:anim calcmode="lin" valueType="num">
                                      <p:cBhvr additive="base">
                                        <p:cTn id="49" dur="500" fill="hold"/>
                                        <p:tgtEl>
                                          <p:spTgt spid="75780">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578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6">
                                            <p:txEl>
                                              <p:pRg st="0" end="0"/>
                                            </p:txEl>
                                          </p:spTgt>
                                        </p:tgtEl>
                                        <p:attrNameLst>
                                          <p:attrName>style.visibility</p:attrName>
                                        </p:attrNameLst>
                                      </p:cBhvr>
                                      <p:to>
                                        <p:strVal val="visible"/>
                                      </p:to>
                                    </p:set>
                                    <p:anim calcmode="lin" valueType="num">
                                      <p:cBhvr additive="base">
                                        <p:cTn id="5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build="p" autoUpdateAnimBg="0"/>
      <p:bldP spid="26" grpId="0" build="p"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3">
            <a:extLst>
              <a:ext uri="{FF2B5EF4-FFF2-40B4-BE49-F238E27FC236}">
                <a16:creationId xmlns:a16="http://schemas.microsoft.com/office/drawing/2014/main" id="{852EBCD9-ABE0-453E-A153-24B9FAFAFD30}"/>
              </a:ext>
            </a:extLst>
          </p:cNvPr>
          <p:cNvSpPr>
            <a:spLocks noGrp="1" noChangeArrowheads="1"/>
          </p:cNvSpPr>
          <p:nvPr>
            <p:ph type="body" idx="4294967295"/>
          </p:nvPr>
        </p:nvSpPr>
        <p:spPr>
          <a:xfrm>
            <a:off x="462006" y="1049122"/>
            <a:ext cx="11198161" cy="3168466"/>
          </a:xfrm>
        </p:spPr>
        <p:txBody>
          <a:bodyPr/>
          <a:lstStyle/>
          <a:p>
            <a:pPr marL="0" indent="0">
              <a:buNone/>
            </a:pPr>
            <a:r>
              <a:rPr lang="zh-CN" altLang="en-US" dirty="0">
                <a:solidFill>
                  <a:srgbClr val="C00000"/>
                </a:solidFill>
              </a:rPr>
              <a:t>例</a:t>
            </a:r>
            <a:r>
              <a:rPr lang="en-US" altLang="zh-CN" dirty="0">
                <a:solidFill>
                  <a:srgbClr val="C00000"/>
                </a:solidFill>
              </a:rPr>
              <a:t>2.42  </a:t>
            </a:r>
            <a:r>
              <a:rPr lang="zh-CN" altLang="en-US" dirty="0"/>
              <a:t>一家航空公司，为了保证安全，用计算机复核飞行计划。每台计算机能给出飞行计划正确或有误的回答。由于计算机也有可能发生故障，因此采用三台计算机同时复核。由所给答案，再根据</a:t>
            </a:r>
            <a:r>
              <a:rPr lang="zh-CN" altLang="en-US" dirty="0">
                <a:solidFill>
                  <a:srgbClr val="FF0000"/>
                </a:solidFill>
                <a:latin typeface="宋体" panose="02010600030101010101" pitchFamily="2" charset="-122"/>
              </a:rPr>
              <a:t>“</a:t>
            </a:r>
            <a:r>
              <a:rPr lang="zh-CN" altLang="en-US" dirty="0">
                <a:solidFill>
                  <a:srgbClr val="FF0000"/>
                </a:solidFill>
              </a:rPr>
              <a:t>少数服从多数</a:t>
            </a:r>
            <a:r>
              <a:rPr lang="zh-CN" altLang="en-US" dirty="0">
                <a:solidFill>
                  <a:srgbClr val="FF0000"/>
                </a:solidFill>
                <a:latin typeface="宋体" panose="02010600030101010101" pitchFamily="2" charset="-122"/>
              </a:rPr>
              <a:t>”</a:t>
            </a:r>
            <a:r>
              <a:rPr lang="zh-CN" altLang="en-US" dirty="0"/>
              <a:t>的原则作出判断，试将结果用命题公式表示，并加以简化，画出电路图。 </a:t>
            </a:r>
          </a:p>
        </p:txBody>
      </p:sp>
      <p:sp>
        <p:nvSpPr>
          <p:cNvPr id="6" name="Rectangle 2">
            <a:extLst>
              <a:ext uri="{FF2B5EF4-FFF2-40B4-BE49-F238E27FC236}">
                <a16:creationId xmlns:a16="http://schemas.microsoft.com/office/drawing/2014/main" id="{CF69A61D-8CBE-4601-AE33-446AA8324BBC}"/>
              </a:ext>
            </a:extLst>
          </p:cNvPr>
          <p:cNvSpPr txBox="1">
            <a:spLocks noChangeArrowheads="1"/>
          </p:cNvSpPr>
          <p:nvPr/>
        </p:nvSpPr>
        <p:spPr>
          <a:xfrm>
            <a:off x="915493" y="98632"/>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dirty="0"/>
              <a:t>例</a:t>
            </a:r>
            <a:r>
              <a:rPr lang="en-US" altLang="zh-CN" dirty="0"/>
              <a:t>2.42</a:t>
            </a:r>
            <a:endParaRPr lang="zh-CN" altLang="en-US" sz="2000" dirty="0">
              <a:solidFill>
                <a:prstClr val="white"/>
              </a:solidFill>
            </a:endParaRPr>
          </a:p>
        </p:txBody>
      </p:sp>
    </p:spTree>
    <p:custDataLst>
      <p:tags r:id="rId1"/>
    </p:custDataLst>
    <p:extLst>
      <p:ext uri="{BB962C8B-B14F-4D97-AF65-F5344CB8AC3E}">
        <p14:creationId xmlns:p14="http://schemas.microsoft.com/office/powerpoint/2010/main" val="13012903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852">
                                            <p:txEl>
                                              <p:pRg st="0" end="0"/>
                                            </p:txEl>
                                          </p:spTgt>
                                        </p:tgtEl>
                                        <p:attrNameLst>
                                          <p:attrName>style.visibility</p:attrName>
                                        </p:attrNameLst>
                                      </p:cBhvr>
                                      <p:to>
                                        <p:strVal val="visible"/>
                                      </p:to>
                                    </p:set>
                                    <p:anim calcmode="lin" valueType="num">
                                      <p:cBhvr additive="base">
                                        <p:cTn id="7" dur="500" fill="hold"/>
                                        <p:tgtEl>
                                          <p:spTgt spid="7885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885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build="p"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6" name="Rectangle 3">
            <a:extLst>
              <a:ext uri="{FF2B5EF4-FFF2-40B4-BE49-F238E27FC236}">
                <a16:creationId xmlns:a16="http://schemas.microsoft.com/office/drawing/2014/main" id="{04445ED7-D995-4C50-80CA-4C2D30B68518}"/>
              </a:ext>
            </a:extLst>
          </p:cNvPr>
          <p:cNvSpPr>
            <a:spLocks noGrp="1" noChangeArrowheads="1"/>
          </p:cNvSpPr>
          <p:nvPr>
            <p:ph type="body" sz="half" idx="4294967295"/>
          </p:nvPr>
        </p:nvSpPr>
        <p:spPr>
          <a:xfrm>
            <a:off x="403554" y="916133"/>
            <a:ext cx="11665988" cy="1550623"/>
          </a:xfrm>
        </p:spPr>
        <p:txBody>
          <a:bodyPr>
            <a:normAutofit/>
          </a:bodyPr>
          <a:lstStyle/>
          <a:p>
            <a:pPr marL="0" indent="0">
              <a:buNone/>
            </a:pPr>
            <a:r>
              <a:rPr lang="zh-CN" altLang="zh-CN" dirty="0">
                <a:solidFill>
                  <a:srgbClr val="C00000"/>
                </a:solidFill>
              </a:rPr>
              <a:t>解</a:t>
            </a:r>
            <a:r>
              <a:rPr lang="en-US" altLang="zh-CN" dirty="0"/>
              <a:t>  </a:t>
            </a:r>
            <a:r>
              <a:rPr lang="zh-CN" altLang="en-US" dirty="0"/>
              <a:t>设</a:t>
            </a:r>
            <a:r>
              <a:rPr lang="en-US" altLang="zh-CN" dirty="0"/>
              <a:t>C</a:t>
            </a:r>
            <a:r>
              <a:rPr lang="en-US" altLang="zh-CN" baseline="-25000" dirty="0"/>
              <a:t>1</a:t>
            </a:r>
            <a:r>
              <a:rPr lang="zh-CN" altLang="en-US" dirty="0"/>
              <a:t>，</a:t>
            </a:r>
            <a:r>
              <a:rPr lang="en-US" altLang="zh-CN" dirty="0"/>
              <a:t>C</a:t>
            </a:r>
            <a:r>
              <a:rPr lang="en-US" altLang="zh-CN" baseline="-25000" dirty="0"/>
              <a:t>2</a:t>
            </a:r>
            <a:r>
              <a:rPr lang="zh-CN" altLang="en-US" dirty="0"/>
              <a:t>，</a:t>
            </a:r>
            <a:r>
              <a:rPr lang="en-US" altLang="zh-CN" dirty="0"/>
              <a:t>C</a:t>
            </a:r>
            <a:r>
              <a:rPr lang="en-US" altLang="zh-CN" baseline="-25000" dirty="0"/>
              <a:t>3</a:t>
            </a:r>
            <a:r>
              <a:rPr lang="zh-CN" altLang="en-US" dirty="0"/>
              <a:t>分别表示三台计算机的答案，</a:t>
            </a:r>
            <a:r>
              <a:rPr lang="en-US" altLang="zh-CN" dirty="0"/>
              <a:t>S</a:t>
            </a:r>
            <a:r>
              <a:rPr lang="zh-CN" altLang="en-US" dirty="0"/>
              <a:t>表示可飞行。则根据题意可得：</a:t>
            </a:r>
          </a:p>
        </p:txBody>
      </p:sp>
      <p:sp>
        <p:nvSpPr>
          <p:cNvPr id="79910" name="Rectangle 37">
            <a:extLst>
              <a:ext uri="{FF2B5EF4-FFF2-40B4-BE49-F238E27FC236}">
                <a16:creationId xmlns:a16="http://schemas.microsoft.com/office/drawing/2014/main" id="{CFBB77A0-B0C2-47B7-A2E7-B7C988CC762D}"/>
              </a:ext>
            </a:extLst>
          </p:cNvPr>
          <p:cNvSpPr>
            <a:spLocks noChangeArrowheads="1"/>
          </p:cNvSpPr>
          <p:nvPr/>
        </p:nvSpPr>
        <p:spPr bwMode="auto">
          <a:xfrm>
            <a:off x="441031" y="1865460"/>
            <a:ext cx="11316288" cy="49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buClrTx/>
              <a:buNone/>
            </a:pPr>
            <a:r>
              <a:rPr lang="en-US" altLang="zh-CN" sz="2399" dirty="0">
                <a:latin typeface="微软雅黑" panose="020B0503020204020204" pitchFamily="34" charset="-122"/>
                <a:ea typeface="微软雅黑" panose="020B0503020204020204" pitchFamily="34" charset="-122"/>
              </a:rPr>
              <a:t>S=(</a:t>
            </a:r>
            <a:r>
              <a:rPr lang="en-US" altLang="zh-CN" sz="2399" dirty="0">
                <a:sym typeface="Symbol" panose="05050102010706020507" pitchFamily="18" charset="2"/>
              </a:rPr>
              <a:t></a:t>
            </a:r>
            <a:r>
              <a:rPr lang="en-US" altLang="zh-CN" sz="2399" dirty="0">
                <a:latin typeface="微软雅黑" panose="020B0503020204020204" pitchFamily="34" charset="-122"/>
                <a:ea typeface="微软雅黑" panose="020B0503020204020204" pitchFamily="34" charset="-122"/>
              </a:rPr>
              <a:t>C</a:t>
            </a:r>
            <a:r>
              <a:rPr lang="en-US" altLang="zh-CN" sz="2399" baseline="-25000" dirty="0">
                <a:latin typeface="微软雅黑" panose="020B0503020204020204" pitchFamily="34" charset="-122"/>
                <a:ea typeface="微软雅黑" panose="020B0503020204020204" pitchFamily="34" charset="-122"/>
              </a:rPr>
              <a:t>1</a:t>
            </a:r>
            <a:r>
              <a:rPr lang="en-US" altLang="zh-CN" sz="2399" dirty="0">
                <a:latin typeface="微软雅黑" panose="020B0503020204020204" pitchFamily="34" charset="-122"/>
                <a:ea typeface="微软雅黑" panose="020B0503020204020204" pitchFamily="34" charset="-122"/>
              </a:rPr>
              <a:t>∧ C</a:t>
            </a:r>
            <a:r>
              <a:rPr lang="en-US" altLang="zh-CN" sz="2399" baseline="-25000" dirty="0">
                <a:latin typeface="微软雅黑" panose="020B0503020204020204" pitchFamily="34" charset="-122"/>
                <a:ea typeface="微软雅黑" panose="020B0503020204020204" pitchFamily="34" charset="-122"/>
              </a:rPr>
              <a:t>2 </a:t>
            </a:r>
            <a:r>
              <a:rPr lang="en-US" altLang="zh-CN" sz="2399" dirty="0">
                <a:latin typeface="微软雅黑" panose="020B0503020204020204" pitchFamily="34" charset="-122"/>
                <a:ea typeface="微软雅黑" panose="020B0503020204020204" pitchFamily="34" charset="-122"/>
              </a:rPr>
              <a:t>∧ C</a:t>
            </a:r>
            <a:r>
              <a:rPr lang="en-US" altLang="zh-CN" sz="2399" baseline="-25000" dirty="0">
                <a:latin typeface="微软雅黑" panose="020B0503020204020204" pitchFamily="34" charset="-122"/>
                <a:ea typeface="微软雅黑" panose="020B0503020204020204" pitchFamily="34" charset="-122"/>
              </a:rPr>
              <a:t>3</a:t>
            </a:r>
            <a:r>
              <a:rPr lang="en-US" altLang="zh-CN" sz="2399" dirty="0">
                <a:latin typeface="微软雅黑" panose="020B0503020204020204" pitchFamily="34" charset="-122"/>
                <a:ea typeface="微软雅黑" panose="020B0503020204020204" pitchFamily="34" charset="-122"/>
              </a:rPr>
              <a:t>)∨(C</a:t>
            </a:r>
            <a:r>
              <a:rPr lang="en-US" altLang="zh-CN" sz="2399" baseline="-25000" dirty="0">
                <a:latin typeface="微软雅黑" panose="020B0503020204020204" pitchFamily="34" charset="-122"/>
                <a:ea typeface="微软雅黑" panose="020B0503020204020204" pitchFamily="34" charset="-122"/>
              </a:rPr>
              <a:t>1</a:t>
            </a:r>
            <a:r>
              <a:rPr lang="en-US" altLang="zh-CN" sz="2399" dirty="0">
                <a:latin typeface="微软雅黑" panose="020B0503020204020204" pitchFamily="34" charset="-122"/>
                <a:ea typeface="微软雅黑" panose="020B0503020204020204" pitchFamily="34" charset="-122"/>
              </a:rPr>
              <a:t>∧ </a:t>
            </a:r>
            <a:r>
              <a:rPr lang="en-US" altLang="zh-CN" sz="2399" dirty="0">
                <a:sym typeface="Symbol" panose="05050102010706020507" pitchFamily="18" charset="2"/>
              </a:rPr>
              <a:t></a:t>
            </a:r>
            <a:r>
              <a:rPr lang="en-US" altLang="zh-CN" sz="2399" dirty="0">
                <a:latin typeface="微软雅黑" panose="020B0503020204020204" pitchFamily="34" charset="-122"/>
                <a:ea typeface="微软雅黑" panose="020B0503020204020204" pitchFamily="34" charset="-122"/>
              </a:rPr>
              <a:t>C</a:t>
            </a:r>
            <a:r>
              <a:rPr lang="en-US" altLang="zh-CN" sz="2399" baseline="-25000" dirty="0">
                <a:latin typeface="微软雅黑" panose="020B0503020204020204" pitchFamily="34" charset="-122"/>
                <a:ea typeface="微软雅黑" panose="020B0503020204020204" pitchFamily="34" charset="-122"/>
              </a:rPr>
              <a:t>2</a:t>
            </a:r>
            <a:r>
              <a:rPr lang="en-US" altLang="zh-CN" sz="2399" dirty="0">
                <a:latin typeface="微软雅黑" panose="020B0503020204020204" pitchFamily="34" charset="-122"/>
                <a:ea typeface="微软雅黑" panose="020B0503020204020204" pitchFamily="34" charset="-122"/>
              </a:rPr>
              <a:t>∧C</a:t>
            </a:r>
            <a:r>
              <a:rPr lang="en-US" altLang="zh-CN" sz="2399" baseline="-25000" dirty="0">
                <a:latin typeface="微软雅黑" panose="020B0503020204020204" pitchFamily="34" charset="-122"/>
                <a:ea typeface="微软雅黑" panose="020B0503020204020204" pitchFamily="34" charset="-122"/>
              </a:rPr>
              <a:t>3</a:t>
            </a:r>
            <a:r>
              <a:rPr lang="en-US" altLang="zh-CN" sz="2399" dirty="0">
                <a:latin typeface="微软雅黑" panose="020B0503020204020204" pitchFamily="34" charset="-122"/>
                <a:ea typeface="微软雅黑" panose="020B0503020204020204" pitchFamily="34" charset="-122"/>
              </a:rPr>
              <a:t>)∨(C</a:t>
            </a:r>
            <a:r>
              <a:rPr lang="en-US" altLang="zh-CN" sz="2399" baseline="-25000" dirty="0">
                <a:latin typeface="微软雅黑" panose="020B0503020204020204" pitchFamily="34" charset="-122"/>
                <a:ea typeface="微软雅黑" panose="020B0503020204020204" pitchFamily="34" charset="-122"/>
              </a:rPr>
              <a:t>1</a:t>
            </a:r>
            <a:r>
              <a:rPr lang="en-US" altLang="zh-CN" sz="2399" dirty="0">
                <a:latin typeface="微软雅黑" panose="020B0503020204020204" pitchFamily="34" charset="-122"/>
                <a:ea typeface="微软雅黑" panose="020B0503020204020204" pitchFamily="34" charset="-122"/>
              </a:rPr>
              <a:t>∧C</a:t>
            </a:r>
            <a:r>
              <a:rPr lang="en-US" altLang="zh-CN" sz="2399" baseline="-25000" dirty="0">
                <a:latin typeface="微软雅黑" panose="020B0503020204020204" pitchFamily="34" charset="-122"/>
                <a:ea typeface="微软雅黑" panose="020B0503020204020204" pitchFamily="34" charset="-122"/>
              </a:rPr>
              <a:t>2</a:t>
            </a:r>
            <a:r>
              <a:rPr lang="en-US" altLang="zh-CN" sz="2399" dirty="0">
                <a:latin typeface="微软雅黑" panose="020B0503020204020204" pitchFamily="34" charset="-122"/>
                <a:ea typeface="微软雅黑" panose="020B0503020204020204" pitchFamily="34" charset="-122"/>
              </a:rPr>
              <a:t>∧</a:t>
            </a:r>
            <a:r>
              <a:rPr lang="en-US" altLang="zh-CN" sz="2399" dirty="0">
                <a:sym typeface="Symbol" panose="05050102010706020507" pitchFamily="18" charset="2"/>
              </a:rPr>
              <a:t></a:t>
            </a:r>
            <a:r>
              <a:rPr lang="en-US" altLang="zh-CN" sz="2399" dirty="0">
                <a:latin typeface="微软雅黑" panose="020B0503020204020204" pitchFamily="34" charset="-122"/>
                <a:ea typeface="微软雅黑" panose="020B0503020204020204" pitchFamily="34" charset="-122"/>
              </a:rPr>
              <a:t>C</a:t>
            </a:r>
            <a:r>
              <a:rPr lang="en-US" altLang="zh-CN" sz="2399" baseline="-25000" dirty="0">
                <a:latin typeface="微软雅黑" panose="020B0503020204020204" pitchFamily="34" charset="-122"/>
                <a:ea typeface="微软雅黑" panose="020B0503020204020204" pitchFamily="34" charset="-122"/>
              </a:rPr>
              <a:t>3</a:t>
            </a:r>
            <a:r>
              <a:rPr lang="en-US" altLang="zh-CN" sz="2399" dirty="0">
                <a:latin typeface="微软雅黑" panose="020B0503020204020204" pitchFamily="34" charset="-122"/>
                <a:ea typeface="微软雅黑" panose="020B0503020204020204" pitchFamily="34" charset="-122"/>
              </a:rPr>
              <a:t>)∨(C</a:t>
            </a:r>
            <a:r>
              <a:rPr lang="en-US" altLang="zh-CN" sz="2399" baseline="-25000" dirty="0">
                <a:latin typeface="微软雅黑" panose="020B0503020204020204" pitchFamily="34" charset="-122"/>
                <a:ea typeface="微软雅黑" panose="020B0503020204020204" pitchFamily="34" charset="-122"/>
              </a:rPr>
              <a:t>1</a:t>
            </a:r>
            <a:r>
              <a:rPr lang="en-US" altLang="zh-CN" sz="2399" dirty="0">
                <a:latin typeface="微软雅黑" panose="020B0503020204020204" pitchFamily="34" charset="-122"/>
                <a:ea typeface="微软雅黑" panose="020B0503020204020204" pitchFamily="34" charset="-122"/>
              </a:rPr>
              <a:t>∧C</a:t>
            </a:r>
            <a:r>
              <a:rPr lang="en-US" altLang="zh-CN" sz="2399" baseline="-25000" dirty="0">
                <a:latin typeface="微软雅黑" panose="020B0503020204020204" pitchFamily="34" charset="-122"/>
                <a:ea typeface="微软雅黑" panose="020B0503020204020204" pitchFamily="34" charset="-122"/>
              </a:rPr>
              <a:t>2</a:t>
            </a:r>
            <a:r>
              <a:rPr lang="en-US" altLang="zh-CN" sz="2399" dirty="0">
                <a:latin typeface="微软雅黑" panose="020B0503020204020204" pitchFamily="34" charset="-122"/>
                <a:ea typeface="微软雅黑" panose="020B0503020204020204" pitchFamily="34" charset="-122"/>
              </a:rPr>
              <a:t>∧C</a:t>
            </a:r>
            <a:r>
              <a:rPr lang="en-US" altLang="zh-CN" sz="2399" baseline="-25000" dirty="0">
                <a:latin typeface="微软雅黑" panose="020B0503020204020204" pitchFamily="34" charset="-122"/>
                <a:ea typeface="微软雅黑" panose="020B0503020204020204" pitchFamily="34" charset="-122"/>
              </a:rPr>
              <a:t>3</a:t>
            </a:r>
            <a:r>
              <a:rPr lang="en-US" altLang="zh-CN" sz="2399" dirty="0">
                <a:latin typeface="微软雅黑" panose="020B0503020204020204" pitchFamily="34" charset="-122"/>
                <a:ea typeface="微软雅黑" panose="020B0503020204020204" pitchFamily="34" charset="-122"/>
              </a:rPr>
              <a:t>)</a:t>
            </a:r>
          </a:p>
        </p:txBody>
      </p:sp>
      <p:sp>
        <p:nvSpPr>
          <p:cNvPr id="10" name="矩形 9">
            <a:extLst>
              <a:ext uri="{FF2B5EF4-FFF2-40B4-BE49-F238E27FC236}">
                <a16:creationId xmlns:a16="http://schemas.microsoft.com/office/drawing/2014/main" id="{455B5447-CB85-49FA-9A14-64096D350511}"/>
              </a:ext>
            </a:extLst>
          </p:cNvPr>
          <p:cNvSpPr/>
          <p:nvPr/>
        </p:nvSpPr>
        <p:spPr>
          <a:xfrm>
            <a:off x="478508" y="3008490"/>
            <a:ext cx="6097411" cy="461532"/>
          </a:xfrm>
          <a:prstGeom prst="rect">
            <a:avLst/>
          </a:prstGeom>
        </p:spPr>
        <p:txBody>
          <a:bodyPr>
            <a:spAutoFit/>
          </a:bodyPr>
          <a:lstStyle/>
          <a:p>
            <a:pPr defTabSz="1219261"/>
            <a:r>
              <a:rPr lang="zh-CN" altLang="en-US" sz="2399" b="1" dirty="0">
                <a:solidFill>
                  <a:srgbClr val="3333FF"/>
                </a:solidFill>
                <a:latin typeface="微软雅黑"/>
                <a:ea typeface="微软雅黑"/>
              </a:rPr>
              <a:t>化简</a:t>
            </a:r>
            <a:r>
              <a:rPr lang="en-US" altLang="zh-CN" sz="2399" b="1" dirty="0">
                <a:solidFill>
                  <a:srgbClr val="3333FF"/>
                </a:solidFill>
                <a:latin typeface="微软雅黑"/>
                <a:ea typeface="微软雅黑"/>
              </a:rPr>
              <a:t>S</a:t>
            </a:r>
            <a:r>
              <a:rPr lang="zh-CN" altLang="en-US" sz="2399" b="1" dirty="0">
                <a:solidFill>
                  <a:srgbClr val="3333FF"/>
                </a:solidFill>
                <a:latin typeface="微软雅黑"/>
                <a:ea typeface="微软雅黑"/>
              </a:rPr>
              <a:t>如下：</a:t>
            </a:r>
          </a:p>
        </p:txBody>
      </p:sp>
      <p:sp>
        <p:nvSpPr>
          <p:cNvPr id="18" name="Rectangle 3">
            <a:extLst>
              <a:ext uri="{FF2B5EF4-FFF2-40B4-BE49-F238E27FC236}">
                <a16:creationId xmlns:a16="http://schemas.microsoft.com/office/drawing/2014/main" id="{EBFBF05C-47F5-45B6-9B03-049826C5BD86}"/>
              </a:ext>
            </a:extLst>
          </p:cNvPr>
          <p:cNvSpPr txBox="1">
            <a:spLocks noChangeArrowheads="1"/>
          </p:cNvSpPr>
          <p:nvPr/>
        </p:nvSpPr>
        <p:spPr>
          <a:xfrm>
            <a:off x="508798" y="3574242"/>
            <a:ext cx="6275979" cy="2998614"/>
          </a:xfrm>
          <a:prstGeom prst="rect">
            <a:avLst/>
          </a:prstGeom>
        </p:spPr>
        <p:txBody>
          <a:bodyPr vert="horz" lIns="121882" tIns="60940" rIns="121882" bIns="60940" rtlCol="0">
            <a:norm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lnSpc>
                <a:spcPct val="150000"/>
              </a:lnSpc>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defTabSz="1219261">
              <a:buNone/>
            </a:pPr>
            <a:r>
              <a:rPr lang="en-US" altLang="zh-CN" sz="2399" dirty="0">
                <a:solidFill>
                  <a:prstClr val="black"/>
                </a:solidFill>
                <a:latin typeface="微软雅黑"/>
                <a:ea typeface="微软雅黑"/>
              </a:rPr>
              <a:t>S =((C</a:t>
            </a:r>
            <a:r>
              <a:rPr lang="en-US" altLang="zh-CN" sz="2399" baseline="-25000" dirty="0">
                <a:solidFill>
                  <a:prstClr val="black"/>
                </a:solidFill>
                <a:latin typeface="微软雅黑"/>
                <a:ea typeface="微软雅黑"/>
              </a:rPr>
              <a:t>1</a:t>
            </a:r>
            <a:r>
              <a:rPr lang="en-US" altLang="zh-CN" sz="2399" dirty="0">
                <a:solidFill>
                  <a:prstClr val="black"/>
                </a:solidFill>
                <a:latin typeface="微软雅黑"/>
                <a:ea typeface="微软雅黑"/>
              </a:rPr>
              <a:t>∨</a:t>
            </a:r>
            <a:r>
              <a:rPr lang="en-US" altLang="zh-CN" sz="2399" dirty="0">
                <a:solidFill>
                  <a:prstClr val="black"/>
                </a:solidFill>
                <a:latin typeface="微软雅黑"/>
                <a:ea typeface="微软雅黑"/>
                <a:sym typeface="Symbol" panose="05050102010706020507" pitchFamily="18" charset="2"/>
              </a:rPr>
              <a:t></a:t>
            </a:r>
            <a:r>
              <a:rPr lang="en-US" altLang="zh-CN" sz="2399" dirty="0">
                <a:solidFill>
                  <a:prstClr val="black"/>
                </a:solidFill>
                <a:latin typeface="微软雅黑"/>
                <a:ea typeface="微软雅黑"/>
              </a:rPr>
              <a:t>C</a:t>
            </a:r>
            <a:r>
              <a:rPr lang="en-US" altLang="zh-CN" sz="2399" baseline="-25000" dirty="0">
                <a:solidFill>
                  <a:prstClr val="black"/>
                </a:solidFill>
                <a:latin typeface="微软雅黑"/>
                <a:ea typeface="微软雅黑"/>
              </a:rPr>
              <a:t>1</a:t>
            </a:r>
            <a:r>
              <a:rPr lang="en-US" altLang="zh-CN" sz="2399" dirty="0">
                <a:solidFill>
                  <a:prstClr val="black"/>
                </a:solidFill>
                <a:latin typeface="微软雅黑"/>
                <a:ea typeface="微软雅黑"/>
              </a:rPr>
              <a:t>)∧C</a:t>
            </a:r>
            <a:r>
              <a:rPr lang="en-US" altLang="zh-CN" sz="2399" baseline="-25000" dirty="0">
                <a:solidFill>
                  <a:prstClr val="black"/>
                </a:solidFill>
                <a:latin typeface="微软雅黑"/>
                <a:ea typeface="微软雅黑"/>
              </a:rPr>
              <a:t>2</a:t>
            </a:r>
            <a:r>
              <a:rPr lang="en-US" altLang="zh-CN" sz="2399" dirty="0">
                <a:solidFill>
                  <a:prstClr val="black"/>
                </a:solidFill>
                <a:latin typeface="微软雅黑"/>
                <a:ea typeface="微软雅黑"/>
              </a:rPr>
              <a:t>∧C</a:t>
            </a:r>
            <a:r>
              <a:rPr lang="en-US" altLang="zh-CN" sz="2399" baseline="-25000" dirty="0">
                <a:solidFill>
                  <a:prstClr val="black"/>
                </a:solidFill>
                <a:latin typeface="微软雅黑"/>
                <a:ea typeface="微软雅黑"/>
              </a:rPr>
              <a:t>3</a:t>
            </a:r>
            <a:r>
              <a:rPr lang="en-US" altLang="zh-CN" sz="2399" dirty="0">
                <a:solidFill>
                  <a:prstClr val="black"/>
                </a:solidFill>
                <a:latin typeface="微软雅黑"/>
                <a:ea typeface="微软雅黑"/>
              </a:rPr>
              <a:t>)∨(C</a:t>
            </a:r>
            <a:r>
              <a:rPr lang="en-US" altLang="zh-CN" sz="2399" baseline="-25000" dirty="0">
                <a:solidFill>
                  <a:prstClr val="black"/>
                </a:solidFill>
                <a:latin typeface="微软雅黑"/>
                <a:ea typeface="微软雅黑"/>
              </a:rPr>
              <a:t>1</a:t>
            </a:r>
            <a:r>
              <a:rPr lang="en-US" altLang="zh-CN" sz="2399" dirty="0">
                <a:solidFill>
                  <a:prstClr val="black"/>
                </a:solidFill>
                <a:latin typeface="微软雅黑"/>
                <a:ea typeface="微软雅黑"/>
              </a:rPr>
              <a:t>∧(C</a:t>
            </a:r>
            <a:r>
              <a:rPr lang="en-US" altLang="zh-CN" sz="2399" baseline="-25000" dirty="0">
                <a:solidFill>
                  <a:prstClr val="black"/>
                </a:solidFill>
                <a:latin typeface="微软雅黑"/>
                <a:ea typeface="微软雅黑"/>
              </a:rPr>
              <a:t>2</a:t>
            </a:r>
            <a:r>
              <a:rPr lang="en-US" altLang="zh-CN" sz="2399" dirty="0">
                <a:solidFill>
                  <a:prstClr val="black"/>
                </a:solidFill>
                <a:latin typeface="微软雅黑"/>
                <a:ea typeface="微软雅黑"/>
              </a:rPr>
              <a:t>∨</a:t>
            </a:r>
            <a:r>
              <a:rPr lang="en-US" altLang="zh-CN" sz="2399" dirty="0">
                <a:solidFill>
                  <a:prstClr val="black"/>
                </a:solidFill>
                <a:latin typeface="微软雅黑"/>
                <a:ea typeface="微软雅黑"/>
                <a:sym typeface="Symbol" panose="05050102010706020507" pitchFamily="18" charset="2"/>
              </a:rPr>
              <a:t></a:t>
            </a:r>
            <a:r>
              <a:rPr lang="en-US" altLang="zh-CN" sz="2399" dirty="0">
                <a:solidFill>
                  <a:prstClr val="black"/>
                </a:solidFill>
                <a:latin typeface="微软雅黑"/>
                <a:ea typeface="微软雅黑"/>
              </a:rPr>
              <a:t>C</a:t>
            </a:r>
            <a:r>
              <a:rPr lang="en-US" altLang="zh-CN" sz="2399" baseline="-25000" dirty="0">
                <a:solidFill>
                  <a:prstClr val="black"/>
                </a:solidFill>
                <a:latin typeface="微软雅黑"/>
                <a:ea typeface="微软雅黑"/>
              </a:rPr>
              <a:t>2</a:t>
            </a:r>
            <a:r>
              <a:rPr lang="en-US" altLang="zh-CN" sz="2399" dirty="0">
                <a:solidFill>
                  <a:prstClr val="black"/>
                </a:solidFill>
                <a:latin typeface="微软雅黑"/>
                <a:ea typeface="微软雅黑"/>
              </a:rPr>
              <a:t>)∧C</a:t>
            </a:r>
            <a:r>
              <a:rPr lang="en-US" altLang="zh-CN" sz="2399" baseline="-25000" dirty="0">
                <a:solidFill>
                  <a:prstClr val="black"/>
                </a:solidFill>
                <a:latin typeface="微软雅黑"/>
                <a:ea typeface="微软雅黑"/>
              </a:rPr>
              <a:t>3</a:t>
            </a:r>
            <a:r>
              <a:rPr lang="en-US" altLang="zh-CN" sz="2399" dirty="0">
                <a:solidFill>
                  <a:prstClr val="black"/>
                </a:solidFill>
                <a:latin typeface="微软雅黑"/>
                <a:ea typeface="微软雅黑"/>
              </a:rPr>
              <a:t>)</a:t>
            </a:r>
          </a:p>
          <a:p>
            <a:pPr marL="1524076" lvl="2" indent="-304816" defTabSz="1219261">
              <a:buNone/>
            </a:pPr>
            <a:r>
              <a:rPr lang="en-US" altLang="zh-CN" sz="2399" dirty="0">
                <a:solidFill>
                  <a:prstClr val="black"/>
                </a:solidFill>
                <a:latin typeface="Arial"/>
                <a:ea typeface="微软雅黑"/>
              </a:rPr>
              <a:t>∨(C</a:t>
            </a:r>
            <a:r>
              <a:rPr lang="en-US" altLang="zh-CN" sz="2399" baseline="-25000" dirty="0">
                <a:solidFill>
                  <a:prstClr val="black"/>
                </a:solidFill>
                <a:latin typeface="Arial"/>
                <a:ea typeface="微软雅黑"/>
              </a:rPr>
              <a:t>1</a:t>
            </a:r>
            <a:r>
              <a:rPr lang="en-US" altLang="zh-CN" sz="2399" dirty="0">
                <a:solidFill>
                  <a:prstClr val="black"/>
                </a:solidFill>
                <a:latin typeface="Arial"/>
                <a:ea typeface="微软雅黑"/>
              </a:rPr>
              <a:t>∧C</a:t>
            </a:r>
            <a:r>
              <a:rPr lang="en-US" altLang="zh-CN" sz="2399" baseline="-25000" dirty="0">
                <a:solidFill>
                  <a:prstClr val="black"/>
                </a:solidFill>
                <a:latin typeface="Arial"/>
                <a:ea typeface="微软雅黑"/>
              </a:rPr>
              <a:t>2</a:t>
            </a:r>
            <a:r>
              <a:rPr lang="en-US" altLang="zh-CN" sz="2399" dirty="0">
                <a:solidFill>
                  <a:prstClr val="black"/>
                </a:solidFill>
                <a:latin typeface="Arial"/>
                <a:ea typeface="微软雅黑"/>
              </a:rPr>
              <a:t>∧(C</a:t>
            </a:r>
            <a:r>
              <a:rPr lang="en-US" altLang="zh-CN" sz="2399" baseline="-25000" dirty="0">
                <a:solidFill>
                  <a:prstClr val="black"/>
                </a:solidFill>
                <a:latin typeface="Arial"/>
                <a:ea typeface="微软雅黑"/>
              </a:rPr>
              <a:t>3</a:t>
            </a:r>
            <a:r>
              <a:rPr lang="en-US" altLang="zh-CN" sz="2399" dirty="0">
                <a:solidFill>
                  <a:prstClr val="black"/>
                </a:solidFill>
                <a:latin typeface="Arial"/>
                <a:ea typeface="微软雅黑"/>
              </a:rPr>
              <a:t>∨</a:t>
            </a:r>
            <a:r>
              <a:rPr lang="en-US" altLang="zh-CN" sz="2399" dirty="0">
                <a:solidFill>
                  <a:prstClr val="black"/>
                </a:solidFill>
                <a:latin typeface="Arial"/>
                <a:ea typeface="微软雅黑"/>
                <a:sym typeface="Symbol" panose="05050102010706020507" pitchFamily="18" charset="2"/>
              </a:rPr>
              <a:t></a:t>
            </a:r>
            <a:r>
              <a:rPr lang="en-US" altLang="zh-CN" sz="2399" dirty="0">
                <a:solidFill>
                  <a:prstClr val="black"/>
                </a:solidFill>
                <a:latin typeface="Arial"/>
                <a:ea typeface="微软雅黑"/>
              </a:rPr>
              <a:t>C</a:t>
            </a:r>
            <a:r>
              <a:rPr lang="en-US" altLang="zh-CN" sz="2399" baseline="-25000" dirty="0">
                <a:solidFill>
                  <a:prstClr val="black"/>
                </a:solidFill>
                <a:latin typeface="Arial"/>
                <a:ea typeface="微软雅黑"/>
              </a:rPr>
              <a:t>3</a:t>
            </a:r>
            <a:r>
              <a:rPr lang="en-US" altLang="zh-CN" sz="2399" dirty="0">
                <a:solidFill>
                  <a:prstClr val="black"/>
                </a:solidFill>
                <a:latin typeface="Arial"/>
                <a:ea typeface="微软雅黑"/>
              </a:rPr>
              <a:t>))</a:t>
            </a:r>
          </a:p>
          <a:p>
            <a:pPr marL="0" indent="0" defTabSz="1219261">
              <a:buNone/>
            </a:pPr>
            <a:r>
              <a:rPr lang="en-US" altLang="zh-CN" sz="2399" dirty="0">
                <a:solidFill>
                  <a:prstClr val="black"/>
                </a:solidFill>
                <a:latin typeface="微软雅黑"/>
                <a:ea typeface="微软雅黑"/>
              </a:rPr>
              <a:t>  =(C</a:t>
            </a:r>
            <a:r>
              <a:rPr lang="en-US" altLang="zh-CN" sz="2399" baseline="-25000" dirty="0">
                <a:solidFill>
                  <a:prstClr val="black"/>
                </a:solidFill>
                <a:latin typeface="微软雅黑"/>
                <a:ea typeface="微软雅黑"/>
              </a:rPr>
              <a:t>2</a:t>
            </a:r>
            <a:r>
              <a:rPr lang="en-US" altLang="zh-CN" sz="2399" dirty="0">
                <a:solidFill>
                  <a:prstClr val="black"/>
                </a:solidFill>
                <a:latin typeface="微软雅黑"/>
                <a:ea typeface="微软雅黑"/>
              </a:rPr>
              <a:t>∧C</a:t>
            </a:r>
            <a:r>
              <a:rPr lang="en-US" altLang="zh-CN" sz="2399" baseline="-25000" dirty="0">
                <a:solidFill>
                  <a:prstClr val="black"/>
                </a:solidFill>
                <a:latin typeface="微软雅黑"/>
                <a:ea typeface="微软雅黑"/>
              </a:rPr>
              <a:t>3</a:t>
            </a:r>
            <a:r>
              <a:rPr lang="en-US" altLang="zh-CN" sz="2399" dirty="0">
                <a:solidFill>
                  <a:prstClr val="black"/>
                </a:solidFill>
                <a:latin typeface="微软雅黑"/>
                <a:ea typeface="微软雅黑"/>
              </a:rPr>
              <a:t>)∨(C</a:t>
            </a:r>
            <a:r>
              <a:rPr lang="en-US" altLang="zh-CN" sz="2399" baseline="-25000" dirty="0">
                <a:solidFill>
                  <a:prstClr val="black"/>
                </a:solidFill>
                <a:latin typeface="微软雅黑"/>
                <a:ea typeface="微软雅黑"/>
              </a:rPr>
              <a:t>1</a:t>
            </a:r>
            <a:r>
              <a:rPr lang="en-US" altLang="zh-CN" sz="2399" dirty="0">
                <a:solidFill>
                  <a:prstClr val="black"/>
                </a:solidFill>
                <a:latin typeface="微软雅黑"/>
                <a:ea typeface="微软雅黑"/>
              </a:rPr>
              <a:t>∧C</a:t>
            </a:r>
            <a:r>
              <a:rPr lang="en-US" altLang="zh-CN" sz="2399" baseline="-25000" dirty="0">
                <a:solidFill>
                  <a:prstClr val="black"/>
                </a:solidFill>
                <a:latin typeface="微软雅黑"/>
                <a:ea typeface="微软雅黑"/>
              </a:rPr>
              <a:t>3</a:t>
            </a:r>
            <a:r>
              <a:rPr lang="en-US" altLang="zh-CN" sz="2399" dirty="0">
                <a:solidFill>
                  <a:prstClr val="black"/>
                </a:solidFill>
                <a:latin typeface="微软雅黑"/>
                <a:ea typeface="微软雅黑"/>
              </a:rPr>
              <a:t>)∨(C</a:t>
            </a:r>
            <a:r>
              <a:rPr lang="en-US" altLang="zh-CN" sz="2399" baseline="-25000" dirty="0">
                <a:solidFill>
                  <a:prstClr val="black"/>
                </a:solidFill>
                <a:latin typeface="微软雅黑"/>
                <a:ea typeface="微软雅黑"/>
              </a:rPr>
              <a:t>1</a:t>
            </a:r>
            <a:r>
              <a:rPr lang="en-US" altLang="zh-CN" sz="2399" dirty="0">
                <a:solidFill>
                  <a:prstClr val="black"/>
                </a:solidFill>
                <a:latin typeface="微软雅黑"/>
                <a:ea typeface="微软雅黑"/>
              </a:rPr>
              <a:t>∧C</a:t>
            </a:r>
            <a:r>
              <a:rPr lang="en-US" altLang="zh-CN" sz="2399" baseline="-25000" dirty="0">
                <a:solidFill>
                  <a:prstClr val="black"/>
                </a:solidFill>
                <a:latin typeface="微软雅黑"/>
                <a:ea typeface="微软雅黑"/>
              </a:rPr>
              <a:t>2</a:t>
            </a:r>
            <a:r>
              <a:rPr lang="en-US" altLang="zh-CN" sz="2399" dirty="0">
                <a:solidFill>
                  <a:prstClr val="black"/>
                </a:solidFill>
                <a:latin typeface="微软雅黑"/>
                <a:ea typeface="微软雅黑"/>
              </a:rPr>
              <a:t>) </a:t>
            </a:r>
            <a:endParaRPr lang="zh-CN" altLang="en-US" sz="2399" dirty="0">
              <a:solidFill>
                <a:prstClr val="black"/>
              </a:solidFill>
              <a:latin typeface="微软雅黑"/>
              <a:ea typeface="微软雅黑"/>
            </a:endParaRPr>
          </a:p>
        </p:txBody>
      </p:sp>
      <p:sp>
        <p:nvSpPr>
          <p:cNvPr id="19" name="矩形 18">
            <a:extLst>
              <a:ext uri="{FF2B5EF4-FFF2-40B4-BE49-F238E27FC236}">
                <a16:creationId xmlns:a16="http://schemas.microsoft.com/office/drawing/2014/main" id="{DF98BAFD-BA11-42A3-8557-FBF953BD76FD}"/>
              </a:ext>
            </a:extLst>
          </p:cNvPr>
          <p:cNvSpPr/>
          <p:nvPr/>
        </p:nvSpPr>
        <p:spPr>
          <a:xfrm>
            <a:off x="6999990" y="2981199"/>
            <a:ext cx="3123297" cy="461532"/>
          </a:xfrm>
          <a:prstGeom prst="rect">
            <a:avLst/>
          </a:prstGeom>
        </p:spPr>
        <p:txBody>
          <a:bodyPr wrap="square">
            <a:spAutoFit/>
          </a:bodyPr>
          <a:lstStyle/>
          <a:p>
            <a:pPr defTabSz="1219261"/>
            <a:r>
              <a:rPr lang="zh-CN" altLang="en-US" sz="2399" b="1" dirty="0">
                <a:solidFill>
                  <a:srgbClr val="3333FF"/>
                </a:solidFill>
                <a:latin typeface="微软雅黑"/>
                <a:ea typeface="微软雅黑"/>
              </a:rPr>
              <a:t>从而</a:t>
            </a:r>
            <a:r>
              <a:rPr lang="en-US" altLang="zh-CN" sz="2399" b="1" dirty="0">
                <a:solidFill>
                  <a:srgbClr val="3333FF"/>
                </a:solidFill>
                <a:latin typeface="微软雅黑"/>
                <a:ea typeface="微软雅黑"/>
              </a:rPr>
              <a:t>S</a:t>
            </a:r>
            <a:r>
              <a:rPr lang="zh-CN" altLang="en-US" sz="2399" b="1" dirty="0">
                <a:solidFill>
                  <a:srgbClr val="3333FF"/>
                </a:solidFill>
                <a:latin typeface="微软雅黑"/>
                <a:ea typeface="微软雅黑"/>
              </a:rPr>
              <a:t>的电路图为：</a:t>
            </a:r>
          </a:p>
        </p:txBody>
      </p:sp>
      <p:grpSp>
        <p:nvGrpSpPr>
          <p:cNvPr id="20" name="Group 5">
            <a:extLst>
              <a:ext uri="{FF2B5EF4-FFF2-40B4-BE49-F238E27FC236}">
                <a16:creationId xmlns:a16="http://schemas.microsoft.com/office/drawing/2014/main" id="{59FA93B1-243C-44D0-A671-97C79C909BA9}"/>
              </a:ext>
            </a:extLst>
          </p:cNvPr>
          <p:cNvGrpSpPr>
            <a:grpSpLocks/>
          </p:cNvGrpSpPr>
          <p:nvPr/>
        </p:nvGrpSpPr>
        <p:grpSpPr bwMode="auto">
          <a:xfrm>
            <a:off x="6937133" y="3635508"/>
            <a:ext cx="5132409" cy="2447783"/>
            <a:chOff x="0" y="0"/>
            <a:chExt cx="4183" cy="1710"/>
          </a:xfrm>
        </p:grpSpPr>
        <p:sp>
          <p:nvSpPr>
            <p:cNvPr id="21" name="Text Box 5">
              <a:extLst>
                <a:ext uri="{FF2B5EF4-FFF2-40B4-BE49-F238E27FC236}">
                  <a16:creationId xmlns:a16="http://schemas.microsoft.com/office/drawing/2014/main" id="{A206DFA7-2B45-43E4-B057-7EA61CBD3BCF}"/>
                </a:ext>
              </a:extLst>
            </p:cNvPr>
            <p:cNvSpPr txBox="1">
              <a:spLocks noChangeArrowheads="1"/>
            </p:cNvSpPr>
            <p:nvPr/>
          </p:nvSpPr>
          <p:spPr bwMode="auto">
            <a:xfrm>
              <a:off x="15" y="0"/>
              <a:ext cx="521" cy="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en-US" altLang="zh-CN" sz="1999">
                  <a:solidFill>
                    <a:srgbClr val="0000FF"/>
                  </a:solidFill>
                </a:rPr>
                <a:t>C</a:t>
              </a:r>
              <a:r>
                <a:rPr lang="en-US" altLang="zh-CN" sz="1999" baseline="-25000">
                  <a:solidFill>
                    <a:srgbClr val="0000FF"/>
                  </a:solidFill>
                </a:rPr>
                <a:t>1</a:t>
              </a:r>
              <a:endParaRPr lang="en-US" altLang="zh-CN" sz="1999">
                <a:solidFill>
                  <a:srgbClr val="0000FF"/>
                </a:solidFill>
              </a:endParaRPr>
            </a:p>
          </p:txBody>
        </p:sp>
        <p:sp>
          <p:nvSpPr>
            <p:cNvPr id="22" name="Text Box 6">
              <a:extLst>
                <a:ext uri="{FF2B5EF4-FFF2-40B4-BE49-F238E27FC236}">
                  <a16:creationId xmlns:a16="http://schemas.microsoft.com/office/drawing/2014/main" id="{EC5440A6-FB28-4493-9F6F-9C6038043C17}"/>
                </a:ext>
              </a:extLst>
            </p:cNvPr>
            <p:cNvSpPr txBox="1">
              <a:spLocks noChangeArrowheads="1"/>
            </p:cNvSpPr>
            <p:nvPr/>
          </p:nvSpPr>
          <p:spPr bwMode="auto">
            <a:xfrm>
              <a:off x="0" y="582"/>
              <a:ext cx="521" cy="4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en-US" altLang="zh-CN" sz="1999">
                  <a:solidFill>
                    <a:srgbClr val="0000FF"/>
                  </a:solidFill>
                </a:rPr>
                <a:t>C</a:t>
              </a:r>
              <a:r>
                <a:rPr lang="en-US" altLang="zh-CN" sz="1999" baseline="-25000">
                  <a:solidFill>
                    <a:srgbClr val="0000FF"/>
                  </a:solidFill>
                </a:rPr>
                <a:t>2</a:t>
              </a:r>
              <a:endParaRPr lang="en-US" altLang="zh-CN" sz="1999">
                <a:solidFill>
                  <a:srgbClr val="0000FF"/>
                </a:solidFill>
              </a:endParaRPr>
            </a:p>
          </p:txBody>
        </p:sp>
        <p:sp>
          <p:nvSpPr>
            <p:cNvPr id="23" name="Text Box 7">
              <a:extLst>
                <a:ext uri="{FF2B5EF4-FFF2-40B4-BE49-F238E27FC236}">
                  <a16:creationId xmlns:a16="http://schemas.microsoft.com/office/drawing/2014/main" id="{985D7E24-0483-4003-B560-F044F92286E8}"/>
                </a:ext>
              </a:extLst>
            </p:cNvPr>
            <p:cNvSpPr txBox="1">
              <a:spLocks noChangeArrowheads="1"/>
            </p:cNvSpPr>
            <p:nvPr/>
          </p:nvSpPr>
          <p:spPr bwMode="auto">
            <a:xfrm>
              <a:off x="30" y="1285"/>
              <a:ext cx="521"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en-US" altLang="zh-CN" sz="1999">
                  <a:solidFill>
                    <a:srgbClr val="0000FF"/>
                  </a:solidFill>
                </a:rPr>
                <a:t>C</a:t>
              </a:r>
              <a:r>
                <a:rPr lang="en-US" altLang="zh-CN" sz="1999" baseline="-25000">
                  <a:solidFill>
                    <a:srgbClr val="0000FF"/>
                  </a:solidFill>
                </a:rPr>
                <a:t>3</a:t>
              </a:r>
              <a:endParaRPr lang="en-US" altLang="zh-CN" sz="1999">
                <a:solidFill>
                  <a:srgbClr val="0000FF"/>
                </a:solidFill>
              </a:endParaRPr>
            </a:p>
          </p:txBody>
        </p:sp>
        <p:sp>
          <p:nvSpPr>
            <p:cNvPr id="24" name="Text Box 8">
              <a:extLst>
                <a:ext uri="{FF2B5EF4-FFF2-40B4-BE49-F238E27FC236}">
                  <a16:creationId xmlns:a16="http://schemas.microsoft.com/office/drawing/2014/main" id="{265C91F0-DEB2-4343-920B-00ED597A8344}"/>
                </a:ext>
              </a:extLst>
            </p:cNvPr>
            <p:cNvSpPr txBox="1">
              <a:spLocks noChangeArrowheads="1"/>
            </p:cNvSpPr>
            <p:nvPr/>
          </p:nvSpPr>
          <p:spPr bwMode="auto">
            <a:xfrm>
              <a:off x="3836" y="567"/>
              <a:ext cx="347" cy="4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en-US" altLang="zh-CN" sz="1999">
                  <a:solidFill>
                    <a:srgbClr val="0000FF"/>
                  </a:solidFill>
                </a:rPr>
                <a:t>S</a:t>
              </a:r>
            </a:p>
          </p:txBody>
        </p:sp>
        <p:sp>
          <p:nvSpPr>
            <p:cNvPr id="25" name="Line 9">
              <a:extLst>
                <a:ext uri="{FF2B5EF4-FFF2-40B4-BE49-F238E27FC236}">
                  <a16:creationId xmlns:a16="http://schemas.microsoft.com/office/drawing/2014/main" id="{66703113-59C5-4852-A30D-BF4B763ADAF3}"/>
                </a:ext>
              </a:extLst>
            </p:cNvPr>
            <p:cNvSpPr>
              <a:spLocks noChangeShapeType="1"/>
            </p:cNvSpPr>
            <p:nvPr/>
          </p:nvSpPr>
          <p:spPr bwMode="auto">
            <a:xfrm>
              <a:off x="371" y="217"/>
              <a:ext cx="68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26" name="Line 10">
              <a:extLst>
                <a:ext uri="{FF2B5EF4-FFF2-40B4-BE49-F238E27FC236}">
                  <a16:creationId xmlns:a16="http://schemas.microsoft.com/office/drawing/2014/main" id="{E99384D5-F135-494A-BA8C-0BC6E71F18B5}"/>
                </a:ext>
              </a:extLst>
            </p:cNvPr>
            <p:cNvSpPr>
              <a:spLocks noChangeShapeType="1"/>
            </p:cNvSpPr>
            <p:nvPr/>
          </p:nvSpPr>
          <p:spPr bwMode="auto">
            <a:xfrm>
              <a:off x="802" y="358"/>
              <a:ext cx="52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27" name="Line 11">
              <a:extLst>
                <a:ext uri="{FF2B5EF4-FFF2-40B4-BE49-F238E27FC236}">
                  <a16:creationId xmlns:a16="http://schemas.microsoft.com/office/drawing/2014/main" id="{941002E7-153D-40CE-9840-EA1C264E82C2}"/>
                </a:ext>
              </a:extLst>
            </p:cNvPr>
            <p:cNvSpPr>
              <a:spLocks noChangeShapeType="1"/>
            </p:cNvSpPr>
            <p:nvPr/>
          </p:nvSpPr>
          <p:spPr bwMode="auto">
            <a:xfrm>
              <a:off x="371" y="784"/>
              <a:ext cx="68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28" name="Line 12">
              <a:extLst>
                <a:ext uri="{FF2B5EF4-FFF2-40B4-BE49-F238E27FC236}">
                  <a16:creationId xmlns:a16="http://schemas.microsoft.com/office/drawing/2014/main" id="{83C75E5A-B1F8-4C91-BC41-E4DCC79CB643}"/>
                </a:ext>
              </a:extLst>
            </p:cNvPr>
            <p:cNvSpPr>
              <a:spLocks noChangeShapeType="1"/>
            </p:cNvSpPr>
            <p:nvPr/>
          </p:nvSpPr>
          <p:spPr bwMode="auto">
            <a:xfrm>
              <a:off x="787" y="926"/>
              <a:ext cx="522"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29" name="Line 13">
              <a:extLst>
                <a:ext uri="{FF2B5EF4-FFF2-40B4-BE49-F238E27FC236}">
                  <a16:creationId xmlns:a16="http://schemas.microsoft.com/office/drawing/2014/main" id="{0270D530-7B28-4A31-8548-9464E2624D9C}"/>
                </a:ext>
              </a:extLst>
            </p:cNvPr>
            <p:cNvSpPr>
              <a:spLocks noChangeShapeType="1"/>
            </p:cNvSpPr>
            <p:nvPr/>
          </p:nvSpPr>
          <p:spPr bwMode="auto">
            <a:xfrm>
              <a:off x="545" y="1351"/>
              <a:ext cx="697"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30" name="Line 14">
              <a:extLst>
                <a:ext uri="{FF2B5EF4-FFF2-40B4-BE49-F238E27FC236}">
                  <a16:creationId xmlns:a16="http://schemas.microsoft.com/office/drawing/2014/main" id="{AB88AAA3-C153-4E7A-AB61-2113E4193DF7}"/>
                </a:ext>
              </a:extLst>
            </p:cNvPr>
            <p:cNvSpPr>
              <a:spLocks noChangeShapeType="1"/>
            </p:cNvSpPr>
            <p:nvPr/>
          </p:nvSpPr>
          <p:spPr bwMode="auto">
            <a:xfrm>
              <a:off x="371" y="1493"/>
              <a:ext cx="68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31" name="Text Box 15">
              <a:extLst>
                <a:ext uri="{FF2B5EF4-FFF2-40B4-BE49-F238E27FC236}">
                  <a16:creationId xmlns:a16="http://schemas.microsoft.com/office/drawing/2014/main" id="{4694047F-C2DB-405B-A50A-46CE5C8D08C2}"/>
                </a:ext>
              </a:extLst>
            </p:cNvPr>
            <p:cNvSpPr txBox="1">
              <a:spLocks noChangeArrowheads="1"/>
            </p:cNvSpPr>
            <p:nvPr/>
          </p:nvSpPr>
          <p:spPr bwMode="auto">
            <a:xfrm>
              <a:off x="1039" y="78"/>
              <a:ext cx="347" cy="424"/>
            </a:xfrm>
            <a:prstGeom prst="rect">
              <a:avLst/>
            </a:prstGeom>
            <a:solidFill>
              <a:srgbClr val="FFFFFF"/>
            </a:solidFill>
            <a:ln w="25400">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en-US" altLang="zh-CN" sz="1999">
                  <a:solidFill>
                    <a:srgbClr val="0000FF"/>
                  </a:solidFill>
                </a:rPr>
                <a:t>&amp;</a:t>
              </a:r>
            </a:p>
          </p:txBody>
        </p:sp>
        <p:sp>
          <p:nvSpPr>
            <p:cNvPr id="32" name="Text Box 16">
              <a:extLst>
                <a:ext uri="{FF2B5EF4-FFF2-40B4-BE49-F238E27FC236}">
                  <a16:creationId xmlns:a16="http://schemas.microsoft.com/office/drawing/2014/main" id="{4FBAAB92-67A7-4A0C-BE68-DD04729087C0}"/>
                </a:ext>
              </a:extLst>
            </p:cNvPr>
            <p:cNvSpPr txBox="1">
              <a:spLocks noChangeArrowheads="1"/>
            </p:cNvSpPr>
            <p:nvPr/>
          </p:nvSpPr>
          <p:spPr bwMode="auto">
            <a:xfrm>
              <a:off x="1039" y="642"/>
              <a:ext cx="347" cy="426"/>
            </a:xfrm>
            <a:prstGeom prst="rect">
              <a:avLst/>
            </a:prstGeom>
            <a:solidFill>
              <a:srgbClr val="FFFFFF"/>
            </a:solidFill>
            <a:ln w="25400">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en-US" altLang="zh-CN" sz="1999">
                  <a:solidFill>
                    <a:srgbClr val="0000FF"/>
                  </a:solidFill>
                </a:rPr>
                <a:t>&amp;</a:t>
              </a:r>
            </a:p>
          </p:txBody>
        </p:sp>
        <p:sp>
          <p:nvSpPr>
            <p:cNvPr id="33" name="Text Box 17">
              <a:extLst>
                <a:ext uri="{FF2B5EF4-FFF2-40B4-BE49-F238E27FC236}">
                  <a16:creationId xmlns:a16="http://schemas.microsoft.com/office/drawing/2014/main" id="{1D0BC9C5-D6CF-4E8A-9C1E-54665E1DE39E}"/>
                </a:ext>
              </a:extLst>
            </p:cNvPr>
            <p:cNvSpPr txBox="1">
              <a:spLocks noChangeArrowheads="1"/>
            </p:cNvSpPr>
            <p:nvPr/>
          </p:nvSpPr>
          <p:spPr bwMode="auto">
            <a:xfrm>
              <a:off x="1039" y="1210"/>
              <a:ext cx="347" cy="425"/>
            </a:xfrm>
            <a:prstGeom prst="rect">
              <a:avLst/>
            </a:prstGeom>
            <a:solidFill>
              <a:srgbClr val="FFFFFF"/>
            </a:solidFill>
            <a:ln w="25400">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en-US" altLang="zh-CN" sz="1999">
                  <a:solidFill>
                    <a:srgbClr val="0000FF"/>
                  </a:solidFill>
                </a:rPr>
                <a:t>&amp;</a:t>
              </a:r>
            </a:p>
          </p:txBody>
        </p:sp>
        <p:sp>
          <p:nvSpPr>
            <p:cNvPr id="34" name="Text Box 18">
              <a:extLst>
                <a:ext uri="{FF2B5EF4-FFF2-40B4-BE49-F238E27FC236}">
                  <a16:creationId xmlns:a16="http://schemas.microsoft.com/office/drawing/2014/main" id="{C5C8DAC9-70DE-465C-A0D4-B2090729CED7}"/>
                </a:ext>
              </a:extLst>
            </p:cNvPr>
            <p:cNvSpPr txBox="1">
              <a:spLocks noChangeArrowheads="1"/>
            </p:cNvSpPr>
            <p:nvPr/>
          </p:nvSpPr>
          <p:spPr bwMode="auto">
            <a:xfrm>
              <a:off x="1817" y="359"/>
              <a:ext cx="695" cy="425"/>
            </a:xfrm>
            <a:prstGeom prst="rect">
              <a:avLst/>
            </a:prstGeom>
            <a:solidFill>
              <a:srgbClr val="FFFFFF"/>
            </a:solidFill>
            <a:ln w="25400">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zh-CN" altLang="en-US" sz="1999">
                  <a:solidFill>
                    <a:srgbClr val="0000FF"/>
                  </a:solidFill>
                </a:rPr>
                <a:t>≥</a:t>
              </a:r>
              <a:r>
                <a:rPr lang="en-US" altLang="zh-CN" sz="1999">
                  <a:solidFill>
                    <a:srgbClr val="0000FF"/>
                  </a:solidFill>
                </a:rPr>
                <a:t>1</a:t>
              </a:r>
            </a:p>
          </p:txBody>
        </p:sp>
        <p:sp>
          <p:nvSpPr>
            <p:cNvPr id="35" name="Text Box 19">
              <a:extLst>
                <a:ext uri="{FF2B5EF4-FFF2-40B4-BE49-F238E27FC236}">
                  <a16:creationId xmlns:a16="http://schemas.microsoft.com/office/drawing/2014/main" id="{93D2F33B-B17B-4CFF-88E1-6BC9E0476105}"/>
                </a:ext>
              </a:extLst>
            </p:cNvPr>
            <p:cNvSpPr txBox="1">
              <a:spLocks noChangeArrowheads="1"/>
            </p:cNvSpPr>
            <p:nvPr/>
          </p:nvSpPr>
          <p:spPr bwMode="auto">
            <a:xfrm>
              <a:off x="2929" y="577"/>
              <a:ext cx="695" cy="425"/>
            </a:xfrm>
            <a:prstGeom prst="rect">
              <a:avLst/>
            </a:prstGeom>
            <a:solidFill>
              <a:srgbClr val="FFFFFF"/>
            </a:solidFill>
            <a:ln w="25400">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zh-CN" altLang="en-US" sz="1999">
                  <a:solidFill>
                    <a:srgbClr val="0000FF"/>
                  </a:solidFill>
                </a:rPr>
                <a:t>≥</a:t>
              </a:r>
              <a:r>
                <a:rPr lang="en-US" altLang="zh-CN" sz="1999">
                  <a:solidFill>
                    <a:srgbClr val="0000FF"/>
                  </a:solidFill>
                </a:rPr>
                <a:t>1</a:t>
              </a:r>
            </a:p>
          </p:txBody>
        </p:sp>
        <p:sp>
          <p:nvSpPr>
            <p:cNvPr id="36" name="Line 20">
              <a:extLst>
                <a:ext uri="{FF2B5EF4-FFF2-40B4-BE49-F238E27FC236}">
                  <a16:creationId xmlns:a16="http://schemas.microsoft.com/office/drawing/2014/main" id="{A03C4442-BCD5-4E3F-B4C6-F4EF7439C43E}"/>
                </a:ext>
              </a:extLst>
            </p:cNvPr>
            <p:cNvSpPr>
              <a:spLocks noChangeShapeType="1"/>
            </p:cNvSpPr>
            <p:nvPr/>
          </p:nvSpPr>
          <p:spPr bwMode="auto">
            <a:xfrm>
              <a:off x="1401" y="1351"/>
              <a:ext cx="873"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37" name="Line 21">
              <a:extLst>
                <a:ext uri="{FF2B5EF4-FFF2-40B4-BE49-F238E27FC236}">
                  <a16:creationId xmlns:a16="http://schemas.microsoft.com/office/drawing/2014/main" id="{B6F22856-521E-42C2-8911-2506FF9C3B4C}"/>
                </a:ext>
              </a:extLst>
            </p:cNvPr>
            <p:cNvSpPr>
              <a:spLocks noChangeShapeType="1"/>
            </p:cNvSpPr>
            <p:nvPr/>
          </p:nvSpPr>
          <p:spPr bwMode="auto">
            <a:xfrm>
              <a:off x="2279" y="926"/>
              <a:ext cx="0" cy="4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38" name="Line 22">
              <a:extLst>
                <a:ext uri="{FF2B5EF4-FFF2-40B4-BE49-F238E27FC236}">
                  <a16:creationId xmlns:a16="http://schemas.microsoft.com/office/drawing/2014/main" id="{1EC691FE-8F5C-42C7-8565-2BC171A8B4C2}"/>
                </a:ext>
              </a:extLst>
            </p:cNvPr>
            <p:cNvSpPr>
              <a:spLocks noChangeShapeType="1"/>
            </p:cNvSpPr>
            <p:nvPr/>
          </p:nvSpPr>
          <p:spPr bwMode="auto">
            <a:xfrm>
              <a:off x="2261" y="926"/>
              <a:ext cx="68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39" name="Line 23">
              <a:extLst>
                <a:ext uri="{FF2B5EF4-FFF2-40B4-BE49-F238E27FC236}">
                  <a16:creationId xmlns:a16="http://schemas.microsoft.com/office/drawing/2014/main" id="{2233F104-05F8-4539-A7CB-2657ADE55DC8}"/>
                </a:ext>
              </a:extLst>
            </p:cNvPr>
            <p:cNvSpPr>
              <a:spLocks noChangeShapeType="1"/>
            </p:cNvSpPr>
            <p:nvPr/>
          </p:nvSpPr>
          <p:spPr bwMode="auto">
            <a:xfrm>
              <a:off x="1401" y="422"/>
              <a:ext cx="425"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40" name="Line 24">
              <a:extLst>
                <a:ext uri="{FF2B5EF4-FFF2-40B4-BE49-F238E27FC236}">
                  <a16:creationId xmlns:a16="http://schemas.microsoft.com/office/drawing/2014/main" id="{AE2C43CD-8BB1-4F96-812A-62C9A893A427}"/>
                </a:ext>
              </a:extLst>
            </p:cNvPr>
            <p:cNvSpPr>
              <a:spLocks noChangeShapeType="1"/>
            </p:cNvSpPr>
            <p:nvPr/>
          </p:nvSpPr>
          <p:spPr bwMode="auto">
            <a:xfrm>
              <a:off x="1401" y="693"/>
              <a:ext cx="425"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41" name="Line 25">
              <a:extLst>
                <a:ext uri="{FF2B5EF4-FFF2-40B4-BE49-F238E27FC236}">
                  <a16:creationId xmlns:a16="http://schemas.microsoft.com/office/drawing/2014/main" id="{B17F3A04-ED25-45A4-9592-322F247A2BEA}"/>
                </a:ext>
              </a:extLst>
            </p:cNvPr>
            <p:cNvSpPr>
              <a:spLocks noChangeShapeType="1"/>
            </p:cNvSpPr>
            <p:nvPr/>
          </p:nvSpPr>
          <p:spPr bwMode="auto">
            <a:xfrm>
              <a:off x="2512" y="642"/>
              <a:ext cx="4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42" name="Line 26">
              <a:extLst>
                <a:ext uri="{FF2B5EF4-FFF2-40B4-BE49-F238E27FC236}">
                  <a16:creationId xmlns:a16="http://schemas.microsoft.com/office/drawing/2014/main" id="{7208AA15-B2C3-4C07-B39C-770FB598E7E8}"/>
                </a:ext>
              </a:extLst>
            </p:cNvPr>
            <p:cNvSpPr>
              <a:spLocks noChangeShapeType="1"/>
            </p:cNvSpPr>
            <p:nvPr/>
          </p:nvSpPr>
          <p:spPr bwMode="auto">
            <a:xfrm>
              <a:off x="3624" y="784"/>
              <a:ext cx="347"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43" name="Line 27">
              <a:extLst>
                <a:ext uri="{FF2B5EF4-FFF2-40B4-BE49-F238E27FC236}">
                  <a16:creationId xmlns:a16="http://schemas.microsoft.com/office/drawing/2014/main" id="{A8D3FB1C-C157-4466-8EFE-C7A18A8A8025}"/>
                </a:ext>
              </a:extLst>
            </p:cNvPr>
            <p:cNvSpPr>
              <a:spLocks noChangeShapeType="1"/>
            </p:cNvSpPr>
            <p:nvPr/>
          </p:nvSpPr>
          <p:spPr bwMode="auto">
            <a:xfrm>
              <a:off x="787" y="359"/>
              <a:ext cx="0" cy="4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44" name="Line 28">
              <a:extLst>
                <a:ext uri="{FF2B5EF4-FFF2-40B4-BE49-F238E27FC236}">
                  <a16:creationId xmlns:a16="http://schemas.microsoft.com/office/drawing/2014/main" id="{DAD956A1-F2A7-4C46-A9E9-F0153A971E4A}"/>
                </a:ext>
              </a:extLst>
            </p:cNvPr>
            <p:cNvSpPr>
              <a:spLocks noChangeShapeType="1"/>
            </p:cNvSpPr>
            <p:nvPr/>
          </p:nvSpPr>
          <p:spPr bwMode="auto">
            <a:xfrm>
              <a:off x="787" y="926"/>
              <a:ext cx="0" cy="56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sp>
          <p:nvSpPr>
            <p:cNvPr id="45" name="Line 29">
              <a:extLst>
                <a:ext uri="{FF2B5EF4-FFF2-40B4-BE49-F238E27FC236}">
                  <a16:creationId xmlns:a16="http://schemas.microsoft.com/office/drawing/2014/main" id="{C86FD5E9-0404-44E1-B5D3-D108D42C3D50}"/>
                </a:ext>
              </a:extLst>
            </p:cNvPr>
            <p:cNvSpPr>
              <a:spLocks noChangeShapeType="1"/>
            </p:cNvSpPr>
            <p:nvPr/>
          </p:nvSpPr>
          <p:spPr bwMode="auto">
            <a:xfrm>
              <a:off x="545" y="217"/>
              <a:ext cx="0" cy="113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1219261"/>
              <a:endParaRPr lang="zh-CN" altLang="en-US" sz="2399">
                <a:solidFill>
                  <a:prstClr val="black"/>
                </a:solidFill>
                <a:latin typeface="Arial"/>
                <a:ea typeface="微软雅黑"/>
              </a:endParaRPr>
            </a:p>
          </p:txBody>
        </p:sp>
      </p:grpSp>
      <p:sp>
        <p:nvSpPr>
          <p:cNvPr id="46" name="Rectangle 2">
            <a:extLst>
              <a:ext uri="{FF2B5EF4-FFF2-40B4-BE49-F238E27FC236}">
                <a16:creationId xmlns:a16="http://schemas.microsoft.com/office/drawing/2014/main" id="{46961BFA-CD7B-4484-844E-63209E90EA8C}"/>
              </a:ext>
            </a:extLst>
          </p:cNvPr>
          <p:cNvSpPr txBox="1">
            <a:spLocks noChangeArrowheads="1"/>
          </p:cNvSpPr>
          <p:nvPr/>
        </p:nvSpPr>
        <p:spPr>
          <a:xfrm>
            <a:off x="915493" y="98632"/>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dirty="0"/>
              <a:t>例</a:t>
            </a:r>
            <a:r>
              <a:rPr lang="en-US" altLang="zh-CN" dirty="0"/>
              <a:t>2.42 </a:t>
            </a:r>
            <a:r>
              <a:rPr lang="zh-CN" altLang="en-US" dirty="0"/>
              <a:t>（续）</a:t>
            </a:r>
            <a:endParaRPr lang="zh-CN" altLang="en-US" sz="2000" dirty="0">
              <a:solidFill>
                <a:prstClr val="white"/>
              </a:solidFill>
            </a:endParaRPr>
          </a:p>
        </p:txBody>
      </p:sp>
    </p:spTree>
    <p:custDataLst>
      <p:tags r:id="rId1"/>
    </p:custDataLst>
    <p:extLst>
      <p:ext uri="{BB962C8B-B14F-4D97-AF65-F5344CB8AC3E}">
        <p14:creationId xmlns:p14="http://schemas.microsoft.com/office/powerpoint/2010/main" val="1717618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876"/>
                                        </p:tgtEl>
                                        <p:attrNameLst>
                                          <p:attrName>style.visibility</p:attrName>
                                        </p:attrNameLst>
                                      </p:cBhvr>
                                      <p:to>
                                        <p:strVal val="visible"/>
                                      </p:to>
                                    </p:set>
                                    <p:anim calcmode="lin" valueType="num">
                                      <p:cBhvr additive="base">
                                        <p:cTn id="7" dur="500" fill="hold"/>
                                        <p:tgtEl>
                                          <p:spTgt spid="79876"/>
                                        </p:tgtEl>
                                        <p:attrNameLst>
                                          <p:attrName>ppt_x</p:attrName>
                                        </p:attrNameLst>
                                      </p:cBhvr>
                                      <p:tavLst>
                                        <p:tav tm="0">
                                          <p:val>
                                            <p:strVal val="#ppt_x"/>
                                          </p:val>
                                        </p:tav>
                                        <p:tav tm="100000">
                                          <p:val>
                                            <p:strVal val="#ppt_x"/>
                                          </p:val>
                                        </p:tav>
                                      </p:tavLst>
                                    </p:anim>
                                    <p:anim calcmode="lin" valueType="num">
                                      <p:cBhvr additive="base">
                                        <p:cTn id="8" dur="500" fill="hold"/>
                                        <p:tgtEl>
                                          <p:spTgt spid="7987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9910"/>
                                        </p:tgtEl>
                                        <p:attrNameLst>
                                          <p:attrName>style.visibility</p:attrName>
                                        </p:attrNameLst>
                                      </p:cBhvr>
                                      <p:to>
                                        <p:strVal val="visible"/>
                                      </p:to>
                                    </p:set>
                                    <p:anim calcmode="lin" valueType="num">
                                      <p:cBhvr additive="base">
                                        <p:cTn id="13" dur="500" fill="hold"/>
                                        <p:tgtEl>
                                          <p:spTgt spid="79910"/>
                                        </p:tgtEl>
                                        <p:attrNameLst>
                                          <p:attrName>ppt_x</p:attrName>
                                        </p:attrNameLst>
                                      </p:cBhvr>
                                      <p:tavLst>
                                        <p:tav tm="0">
                                          <p:val>
                                            <p:strVal val="#ppt_x"/>
                                          </p:val>
                                        </p:tav>
                                        <p:tav tm="100000">
                                          <p:val>
                                            <p:strVal val="#ppt_x"/>
                                          </p:val>
                                        </p:tav>
                                      </p:tavLst>
                                    </p:anim>
                                    <p:anim calcmode="lin" valueType="num">
                                      <p:cBhvr additive="base">
                                        <p:cTn id="14" dur="500" fill="hold"/>
                                        <p:tgtEl>
                                          <p:spTgt spid="799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ircle(in)">
                                      <p:cBhvr>
                                        <p:cTn id="19" dur="2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xEl>
                                              <p:pRg st="1" end="1"/>
                                            </p:txEl>
                                          </p:spTgt>
                                        </p:tgtEl>
                                        <p:attrNameLst>
                                          <p:attrName>style.visibility</p:attrName>
                                        </p:attrNameLst>
                                      </p:cBhvr>
                                      <p:to>
                                        <p:strVal val="visible"/>
                                      </p:to>
                                    </p:set>
                                    <p:anim calcmode="lin" valueType="num">
                                      <p:cBhvr additive="base">
                                        <p:cTn id="28"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8">
                                            <p:txEl>
                                              <p:pRg st="2" end="2"/>
                                            </p:txEl>
                                          </p:spTgt>
                                        </p:tgtEl>
                                        <p:attrNameLst>
                                          <p:attrName>style.visibility</p:attrName>
                                        </p:attrNameLst>
                                      </p:cBhvr>
                                      <p:to>
                                        <p:strVal val="visible"/>
                                      </p:to>
                                    </p:set>
                                    <p:anim calcmode="lin" valueType="num">
                                      <p:cBhvr additive="base">
                                        <p:cTn id="34"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circle(in)">
                                      <p:cBhvr>
                                        <p:cTn id="40" dur="20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5"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p:cTn id="45"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46"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47"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48" dur="1000" fill="hold"/>
                                        <p:tgtEl>
                                          <p:spTgt spid="20"/>
                                        </p:tgtEl>
                                        <p:attrNameLst>
                                          <p:attrName>ppt_h</p:attrName>
                                        </p:attrNameLst>
                                      </p:cBhvr>
                                      <p:tavLst>
                                        <p:tav tm="0">
                                          <p:val>
                                            <p:strVal val="#ppt_h"/>
                                          </p:val>
                                        </p:tav>
                                        <p:tav tm="100000">
                                          <p:val>
                                            <p:strVal val="#ppt_h"/>
                                          </p:val>
                                        </p:tav>
                                      </p:tavLst>
                                    </p:anim>
                                    <p:anim calcmode="lin" valueType="num">
                                      <p:cBhvr>
                                        <p:cTn id="49"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50"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51"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52" dur="1000" decel="50000">
                                          <p:stCondLst>
                                            <p:cond delay="0"/>
                                          </p:stCondLst>
                                        </p:cTn>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autoUpdateAnimBg="0"/>
      <p:bldP spid="79910" grpId="0" autoUpdateAnimBg="0"/>
      <p:bldP spid="10" grpId="0"/>
      <p:bldP spid="18" grpId="0" build="p" autoUpdateAnimBg="0"/>
      <p:bldP spid="19"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Rectangle 3">
            <a:extLst>
              <a:ext uri="{FF2B5EF4-FFF2-40B4-BE49-F238E27FC236}">
                <a16:creationId xmlns:a16="http://schemas.microsoft.com/office/drawing/2014/main" id="{7F975CC1-514B-47E0-9FBC-B35612AD1B5B}"/>
              </a:ext>
            </a:extLst>
          </p:cNvPr>
          <p:cNvSpPr>
            <a:spLocks noGrp="1" noChangeArrowheads="1"/>
          </p:cNvSpPr>
          <p:nvPr>
            <p:ph type="body" idx="4294967295"/>
          </p:nvPr>
        </p:nvSpPr>
        <p:spPr>
          <a:xfrm>
            <a:off x="343458" y="1031221"/>
            <a:ext cx="11316708" cy="1946426"/>
          </a:xfrm>
        </p:spPr>
        <p:txBody>
          <a:bodyPr/>
          <a:lstStyle/>
          <a:p>
            <a:pPr marL="0" indent="0">
              <a:buNone/>
            </a:pPr>
            <a:r>
              <a:rPr lang="zh-CN" altLang="en-US" dirty="0">
                <a:solidFill>
                  <a:srgbClr val="C00000"/>
                </a:solidFill>
              </a:rPr>
              <a:t>例</a:t>
            </a:r>
            <a:r>
              <a:rPr lang="en-US" altLang="zh-CN" dirty="0">
                <a:solidFill>
                  <a:srgbClr val="C00000"/>
                </a:solidFill>
              </a:rPr>
              <a:t>2.43  </a:t>
            </a:r>
            <a:r>
              <a:rPr lang="zh-CN" altLang="en-US" dirty="0"/>
              <a:t>符号化下面的命题，并用演绎法证明结论是否有效。    </a:t>
            </a:r>
            <a:endParaRPr lang="en-US" altLang="zh-CN" dirty="0"/>
          </a:p>
          <a:p>
            <a:pPr marL="0" indent="0">
              <a:buNone/>
            </a:pPr>
            <a:r>
              <a:rPr lang="zh-CN" altLang="en-US" dirty="0">
                <a:solidFill>
                  <a:srgbClr val="3333FF"/>
                </a:solidFill>
              </a:rPr>
              <a:t>如果我努力学习，那么我的离散数学不会不及格；如果我不热衷于玩游戏，那么我将努力学习；我离散数学不及格。因此我热衷于玩游戏。</a:t>
            </a:r>
          </a:p>
        </p:txBody>
      </p:sp>
      <p:sp>
        <p:nvSpPr>
          <p:cNvPr id="157701" name="Rectangle 4">
            <a:extLst>
              <a:ext uri="{FF2B5EF4-FFF2-40B4-BE49-F238E27FC236}">
                <a16:creationId xmlns:a16="http://schemas.microsoft.com/office/drawing/2014/main" id="{FE335FFA-2106-47DA-8454-D32BF422C5FA}"/>
              </a:ext>
            </a:extLst>
          </p:cNvPr>
          <p:cNvSpPr>
            <a:spLocks noChangeArrowheads="1"/>
          </p:cNvSpPr>
          <p:nvPr/>
        </p:nvSpPr>
        <p:spPr bwMode="auto">
          <a:xfrm>
            <a:off x="353089" y="2820773"/>
            <a:ext cx="11078544" cy="1069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50000"/>
              </a:lnSpc>
              <a:buNone/>
            </a:pPr>
            <a:r>
              <a:rPr lang="zh-CN" altLang="en-US" sz="2399" dirty="0">
                <a:solidFill>
                  <a:srgbClr val="C00000"/>
                </a:solidFill>
                <a:latin typeface="微软雅黑"/>
                <a:ea typeface="微软雅黑"/>
              </a:rPr>
              <a:t>解   </a:t>
            </a:r>
            <a:r>
              <a:rPr lang="zh-CN" altLang="en-US" sz="2399" dirty="0">
                <a:solidFill>
                  <a:prstClr val="black"/>
                </a:solidFill>
                <a:latin typeface="微软雅黑"/>
                <a:ea typeface="微软雅黑"/>
              </a:rPr>
              <a:t>设</a:t>
            </a:r>
            <a:r>
              <a:rPr lang="en-US" altLang="zh-CN" sz="2399" dirty="0">
                <a:latin typeface="微软雅黑"/>
                <a:ea typeface="微软雅黑"/>
              </a:rPr>
              <a:t>P</a:t>
            </a:r>
            <a:r>
              <a:rPr lang="zh-CN" altLang="en-US" sz="2399" dirty="0">
                <a:latin typeface="微软雅黑"/>
                <a:ea typeface="微软雅黑"/>
              </a:rPr>
              <a:t>：我努力学习；</a:t>
            </a:r>
            <a:r>
              <a:rPr lang="en-US" altLang="zh-CN" sz="2399" dirty="0">
                <a:latin typeface="微软雅黑"/>
                <a:ea typeface="微软雅黑"/>
              </a:rPr>
              <a:t>   Q</a:t>
            </a:r>
            <a:r>
              <a:rPr lang="zh-CN" altLang="zh-CN" sz="2399" dirty="0">
                <a:latin typeface="微软雅黑"/>
                <a:ea typeface="微软雅黑"/>
              </a:rPr>
              <a:t>：我的离散数学及格；</a:t>
            </a:r>
            <a:r>
              <a:rPr lang="en-US" altLang="zh-CN" sz="2399" dirty="0">
                <a:latin typeface="微软雅黑"/>
                <a:ea typeface="微软雅黑"/>
              </a:rPr>
              <a:t>R</a:t>
            </a:r>
            <a:r>
              <a:rPr lang="zh-CN" altLang="zh-CN" sz="2399" dirty="0">
                <a:latin typeface="微软雅黑"/>
                <a:ea typeface="微软雅黑"/>
              </a:rPr>
              <a:t>：我热衷于玩游戏，</a:t>
            </a:r>
            <a:r>
              <a:rPr lang="zh-CN" altLang="en-US" sz="2399" dirty="0">
                <a:latin typeface="微软雅黑"/>
                <a:ea typeface="微软雅黑"/>
              </a:rPr>
              <a:t>  则上述命题可符号化为：</a:t>
            </a:r>
          </a:p>
        </p:txBody>
      </p:sp>
      <p:sp>
        <p:nvSpPr>
          <p:cNvPr id="147462" name="Rectangle 6">
            <a:extLst>
              <a:ext uri="{FF2B5EF4-FFF2-40B4-BE49-F238E27FC236}">
                <a16:creationId xmlns:a16="http://schemas.microsoft.com/office/drawing/2014/main" id="{3624918E-5E8D-4152-8FCB-7BD82DD135CB}"/>
              </a:ext>
            </a:extLst>
          </p:cNvPr>
          <p:cNvSpPr>
            <a:spLocks noChangeArrowheads="1"/>
          </p:cNvSpPr>
          <p:nvPr/>
        </p:nvSpPr>
        <p:spPr bwMode="auto">
          <a:xfrm>
            <a:off x="1527439" y="3068130"/>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801" b="0">
              <a:solidFill>
                <a:srgbClr val="FF0000"/>
              </a:solidFill>
            </a:endParaRPr>
          </a:p>
        </p:txBody>
      </p:sp>
      <p:sp>
        <p:nvSpPr>
          <p:cNvPr id="147464" name="Rectangle 7">
            <a:extLst>
              <a:ext uri="{FF2B5EF4-FFF2-40B4-BE49-F238E27FC236}">
                <a16:creationId xmlns:a16="http://schemas.microsoft.com/office/drawing/2014/main" id="{02C3D98B-0FAE-46BA-9444-05C1C161A4D1}"/>
              </a:ext>
            </a:extLst>
          </p:cNvPr>
          <p:cNvSpPr>
            <a:spLocks noChangeArrowheads="1"/>
          </p:cNvSpPr>
          <p:nvPr/>
        </p:nvSpPr>
        <p:spPr bwMode="auto">
          <a:xfrm>
            <a:off x="1527439" y="3268143"/>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801" b="0">
              <a:solidFill>
                <a:srgbClr val="FF0000"/>
              </a:solidFill>
            </a:endParaRPr>
          </a:p>
        </p:txBody>
      </p:sp>
      <p:sp>
        <p:nvSpPr>
          <p:cNvPr id="157708" name="矩形 11">
            <a:extLst>
              <a:ext uri="{FF2B5EF4-FFF2-40B4-BE49-F238E27FC236}">
                <a16:creationId xmlns:a16="http://schemas.microsoft.com/office/drawing/2014/main" id="{94F07953-AB61-41C1-BC0C-1B7AA8EDB9C9}"/>
              </a:ext>
            </a:extLst>
          </p:cNvPr>
          <p:cNvSpPr>
            <a:spLocks noChangeArrowheads="1"/>
          </p:cNvSpPr>
          <p:nvPr/>
        </p:nvSpPr>
        <p:spPr bwMode="auto">
          <a:xfrm>
            <a:off x="3478056" y="3791461"/>
            <a:ext cx="5692157" cy="461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en-US" altLang="zh-CN" sz="2399" dirty="0">
                <a:latin typeface="微软雅黑"/>
                <a:ea typeface="微软雅黑"/>
              </a:rPr>
              <a:t>P→</a:t>
            </a:r>
            <a:r>
              <a:rPr lang="en-US" altLang="zh-CN" sz="2399" dirty="0">
                <a:latin typeface="微软雅黑"/>
                <a:ea typeface="微软雅黑"/>
                <a:sym typeface="Symbol" panose="05050102010706020507" pitchFamily="18" charset="2"/>
              </a:rPr>
              <a:t></a:t>
            </a:r>
            <a:r>
              <a:rPr lang="en-US" altLang="zh-CN" sz="2399" dirty="0">
                <a:latin typeface="微软雅黑"/>
                <a:ea typeface="微软雅黑"/>
              </a:rPr>
              <a:t>(</a:t>
            </a:r>
            <a:r>
              <a:rPr lang="en-US" altLang="zh-CN" sz="2399" dirty="0">
                <a:latin typeface="微软雅黑"/>
                <a:ea typeface="微软雅黑"/>
                <a:sym typeface="Symbol" panose="05050102010706020507" pitchFamily="18" charset="2"/>
              </a:rPr>
              <a:t></a:t>
            </a:r>
            <a:r>
              <a:rPr lang="en-US" altLang="zh-CN" sz="2399" dirty="0">
                <a:latin typeface="微软雅黑"/>
                <a:ea typeface="微软雅黑"/>
              </a:rPr>
              <a:t>Q)</a:t>
            </a:r>
            <a:r>
              <a:rPr lang="zh-CN" altLang="en-US" sz="2399" dirty="0">
                <a:latin typeface="微软雅黑"/>
                <a:ea typeface="微软雅黑"/>
              </a:rPr>
              <a:t>，</a:t>
            </a:r>
            <a:r>
              <a:rPr lang="en-US" altLang="zh-CN" sz="2399" dirty="0">
                <a:latin typeface="微软雅黑"/>
                <a:ea typeface="微软雅黑"/>
                <a:sym typeface="Symbol" panose="05050102010706020507" pitchFamily="18" charset="2"/>
              </a:rPr>
              <a:t></a:t>
            </a:r>
            <a:r>
              <a:rPr lang="en-US" altLang="zh-CN" sz="2399" dirty="0">
                <a:latin typeface="微软雅黑"/>
                <a:ea typeface="微软雅黑"/>
              </a:rPr>
              <a:t>R→P</a:t>
            </a:r>
            <a:r>
              <a:rPr lang="zh-CN" altLang="en-US" sz="2399" dirty="0">
                <a:latin typeface="微软雅黑"/>
                <a:ea typeface="微软雅黑"/>
              </a:rPr>
              <a:t>，</a:t>
            </a:r>
            <a:r>
              <a:rPr lang="en-US" altLang="zh-CN" sz="2399" dirty="0">
                <a:latin typeface="微软雅黑"/>
                <a:ea typeface="微软雅黑"/>
                <a:sym typeface="Symbol" panose="05050102010706020507" pitchFamily="18" charset="2"/>
              </a:rPr>
              <a:t></a:t>
            </a:r>
            <a:r>
              <a:rPr lang="en-US" altLang="zh-CN" sz="2399" dirty="0">
                <a:latin typeface="微软雅黑"/>
                <a:ea typeface="微软雅黑"/>
              </a:rPr>
              <a:t>Q </a:t>
            </a:r>
            <a:r>
              <a:rPr lang="zh-CN" altLang="en-US" sz="2399" noProof="1">
                <a:latin typeface="微软雅黑"/>
                <a:ea typeface="微软雅黑"/>
                <a:sym typeface="Symbol" panose="05050102010706020507" pitchFamily="18" charset="2"/>
              </a:rPr>
              <a:t> </a:t>
            </a:r>
            <a:r>
              <a:rPr lang="en-US" altLang="zh-CN" sz="2399" dirty="0">
                <a:latin typeface="微软雅黑"/>
                <a:ea typeface="微软雅黑"/>
              </a:rPr>
              <a:t>R</a:t>
            </a:r>
            <a:r>
              <a:rPr lang="zh-CN" altLang="en-US" sz="2399" dirty="0">
                <a:latin typeface="微软雅黑"/>
                <a:ea typeface="微软雅黑"/>
              </a:rPr>
              <a:t>。</a:t>
            </a:r>
            <a:endParaRPr lang="zh-CN" altLang="en-US" sz="2399" dirty="0">
              <a:solidFill>
                <a:srgbClr val="FF0000"/>
              </a:solidFill>
              <a:latin typeface="微软雅黑"/>
              <a:ea typeface="微软雅黑"/>
            </a:endParaRPr>
          </a:p>
        </p:txBody>
      </p:sp>
      <p:sp>
        <p:nvSpPr>
          <p:cNvPr id="14" name="Rectangle 2">
            <a:extLst>
              <a:ext uri="{FF2B5EF4-FFF2-40B4-BE49-F238E27FC236}">
                <a16:creationId xmlns:a16="http://schemas.microsoft.com/office/drawing/2014/main" id="{2F627ED4-9555-4F7B-AC87-7813044D823C}"/>
              </a:ext>
            </a:extLst>
          </p:cNvPr>
          <p:cNvSpPr txBox="1">
            <a:spLocks noChangeArrowheads="1"/>
          </p:cNvSpPr>
          <p:nvPr/>
        </p:nvSpPr>
        <p:spPr>
          <a:xfrm>
            <a:off x="915493" y="98632"/>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dirty="0"/>
              <a:t>例</a:t>
            </a:r>
            <a:r>
              <a:rPr lang="en-US" altLang="zh-CN" dirty="0"/>
              <a:t>2.43 </a:t>
            </a:r>
            <a:r>
              <a:rPr lang="zh-CN" altLang="en-US" dirty="0"/>
              <a:t>（续）</a:t>
            </a:r>
            <a:endParaRPr lang="zh-CN" altLang="en-US" sz="2000" dirty="0">
              <a:solidFill>
                <a:prstClr val="white"/>
              </a:solidFill>
            </a:endParaRPr>
          </a:p>
        </p:txBody>
      </p:sp>
      <p:sp>
        <p:nvSpPr>
          <p:cNvPr id="7" name="矩形 6">
            <a:extLst>
              <a:ext uri="{FF2B5EF4-FFF2-40B4-BE49-F238E27FC236}">
                <a16:creationId xmlns:a16="http://schemas.microsoft.com/office/drawing/2014/main" id="{7A4BBB1B-C339-4C0C-8254-D4110782F124}"/>
              </a:ext>
            </a:extLst>
          </p:cNvPr>
          <p:cNvSpPr/>
          <p:nvPr/>
        </p:nvSpPr>
        <p:spPr>
          <a:xfrm>
            <a:off x="449216" y="4479232"/>
            <a:ext cx="5194131" cy="2242401"/>
          </a:xfrm>
          <a:prstGeom prst="rect">
            <a:avLst/>
          </a:prstGeom>
        </p:spPr>
        <p:txBody>
          <a:bodyPr wrap="square">
            <a:spAutoFit/>
          </a:bodyPr>
          <a:lstStyle/>
          <a:p>
            <a:pPr defTabSz="1219261">
              <a:lnSpc>
                <a:spcPct val="150000"/>
              </a:lnSpc>
            </a:pPr>
            <a:r>
              <a:rPr lang="zh-CN" altLang="en-US" sz="2399" b="1" dirty="0">
                <a:solidFill>
                  <a:srgbClr val="C00000"/>
                </a:solidFill>
                <a:latin typeface="微软雅黑"/>
                <a:ea typeface="微软雅黑"/>
              </a:rPr>
              <a:t>推理如下</a:t>
            </a:r>
          </a:p>
          <a:p>
            <a:pPr defTabSz="1219261">
              <a:lnSpc>
                <a:spcPct val="150000"/>
              </a:lnSpc>
            </a:pPr>
            <a:r>
              <a:rPr lang="zh-CN" altLang="en-US" sz="2399" b="1" dirty="0">
                <a:solidFill>
                  <a:prstClr val="black"/>
                </a:solidFill>
                <a:latin typeface="微软雅黑"/>
                <a:ea typeface="微软雅黑"/>
              </a:rPr>
              <a:t>    ① </a:t>
            </a:r>
            <a:r>
              <a:rPr lang="en-US" altLang="zh-CN" sz="2399" b="1" dirty="0">
                <a:solidFill>
                  <a:prstClr val="black"/>
                </a:solidFill>
                <a:latin typeface="微软雅黑"/>
                <a:ea typeface="微软雅黑"/>
              </a:rPr>
              <a:t>¬Q          	    P</a:t>
            </a:r>
          </a:p>
          <a:p>
            <a:pPr defTabSz="1219261">
              <a:lnSpc>
                <a:spcPct val="150000"/>
              </a:lnSpc>
            </a:pPr>
            <a:r>
              <a:rPr lang="en-US" altLang="zh-CN" sz="2399" b="1" dirty="0">
                <a:solidFill>
                  <a:prstClr val="black"/>
                </a:solidFill>
                <a:latin typeface="微软雅黑"/>
                <a:ea typeface="微软雅黑"/>
              </a:rPr>
              <a:t>    ② P→¬ (¬Q)	    P</a:t>
            </a:r>
          </a:p>
          <a:p>
            <a:pPr defTabSz="1219261">
              <a:lnSpc>
                <a:spcPct val="150000"/>
              </a:lnSpc>
            </a:pPr>
            <a:r>
              <a:rPr lang="en-US" altLang="zh-CN" sz="2399" b="1" dirty="0">
                <a:solidFill>
                  <a:prstClr val="black"/>
                </a:solidFill>
                <a:latin typeface="微软雅黑"/>
                <a:ea typeface="微软雅黑"/>
              </a:rPr>
              <a:t>    ③ P→Q         	    T</a:t>
            </a:r>
            <a:r>
              <a:rPr lang="zh-CN" altLang="en-US" sz="2399" b="1" dirty="0">
                <a:solidFill>
                  <a:prstClr val="black"/>
                </a:solidFill>
                <a:latin typeface="微软雅黑"/>
                <a:ea typeface="微软雅黑"/>
              </a:rPr>
              <a:t>，②，</a:t>
            </a:r>
            <a:r>
              <a:rPr lang="en-US" altLang="zh-CN" sz="2399" b="1" dirty="0">
                <a:solidFill>
                  <a:prstClr val="black"/>
                </a:solidFill>
                <a:latin typeface="微软雅黑"/>
                <a:ea typeface="微软雅黑"/>
              </a:rPr>
              <a:t>E</a:t>
            </a:r>
          </a:p>
        </p:txBody>
      </p:sp>
      <p:sp>
        <p:nvSpPr>
          <p:cNvPr id="22" name="矩形 21">
            <a:extLst>
              <a:ext uri="{FF2B5EF4-FFF2-40B4-BE49-F238E27FC236}">
                <a16:creationId xmlns:a16="http://schemas.microsoft.com/office/drawing/2014/main" id="{21A72CC6-2BB7-4D64-9A33-100638F89B0E}"/>
              </a:ext>
            </a:extLst>
          </p:cNvPr>
          <p:cNvSpPr/>
          <p:nvPr/>
        </p:nvSpPr>
        <p:spPr>
          <a:xfrm>
            <a:off x="5859786" y="4479232"/>
            <a:ext cx="5343314" cy="2242401"/>
          </a:xfrm>
          <a:prstGeom prst="rect">
            <a:avLst/>
          </a:prstGeom>
        </p:spPr>
        <p:txBody>
          <a:bodyPr wrap="square">
            <a:spAutoFit/>
          </a:bodyPr>
          <a:lstStyle/>
          <a:p>
            <a:pPr defTabSz="1219261">
              <a:lnSpc>
                <a:spcPct val="150000"/>
              </a:lnSpc>
            </a:pPr>
            <a:r>
              <a:rPr lang="en-US" altLang="zh-CN" sz="2399" b="1" dirty="0">
                <a:solidFill>
                  <a:prstClr val="black"/>
                </a:solidFill>
                <a:latin typeface="微软雅黑"/>
                <a:ea typeface="微软雅黑"/>
              </a:rPr>
              <a:t>④ ¬P            	T</a:t>
            </a:r>
            <a:r>
              <a:rPr lang="zh-CN" altLang="en-US" sz="2399" b="1" dirty="0">
                <a:solidFill>
                  <a:prstClr val="black"/>
                </a:solidFill>
                <a:latin typeface="微软雅黑"/>
                <a:ea typeface="微软雅黑"/>
              </a:rPr>
              <a:t>，①，③，</a:t>
            </a:r>
            <a:r>
              <a:rPr lang="en-US" altLang="zh-CN" sz="2399" b="1" dirty="0">
                <a:solidFill>
                  <a:prstClr val="black"/>
                </a:solidFill>
                <a:latin typeface="微软雅黑"/>
                <a:ea typeface="微软雅黑"/>
              </a:rPr>
              <a:t>I</a:t>
            </a:r>
          </a:p>
          <a:p>
            <a:pPr defTabSz="1219261">
              <a:lnSpc>
                <a:spcPct val="150000"/>
              </a:lnSpc>
            </a:pPr>
            <a:r>
              <a:rPr lang="en-US" altLang="zh-CN" sz="2399" b="1" dirty="0">
                <a:solidFill>
                  <a:prstClr val="black"/>
                </a:solidFill>
                <a:latin typeface="微软雅黑"/>
                <a:ea typeface="微软雅黑"/>
              </a:rPr>
              <a:t>⑤ ¬R→P        	P</a:t>
            </a:r>
          </a:p>
          <a:p>
            <a:pPr defTabSz="1219261">
              <a:lnSpc>
                <a:spcPct val="150000"/>
              </a:lnSpc>
            </a:pPr>
            <a:r>
              <a:rPr lang="en-US" altLang="zh-CN" sz="2399" b="1" dirty="0">
                <a:solidFill>
                  <a:prstClr val="black"/>
                </a:solidFill>
                <a:latin typeface="微软雅黑"/>
                <a:ea typeface="微软雅黑"/>
              </a:rPr>
              <a:t>⑥ ¬(¬R) 	T</a:t>
            </a:r>
            <a:r>
              <a:rPr lang="zh-CN" altLang="en-US" sz="2399" b="1" dirty="0">
                <a:solidFill>
                  <a:prstClr val="black"/>
                </a:solidFill>
                <a:latin typeface="微软雅黑"/>
                <a:ea typeface="微软雅黑"/>
              </a:rPr>
              <a:t>，④，⑤，</a:t>
            </a:r>
            <a:r>
              <a:rPr lang="en-US" altLang="zh-CN" sz="2399" b="1" dirty="0">
                <a:solidFill>
                  <a:prstClr val="black"/>
                </a:solidFill>
                <a:latin typeface="微软雅黑"/>
                <a:ea typeface="微软雅黑"/>
              </a:rPr>
              <a:t>I</a:t>
            </a:r>
          </a:p>
          <a:p>
            <a:pPr defTabSz="1219261">
              <a:lnSpc>
                <a:spcPct val="150000"/>
              </a:lnSpc>
            </a:pPr>
            <a:r>
              <a:rPr lang="en-US" altLang="zh-CN" sz="2399" b="1" dirty="0">
                <a:solidFill>
                  <a:prstClr val="black"/>
                </a:solidFill>
                <a:latin typeface="微软雅黑"/>
                <a:ea typeface="微软雅黑"/>
              </a:rPr>
              <a:t>⑦ R               	T</a:t>
            </a:r>
            <a:r>
              <a:rPr lang="zh-CN" altLang="en-US" sz="2399" b="1" dirty="0">
                <a:solidFill>
                  <a:prstClr val="black"/>
                </a:solidFill>
                <a:latin typeface="微软雅黑"/>
                <a:ea typeface="微软雅黑"/>
              </a:rPr>
              <a:t>，⑥，</a:t>
            </a:r>
            <a:r>
              <a:rPr lang="en-US" altLang="zh-CN" sz="2399" b="1" dirty="0">
                <a:solidFill>
                  <a:prstClr val="black"/>
                </a:solidFill>
                <a:latin typeface="微软雅黑"/>
                <a:ea typeface="微软雅黑"/>
              </a:rPr>
              <a:t>E</a:t>
            </a:r>
          </a:p>
        </p:txBody>
      </p:sp>
    </p:spTree>
    <p:custDataLst>
      <p:tags r:id="rId1"/>
    </p:custDataLst>
    <p:extLst>
      <p:ext uri="{BB962C8B-B14F-4D97-AF65-F5344CB8AC3E}">
        <p14:creationId xmlns:p14="http://schemas.microsoft.com/office/powerpoint/2010/main" val="23112617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57701">
                                            <p:txEl>
                                              <p:pRg st="0" end="0"/>
                                            </p:txEl>
                                          </p:spTgt>
                                        </p:tgtEl>
                                        <p:attrNameLst>
                                          <p:attrName>style.visibility</p:attrName>
                                        </p:attrNameLst>
                                      </p:cBhvr>
                                      <p:to>
                                        <p:strVal val="visible"/>
                                      </p:to>
                                    </p:set>
                                    <p:anim calcmode="lin" valueType="num">
                                      <p:cBhvr>
                                        <p:cTn id="7" dur="500" fill="hold"/>
                                        <p:tgtEl>
                                          <p:spTgt spid="15770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770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57708"/>
                                        </p:tgtEl>
                                        <p:attrNameLst>
                                          <p:attrName>style.visibility</p:attrName>
                                        </p:attrNameLst>
                                      </p:cBhvr>
                                      <p:to>
                                        <p:strVal val="visible"/>
                                      </p:to>
                                    </p:set>
                                    <p:anim calcmode="lin" valueType="num">
                                      <p:cBhvr>
                                        <p:cTn id="13" dur="500" fill="hold"/>
                                        <p:tgtEl>
                                          <p:spTgt spid="157708"/>
                                        </p:tgtEl>
                                        <p:attrNameLst>
                                          <p:attrName>ppt_w</p:attrName>
                                        </p:attrNameLst>
                                      </p:cBhvr>
                                      <p:tavLst>
                                        <p:tav tm="0">
                                          <p:val>
                                            <p:fltVal val="0"/>
                                          </p:val>
                                        </p:tav>
                                        <p:tav tm="100000">
                                          <p:val>
                                            <p:strVal val="#ppt_w"/>
                                          </p:val>
                                        </p:tav>
                                      </p:tavLst>
                                    </p:anim>
                                    <p:anim calcmode="lin" valueType="num">
                                      <p:cBhvr>
                                        <p:cTn id="14" dur="500" fill="hold"/>
                                        <p:tgtEl>
                                          <p:spTgt spid="157708"/>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circle(in)">
                                      <p:cBhvr>
                                        <p:cTn id="19" dur="20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circle(in)">
                                      <p:cBhvr>
                                        <p:cTn id="24" dur="20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circle(in)">
                                      <p:cBhvr>
                                        <p:cTn id="29" dur="2000"/>
                                        <p:tgtEl>
                                          <p:spTgt spid="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circle(in)">
                                      <p:cBhvr>
                                        <p:cTn id="34" dur="2000"/>
                                        <p:tgtEl>
                                          <p:spTgt spid="7">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circle(in)">
                                      <p:cBhvr>
                                        <p:cTn id="39" dur="2000"/>
                                        <p:tgtEl>
                                          <p:spTgt spid="22">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44" dur="500"/>
                                        <p:tgtEl>
                                          <p:spTgt spid="2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22">
                                            <p:txEl>
                                              <p:pRg st="2" end="2"/>
                                            </p:txEl>
                                          </p:spTgt>
                                        </p:tgtEl>
                                        <p:attrNameLst>
                                          <p:attrName>style.visibility</p:attrName>
                                        </p:attrNameLst>
                                      </p:cBhvr>
                                      <p:to>
                                        <p:strVal val="visible"/>
                                      </p:to>
                                    </p:set>
                                    <p:animEffect transition="in" filter="randombar(horizontal)">
                                      <p:cBhvr>
                                        <p:cTn id="49" dur="500"/>
                                        <p:tgtEl>
                                          <p:spTgt spid="22">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22">
                                            <p:txEl>
                                              <p:pRg st="3" end="3"/>
                                            </p:txEl>
                                          </p:spTgt>
                                        </p:tgtEl>
                                        <p:attrNameLst>
                                          <p:attrName>style.visibility</p:attrName>
                                        </p:attrNameLst>
                                      </p:cBhvr>
                                      <p:to>
                                        <p:strVal val="visible"/>
                                      </p:to>
                                    </p:set>
                                    <p:animEffect transition="in" filter="randombar(horizontal)">
                                      <p:cBhvr>
                                        <p:cTn id="54"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1" grpId="0" build="p" autoUpdateAnimBg="0"/>
      <p:bldP spid="15770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C9E0CE81-F12A-455B-9586-B304F6B67D8C}"/>
              </a:ext>
            </a:extLst>
          </p:cNvPr>
          <p:cNvSpPr>
            <a:spLocks noGrp="1" noChangeArrowheads="1"/>
          </p:cNvSpPr>
          <p:nvPr>
            <p:ph type="body" idx="4294967295"/>
          </p:nvPr>
        </p:nvSpPr>
        <p:spPr>
          <a:xfrm>
            <a:off x="1223786" y="1003154"/>
            <a:ext cx="6421167" cy="5535554"/>
          </a:xfrm>
        </p:spPr>
        <p:txBody>
          <a:bodyPr>
            <a:noAutofit/>
          </a:bodyPr>
          <a:lstStyle/>
          <a:p>
            <a:pPr marL="0" indent="0">
              <a:buNone/>
            </a:pPr>
            <a:r>
              <a:rPr lang="zh-CN" altLang="zh-CN" dirty="0"/>
              <a:t>（</a:t>
            </a:r>
            <a:r>
              <a:rPr lang="en-US" altLang="zh-CN" dirty="0"/>
              <a:t>1</a:t>
            </a:r>
            <a:r>
              <a:rPr lang="zh-CN" altLang="zh-CN" dirty="0"/>
              <a:t>）德</a:t>
            </a:r>
            <a:r>
              <a:rPr lang="en-US" altLang="zh-CN" dirty="0"/>
              <a:t>·</a:t>
            </a:r>
            <a:r>
              <a:rPr lang="zh-CN" altLang="zh-CN" dirty="0"/>
              <a:t>摩根是英国数学家。</a:t>
            </a:r>
          </a:p>
          <a:p>
            <a:pPr marL="0" indent="0">
              <a:buNone/>
            </a:pPr>
            <a:r>
              <a:rPr lang="zh-CN" altLang="zh-CN" dirty="0"/>
              <a:t>（</a:t>
            </a:r>
            <a:r>
              <a:rPr lang="en-US" altLang="zh-CN" dirty="0"/>
              <a:t>2</a:t>
            </a:r>
            <a:r>
              <a:rPr lang="zh-CN" altLang="zh-CN" dirty="0"/>
              <a:t>）北京是中国的首都。</a:t>
            </a:r>
          </a:p>
          <a:p>
            <a:pPr marL="0" indent="0">
              <a:buNone/>
            </a:pPr>
            <a:r>
              <a:rPr lang="zh-CN" altLang="zh-CN" dirty="0"/>
              <a:t>（</a:t>
            </a:r>
            <a:r>
              <a:rPr lang="en-US" altLang="zh-CN" dirty="0"/>
              <a:t>3</a:t>
            </a:r>
            <a:r>
              <a:rPr lang="zh-CN" altLang="zh-CN" dirty="0"/>
              <a:t>）</a:t>
            </a:r>
            <a:r>
              <a:rPr lang="en-US" altLang="zh-CN" dirty="0"/>
              <a:t>10</a:t>
            </a:r>
            <a:r>
              <a:rPr lang="zh-CN" altLang="zh-CN" dirty="0"/>
              <a:t>能被</a:t>
            </a:r>
            <a:r>
              <a:rPr lang="en-US" altLang="zh-CN" dirty="0"/>
              <a:t>3</a:t>
            </a:r>
            <a:r>
              <a:rPr lang="zh-CN" altLang="zh-CN" dirty="0"/>
              <a:t>整除。</a:t>
            </a:r>
          </a:p>
          <a:p>
            <a:pPr marL="0" indent="0">
              <a:buNone/>
            </a:pPr>
            <a:r>
              <a:rPr lang="zh-CN" altLang="zh-CN" dirty="0"/>
              <a:t>（</a:t>
            </a:r>
            <a:r>
              <a:rPr lang="en-US" altLang="zh-CN" dirty="0"/>
              <a:t>4</a:t>
            </a:r>
            <a:r>
              <a:rPr lang="zh-CN" altLang="zh-CN" dirty="0"/>
              <a:t>）数理逻辑不是一门研究演绎推理的学科。</a:t>
            </a:r>
          </a:p>
          <a:p>
            <a:pPr marL="0" indent="0">
              <a:buNone/>
            </a:pPr>
            <a:r>
              <a:rPr lang="zh-CN" altLang="zh-CN" dirty="0"/>
              <a:t>（</a:t>
            </a:r>
            <a:r>
              <a:rPr lang="en-US" altLang="zh-CN" dirty="0"/>
              <a:t>5</a:t>
            </a:r>
            <a:r>
              <a:rPr lang="zh-CN" altLang="zh-CN" dirty="0"/>
              <a:t>）</a:t>
            </a:r>
            <a:r>
              <a:rPr lang="en-US" altLang="zh-CN" dirty="0"/>
              <a:t>1</a:t>
            </a:r>
            <a:r>
              <a:rPr lang="zh-CN" altLang="zh-CN" dirty="0"/>
              <a:t>＋</a:t>
            </a:r>
            <a:r>
              <a:rPr lang="en-US" altLang="zh-CN" dirty="0"/>
              <a:t>1=10</a:t>
            </a:r>
            <a:r>
              <a:rPr lang="zh-CN" altLang="zh-CN" dirty="0"/>
              <a:t>。</a:t>
            </a:r>
          </a:p>
          <a:p>
            <a:pPr marL="0" indent="0">
              <a:buNone/>
            </a:pPr>
            <a:r>
              <a:rPr lang="zh-CN" altLang="zh-CN" dirty="0"/>
              <a:t>（</a:t>
            </a:r>
            <a:r>
              <a:rPr lang="en-US" altLang="zh-CN" dirty="0"/>
              <a:t>6</a:t>
            </a:r>
            <a:r>
              <a:rPr lang="zh-CN" altLang="zh-CN" dirty="0"/>
              <a:t>）我喜欢流行音乐。</a:t>
            </a:r>
          </a:p>
          <a:p>
            <a:pPr marL="0" indent="0">
              <a:buNone/>
            </a:pPr>
            <a:r>
              <a:rPr lang="zh-CN" altLang="zh-CN" dirty="0"/>
              <a:t>（</a:t>
            </a:r>
            <a:r>
              <a:rPr lang="en-US" altLang="zh-CN" dirty="0"/>
              <a:t>7</a:t>
            </a:r>
            <a:r>
              <a:rPr lang="zh-CN" altLang="zh-CN" dirty="0"/>
              <a:t>）</a:t>
            </a:r>
            <a:r>
              <a:rPr lang="en-US" altLang="zh-CN" dirty="0" err="1"/>
              <a:t>x+y</a:t>
            </a:r>
            <a:r>
              <a:rPr lang="en-US" altLang="zh-CN" dirty="0"/>
              <a:t>&gt;0</a:t>
            </a:r>
            <a:r>
              <a:rPr lang="zh-CN" altLang="zh-CN" dirty="0"/>
              <a:t>。</a:t>
            </a:r>
          </a:p>
          <a:p>
            <a:pPr marL="0" indent="0">
              <a:buNone/>
            </a:pPr>
            <a:r>
              <a:rPr lang="zh-CN" altLang="zh-CN" dirty="0"/>
              <a:t>（</a:t>
            </a:r>
            <a:r>
              <a:rPr lang="en-US" altLang="zh-CN" dirty="0"/>
              <a:t>8</a:t>
            </a:r>
            <a:r>
              <a:rPr lang="zh-CN" altLang="zh-CN" dirty="0"/>
              <a:t>）我正在说假话。</a:t>
            </a:r>
          </a:p>
          <a:p>
            <a:pPr marL="0" indent="0">
              <a:buNone/>
            </a:pPr>
            <a:r>
              <a:rPr lang="zh-CN" altLang="zh-CN" dirty="0"/>
              <a:t>（</a:t>
            </a:r>
            <a:r>
              <a:rPr lang="en-US" altLang="zh-CN" dirty="0"/>
              <a:t>9</a:t>
            </a:r>
            <a:r>
              <a:rPr lang="zh-CN" altLang="zh-CN" dirty="0"/>
              <a:t>）我们要做一个德智体全面发展的人。</a:t>
            </a:r>
          </a:p>
          <a:p>
            <a:pPr marL="0" indent="0">
              <a:buNone/>
            </a:pPr>
            <a:r>
              <a:rPr lang="zh-CN" altLang="zh-CN" dirty="0"/>
              <a:t>（</a:t>
            </a:r>
            <a:r>
              <a:rPr lang="en-US" altLang="zh-CN" dirty="0"/>
              <a:t>10</a:t>
            </a:r>
            <a:r>
              <a:rPr lang="zh-CN" altLang="zh-CN" dirty="0"/>
              <a:t>）现在几点了？</a:t>
            </a:r>
            <a:endParaRPr lang="zh-CN" altLang="en-US" dirty="0"/>
          </a:p>
        </p:txBody>
      </p:sp>
      <p:sp>
        <p:nvSpPr>
          <p:cNvPr id="13316" name="Rectangle 3">
            <a:extLst>
              <a:ext uri="{FF2B5EF4-FFF2-40B4-BE49-F238E27FC236}">
                <a16:creationId xmlns:a16="http://schemas.microsoft.com/office/drawing/2014/main" id="{5036DE03-E151-482F-A4CA-5D58E21E08D7}"/>
              </a:ext>
            </a:extLst>
          </p:cNvPr>
          <p:cNvSpPr>
            <a:spLocks noGrp="1" noChangeArrowheads="1"/>
          </p:cNvSpPr>
          <p:nvPr>
            <p:ph type="title" idx="4294967295"/>
          </p:nvPr>
        </p:nvSpPr>
        <p:spPr>
          <a:xfrm>
            <a:off x="766718" y="320881"/>
            <a:ext cx="8151042" cy="495873"/>
          </a:xfrm>
        </p:spPr>
        <p:txBody>
          <a:bodyPr/>
          <a:lstStyle/>
          <a:p>
            <a:r>
              <a:rPr lang="zh-CN" altLang="en-US" dirty="0"/>
              <a:t>例 </a:t>
            </a:r>
            <a:r>
              <a:rPr lang="en-US" altLang="zh-CN" dirty="0"/>
              <a:t>2.1 </a:t>
            </a:r>
            <a:r>
              <a:rPr lang="zh-CN" altLang="en-US" dirty="0"/>
              <a:t>下列语句是否为命题。若是，则给出其真值</a:t>
            </a:r>
            <a:r>
              <a:rPr lang="en-US" altLang="zh-CN" dirty="0"/>
              <a:t>.</a:t>
            </a:r>
          </a:p>
        </p:txBody>
      </p:sp>
      <p:sp>
        <p:nvSpPr>
          <p:cNvPr id="13317" name="Rectangle 15">
            <a:extLst>
              <a:ext uri="{FF2B5EF4-FFF2-40B4-BE49-F238E27FC236}">
                <a16:creationId xmlns:a16="http://schemas.microsoft.com/office/drawing/2014/main" id="{E81CD76A-753C-4BDC-9CF2-2F1EBE178FFC}"/>
              </a:ext>
            </a:extLst>
          </p:cNvPr>
          <p:cNvSpPr>
            <a:spLocks noChangeArrowheads="1"/>
          </p:cNvSpPr>
          <p:nvPr/>
        </p:nvSpPr>
        <p:spPr bwMode="auto">
          <a:xfrm>
            <a:off x="8233587" y="1003153"/>
            <a:ext cx="1368346" cy="5544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533240" indent="-533240" defTabSz="1219261">
              <a:lnSpc>
                <a:spcPct val="150000"/>
              </a:lnSpc>
              <a:spcBef>
                <a:spcPct val="0"/>
              </a:spcBef>
              <a:buNone/>
            </a:pPr>
            <a:r>
              <a:rPr lang="en-US" altLang="zh-CN" sz="2399" dirty="0">
                <a:solidFill>
                  <a:srgbClr val="C0504D"/>
                </a:solidFill>
              </a:rPr>
              <a:t>T</a:t>
            </a:r>
            <a:r>
              <a:rPr lang="zh-CN" altLang="en-US" sz="2399" dirty="0"/>
              <a:t> </a:t>
            </a:r>
          </a:p>
          <a:p>
            <a:pPr marL="533240" indent="-533240" defTabSz="1219261">
              <a:lnSpc>
                <a:spcPct val="150000"/>
              </a:lnSpc>
              <a:spcBef>
                <a:spcPct val="0"/>
              </a:spcBef>
              <a:buNone/>
            </a:pPr>
            <a:r>
              <a:rPr lang="en-US" altLang="zh-CN" sz="2399" dirty="0">
                <a:solidFill>
                  <a:srgbClr val="C0504D"/>
                </a:solidFill>
              </a:rPr>
              <a:t>T</a:t>
            </a:r>
          </a:p>
          <a:p>
            <a:pPr marL="533240" indent="-533240" defTabSz="1219261">
              <a:lnSpc>
                <a:spcPct val="150000"/>
              </a:lnSpc>
              <a:spcBef>
                <a:spcPct val="0"/>
              </a:spcBef>
              <a:buNone/>
            </a:pPr>
            <a:r>
              <a:rPr lang="en-US" altLang="zh-CN" sz="2399" dirty="0">
                <a:solidFill>
                  <a:srgbClr val="C0504D"/>
                </a:solidFill>
              </a:rPr>
              <a:t>F</a:t>
            </a:r>
          </a:p>
          <a:p>
            <a:pPr marL="533240" indent="-533240" defTabSz="1219261">
              <a:lnSpc>
                <a:spcPct val="150000"/>
              </a:lnSpc>
              <a:spcBef>
                <a:spcPct val="0"/>
              </a:spcBef>
              <a:buNone/>
            </a:pPr>
            <a:r>
              <a:rPr lang="en-US" altLang="zh-CN" sz="2399" dirty="0">
                <a:solidFill>
                  <a:srgbClr val="C0504D"/>
                </a:solidFill>
              </a:rPr>
              <a:t>F</a:t>
            </a:r>
            <a:endParaRPr lang="zh-CN" altLang="en-US" sz="2399" dirty="0">
              <a:solidFill>
                <a:srgbClr val="C0504D"/>
              </a:solidFill>
            </a:endParaRPr>
          </a:p>
          <a:p>
            <a:pPr marL="533240" indent="-533240" defTabSz="1219261">
              <a:lnSpc>
                <a:spcPct val="150000"/>
              </a:lnSpc>
              <a:spcBef>
                <a:spcPct val="0"/>
              </a:spcBef>
              <a:buNone/>
            </a:pPr>
            <a:r>
              <a:rPr lang="en-US" altLang="zh-CN" sz="2399" dirty="0">
                <a:solidFill>
                  <a:srgbClr val="C0504D"/>
                </a:solidFill>
              </a:rPr>
              <a:t>T/F</a:t>
            </a:r>
            <a:endParaRPr lang="zh-CN" altLang="en-US" sz="2399" dirty="0">
              <a:solidFill>
                <a:srgbClr val="C0504D"/>
              </a:solidFill>
            </a:endParaRPr>
          </a:p>
          <a:p>
            <a:pPr marL="533240" indent="-533240" defTabSz="1219261">
              <a:lnSpc>
                <a:spcPct val="150000"/>
              </a:lnSpc>
              <a:spcBef>
                <a:spcPct val="0"/>
              </a:spcBef>
              <a:buNone/>
            </a:pPr>
            <a:r>
              <a:rPr lang="en-US" altLang="zh-CN" sz="2399" dirty="0">
                <a:solidFill>
                  <a:srgbClr val="C0504D"/>
                </a:solidFill>
              </a:rPr>
              <a:t>T/F</a:t>
            </a:r>
            <a:endParaRPr lang="zh-CN" altLang="en-US" sz="2399" dirty="0">
              <a:solidFill>
                <a:srgbClr val="C0504D"/>
              </a:solidFill>
            </a:endParaRPr>
          </a:p>
          <a:p>
            <a:pPr marL="533240" indent="-533240" defTabSz="1219261">
              <a:lnSpc>
                <a:spcPct val="150000"/>
              </a:lnSpc>
              <a:spcBef>
                <a:spcPct val="0"/>
              </a:spcBef>
              <a:buNone/>
            </a:pPr>
            <a:r>
              <a:rPr lang="zh-CN" altLang="en-US" sz="2399" dirty="0">
                <a:solidFill>
                  <a:srgbClr val="C0504D"/>
                </a:solidFill>
              </a:rPr>
              <a:t>非命题</a:t>
            </a:r>
            <a:endParaRPr lang="en-US" altLang="zh-CN" sz="2399" dirty="0">
              <a:solidFill>
                <a:srgbClr val="C0504D"/>
              </a:solidFill>
            </a:endParaRPr>
          </a:p>
          <a:p>
            <a:pPr marL="533240" indent="-533240" defTabSz="1219261">
              <a:lnSpc>
                <a:spcPct val="150000"/>
              </a:lnSpc>
              <a:spcBef>
                <a:spcPct val="0"/>
              </a:spcBef>
              <a:buNone/>
            </a:pPr>
            <a:r>
              <a:rPr lang="zh-CN" altLang="en-US" sz="2399" dirty="0">
                <a:solidFill>
                  <a:srgbClr val="C0504D"/>
                </a:solidFill>
              </a:rPr>
              <a:t>非命题</a:t>
            </a:r>
            <a:endParaRPr lang="en-US" altLang="zh-CN" sz="2399" dirty="0">
              <a:solidFill>
                <a:srgbClr val="C0504D"/>
              </a:solidFill>
            </a:endParaRPr>
          </a:p>
          <a:p>
            <a:pPr marL="533240" indent="-533240" defTabSz="1219261">
              <a:lnSpc>
                <a:spcPct val="150000"/>
              </a:lnSpc>
              <a:spcBef>
                <a:spcPct val="0"/>
              </a:spcBef>
              <a:buNone/>
            </a:pPr>
            <a:r>
              <a:rPr lang="zh-CN" altLang="en-US" sz="2399" dirty="0">
                <a:solidFill>
                  <a:srgbClr val="C0504D"/>
                </a:solidFill>
              </a:rPr>
              <a:t>非命题</a:t>
            </a:r>
            <a:endParaRPr lang="en-US" altLang="zh-CN" sz="2399" dirty="0">
              <a:solidFill>
                <a:srgbClr val="C0504D"/>
              </a:solidFill>
            </a:endParaRPr>
          </a:p>
          <a:p>
            <a:pPr marL="533240" indent="-533240" defTabSz="1219261">
              <a:lnSpc>
                <a:spcPct val="150000"/>
              </a:lnSpc>
              <a:spcBef>
                <a:spcPct val="0"/>
              </a:spcBef>
              <a:buNone/>
            </a:pPr>
            <a:r>
              <a:rPr lang="zh-CN" altLang="en-US" sz="2399" dirty="0">
                <a:solidFill>
                  <a:srgbClr val="C0504D"/>
                </a:solidFill>
              </a:rPr>
              <a:t>非命题</a:t>
            </a:r>
          </a:p>
        </p:txBody>
      </p:sp>
      <p:sp>
        <p:nvSpPr>
          <p:cNvPr id="6" name="椭圆形标注 5">
            <a:extLst>
              <a:ext uri="{FF2B5EF4-FFF2-40B4-BE49-F238E27FC236}">
                <a16:creationId xmlns:a16="http://schemas.microsoft.com/office/drawing/2014/main" id="{984BFF0D-6640-486E-9F31-2773D4947AED}"/>
              </a:ext>
            </a:extLst>
          </p:cNvPr>
          <p:cNvSpPr>
            <a:spLocks noChangeArrowheads="1"/>
          </p:cNvSpPr>
          <p:nvPr/>
        </p:nvSpPr>
        <p:spPr bwMode="auto">
          <a:xfrm>
            <a:off x="4434369" y="4191573"/>
            <a:ext cx="1406285" cy="725728"/>
          </a:xfrm>
          <a:prstGeom prst="wedgeEllipseCallout">
            <a:avLst>
              <a:gd name="adj1" fmla="val -77467"/>
              <a:gd name="adj2" fmla="val 86036"/>
            </a:avLst>
          </a:prstGeom>
          <a:solidFill>
            <a:srgbClr val="FFFF66">
              <a:alpha val="89803"/>
            </a:srgbClr>
          </a:solidFill>
          <a:ln w="12700">
            <a:solidFill>
              <a:srgbClr val="003300"/>
            </a:solidFill>
            <a:miter lim="800000"/>
            <a:headEnd/>
            <a:tailEnd/>
          </a:ln>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zh-CN" altLang="en-US" sz="2801" b="0">
                <a:solidFill>
                  <a:srgbClr val="FF0000"/>
                </a:solidFill>
              </a:rPr>
              <a:t>悖论</a:t>
            </a:r>
          </a:p>
        </p:txBody>
      </p:sp>
    </p:spTree>
    <p:custDataLst>
      <p:tags r:id="rId1"/>
    </p:custDataLst>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7">
                                            <p:txEl>
                                              <p:pRg st="8" end="8"/>
                                            </p:txEl>
                                          </p:spTgt>
                                        </p:tgtEl>
                                        <p:attrNameLst>
                                          <p:attrName>style.visibility</p:attrName>
                                        </p:attrNameLst>
                                      </p:cBhvr>
                                      <p:to>
                                        <p:strVal val="visible"/>
                                      </p:to>
                                    </p:set>
                                    <p:anim calcmode="lin" valueType="num">
                                      <p:cBhvr additive="base">
                                        <p:cTn id="7" dur="500" fill="hold"/>
                                        <p:tgtEl>
                                          <p:spTgt spid="13317">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7">
                                            <p:txEl>
                                              <p:pRg st="9" end="9"/>
                                            </p:txEl>
                                          </p:spTgt>
                                        </p:tgtEl>
                                        <p:attrNameLst>
                                          <p:attrName>style.visibility</p:attrName>
                                        </p:attrNameLst>
                                      </p:cBhvr>
                                      <p:to>
                                        <p:strVal val="visible"/>
                                      </p:to>
                                    </p:set>
                                    <p:anim calcmode="lin" valueType="num">
                                      <p:cBhvr additive="base">
                                        <p:cTn id="13" dur="500" fill="hold"/>
                                        <p:tgtEl>
                                          <p:spTgt spid="13317">
                                            <p:txEl>
                                              <p:pRg st="9" end="9"/>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7">
                                            <p:txEl>
                                              <p:pRg st="0" end="0"/>
                                            </p:txEl>
                                          </p:spTgt>
                                        </p:tgtEl>
                                        <p:attrNameLst>
                                          <p:attrName>style.visibility</p:attrName>
                                        </p:attrNameLst>
                                      </p:cBhvr>
                                      <p:to>
                                        <p:strVal val="visible"/>
                                      </p:to>
                                    </p:set>
                                    <p:anim calcmode="lin" valueType="num">
                                      <p:cBhvr additive="base">
                                        <p:cTn id="19" dur="500" fill="hold"/>
                                        <p:tgtEl>
                                          <p:spTgt spid="1331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7">
                                            <p:txEl>
                                              <p:pRg st="1" end="1"/>
                                            </p:txEl>
                                          </p:spTgt>
                                        </p:tgtEl>
                                        <p:attrNameLst>
                                          <p:attrName>style.visibility</p:attrName>
                                        </p:attrNameLst>
                                      </p:cBhvr>
                                      <p:to>
                                        <p:strVal val="visible"/>
                                      </p:to>
                                    </p:set>
                                    <p:anim calcmode="lin" valueType="num">
                                      <p:cBhvr additive="base">
                                        <p:cTn id="25" dur="500" fill="hold"/>
                                        <p:tgtEl>
                                          <p:spTgt spid="1331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7">
                                            <p:txEl>
                                              <p:pRg st="2" end="2"/>
                                            </p:txEl>
                                          </p:spTgt>
                                        </p:tgtEl>
                                        <p:attrNameLst>
                                          <p:attrName>style.visibility</p:attrName>
                                        </p:attrNameLst>
                                      </p:cBhvr>
                                      <p:to>
                                        <p:strVal val="visible"/>
                                      </p:to>
                                    </p:set>
                                    <p:anim calcmode="lin" valueType="num">
                                      <p:cBhvr additive="base">
                                        <p:cTn id="31" dur="500" fill="hold"/>
                                        <p:tgtEl>
                                          <p:spTgt spid="13317">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317">
                                            <p:txEl>
                                              <p:pRg st="3" end="3"/>
                                            </p:txEl>
                                          </p:spTgt>
                                        </p:tgtEl>
                                        <p:attrNameLst>
                                          <p:attrName>style.visibility</p:attrName>
                                        </p:attrNameLst>
                                      </p:cBhvr>
                                      <p:to>
                                        <p:strVal val="visible"/>
                                      </p:to>
                                    </p:set>
                                    <p:anim calcmode="lin" valueType="num">
                                      <p:cBhvr additive="base">
                                        <p:cTn id="37" dur="500" fill="hold"/>
                                        <p:tgtEl>
                                          <p:spTgt spid="13317">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31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317">
                                            <p:txEl>
                                              <p:pRg st="4" end="4"/>
                                            </p:txEl>
                                          </p:spTgt>
                                        </p:tgtEl>
                                        <p:attrNameLst>
                                          <p:attrName>style.visibility</p:attrName>
                                        </p:attrNameLst>
                                      </p:cBhvr>
                                      <p:to>
                                        <p:strVal val="visible"/>
                                      </p:to>
                                    </p:set>
                                    <p:anim calcmode="lin" valueType="num">
                                      <p:cBhvr additive="base">
                                        <p:cTn id="43" dur="500" fill="hold"/>
                                        <p:tgtEl>
                                          <p:spTgt spid="13317">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31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317">
                                            <p:txEl>
                                              <p:pRg st="5" end="5"/>
                                            </p:txEl>
                                          </p:spTgt>
                                        </p:tgtEl>
                                        <p:attrNameLst>
                                          <p:attrName>style.visibility</p:attrName>
                                        </p:attrNameLst>
                                      </p:cBhvr>
                                      <p:to>
                                        <p:strVal val="visible"/>
                                      </p:to>
                                    </p:set>
                                    <p:anim calcmode="lin" valueType="num">
                                      <p:cBhvr additive="base">
                                        <p:cTn id="49" dur="500" fill="hold"/>
                                        <p:tgtEl>
                                          <p:spTgt spid="13317">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31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3317">
                                            <p:txEl>
                                              <p:pRg st="6" end="6"/>
                                            </p:txEl>
                                          </p:spTgt>
                                        </p:tgtEl>
                                        <p:attrNameLst>
                                          <p:attrName>style.visibility</p:attrName>
                                        </p:attrNameLst>
                                      </p:cBhvr>
                                      <p:to>
                                        <p:strVal val="visible"/>
                                      </p:to>
                                    </p:set>
                                    <p:anim calcmode="lin" valueType="num">
                                      <p:cBhvr additive="base">
                                        <p:cTn id="55" dur="500" fill="hold"/>
                                        <p:tgtEl>
                                          <p:spTgt spid="13317">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331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3317">
                                            <p:txEl>
                                              <p:pRg st="7" end="7"/>
                                            </p:txEl>
                                          </p:spTgt>
                                        </p:tgtEl>
                                        <p:attrNameLst>
                                          <p:attrName>style.visibility</p:attrName>
                                        </p:attrNameLst>
                                      </p:cBhvr>
                                      <p:to>
                                        <p:strVal val="visible"/>
                                      </p:to>
                                    </p:set>
                                    <p:anim calcmode="lin" valueType="num">
                                      <p:cBhvr additive="base">
                                        <p:cTn id="61" dur="500" fill="hold"/>
                                        <p:tgtEl>
                                          <p:spTgt spid="13317">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331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circle(in)">
                                      <p:cBhvr>
                                        <p:cTn id="6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uiExpand="1" build="p" autoUpdateAnimBg="0"/>
      <p:bldP spid="6" grpId="0" animBg="1"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47" name="Rectangle 2">
            <a:extLst>
              <a:ext uri="{FF2B5EF4-FFF2-40B4-BE49-F238E27FC236}">
                <a16:creationId xmlns:a16="http://schemas.microsoft.com/office/drawing/2014/main" id="{AB9251F8-834B-4DDA-BF88-6FD0996A6CDA}"/>
              </a:ext>
            </a:extLst>
          </p:cNvPr>
          <p:cNvSpPr>
            <a:spLocks noGrp="1" noChangeArrowheads="1"/>
          </p:cNvSpPr>
          <p:nvPr>
            <p:ph type="body" idx="4294967295"/>
          </p:nvPr>
        </p:nvSpPr>
        <p:spPr>
          <a:xfrm>
            <a:off x="326280" y="2604362"/>
            <a:ext cx="11257710" cy="2245365"/>
          </a:xfrm>
        </p:spPr>
        <p:txBody>
          <a:bodyPr>
            <a:normAutofit lnSpcReduction="10000"/>
          </a:bodyPr>
          <a:lstStyle/>
          <a:p>
            <a:pPr marL="0" indent="0">
              <a:buNone/>
            </a:pPr>
            <a:r>
              <a:rPr lang="zh-CN" altLang="en-US" dirty="0">
                <a:solidFill>
                  <a:srgbClr val="C00000"/>
                </a:solidFill>
              </a:rPr>
              <a:t>解  </a:t>
            </a:r>
            <a:r>
              <a:rPr lang="zh-CN" altLang="en-US" dirty="0"/>
              <a:t> </a:t>
            </a:r>
            <a:r>
              <a:rPr lang="zh-CN" altLang="en-US" dirty="0">
                <a:solidFill>
                  <a:srgbClr val="0000FF"/>
                </a:solidFill>
              </a:rPr>
              <a:t>设  </a:t>
            </a:r>
            <a:r>
              <a:rPr lang="en-US" altLang="zh-CN" dirty="0">
                <a:solidFill>
                  <a:srgbClr val="0000FF"/>
                </a:solidFill>
              </a:rPr>
              <a:t>P</a:t>
            </a:r>
            <a:r>
              <a:rPr lang="zh-CN" altLang="en-US" dirty="0">
                <a:solidFill>
                  <a:srgbClr val="0000FF"/>
                </a:solidFill>
              </a:rPr>
              <a:t>：</a:t>
            </a:r>
            <a:r>
              <a:rPr lang="en-US" altLang="zh-CN" dirty="0">
                <a:solidFill>
                  <a:srgbClr val="0000FF"/>
                </a:solidFill>
              </a:rPr>
              <a:t>A</a:t>
            </a:r>
            <a:r>
              <a:rPr lang="zh-CN" altLang="en-US" dirty="0">
                <a:solidFill>
                  <a:srgbClr val="0000FF"/>
                </a:solidFill>
              </a:rPr>
              <a:t>曾到过受害者房间；  </a:t>
            </a:r>
            <a:r>
              <a:rPr lang="en-US" altLang="zh-CN" dirty="0">
                <a:solidFill>
                  <a:srgbClr val="0000FF"/>
                </a:solidFill>
              </a:rPr>
              <a:t>Q</a:t>
            </a:r>
            <a:r>
              <a:rPr lang="zh-CN" altLang="en-US" dirty="0">
                <a:solidFill>
                  <a:srgbClr val="0000FF"/>
                </a:solidFill>
              </a:rPr>
              <a:t>：</a:t>
            </a:r>
            <a:r>
              <a:rPr lang="en-US" altLang="zh-CN" dirty="0">
                <a:solidFill>
                  <a:srgbClr val="0000FF"/>
                </a:solidFill>
              </a:rPr>
              <a:t>A</a:t>
            </a:r>
            <a:r>
              <a:rPr lang="zh-CN" altLang="en-US" dirty="0">
                <a:solidFill>
                  <a:srgbClr val="0000FF"/>
                </a:solidFill>
              </a:rPr>
              <a:t>在</a:t>
            </a:r>
            <a:r>
              <a:rPr lang="en-US" altLang="zh-CN" dirty="0">
                <a:solidFill>
                  <a:srgbClr val="0000FF"/>
                </a:solidFill>
              </a:rPr>
              <a:t>11</a:t>
            </a:r>
            <a:r>
              <a:rPr lang="zh-CN" altLang="en-US" dirty="0">
                <a:solidFill>
                  <a:srgbClr val="0000FF"/>
                </a:solidFill>
              </a:rPr>
              <a:t>点以前离开；  </a:t>
            </a:r>
            <a:r>
              <a:rPr lang="en-US" altLang="zh-CN" dirty="0">
                <a:solidFill>
                  <a:srgbClr val="0000FF"/>
                </a:solidFill>
              </a:rPr>
              <a:t>R</a:t>
            </a:r>
            <a:r>
              <a:rPr lang="zh-CN" altLang="en-US" dirty="0">
                <a:solidFill>
                  <a:srgbClr val="0000FF"/>
                </a:solidFill>
              </a:rPr>
              <a:t>：</a:t>
            </a:r>
            <a:r>
              <a:rPr lang="en-US" altLang="zh-CN" dirty="0">
                <a:solidFill>
                  <a:srgbClr val="0000FF"/>
                </a:solidFill>
              </a:rPr>
              <a:t>A</a:t>
            </a:r>
            <a:r>
              <a:rPr lang="zh-CN" altLang="en-US" dirty="0">
                <a:solidFill>
                  <a:srgbClr val="0000FF"/>
                </a:solidFill>
              </a:rPr>
              <a:t>犯了谋杀罪；</a:t>
            </a:r>
            <a:endParaRPr lang="en-US" altLang="zh-CN" dirty="0">
              <a:solidFill>
                <a:srgbClr val="0000FF"/>
              </a:solidFill>
            </a:endParaRPr>
          </a:p>
          <a:p>
            <a:pPr marL="0" indent="0">
              <a:buNone/>
            </a:pPr>
            <a:r>
              <a:rPr lang="en-US" altLang="zh-CN" dirty="0">
                <a:solidFill>
                  <a:srgbClr val="0000FF"/>
                </a:solidFill>
              </a:rPr>
              <a:t>           S</a:t>
            </a:r>
            <a:r>
              <a:rPr lang="zh-CN" altLang="en-US" dirty="0">
                <a:solidFill>
                  <a:srgbClr val="0000FF"/>
                </a:solidFill>
              </a:rPr>
              <a:t>：看门人会看见他，则上述命题可符号化为：</a:t>
            </a:r>
            <a:endParaRPr lang="zh-CN" altLang="en-US" dirty="0"/>
          </a:p>
          <a:p>
            <a:pPr marL="0" indent="0" algn="ctr">
              <a:buNone/>
            </a:pPr>
            <a:r>
              <a:rPr lang="en-US" altLang="zh-CN" dirty="0"/>
              <a:t>(P∧¬Q)→R</a:t>
            </a:r>
            <a:r>
              <a:rPr lang="zh-CN" altLang="en-US" dirty="0"/>
              <a:t>，</a:t>
            </a:r>
            <a:r>
              <a:rPr lang="en-US" altLang="zh-CN" dirty="0"/>
              <a:t>P</a:t>
            </a:r>
            <a:r>
              <a:rPr lang="zh-CN" altLang="en-US" dirty="0"/>
              <a:t>，</a:t>
            </a:r>
            <a:r>
              <a:rPr lang="en-US" altLang="zh-CN" dirty="0"/>
              <a:t>Q→S</a:t>
            </a:r>
            <a:r>
              <a:rPr lang="zh-CN" altLang="en-US" dirty="0"/>
              <a:t>，</a:t>
            </a:r>
            <a:r>
              <a:rPr lang="en-US" altLang="zh-CN" dirty="0"/>
              <a:t>¬S </a:t>
            </a:r>
            <a:r>
              <a:rPr lang="en-US" altLang="en-US" noProof="1">
                <a:sym typeface="Symbol" panose="05050102010706020507" pitchFamily="18" charset="2"/>
              </a:rPr>
              <a:t> </a:t>
            </a:r>
            <a:r>
              <a:rPr lang="en-US" altLang="zh-CN" dirty="0"/>
              <a:t>R</a:t>
            </a:r>
            <a:r>
              <a:rPr lang="zh-CN" altLang="en-US" dirty="0"/>
              <a:t>。</a:t>
            </a:r>
            <a:endParaRPr lang="en-US" altLang="zh-CN" dirty="0"/>
          </a:p>
          <a:p>
            <a:pPr marL="0" indent="0">
              <a:buNone/>
            </a:pPr>
            <a:r>
              <a:rPr lang="zh-CN" altLang="en-US" dirty="0">
                <a:solidFill>
                  <a:srgbClr val="C00000"/>
                </a:solidFill>
              </a:rPr>
              <a:t>推理如下：</a:t>
            </a:r>
          </a:p>
        </p:txBody>
      </p:sp>
      <p:sp>
        <p:nvSpPr>
          <p:cNvPr id="149508" name="Rectangle 3">
            <a:extLst>
              <a:ext uri="{FF2B5EF4-FFF2-40B4-BE49-F238E27FC236}">
                <a16:creationId xmlns:a16="http://schemas.microsoft.com/office/drawing/2014/main" id="{889902B4-5550-4020-AD94-96B0204CC911}"/>
              </a:ext>
            </a:extLst>
          </p:cNvPr>
          <p:cNvSpPr>
            <a:spLocks noChangeArrowheads="1"/>
          </p:cNvSpPr>
          <p:nvPr/>
        </p:nvSpPr>
        <p:spPr bwMode="auto">
          <a:xfrm>
            <a:off x="298573" y="915798"/>
            <a:ext cx="11437773" cy="1762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50000"/>
              </a:lnSpc>
              <a:buNone/>
            </a:pPr>
            <a:r>
              <a:rPr lang="zh-CN" altLang="zh-CN" sz="2399" dirty="0">
                <a:solidFill>
                  <a:srgbClr val="C00000"/>
                </a:solidFill>
                <a:latin typeface="微软雅黑"/>
                <a:ea typeface="微软雅黑"/>
              </a:rPr>
              <a:t>例</a:t>
            </a:r>
            <a:r>
              <a:rPr lang="en-US" altLang="zh-CN" sz="2399" dirty="0">
                <a:solidFill>
                  <a:srgbClr val="C00000"/>
                </a:solidFill>
                <a:latin typeface="微软雅黑"/>
                <a:ea typeface="微软雅黑"/>
              </a:rPr>
              <a:t>2.44  </a:t>
            </a:r>
            <a:r>
              <a:rPr lang="zh-CN" altLang="en-US" sz="2399" dirty="0">
                <a:latin typeface="微软雅黑"/>
                <a:ea typeface="微软雅黑"/>
              </a:rPr>
              <a:t>符号化下面的命题，并用演绎法证明结论是否有效。</a:t>
            </a:r>
            <a:endParaRPr lang="en-US" altLang="zh-CN" sz="2399" dirty="0">
              <a:latin typeface="微软雅黑"/>
              <a:ea typeface="微软雅黑"/>
            </a:endParaRPr>
          </a:p>
          <a:p>
            <a:pPr defTabSz="1219261">
              <a:lnSpc>
                <a:spcPct val="150000"/>
              </a:lnSpc>
              <a:buNone/>
            </a:pPr>
            <a:r>
              <a:rPr lang="zh-CN" altLang="zh-CN" sz="2399" spc="-50" dirty="0">
                <a:latin typeface="微软雅黑"/>
                <a:ea typeface="微软雅黑"/>
              </a:rPr>
              <a:t>只要</a:t>
            </a:r>
            <a:r>
              <a:rPr lang="en-US" altLang="zh-CN" sz="2399" spc="-50" dirty="0">
                <a:latin typeface="微软雅黑"/>
                <a:ea typeface="微软雅黑"/>
              </a:rPr>
              <a:t>A</a:t>
            </a:r>
            <a:r>
              <a:rPr lang="zh-CN" altLang="zh-CN" sz="2399" spc="-50" dirty="0">
                <a:latin typeface="微软雅黑"/>
                <a:ea typeface="微软雅黑"/>
              </a:rPr>
              <a:t>曾到过受害者房间并且</a:t>
            </a:r>
            <a:r>
              <a:rPr lang="en-US" altLang="zh-CN" sz="2399" spc="-50" dirty="0">
                <a:latin typeface="微软雅黑"/>
                <a:ea typeface="微软雅黑"/>
              </a:rPr>
              <a:t>11</a:t>
            </a:r>
            <a:r>
              <a:rPr lang="zh-CN" altLang="zh-CN" sz="2399" spc="-50" dirty="0">
                <a:latin typeface="微软雅黑"/>
                <a:ea typeface="微软雅黑"/>
              </a:rPr>
              <a:t>点以前没离开，</a:t>
            </a:r>
            <a:r>
              <a:rPr lang="en-US" altLang="zh-CN" sz="2399" spc="-50" dirty="0">
                <a:latin typeface="微软雅黑"/>
                <a:ea typeface="微软雅黑"/>
              </a:rPr>
              <a:t>A</a:t>
            </a:r>
            <a:r>
              <a:rPr lang="zh-CN" altLang="zh-CN" sz="2399" spc="-50" dirty="0">
                <a:latin typeface="微软雅黑"/>
                <a:ea typeface="微软雅黑"/>
              </a:rPr>
              <a:t>就犯了谋杀罪；</a:t>
            </a:r>
            <a:r>
              <a:rPr lang="en-US" altLang="zh-CN" sz="2399" spc="-50" dirty="0">
                <a:latin typeface="微软雅黑"/>
                <a:ea typeface="微软雅黑"/>
              </a:rPr>
              <a:t>A</a:t>
            </a:r>
            <a:r>
              <a:rPr lang="zh-CN" altLang="zh-CN" sz="2399" spc="-50" dirty="0">
                <a:latin typeface="微软雅黑"/>
                <a:ea typeface="微软雅黑"/>
              </a:rPr>
              <a:t>曾到过受害者房间；如果在</a:t>
            </a:r>
            <a:r>
              <a:rPr lang="en-US" altLang="zh-CN" sz="2399" spc="-50" dirty="0">
                <a:latin typeface="微软雅黑"/>
                <a:ea typeface="微软雅黑"/>
              </a:rPr>
              <a:t>11</a:t>
            </a:r>
            <a:r>
              <a:rPr lang="zh-CN" altLang="zh-CN" sz="2399" spc="-50" dirty="0">
                <a:latin typeface="微软雅黑"/>
                <a:ea typeface="微软雅黑"/>
              </a:rPr>
              <a:t>点以前离开，看门人会看见他；看门人没有看见他。所以</a:t>
            </a:r>
            <a:r>
              <a:rPr lang="en-US" altLang="zh-CN" sz="2399" spc="-50" dirty="0">
                <a:latin typeface="微软雅黑"/>
                <a:ea typeface="微软雅黑"/>
              </a:rPr>
              <a:t>A</a:t>
            </a:r>
            <a:r>
              <a:rPr lang="zh-CN" altLang="zh-CN" sz="2399" spc="-50" dirty="0">
                <a:latin typeface="微软雅黑"/>
                <a:ea typeface="微软雅黑"/>
              </a:rPr>
              <a:t>犯了谋杀罪。</a:t>
            </a:r>
          </a:p>
        </p:txBody>
      </p:sp>
      <p:sp>
        <p:nvSpPr>
          <p:cNvPr id="11" name="Rectangle 2">
            <a:extLst>
              <a:ext uri="{FF2B5EF4-FFF2-40B4-BE49-F238E27FC236}">
                <a16:creationId xmlns:a16="http://schemas.microsoft.com/office/drawing/2014/main" id="{1B4C0154-9E68-489D-AA45-D941F0AAED75}"/>
              </a:ext>
            </a:extLst>
          </p:cNvPr>
          <p:cNvSpPr txBox="1">
            <a:spLocks noChangeArrowheads="1"/>
          </p:cNvSpPr>
          <p:nvPr/>
        </p:nvSpPr>
        <p:spPr>
          <a:xfrm>
            <a:off x="915493" y="98632"/>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dirty="0"/>
              <a:t>例</a:t>
            </a:r>
            <a:r>
              <a:rPr lang="en-US" altLang="zh-CN" dirty="0"/>
              <a:t>2.44 </a:t>
            </a:r>
            <a:endParaRPr lang="zh-CN" altLang="en-US" sz="2000" dirty="0">
              <a:solidFill>
                <a:prstClr val="white"/>
              </a:solidFill>
            </a:endParaRPr>
          </a:p>
        </p:txBody>
      </p:sp>
      <p:sp>
        <p:nvSpPr>
          <p:cNvPr id="5" name="矩形 4">
            <a:extLst>
              <a:ext uri="{FF2B5EF4-FFF2-40B4-BE49-F238E27FC236}">
                <a16:creationId xmlns:a16="http://schemas.microsoft.com/office/drawing/2014/main" id="{8C3796E1-4C50-4BCA-A12E-36EA68313D9F}"/>
              </a:ext>
            </a:extLst>
          </p:cNvPr>
          <p:cNvSpPr/>
          <p:nvPr/>
        </p:nvSpPr>
        <p:spPr>
          <a:xfrm>
            <a:off x="364314" y="4849726"/>
            <a:ext cx="4957106" cy="1688564"/>
          </a:xfrm>
          <a:prstGeom prst="rect">
            <a:avLst/>
          </a:prstGeom>
        </p:spPr>
        <p:txBody>
          <a:bodyPr wrap="square">
            <a:spAutoFit/>
          </a:bodyPr>
          <a:lstStyle/>
          <a:p>
            <a:pPr defTabSz="1219261">
              <a:lnSpc>
                <a:spcPct val="150000"/>
              </a:lnSpc>
            </a:pPr>
            <a:r>
              <a:rPr lang="en-US" altLang="zh-CN" sz="2399" b="1" dirty="0">
                <a:solidFill>
                  <a:prstClr val="black"/>
                </a:solidFill>
                <a:latin typeface="微软雅黑"/>
                <a:ea typeface="微软雅黑"/>
              </a:rPr>
              <a:t>① ¬S     	P</a:t>
            </a:r>
          </a:p>
          <a:p>
            <a:pPr defTabSz="1219261">
              <a:lnSpc>
                <a:spcPct val="150000"/>
              </a:lnSpc>
            </a:pPr>
            <a:r>
              <a:rPr lang="en-US" altLang="zh-CN" sz="2399" b="1" dirty="0">
                <a:solidFill>
                  <a:prstClr val="black"/>
                </a:solidFill>
                <a:latin typeface="微软雅黑"/>
                <a:ea typeface="微软雅黑"/>
              </a:rPr>
              <a:t>② Q→S          	P</a:t>
            </a:r>
          </a:p>
          <a:p>
            <a:pPr defTabSz="1219261">
              <a:lnSpc>
                <a:spcPct val="150000"/>
              </a:lnSpc>
            </a:pPr>
            <a:r>
              <a:rPr lang="en-US" altLang="zh-CN" sz="2399" b="1" dirty="0">
                <a:solidFill>
                  <a:prstClr val="black"/>
                </a:solidFill>
                <a:latin typeface="微软雅黑"/>
                <a:ea typeface="微软雅黑"/>
              </a:rPr>
              <a:t>③ ¬Q           	T</a:t>
            </a:r>
            <a:r>
              <a:rPr lang="zh-CN" altLang="en-US" sz="2399" b="1" dirty="0">
                <a:solidFill>
                  <a:prstClr val="black"/>
                </a:solidFill>
                <a:latin typeface="微软雅黑"/>
                <a:ea typeface="微软雅黑"/>
              </a:rPr>
              <a:t>，①，②，</a:t>
            </a:r>
            <a:r>
              <a:rPr lang="en-US" altLang="zh-CN" sz="2399" b="1" dirty="0">
                <a:solidFill>
                  <a:prstClr val="black"/>
                </a:solidFill>
                <a:latin typeface="微软雅黑"/>
                <a:ea typeface="微软雅黑"/>
              </a:rPr>
              <a:t>I</a:t>
            </a:r>
          </a:p>
        </p:txBody>
      </p:sp>
      <p:sp>
        <p:nvSpPr>
          <p:cNvPr id="16" name="矩形 15">
            <a:extLst>
              <a:ext uri="{FF2B5EF4-FFF2-40B4-BE49-F238E27FC236}">
                <a16:creationId xmlns:a16="http://schemas.microsoft.com/office/drawing/2014/main" id="{89CBB7BD-CBE1-495E-8EB0-5FB69BCC5F84}"/>
              </a:ext>
            </a:extLst>
          </p:cNvPr>
          <p:cNvSpPr/>
          <p:nvPr/>
        </p:nvSpPr>
        <p:spPr>
          <a:xfrm>
            <a:off x="7089489" y="4292926"/>
            <a:ext cx="4957106" cy="2242401"/>
          </a:xfrm>
          <a:prstGeom prst="rect">
            <a:avLst/>
          </a:prstGeom>
        </p:spPr>
        <p:txBody>
          <a:bodyPr wrap="square">
            <a:spAutoFit/>
          </a:bodyPr>
          <a:lstStyle/>
          <a:p>
            <a:pPr defTabSz="1219261">
              <a:lnSpc>
                <a:spcPct val="150000"/>
              </a:lnSpc>
            </a:pPr>
            <a:r>
              <a:rPr lang="en-US" altLang="zh-CN" sz="2399" b="1" dirty="0">
                <a:solidFill>
                  <a:prstClr val="black"/>
                </a:solidFill>
                <a:latin typeface="微软雅黑"/>
                <a:ea typeface="微软雅黑"/>
              </a:rPr>
              <a:t>④ P      		P</a:t>
            </a:r>
          </a:p>
          <a:p>
            <a:pPr defTabSz="1219261">
              <a:lnSpc>
                <a:spcPct val="150000"/>
              </a:lnSpc>
            </a:pPr>
            <a:r>
              <a:rPr lang="en-US" altLang="zh-CN" sz="2399" b="1" dirty="0">
                <a:solidFill>
                  <a:prstClr val="black"/>
                </a:solidFill>
                <a:latin typeface="微软雅黑"/>
                <a:ea typeface="微软雅黑"/>
              </a:rPr>
              <a:t>⑤ P∧¬Q       	T</a:t>
            </a:r>
            <a:r>
              <a:rPr lang="zh-CN" altLang="en-US" sz="2399" b="1" dirty="0">
                <a:solidFill>
                  <a:prstClr val="black"/>
                </a:solidFill>
                <a:latin typeface="微软雅黑"/>
                <a:ea typeface="微软雅黑"/>
              </a:rPr>
              <a:t>，③，④，</a:t>
            </a:r>
            <a:r>
              <a:rPr lang="en-US" altLang="zh-CN" sz="2399" b="1" dirty="0">
                <a:solidFill>
                  <a:prstClr val="black"/>
                </a:solidFill>
                <a:latin typeface="微软雅黑"/>
                <a:ea typeface="微软雅黑"/>
              </a:rPr>
              <a:t>I</a:t>
            </a:r>
          </a:p>
          <a:p>
            <a:pPr defTabSz="1219261">
              <a:lnSpc>
                <a:spcPct val="150000"/>
              </a:lnSpc>
            </a:pPr>
            <a:r>
              <a:rPr lang="en-US" altLang="zh-CN" sz="2399" b="1" dirty="0">
                <a:solidFill>
                  <a:prstClr val="black"/>
                </a:solidFill>
                <a:latin typeface="微软雅黑"/>
                <a:ea typeface="微软雅黑"/>
              </a:rPr>
              <a:t>⑥ (P∧¬Q)→R   	P</a:t>
            </a:r>
          </a:p>
          <a:p>
            <a:pPr defTabSz="1219261">
              <a:lnSpc>
                <a:spcPct val="150000"/>
              </a:lnSpc>
            </a:pPr>
            <a:r>
              <a:rPr lang="en-US" altLang="zh-CN" sz="2399" b="1" dirty="0">
                <a:solidFill>
                  <a:prstClr val="black"/>
                </a:solidFill>
                <a:latin typeface="微软雅黑"/>
                <a:ea typeface="微软雅黑"/>
              </a:rPr>
              <a:t>⑦ R                   	T</a:t>
            </a:r>
            <a:r>
              <a:rPr lang="zh-CN" altLang="en-US" sz="2399" b="1" dirty="0">
                <a:solidFill>
                  <a:prstClr val="black"/>
                </a:solidFill>
                <a:latin typeface="微软雅黑"/>
                <a:ea typeface="微软雅黑"/>
              </a:rPr>
              <a:t>，⑤，⑥，</a:t>
            </a:r>
            <a:r>
              <a:rPr lang="en-US" altLang="zh-CN" sz="2399" b="1" dirty="0">
                <a:solidFill>
                  <a:prstClr val="black"/>
                </a:solidFill>
                <a:latin typeface="微软雅黑"/>
                <a:ea typeface="微软雅黑"/>
              </a:rPr>
              <a:t>I</a:t>
            </a:r>
          </a:p>
        </p:txBody>
      </p:sp>
      <mc:AlternateContent xmlns:mc="http://schemas.openxmlformats.org/markup-compatibility/2006" xmlns:p14="http://schemas.microsoft.com/office/powerpoint/2010/main">
        <mc:Choice Requires="p14">
          <p:contentPart p14:bwMode="auto" r:id="rId4">
            <p14:nvContentPartPr>
              <p14:cNvPr id="6" name="墨迹 5">
                <a:extLst>
                  <a:ext uri="{FF2B5EF4-FFF2-40B4-BE49-F238E27FC236}">
                    <a16:creationId xmlns:a16="http://schemas.microsoft.com/office/drawing/2014/main" id="{F6195C3E-9316-421A-BAD0-9B67584FAA59}"/>
                  </a:ext>
                </a:extLst>
              </p14:cNvPr>
              <p14:cNvContentPartPr/>
              <p14:nvPr/>
            </p14:nvContentPartPr>
            <p14:xfrm>
              <a:off x="5702243" y="2079842"/>
              <a:ext cx="155556" cy="64095"/>
            </p14:xfrm>
          </p:contentPart>
        </mc:Choice>
        <mc:Fallback xmlns="">
          <p:pic>
            <p:nvPicPr>
              <p:cNvPr id="6" name="墨迹 5">
                <a:extLst>
                  <a:ext uri="{FF2B5EF4-FFF2-40B4-BE49-F238E27FC236}">
                    <a16:creationId xmlns:a16="http://schemas.microsoft.com/office/drawing/2014/main" id="{F6195C3E-9316-421A-BAD0-9B67584FAA59}"/>
                  </a:ext>
                </a:extLst>
              </p:cNvPr>
              <p:cNvPicPr/>
              <p:nvPr/>
            </p:nvPicPr>
            <p:blipFill>
              <a:blip r:embed="rId5"/>
              <a:stretch>
                <a:fillRect/>
              </a:stretch>
            </p:blipFill>
            <p:spPr>
              <a:xfrm>
                <a:off x="5692881" y="2070480"/>
                <a:ext cx="174280" cy="82819"/>
              </a:xfrm>
              <a:prstGeom prst="rect">
                <a:avLst/>
              </a:prstGeom>
            </p:spPr>
          </p:pic>
        </mc:Fallback>
      </mc:AlternateContent>
    </p:spTree>
    <p:custDataLst>
      <p:tags r:id="rId1"/>
    </p:custDataLst>
  </p:cSld>
  <p:clrMapOvr>
    <a:masterClrMapping/>
  </p:clrMapOvr>
  <p:transition>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anim calcmode="lin" valueType="num">
                                      <p:cBhvr additive="base">
                                        <p:cTn id="7" dur="500" fill="hold"/>
                                        <p:tgtEl>
                                          <p:spTgt spid="1597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97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59747">
                                            <p:txEl>
                                              <p:pRg st="1" end="1"/>
                                            </p:txEl>
                                          </p:spTgt>
                                        </p:tgtEl>
                                        <p:attrNameLst>
                                          <p:attrName>style.visibility</p:attrName>
                                        </p:attrNameLst>
                                      </p:cBhvr>
                                      <p:to>
                                        <p:strVal val="visible"/>
                                      </p:to>
                                    </p:set>
                                    <p:anim calcmode="lin" valueType="num">
                                      <p:cBhvr additive="base">
                                        <p:cTn id="13" dur="500" fill="hold"/>
                                        <p:tgtEl>
                                          <p:spTgt spid="1597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97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159747">
                                            <p:txEl>
                                              <p:pRg st="2" end="2"/>
                                            </p:txEl>
                                          </p:spTgt>
                                        </p:tgtEl>
                                        <p:attrNameLst>
                                          <p:attrName>style.visibility</p:attrName>
                                        </p:attrNameLst>
                                      </p:cBhvr>
                                      <p:to>
                                        <p:strVal val="visible"/>
                                      </p:to>
                                    </p:set>
                                    <p:anim calcmode="lin" valueType="num">
                                      <p:cBhvr additive="base">
                                        <p:cTn id="19" dur="500" fill="hold"/>
                                        <p:tgtEl>
                                          <p:spTgt spid="15974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9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159747">
                                            <p:txEl>
                                              <p:pRg st="3" end="3"/>
                                            </p:txEl>
                                          </p:spTgt>
                                        </p:tgtEl>
                                        <p:attrNameLst>
                                          <p:attrName>style.visibility</p:attrName>
                                        </p:attrNameLst>
                                      </p:cBhvr>
                                      <p:to>
                                        <p:strVal val="visible"/>
                                      </p:to>
                                    </p:set>
                                    <p:anim calcmode="lin" valueType="num">
                                      <p:cBhvr additive="base">
                                        <p:cTn id="25" dur="500" fill="hold"/>
                                        <p:tgtEl>
                                          <p:spTgt spid="15974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597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randombar(horizontal)">
                                      <p:cBhvr>
                                        <p:cTn id="31" dur="500"/>
                                        <p:tgtEl>
                                          <p:spTgt spid="5">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 calcmode="lin" valueType="num">
                                      <p:cBhvr>
                                        <p:cTn id="36"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37"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38"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39" dur="1000"/>
                                        <p:tgtEl>
                                          <p:spTgt spid="5">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5">
                                            <p:txEl>
                                              <p:pRg st="2" end="2"/>
                                            </p:txEl>
                                          </p:spTgt>
                                        </p:tgtEl>
                                        <p:attrNameLst>
                                          <p:attrName>style.visibility</p:attrName>
                                        </p:attrNameLst>
                                      </p:cBhvr>
                                      <p:to>
                                        <p:strVal val="visible"/>
                                      </p:to>
                                    </p:set>
                                    <p:animEffect transition="in" filter="randombar(horizontal)">
                                      <p:cBhvr>
                                        <p:cTn id="44" dur="500"/>
                                        <p:tgtEl>
                                          <p:spTgt spid="5">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49" dur="500"/>
                                        <p:tgtEl>
                                          <p:spTgt spid="16">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54" dur="500"/>
                                        <p:tgtEl>
                                          <p:spTgt spid="16">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59" dur="500"/>
                                        <p:tgtEl>
                                          <p:spTgt spid="16">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64"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build="p"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47" name="Rectangle 2">
            <a:extLst>
              <a:ext uri="{FF2B5EF4-FFF2-40B4-BE49-F238E27FC236}">
                <a16:creationId xmlns:a16="http://schemas.microsoft.com/office/drawing/2014/main" id="{AB9251F8-834B-4DDA-BF88-6FD0996A6CDA}"/>
              </a:ext>
            </a:extLst>
          </p:cNvPr>
          <p:cNvSpPr>
            <a:spLocks noGrp="1" noChangeArrowheads="1"/>
          </p:cNvSpPr>
          <p:nvPr>
            <p:ph type="body" idx="4294967295"/>
          </p:nvPr>
        </p:nvSpPr>
        <p:spPr>
          <a:xfrm>
            <a:off x="326280" y="2972943"/>
            <a:ext cx="11257710" cy="1891924"/>
          </a:xfrm>
        </p:spPr>
        <p:txBody>
          <a:bodyPr>
            <a:normAutofit/>
          </a:bodyPr>
          <a:lstStyle/>
          <a:p>
            <a:pPr marL="0" indent="0">
              <a:buNone/>
            </a:pPr>
            <a:r>
              <a:rPr lang="zh-CN" altLang="en-US" dirty="0">
                <a:solidFill>
                  <a:srgbClr val="C00000"/>
                </a:solidFill>
              </a:rPr>
              <a:t>解  </a:t>
            </a:r>
            <a:r>
              <a:rPr lang="zh-CN" altLang="en-US" dirty="0"/>
              <a:t>设 </a:t>
            </a:r>
            <a:r>
              <a:rPr lang="en-US" altLang="zh-CN" dirty="0"/>
              <a:t>P</a:t>
            </a:r>
            <a:r>
              <a:rPr lang="zh-CN" altLang="en-US" dirty="0"/>
              <a:t>：红队第三；</a:t>
            </a:r>
            <a:r>
              <a:rPr lang="en-US" altLang="zh-CN" dirty="0"/>
              <a:t>Q</a:t>
            </a:r>
            <a:r>
              <a:rPr lang="zh-CN" altLang="en-US" dirty="0"/>
              <a:t>：黄队第二；</a:t>
            </a:r>
            <a:r>
              <a:rPr lang="en-US" altLang="zh-CN" dirty="0"/>
              <a:t>R</a:t>
            </a:r>
            <a:r>
              <a:rPr lang="zh-CN" altLang="en-US" dirty="0"/>
              <a:t>：蓝队第四；</a:t>
            </a:r>
            <a:r>
              <a:rPr lang="en-US" altLang="zh-CN" dirty="0"/>
              <a:t>S</a:t>
            </a:r>
            <a:r>
              <a:rPr lang="zh-CN" altLang="en-US" dirty="0"/>
              <a:t>：白队第一，</a:t>
            </a:r>
            <a:endParaRPr lang="en-US" altLang="zh-CN" dirty="0"/>
          </a:p>
          <a:p>
            <a:pPr marL="0" indent="0">
              <a:buNone/>
            </a:pPr>
            <a:r>
              <a:rPr lang="en-US" altLang="zh-CN" dirty="0"/>
              <a:t>      </a:t>
            </a:r>
            <a:r>
              <a:rPr lang="zh-CN" altLang="en-US" dirty="0"/>
              <a:t>则上述命题可符号化为：</a:t>
            </a:r>
            <a:r>
              <a:rPr lang="en-US" altLang="zh-CN" dirty="0"/>
              <a:t>P→(Q→R)</a:t>
            </a:r>
            <a:r>
              <a:rPr lang="zh-CN" altLang="en-US" dirty="0"/>
              <a:t>，</a:t>
            </a:r>
            <a:r>
              <a:rPr lang="en-US" altLang="zh-CN" dirty="0"/>
              <a:t>¬S∨P</a:t>
            </a:r>
            <a:r>
              <a:rPr lang="zh-CN" altLang="en-US" dirty="0"/>
              <a:t>，</a:t>
            </a:r>
            <a:r>
              <a:rPr lang="en-US" altLang="zh-CN" dirty="0"/>
              <a:t>Q </a:t>
            </a:r>
            <a:r>
              <a:rPr lang="en-US" altLang="en-US" noProof="1">
                <a:sym typeface="Symbol" panose="05050102010706020507" pitchFamily="18" charset="2"/>
              </a:rPr>
              <a:t> </a:t>
            </a:r>
            <a:r>
              <a:rPr lang="en-US" altLang="zh-CN" dirty="0"/>
              <a:t>S→R</a:t>
            </a:r>
            <a:r>
              <a:rPr lang="zh-CN" altLang="en-US" dirty="0"/>
              <a:t>。 </a:t>
            </a:r>
            <a:endParaRPr lang="en-US" altLang="zh-CN" dirty="0"/>
          </a:p>
          <a:p>
            <a:pPr marL="0" indent="0">
              <a:buNone/>
            </a:pPr>
            <a:r>
              <a:rPr lang="zh-CN" altLang="en-US" dirty="0">
                <a:solidFill>
                  <a:srgbClr val="C00000"/>
                </a:solidFill>
              </a:rPr>
              <a:t>推理如下： （</a:t>
            </a:r>
            <a:r>
              <a:rPr lang="en-US" altLang="zh-CN" dirty="0">
                <a:solidFill>
                  <a:srgbClr val="C00000"/>
                </a:solidFill>
              </a:rPr>
              <a:t> CP</a:t>
            </a:r>
            <a:r>
              <a:rPr lang="zh-CN" altLang="en-US" dirty="0">
                <a:solidFill>
                  <a:srgbClr val="C00000"/>
                </a:solidFill>
              </a:rPr>
              <a:t>规则推理）</a:t>
            </a:r>
          </a:p>
        </p:txBody>
      </p:sp>
      <p:sp>
        <p:nvSpPr>
          <p:cNvPr id="149508" name="Rectangle 3">
            <a:extLst>
              <a:ext uri="{FF2B5EF4-FFF2-40B4-BE49-F238E27FC236}">
                <a16:creationId xmlns:a16="http://schemas.microsoft.com/office/drawing/2014/main" id="{889902B4-5550-4020-AD94-96B0204CC911}"/>
              </a:ext>
            </a:extLst>
          </p:cNvPr>
          <p:cNvSpPr>
            <a:spLocks noChangeArrowheads="1"/>
          </p:cNvSpPr>
          <p:nvPr/>
        </p:nvSpPr>
        <p:spPr bwMode="auto">
          <a:xfrm>
            <a:off x="298573" y="915798"/>
            <a:ext cx="11437773" cy="2178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40000"/>
              </a:lnSpc>
              <a:buNone/>
            </a:pPr>
            <a:r>
              <a:rPr lang="zh-CN" altLang="en-US" sz="2399" dirty="0">
                <a:solidFill>
                  <a:srgbClr val="C00000"/>
                </a:solidFill>
                <a:latin typeface="微软雅黑"/>
                <a:ea typeface="微软雅黑"/>
              </a:rPr>
              <a:t>例</a:t>
            </a:r>
            <a:r>
              <a:rPr lang="en-US" altLang="zh-CN" sz="2399" dirty="0">
                <a:solidFill>
                  <a:srgbClr val="C00000"/>
                </a:solidFill>
                <a:latin typeface="微软雅黑"/>
                <a:ea typeface="微软雅黑"/>
              </a:rPr>
              <a:t>2.45  </a:t>
            </a:r>
            <a:r>
              <a:rPr lang="zh-CN" altLang="en-US" sz="2399" dirty="0">
                <a:solidFill>
                  <a:prstClr val="black"/>
                </a:solidFill>
                <a:latin typeface="微软雅黑"/>
                <a:ea typeface="微软雅黑"/>
              </a:rPr>
              <a:t>符号化下面的命题，并用演绎法证明结论是否有效。 </a:t>
            </a:r>
            <a:endParaRPr lang="en-US" altLang="zh-CN" sz="2399" dirty="0">
              <a:solidFill>
                <a:prstClr val="black"/>
              </a:solidFill>
              <a:latin typeface="微软雅黑"/>
              <a:ea typeface="微软雅黑"/>
            </a:endParaRPr>
          </a:p>
          <a:p>
            <a:pPr defTabSz="1219261">
              <a:lnSpc>
                <a:spcPct val="140000"/>
              </a:lnSpc>
              <a:buNone/>
            </a:pPr>
            <a:r>
              <a:rPr lang="zh-CN" altLang="en-US" sz="2399" dirty="0">
                <a:solidFill>
                  <a:prstClr val="black"/>
                </a:solidFill>
                <a:latin typeface="微软雅黑"/>
                <a:ea typeface="微软雅黑"/>
              </a:rPr>
              <a:t>有红、黄、蓝、白四队参加足球联赛。如果红队第三，则当黄队第二时，蓝队第四；或者白队不是第一，或者红队第三；事实上，黄队第二。因此，如果白队第一，那么蓝队第四。</a:t>
            </a:r>
            <a:endParaRPr lang="zh-CN" altLang="zh-CN" sz="2399" dirty="0">
              <a:latin typeface="微软雅黑"/>
              <a:ea typeface="微软雅黑"/>
            </a:endParaRPr>
          </a:p>
        </p:txBody>
      </p:sp>
      <p:sp>
        <p:nvSpPr>
          <p:cNvPr id="11" name="Rectangle 2">
            <a:extLst>
              <a:ext uri="{FF2B5EF4-FFF2-40B4-BE49-F238E27FC236}">
                <a16:creationId xmlns:a16="http://schemas.microsoft.com/office/drawing/2014/main" id="{1B4C0154-9E68-489D-AA45-D941F0AAED75}"/>
              </a:ext>
            </a:extLst>
          </p:cNvPr>
          <p:cNvSpPr txBox="1">
            <a:spLocks noChangeArrowheads="1"/>
          </p:cNvSpPr>
          <p:nvPr/>
        </p:nvSpPr>
        <p:spPr>
          <a:xfrm>
            <a:off x="915493" y="98632"/>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dirty="0"/>
              <a:t>例</a:t>
            </a:r>
            <a:r>
              <a:rPr lang="en-US" altLang="zh-CN" dirty="0"/>
              <a:t>2.45</a:t>
            </a:r>
            <a:endParaRPr lang="zh-CN" altLang="en-US" sz="2000" dirty="0">
              <a:solidFill>
                <a:prstClr val="white"/>
              </a:solidFill>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2C22A75-E169-405B-8421-5EABECFE89C9}"/>
                  </a:ext>
                </a:extLst>
              </p:cNvPr>
              <p:cNvSpPr/>
              <p:nvPr/>
            </p:nvSpPr>
            <p:spPr>
              <a:xfrm>
                <a:off x="614362" y="4693137"/>
                <a:ext cx="5708359" cy="2242864"/>
              </a:xfrm>
              <a:prstGeom prst="rect">
                <a:avLst/>
              </a:prstGeom>
            </p:spPr>
            <p:txBody>
              <a:bodyPr wrap="square">
                <a:spAutoFit/>
              </a:bodyPr>
              <a:lstStyle/>
              <a:p>
                <a:pPr defTabSz="1219261">
                  <a:lnSpc>
                    <a:spcPct val="150000"/>
                  </a:lnSpc>
                </a:pPr>
                <a:r>
                  <a:rPr lang="zh-CN" altLang="zh-CN" sz="2399" b="1" dirty="0">
                    <a:solidFill>
                      <a:prstClr val="black"/>
                    </a:solidFill>
                    <a:latin typeface="微软雅黑"/>
                    <a:ea typeface="微软雅黑"/>
                  </a:rPr>
                  <a:t>① </a:t>
                </a:r>
                <a14:m>
                  <m:oMath xmlns:m="http://schemas.openxmlformats.org/officeDocument/2006/math">
                    <m:r>
                      <a:rPr lang="en-US" altLang="zh-CN" sz="2399" b="1">
                        <a:solidFill>
                          <a:prstClr val="black"/>
                        </a:solidFill>
                        <a:latin typeface="Cambria Math" panose="02040503050406030204" pitchFamily="18" charset="0"/>
                      </a:rPr>
                      <m:t>¬</m:t>
                    </m:r>
                  </m:oMath>
                </a14:m>
                <a:r>
                  <a:rPr lang="en-US" altLang="zh-CN" sz="2399" b="1" dirty="0">
                    <a:solidFill>
                      <a:prstClr val="black"/>
                    </a:solidFill>
                    <a:latin typeface="微软雅黑"/>
                    <a:ea typeface="微软雅黑"/>
                  </a:rPr>
                  <a:t>S</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P          		P</a:t>
                </a:r>
                <a:endParaRPr lang="zh-CN" altLang="zh-CN" sz="2399" b="1" dirty="0">
                  <a:solidFill>
                    <a:prstClr val="black"/>
                  </a:solidFill>
                  <a:latin typeface="微软雅黑"/>
                  <a:ea typeface="微软雅黑"/>
                </a:endParaRPr>
              </a:p>
              <a:p>
                <a:pPr defTabSz="1219261">
                  <a:lnSpc>
                    <a:spcPct val="150000"/>
                  </a:lnSpc>
                </a:pPr>
                <a:r>
                  <a:rPr lang="zh-CN" altLang="zh-CN" sz="2399" b="1" dirty="0">
                    <a:solidFill>
                      <a:prstClr val="black"/>
                    </a:solidFill>
                    <a:latin typeface="微软雅黑"/>
                    <a:ea typeface="微软雅黑"/>
                  </a:rPr>
                  <a:t>②</a:t>
                </a:r>
                <a:r>
                  <a:rPr lang="en-US" altLang="zh-CN" sz="2399" b="1" dirty="0">
                    <a:solidFill>
                      <a:prstClr val="black"/>
                    </a:solidFill>
                    <a:latin typeface="微软雅黑"/>
                    <a:ea typeface="微软雅黑"/>
                  </a:rPr>
                  <a:t> S                 		P (</a:t>
                </a:r>
                <a:r>
                  <a:rPr lang="zh-CN" altLang="zh-CN" sz="2399" b="1" dirty="0">
                    <a:solidFill>
                      <a:prstClr val="black"/>
                    </a:solidFill>
                    <a:latin typeface="微软雅黑"/>
                    <a:ea typeface="微软雅黑"/>
                  </a:rPr>
                  <a:t>附加前提</a:t>
                </a:r>
                <a:r>
                  <a:rPr lang="en-US" altLang="zh-CN" sz="2399" b="1" dirty="0">
                    <a:solidFill>
                      <a:prstClr val="black"/>
                    </a:solidFill>
                    <a:latin typeface="微软雅黑"/>
                    <a:ea typeface="微软雅黑"/>
                  </a:rPr>
                  <a:t>)</a:t>
                </a:r>
                <a:endParaRPr lang="zh-CN" altLang="zh-CN" sz="2399" b="1" dirty="0">
                  <a:solidFill>
                    <a:prstClr val="black"/>
                  </a:solidFill>
                  <a:latin typeface="微软雅黑"/>
                  <a:ea typeface="微软雅黑"/>
                </a:endParaRPr>
              </a:p>
              <a:p>
                <a:pPr defTabSz="1219261">
                  <a:lnSpc>
                    <a:spcPct val="150000"/>
                  </a:lnSpc>
                </a:pPr>
                <a:r>
                  <a:rPr lang="zh-CN" altLang="zh-CN" sz="2399" b="1" dirty="0">
                    <a:solidFill>
                      <a:prstClr val="black"/>
                    </a:solidFill>
                    <a:latin typeface="微软雅黑"/>
                    <a:ea typeface="微软雅黑"/>
                  </a:rPr>
                  <a:t>③</a:t>
                </a:r>
                <a:r>
                  <a:rPr lang="en-US" altLang="zh-CN" sz="2399" b="1" dirty="0">
                    <a:solidFill>
                      <a:prstClr val="black"/>
                    </a:solidFill>
                    <a:latin typeface="微软雅黑"/>
                    <a:ea typeface="微软雅黑"/>
                  </a:rPr>
                  <a:t> P                 		T</a:t>
                </a:r>
                <a:r>
                  <a:rPr lang="zh-CN" altLang="zh-CN" sz="2399" b="1" dirty="0">
                    <a:solidFill>
                      <a:prstClr val="black"/>
                    </a:solidFill>
                    <a:latin typeface="微软雅黑"/>
                    <a:ea typeface="微软雅黑"/>
                  </a:rPr>
                  <a:t>，①，②，</a:t>
                </a:r>
                <a:r>
                  <a:rPr lang="en-US" altLang="zh-CN" sz="2399" b="1" dirty="0">
                    <a:solidFill>
                      <a:prstClr val="black"/>
                    </a:solidFill>
                    <a:latin typeface="微软雅黑"/>
                    <a:ea typeface="微软雅黑"/>
                  </a:rPr>
                  <a:t>I</a:t>
                </a:r>
                <a:endParaRPr lang="zh-CN" altLang="zh-CN" sz="2399" b="1" dirty="0">
                  <a:solidFill>
                    <a:prstClr val="black"/>
                  </a:solidFill>
                  <a:latin typeface="微软雅黑"/>
                  <a:ea typeface="微软雅黑"/>
                </a:endParaRPr>
              </a:p>
              <a:p>
                <a:pPr defTabSz="1219261">
                  <a:lnSpc>
                    <a:spcPct val="150000"/>
                  </a:lnSpc>
                </a:pPr>
                <a:r>
                  <a:rPr lang="zh-CN" altLang="zh-CN" sz="2399" b="1" dirty="0">
                    <a:solidFill>
                      <a:prstClr val="black"/>
                    </a:solidFill>
                    <a:latin typeface="微软雅黑"/>
                    <a:ea typeface="微软雅黑"/>
                  </a:rPr>
                  <a:t>④</a:t>
                </a:r>
                <a:r>
                  <a:rPr lang="en-US" altLang="zh-CN" sz="2399" b="1" dirty="0">
                    <a:solidFill>
                      <a:prstClr val="black"/>
                    </a:solidFill>
                    <a:latin typeface="微软雅黑"/>
                    <a:ea typeface="微软雅黑"/>
                  </a:rPr>
                  <a:t> P→(Q→R)       	P</a:t>
                </a:r>
                <a:endParaRPr lang="zh-CN" altLang="zh-CN" sz="2399" b="1" dirty="0">
                  <a:solidFill>
                    <a:prstClr val="black"/>
                  </a:solidFill>
                  <a:latin typeface="微软雅黑"/>
                  <a:ea typeface="微软雅黑"/>
                </a:endParaRPr>
              </a:p>
            </p:txBody>
          </p:sp>
        </mc:Choice>
        <mc:Fallback xmlns="">
          <p:sp>
            <p:nvSpPr>
              <p:cNvPr id="9" name="矩形 8">
                <a:extLst>
                  <a:ext uri="{FF2B5EF4-FFF2-40B4-BE49-F238E27FC236}">
                    <a16:creationId xmlns:a16="http://schemas.microsoft.com/office/drawing/2014/main" id="{12C22A75-E169-405B-8421-5EABECFE89C9}"/>
                  </a:ext>
                </a:extLst>
              </p:cNvPr>
              <p:cNvSpPr>
                <a:spLocks noRot="1" noChangeAspect="1" noMove="1" noResize="1" noEditPoints="1" noAdjustHandles="1" noChangeArrowheads="1" noChangeShapeType="1" noTextEdit="1"/>
              </p:cNvSpPr>
              <p:nvPr/>
            </p:nvSpPr>
            <p:spPr>
              <a:xfrm>
                <a:off x="614362" y="4693137"/>
                <a:ext cx="5708359" cy="2242864"/>
              </a:xfrm>
              <a:prstGeom prst="rect">
                <a:avLst/>
              </a:prstGeom>
              <a:blipFill>
                <a:blip r:embed="rId4"/>
                <a:stretch>
                  <a:fillRect l="-1709" r="-748" b="-5163"/>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5CC06C21-9FAC-44D9-861F-6031921E857A}"/>
              </a:ext>
            </a:extLst>
          </p:cNvPr>
          <p:cNvSpPr/>
          <p:nvPr/>
        </p:nvSpPr>
        <p:spPr>
          <a:xfrm>
            <a:off x="6322720" y="4466654"/>
            <a:ext cx="5657916" cy="2242864"/>
          </a:xfrm>
          <a:prstGeom prst="rect">
            <a:avLst/>
          </a:prstGeom>
        </p:spPr>
        <p:txBody>
          <a:bodyPr wrap="square">
            <a:spAutoFit/>
          </a:bodyPr>
          <a:lstStyle/>
          <a:p>
            <a:pPr defTabSz="1219261">
              <a:lnSpc>
                <a:spcPct val="150000"/>
              </a:lnSpc>
            </a:pPr>
            <a:r>
              <a:rPr lang="zh-CN" altLang="zh-CN" sz="2399" b="1" dirty="0">
                <a:solidFill>
                  <a:prstClr val="black"/>
                </a:solidFill>
                <a:latin typeface="微软雅黑"/>
                <a:ea typeface="微软雅黑"/>
              </a:rPr>
              <a:t>⑤ </a:t>
            </a:r>
            <a:r>
              <a:rPr lang="en-US" altLang="zh-CN" sz="2399" b="1" dirty="0">
                <a:solidFill>
                  <a:prstClr val="black"/>
                </a:solidFill>
                <a:latin typeface="微软雅黑"/>
                <a:ea typeface="微软雅黑"/>
              </a:rPr>
              <a:t>Q→R               	T</a:t>
            </a:r>
            <a:r>
              <a:rPr lang="zh-CN" altLang="zh-CN" sz="2399" b="1" dirty="0">
                <a:solidFill>
                  <a:prstClr val="black"/>
                </a:solidFill>
                <a:latin typeface="微软雅黑"/>
                <a:ea typeface="微软雅黑"/>
              </a:rPr>
              <a:t>，③，④，</a:t>
            </a:r>
            <a:r>
              <a:rPr lang="en-US" altLang="zh-CN" sz="2399" b="1" dirty="0">
                <a:solidFill>
                  <a:prstClr val="black"/>
                </a:solidFill>
                <a:latin typeface="微软雅黑"/>
                <a:ea typeface="微软雅黑"/>
              </a:rPr>
              <a:t>I</a:t>
            </a:r>
            <a:endParaRPr lang="zh-CN" altLang="zh-CN" sz="2399" b="1" dirty="0">
              <a:solidFill>
                <a:prstClr val="black"/>
              </a:solidFill>
              <a:latin typeface="微软雅黑"/>
              <a:ea typeface="微软雅黑"/>
            </a:endParaRPr>
          </a:p>
          <a:p>
            <a:pPr defTabSz="1219261">
              <a:lnSpc>
                <a:spcPct val="150000"/>
              </a:lnSpc>
            </a:pPr>
            <a:r>
              <a:rPr lang="zh-CN" altLang="zh-CN" sz="2399" b="1" dirty="0">
                <a:solidFill>
                  <a:prstClr val="black"/>
                </a:solidFill>
                <a:latin typeface="微软雅黑"/>
                <a:ea typeface="微软雅黑"/>
              </a:rPr>
              <a:t>⑥ </a:t>
            </a:r>
            <a:r>
              <a:rPr lang="en-US" altLang="zh-CN" sz="2399" b="1" dirty="0">
                <a:solidFill>
                  <a:prstClr val="black"/>
                </a:solidFill>
                <a:latin typeface="微软雅黑"/>
                <a:ea typeface="微软雅黑"/>
              </a:rPr>
              <a:t>Q                   		P</a:t>
            </a:r>
            <a:endParaRPr lang="zh-CN" altLang="zh-CN" sz="2399" b="1" dirty="0">
              <a:solidFill>
                <a:prstClr val="black"/>
              </a:solidFill>
              <a:latin typeface="微软雅黑"/>
              <a:ea typeface="微软雅黑"/>
            </a:endParaRPr>
          </a:p>
          <a:p>
            <a:pPr defTabSz="1219261">
              <a:lnSpc>
                <a:spcPct val="150000"/>
              </a:lnSpc>
            </a:pPr>
            <a:r>
              <a:rPr lang="zh-CN" altLang="zh-CN" sz="2399" b="1" dirty="0">
                <a:solidFill>
                  <a:prstClr val="black"/>
                </a:solidFill>
                <a:latin typeface="微软雅黑"/>
                <a:ea typeface="微软雅黑"/>
              </a:rPr>
              <a:t>⑦ </a:t>
            </a:r>
            <a:r>
              <a:rPr lang="en-US" altLang="zh-CN" sz="2399" b="1" dirty="0">
                <a:solidFill>
                  <a:prstClr val="black"/>
                </a:solidFill>
                <a:latin typeface="微软雅黑"/>
                <a:ea typeface="微软雅黑"/>
              </a:rPr>
              <a:t>R                  		T</a:t>
            </a:r>
            <a:r>
              <a:rPr lang="zh-CN" altLang="zh-CN" sz="2399" b="1" dirty="0">
                <a:solidFill>
                  <a:prstClr val="black"/>
                </a:solidFill>
                <a:latin typeface="微软雅黑"/>
                <a:ea typeface="微软雅黑"/>
              </a:rPr>
              <a:t>，⑤，⑥，</a:t>
            </a:r>
            <a:r>
              <a:rPr lang="en-US" altLang="zh-CN" sz="2399" b="1" dirty="0">
                <a:solidFill>
                  <a:prstClr val="black"/>
                </a:solidFill>
                <a:latin typeface="微软雅黑"/>
                <a:ea typeface="微软雅黑"/>
              </a:rPr>
              <a:t>I</a:t>
            </a:r>
            <a:endParaRPr lang="zh-CN" altLang="zh-CN" sz="2399" b="1" dirty="0">
              <a:solidFill>
                <a:prstClr val="black"/>
              </a:solidFill>
              <a:latin typeface="微软雅黑"/>
              <a:ea typeface="微软雅黑"/>
            </a:endParaRPr>
          </a:p>
          <a:p>
            <a:pPr defTabSz="1219261">
              <a:lnSpc>
                <a:spcPct val="150000"/>
              </a:lnSpc>
            </a:pPr>
            <a:r>
              <a:rPr lang="zh-CN" altLang="zh-CN" sz="2399" b="1" dirty="0">
                <a:solidFill>
                  <a:prstClr val="black"/>
                </a:solidFill>
                <a:latin typeface="微软雅黑"/>
                <a:ea typeface="微软雅黑"/>
              </a:rPr>
              <a:t>⑧ </a:t>
            </a:r>
            <a:r>
              <a:rPr lang="en-US" altLang="zh-CN" sz="2399" b="1" dirty="0">
                <a:solidFill>
                  <a:prstClr val="black"/>
                </a:solidFill>
                <a:latin typeface="微软雅黑"/>
                <a:ea typeface="微软雅黑"/>
              </a:rPr>
              <a:t>S→R               	CP</a:t>
            </a:r>
            <a:r>
              <a:rPr lang="zh-CN" altLang="zh-CN" sz="2399" b="1" dirty="0">
                <a:solidFill>
                  <a:prstClr val="black"/>
                </a:solidFill>
                <a:latin typeface="微软雅黑"/>
                <a:ea typeface="微软雅黑"/>
              </a:rPr>
              <a:t>，②，⑦</a:t>
            </a:r>
          </a:p>
        </p:txBody>
      </p:sp>
    </p:spTree>
    <p:custDataLst>
      <p:tags r:id="rId1"/>
    </p:custDataLst>
    <p:extLst>
      <p:ext uri="{BB962C8B-B14F-4D97-AF65-F5344CB8AC3E}">
        <p14:creationId xmlns:p14="http://schemas.microsoft.com/office/powerpoint/2010/main" val="3017999651"/>
      </p:ext>
    </p:extLst>
  </p:cSld>
  <p:clrMapOvr>
    <a:masterClrMapping/>
  </p:clrMapOvr>
  <p:transition>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anim calcmode="lin" valueType="num">
                                      <p:cBhvr additive="base">
                                        <p:cTn id="7" dur="500" fill="hold"/>
                                        <p:tgtEl>
                                          <p:spTgt spid="1597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97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59747">
                                            <p:txEl>
                                              <p:pRg st="1" end="1"/>
                                            </p:txEl>
                                          </p:spTgt>
                                        </p:tgtEl>
                                        <p:attrNameLst>
                                          <p:attrName>style.visibility</p:attrName>
                                        </p:attrNameLst>
                                      </p:cBhvr>
                                      <p:to>
                                        <p:strVal val="visible"/>
                                      </p:to>
                                    </p:set>
                                    <p:anim calcmode="lin" valueType="num">
                                      <p:cBhvr additive="base">
                                        <p:cTn id="13" dur="500" fill="hold"/>
                                        <p:tgtEl>
                                          <p:spTgt spid="1597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97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159747">
                                            <p:txEl>
                                              <p:pRg st="2" end="2"/>
                                            </p:txEl>
                                          </p:spTgt>
                                        </p:tgtEl>
                                        <p:attrNameLst>
                                          <p:attrName>style.visibility</p:attrName>
                                        </p:attrNameLst>
                                      </p:cBhvr>
                                      <p:to>
                                        <p:strVal val="visible"/>
                                      </p:to>
                                    </p:set>
                                    <p:anim calcmode="lin" valueType="num">
                                      <p:cBhvr additive="base">
                                        <p:cTn id="19" dur="500" fill="hold"/>
                                        <p:tgtEl>
                                          <p:spTgt spid="15974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9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randombar(horizontal)">
                                      <p:cBhvr>
                                        <p:cTn id="25" dur="500"/>
                                        <p:tgtEl>
                                          <p:spTgt spid="9">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9">
                                            <p:txEl>
                                              <p:pRg st="1" end="1"/>
                                            </p:txEl>
                                          </p:spTgt>
                                        </p:tgtEl>
                                        <p:attrNameLst>
                                          <p:attrName>style.visibility</p:attrName>
                                        </p:attrNameLst>
                                      </p:cBhvr>
                                      <p:to>
                                        <p:strVal val="visible"/>
                                      </p:to>
                                    </p:set>
                                    <p:animEffect transition="in" filter="randombar(horizontal)">
                                      <p:cBhvr>
                                        <p:cTn id="30" dur="500"/>
                                        <p:tgtEl>
                                          <p:spTgt spid="9">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animEffect transition="in" filter="randombar(horizontal)">
                                      <p:cBhvr>
                                        <p:cTn id="35" dur="500"/>
                                        <p:tgtEl>
                                          <p:spTgt spid="9">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9">
                                            <p:txEl>
                                              <p:pRg st="3" end="3"/>
                                            </p:txEl>
                                          </p:spTgt>
                                        </p:tgtEl>
                                        <p:attrNameLst>
                                          <p:attrName>style.visibility</p:attrName>
                                        </p:attrNameLst>
                                      </p:cBhvr>
                                      <p:to>
                                        <p:strVal val="visible"/>
                                      </p:to>
                                    </p:set>
                                    <p:animEffect transition="in" filter="randombar(horizontal)">
                                      <p:cBhvr>
                                        <p:cTn id="40" dur="500"/>
                                        <p:tgtEl>
                                          <p:spTgt spid="9">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45" dur="500"/>
                                        <p:tgtEl>
                                          <p:spTgt spid="1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50" dur="500"/>
                                        <p:tgtEl>
                                          <p:spTgt spid="1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10">
                                            <p:txEl>
                                              <p:pRg st="2" end="2"/>
                                            </p:txEl>
                                          </p:spTgt>
                                        </p:tgtEl>
                                        <p:attrNameLst>
                                          <p:attrName>style.visibility</p:attrName>
                                        </p:attrNameLst>
                                      </p:cBhvr>
                                      <p:to>
                                        <p:strVal val="visible"/>
                                      </p:to>
                                    </p:set>
                                    <p:animEffect transition="in" filter="randombar(horizontal)">
                                      <p:cBhvr>
                                        <p:cTn id="55" dur="500"/>
                                        <p:tgtEl>
                                          <p:spTgt spid="1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10">
                                            <p:txEl>
                                              <p:pRg st="3" end="3"/>
                                            </p:txEl>
                                          </p:spTgt>
                                        </p:tgtEl>
                                        <p:attrNameLst>
                                          <p:attrName>style.visibility</p:attrName>
                                        </p:attrNameLst>
                                      </p:cBhvr>
                                      <p:to>
                                        <p:strVal val="visible"/>
                                      </p:to>
                                    </p:set>
                                    <p:animEffect transition="in" filter="randombar(horizontal)">
                                      <p:cBhvr>
                                        <p:cTn id="6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uiExpand="1" build="p"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1B4C0154-9E68-489D-AA45-D941F0AAED75}"/>
              </a:ext>
            </a:extLst>
          </p:cNvPr>
          <p:cNvSpPr txBox="1">
            <a:spLocks noChangeArrowheads="1"/>
          </p:cNvSpPr>
          <p:nvPr/>
        </p:nvSpPr>
        <p:spPr>
          <a:xfrm>
            <a:off x="915493" y="98632"/>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dirty="0"/>
              <a:t>例</a:t>
            </a:r>
            <a:r>
              <a:rPr lang="en-US" altLang="zh-CN" dirty="0"/>
              <a:t>2.45 </a:t>
            </a:r>
            <a:r>
              <a:rPr lang="zh-CN" altLang="en-US" dirty="0"/>
              <a:t>（续）</a:t>
            </a:r>
            <a:endParaRPr lang="zh-CN" altLang="en-US" sz="2000" dirty="0">
              <a:solidFill>
                <a:prstClr val="white"/>
              </a:solidFill>
            </a:endParaRPr>
          </a:p>
        </p:txBody>
      </p:sp>
      <p:sp>
        <p:nvSpPr>
          <p:cNvPr id="5" name="矩形 4">
            <a:extLst>
              <a:ext uri="{FF2B5EF4-FFF2-40B4-BE49-F238E27FC236}">
                <a16:creationId xmlns:a16="http://schemas.microsoft.com/office/drawing/2014/main" id="{8C3796E1-4C50-4BCA-A12E-36EA68313D9F}"/>
              </a:ext>
            </a:extLst>
          </p:cNvPr>
          <p:cNvSpPr/>
          <p:nvPr/>
        </p:nvSpPr>
        <p:spPr>
          <a:xfrm>
            <a:off x="1142068" y="1759108"/>
            <a:ext cx="6026430" cy="2242864"/>
          </a:xfrm>
          <a:prstGeom prst="rect">
            <a:avLst/>
          </a:prstGeom>
        </p:spPr>
        <p:txBody>
          <a:bodyPr wrap="square">
            <a:spAutoFit/>
          </a:bodyPr>
          <a:lstStyle/>
          <a:p>
            <a:pPr defTabSz="1219261">
              <a:lnSpc>
                <a:spcPct val="150000"/>
              </a:lnSpc>
            </a:pPr>
            <a:r>
              <a:rPr lang="en-US" altLang="zh-CN" sz="2399" b="1" dirty="0">
                <a:solidFill>
                  <a:prstClr val="black"/>
                </a:solidFill>
                <a:latin typeface="微软雅黑"/>
                <a:ea typeface="微软雅黑"/>
              </a:rPr>
              <a:t>① ¬S∨P            	    P</a:t>
            </a:r>
          </a:p>
          <a:p>
            <a:pPr defTabSz="1219261">
              <a:lnSpc>
                <a:spcPct val="150000"/>
              </a:lnSpc>
            </a:pPr>
            <a:r>
              <a:rPr lang="en-US" altLang="zh-CN" sz="2399" b="1" dirty="0">
                <a:solidFill>
                  <a:prstClr val="black"/>
                </a:solidFill>
                <a:latin typeface="微软雅黑"/>
                <a:ea typeface="微软雅黑"/>
              </a:rPr>
              <a:t>② S→P     	    T</a:t>
            </a:r>
            <a:r>
              <a:rPr lang="zh-CN" altLang="en-US" sz="2399" b="1" dirty="0">
                <a:solidFill>
                  <a:prstClr val="black"/>
                </a:solidFill>
                <a:latin typeface="微软雅黑"/>
                <a:ea typeface="微软雅黑"/>
              </a:rPr>
              <a:t>，①，</a:t>
            </a:r>
            <a:r>
              <a:rPr lang="en-US" altLang="zh-CN" sz="2399" b="1" dirty="0">
                <a:solidFill>
                  <a:prstClr val="black"/>
                </a:solidFill>
                <a:latin typeface="微软雅黑"/>
                <a:ea typeface="微软雅黑"/>
              </a:rPr>
              <a:t>E</a:t>
            </a:r>
          </a:p>
          <a:p>
            <a:pPr defTabSz="1219261">
              <a:lnSpc>
                <a:spcPct val="150000"/>
              </a:lnSpc>
            </a:pPr>
            <a:r>
              <a:rPr lang="en-US" altLang="zh-CN" sz="2399" b="1" dirty="0">
                <a:solidFill>
                  <a:prstClr val="black"/>
                </a:solidFill>
                <a:latin typeface="微软雅黑"/>
                <a:ea typeface="微软雅黑"/>
              </a:rPr>
              <a:t>③ P→(Q→R)          P</a:t>
            </a:r>
          </a:p>
          <a:p>
            <a:pPr defTabSz="1219261">
              <a:lnSpc>
                <a:spcPct val="150000"/>
              </a:lnSpc>
            </a:pPr>
            <a:r>
              <a:rPr lang="en-US" altLang="zh-CN" sz="2399" b="1" dirty="0">
                <a:solidFill>
                  <a:prstClr val="black"/>
                </a:solidFill>
                <a:latin typeface="微软雅黑"/>
                <a:ea typeface="微软雅黑"/>
              </a:rPr>
              <a:t>④ S→(Q→R)         T</a:t>
            </a:r>
            <a:r>
              <a:rPr lang="zh-CN" altLang="en-US" sz="2399" b="1" dirty="0">
                <a:solidFill>
                  <a:prstClr val="black"/>
                </a:solidFill>
                <a:latin typeface="微软雅黑"/>
                <a:ea typeface="微软雅黑"/>
              </a:rPr>
              <a:t>，②，③，</a:t>
            </a:r>
            <a:r>
              <a:rPr lang="en-US" altLang="zh-CN" sz="2399" b="1" dirty="0">
                <a:solidFill>
                  <a:prstClr val="black"/>
                </a:solidFill>
                <a:latin typeface="微软雅黑"/>
                <a:ea typeface="微软雅黑"/>
              </a:rPr>
              <a:t>I</a:t>
            </a:r>
          </a:p>
        </p:txBody>
      </p:sp>
      <p:sp>
        <p:nvSpPr>
          <p:cNvPr id="16" name="矩形 15">
            <a:extLst>
              <a:ext uri="{FF2B5EF4-FFF2-40B4-BE49-F238E27FC236}">
                <a16:creationId xmlns:a16="http://schemas.microsoft.com/office/drawing/2014/main" id="{89CBB7BD-CBE1-495E-8EB0-5FB69BCC5F84}"/>
              </a:ext>
            </a:extLst>
          </p:cNvPr>
          <p:cNvSpPr/>
          <p:nvPr/>
        </p:nvSpPr>
        <p:spPr>
          <a:xfrm>
            <a:off x="1128417" y="3964717"/>
            <a:ext cx="4957106" cy="2796239"/>
          </a:xfrm>
          <a:prstGeom prst="rect">
            <a:avLst/>
          </a:prstGeom>
        </p:spPr>
        <p:txBody>
          <a:bodyPr wrap="square">
            <a:spAutoFit/>
          </a:bodyPr>
          <a:lstStyle/>
          <a:p>
            <a:pPr defTabSz="1219261">
              <a:lnSpc>
                <a:spcPct val="150000"/>
              </a:lnSpc>
            </a:pPr>
            <a:r>
              <a:rPr lang="en-US" altLang="zh-CN" sz="2399" b="1" dirty="0">
                <a:solidFill>
                  <a:prstClr val="black"/>
                </a:solidFill>
                <a:latin typeface="微软雅黑"/>
                <a:ea typeface="微软雅黑"/>
              </a:rPr>
              <a:t>⑤ ¬S∨¬Q∨R         T</a:t>
            </a:r>
            <a:r>
              <a:rPr lang="zh-CN" altLang="en-US" sz="2399" b="1" dirty="0">
                <a:solidFill>
                  <a:prstClr val="black"/>
                </a:solidFill>
                <a:latin typeface="微软雅黑"/>
                <a:ea typeface="微软雅黑"/>
              </a:rPr>
              <a:t>，④，</a:t>
            </a:r>
            <a:r>
              <a:rPr lang="en-US" altLang="zh-CN" sz="2399" b="1" dirty="0">
                <a:solidFill>
                  <a:prstClr val="black"/>
                </a:solidFill>
                <a:latin typeface="微软雅黑"/>
                <a:ea typeface="微软雅黑"/>
              </a:rPr>
              <a:t>E</a:t>
            </a:r>
          </a:p>
          <a:p>
            <a:pPr defTabSz="1219261">
              <a:lnSpc>
                <a:spcPct val="150000"/>
              </a:lnSpc>
            </a:pPr>
            <a:r>
              <a:rPr lang="en-US" altLang="zh-CN" sz="2399" b="1" dirty="0">
                <a:solidFill>
                  <a:prstClr val="black"/>
                </a:solidFill>
                <a:latin typeface="微软雅黑"/>
                <a:ea typeface="微软雅黑"/>
              </a:rPr>
              <a:t>⑥ ¬Q∨¬S∨R         T</a:t>
            </a:r>
            <a:r>
              <a:rPr lang="zh-CN" altLang="en-US" sz="2399" b="1" dirty="0">
                <a:solidFill>
                  <a:prstClr val="black"/>
                </a:solidFill>
                <a:latin typeface="微软雅黑"/>
                <a:ea typeface="微软雅黑"/>
              </a:rPr>
              <a:t>，⑤，</a:t>
            </a:r>
            <a:r>
              <a:rPr lang="en-US" altLang="zh-CN" sz="2399" b="1" dirty="0">
                <a:solidFill>
                  <a:prstClr val="black"/>
                </a:solidFill>
                <a:latin typeface="微软雅黑"/>
                <a:ea typeface="微软雅黑"/>
              </a:rPr>
              <a:t>E</a:t>
            </a:r>
          </a:p>
          <a:p>
            <a:pPr defTabSz="1219261">
              <a:lnSpc>
                <a:spcPct val="150000"/>
              </a:lnSpc>
            </a:pPr>
            <a:r>
              <a:rPr lang="en-US" altLang="zh-CN" sz="2399" b="1" dirty="0">
                <a:solidFill>
                  <a:prstClr val="black"/>
                </a:solidFill>
                <a:latin typeface="微软雅黑"/>
                <a:ea typeface="微软雅黑"/>
              </a:rPr>
              <a:t>⑦ Q→(S→R)          T</a:t>
            </a:r>
            <a:r>
              <a:rPr lang="zh-CN" altLang="en-US" sz="2399" b="1" dirty="0">
                <a:solidFill>
                  <a:prstClr val="black"/>
                </a:solidFill>
                <a:latin typeface="微软雅黑"/>
                <a:ea typeface="微软雅黑"/>
              </a:rPr>
              <a:t>，⑥，</a:t>
            </a:r>
            <a:r>
              <a:rPr lang="en-US" altLang="zh-CN" sz="2399" b="1" dirty="0">
                <a:solidFill>
                  <a:prstClr val="black"/>
                </a:solidFill>
                <a:latin typeface="微软雅黑"/>
                <a:ea typeface="微软雅黑"/>
              </a:rPr>
              <a:t>E</a:t>
            </a:r>
          </a:p>
          <a:p>
            <a:pPr defTabSz="1219261">
              <a:lnSpc>
                <a:spcPct val="150000"/>
              </a:lnSpc>
            </a:pPr>
            <a:r>
              <a:rPr lang="en-US" altLang="zh-CN" sz="2399" b="1" dirty="0">
                <a:solidFill>
                  <a:prstClr val="black"/>
                </a:solidFill>
                <a:latin typeface="微软雅黑"/>
                <a:ea typeface="微软雅黑"/>
              </a:rPr>
              <a:t>⑧ Q                   	    P</a:t>
            </a:r>
          </a:p>
          <a:p>
            <a:pPr defTabSz="1219261">
              <a:lnSpc>
                <a:spcPct val="150000"/>
              </a:lnSpc>
            </a:pPr>
            <a:r>
              <a:rPr lang="en-US" altLang="zh-CN" sz="2399" b="1" dirty="0">
                <a:solidFill>
                  <a:prstClr val="black"/>
                </a:solidFill>
                <a:latin typeface="微软雅黑"/>
                <a:ea typeface="微软雅黑"/>
              </a:rPr>
              <a:t>⑨ S→R                   T</a:t>
            </a:r>
            <a:r>
              <a:rPr lang="zh-CN" altLang="en-US" sz="2399" b="1" dirty="0">
                <a:solidFill>
                  <a:prstClr val="black"/>
                </a:solidFill>
                <a:latin typeface="微软雅黑"/>
                <a:ea typeface="微软雅黑"/>
              </a:rPr>
              <a:t>，⑦，⑧，</a:t>
            </a:r>
            <a:r>
              <a:rPr lang="en-US" altLang="zh-CN" sz="2399" b="1" dirty="0">
                <a:solidFill>
                  <a:prstClr val="black"/>
                </a:solidFill>
                <a:latin typeface="微软雅黑"/>
                <a:ea typeface="微软雅黑"/>
              </a:rPr>
              <a:t>I</a:t>
            </a:r>
          </a:p>
        </p:txBody>
      </p:sp>
      <p:sp>
        <p:nvSpPr>
          <p:cNvPr id="4" name="矩形 3">
            <a:extLst>
              <a:ext uri="{FF2B5EF4-FFF2-40B4-BE49-F238E27FC236}">
                <a16:creationId xmlns:a16="http://schemas.microsoft.com/office/drawing/2014/main" id="{0D6C26DB-6F0C-4C20-BED4-23948DDE92EC}"/>
              </a:ext>
            </a:extLst>
          </p:cNvPr>
          <p:cNvSpPr/>
          <p:nvPr/>
        </p:nvSpPr>
        <p:spPr>
          <a:xfrm>
            <a:off x="1142068" y="1022504"/>
            <a:ext cx="3656014" cy="461772"/>
          </a:xfrm>
          <a:prstGeom prst="rect">
            <a:avLst/>
          </a:prstGeom>
        </p:spPr>
        <p:txBody>
          <a:bodyPr wrap="none">
            <a:spAutoFit/>
          </a:bodyPr>
          <a:lstStyle/>
          <a:p>
            <a:pPr defTabSz="914583"/>
            <a:r>
              <a:rPr lang="zh-CN" altLang="en-US" b="1" dirty="0">
                <a:solidFill>
                  <a:srgbClr val="C00000"/>
                </a:solidFill>
                <a:latin typeface="Arial"/>
                <a:ea typeface="微软雅黑"/>
              </a:rPr>
              <a:t>推理如下： （直接推理）</a:t>
            </a:r>
          </a:p>
        </p:txBody>
      </p:sp>
    </p:spTree>
    <p:custDataLst>
      <p:tags r:id="rId1"/>
    </p:custDataLst>
    <p:extLst>
      <p:ext uri="{BB962C8B-B14F-4D97-AF65-F5344CB8AC3E}">
        <p14:creationId xmlns:p14="http://schemas.microsoft.com/office/powerpoint/2010/main" val="2545300710"/>
      </p:ext>
    </p:extLst>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27" dur="500"/>
                                        <p:tgtEl>
                                          <p:spTgt spid="1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32" dur="500"/>
                                        <p:tgtEl>
                                          <p:spTgt spid="1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37" dur="500"/>
                                        <p:tgtEl>
                                          <p:spTgt spid="16">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42" dur="500"/>
                                        <p:tgtEl>
                                          <p:spTgt spid="16">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6">
                                            <p:txEl>
                                              <p:pRg st="4" end="4"/>
                                            </p:txEl>
                                          </p:spTgt>
                                        </p:tgtEl>
                                        <p:attrNameLst>
                                          <p:attrName>style.visibility</p:attrName>
                                        </p:attrNameLst>
                                      </p:cBhvr>
                                      <p:to>
                                        <p:strVal val="visible"/>
                                      </p:to>
                                    </p:set>
                                    <p:animEffect transition="in" filter="randombar(horizontal)">
                                      <p:cBhvr>
                                        <p:cTn id="47"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400" cy="5510051"/>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9" name="矩形 28"/>
          <p:cNvSpPr/>
          <p:nvPr/>
        </p:nvSpPr>
        <p:spPr>
          <a:xfrm>
            <a:off x="5757541" y="5830126"/>
            <a:ext cx="4913633" cy="439022"/>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7" name="TextBox 1"/>
          <p:cNvSpPr txBox="1"/>
          <p:nvPr/>
        </p:nvSpPr>
        <p:spPr>
          <a:xfrm>
            <a:off x="7013575" y="2368891"/>
            <a:ext cx="1231106" cy="369353"/>
          </a:xfrm>
          <a:prstGeom prst="rect">
            <a:avLst/>
          </a:prstGeom>
          <a:noFill/>
          <a:ln>
            <a:noFill/>
          </a:ln>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历史人物</a:t>
            </a:r>
          </a:p>
        </p:txBody>
      </p:sp>
      <p:sp>
        <p:nvSpPr>
          <p:cNvPr id="18" name="TextBox 1"/>
          <p:cNvSpPr txBox="1"/>
          <p:nvPr/>
        </p:nvSpPr>
        <p:spPr>
          <a:xfrm>
            <a:off x="7013575" y="1771674"/>
            <a:ext cx="2769989"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本章导读及学习要求</a:t>
            </a:r>
          </a:p>
        </p:txBody>
      </p:sp>
      <p:sp>
        <p:nvSpPr>
          <p:cNvPr id="47" name="TextBox 1"/>
          <p:cNvSpPr txBox="1"/>
          <p:nvPr/>
        </p:nvSpPr>
        <p:spPr>
          <a:xfrm>
            <a:off x="7013575" y="3010694"/>
            <a:ext cx="246221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命题与命题联结词</a:t>
            </a:r>
          </a:p>
        </p:txBody>
      </p:sp>
      <p:sp>
        <p:nvSpPr>
          <p:cNvPr id="48" name="TextBox 1"/>
          <p:cNvSpPr txBox="1"/>
          <p:nvPr/>
        </p:nvSpPr>
        <p:spPr>
          <a:xfrm>
            <a:off x="7013575" y="3549826"/>
            <a:ext cx="3385542"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命题公式、解释与真值表</a:t>
            </a:r>
          </a:p>
        </p:txBody>
      </p:sp>
      <p:sp>
        <p:nvSpPr>
          <p:cNvPr id="51" name="Freeform 3"/>
          <p:cNvSpPr/>
          <p:nvPr/>
        </p:nvSpPr>
        <p:spPr>
          <a:xfrm>
            <a:off x="6695261" y="1305604"/>
            <a:ext cx="45719" cy="5024095"/>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a:ea typeface="微软雅黑"/>
              <a:cs typeface="+mn-cs"/>
            </a:endParaRPr>
          </a:p>
        </p:txBody>
      </p:sp>
      <p:sp>
        <p:nvSpPr>
          <p:cNvPr id="52" name="Freeform 3"/>
          <p:cNvSpPr/>
          <p:nvPr/>
        </p:nvSpPr>
        <p:spPr>
          <a:xfrm>
            <a:off x="6632575" y="181272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Freeform 3"/>
          <p:cNvSpPr/>
          <p:nvPr/>
        </p:nvSpPr>
        <p:spPr>
          <a:xfrm>
            <a:off x="6632575" y="241969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Freeform 3"/>
          <p:cNvSpPr/>
          <p:nvPr/>
        </p:nvSpPr>
        <p:spPr>
          <a:xfrm>
            <a:off x="6632575" y="30511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Freeform 3"/>
          <p:cNvSpPr/>
          <p:nvPr/>
        </p:nvSpPr>
        <p:spPr>
          <a:xfrm>
            <a:off x="6632575" y="35923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4B836"/>
          </a:solidFill>
          <a:ln w="12700">
            <a:solidFill>
              <a:srgbClr val="92D05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6" name="TextBox 1"/>
          <p:cNvSpPr txBox="1"/>
          <p:nvPr/>
        </p:nvSpPr>
        <p:spPr>
          <a:xfrm>
            <a:off x="6048108" y="1777080"/>
            <a:ext cx="426399"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Arial"/>
                <a:ea typeface="微软雅黑"/>
                <a:cs typeface="Microsoft YaHei UI" pitchFamily="18" charset="0"/>
              </a:rPr>
              <a:t>   1</a:t>
            </a:r>
            <a:endParaRPr kumimoji="0" lang="zh-CN" altLang="en-US" sz="2400" b="1" i="0" u="none" strike="noStrike" kern="1200" cap="none" spc="0" normalizeH="0" baseline="0" noProof="0" dirty="0">
              <a:ln>
                <a:noFill/>
              </a:ln>
              <a:solidFill>
                <a:prstClr val="white"/>
              </a:solidFill>
              <a:effectLst/>
              <a:uLnTx/>
              <a:uFillTx/>
              <a:latin typeface="Arial"/>
              <a:ea typeface="微软雅黑"/>
              <a:cs typeface="Microsoft YaHei UI" pitchFamily="18" charset="0"/>
            </a:endParaRP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marL="0" marR="0" lvl="0" indent="0" algn="l" defTabSz="1219627" rtl="0" eaLnBrk="1" fontAlgn="auto" latinLnBrk="0" hangingPunct="1">
              <a:lnSpc>
                <a:spcPts val="6936"/>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4197DF"/>
                </a:solidFill>
                <a:effectLst/>
                <a:uLnTx/>
                <a:uFillTx/>
                <a:latin typeface="Microsoft YaHei UI" pitchFamily="18" charset="0"/>
                <a:ea typeface="微软雅黑"/>
                <a:cs typeface="Microsoft YaHei UI" pitchFamily="18" charset="0"/>
              </a:rPr>
              <a:t>内容导航</a:t>
            </a:r>
            <a:endParaRPr kumimoji="0" lang="en-US" altLang="zh-CN" sz="3600" b="1" i="0" u="none" strike="noStrike" kern="1200" cap="none" spc="0" normalizeH="0" baseline="0" noProof="0" dirty="0">
              <a:ln>
                <a:noFill/>
              </a:ln>
              <a:solidFill>
                <a:srgbClr val="4197DF"/>
              </a:solidFill>
              <a:effectLst/>
              <a:uLnTx/>
              <a:uFillTx/>
              <a:latin typeface="Microsoft YaHei UI" pitchFamily="18" charset="0"/>
              <a:ea typeface="微软雅黑"/>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marL="0" marR="0" lvl="0" indent="0" algn="dist" defTabSz="1219627" rtl="0" eaLnBrk="1" fontAlgn="auto" latinLnBrk="0" hangingPunct="1">
              <a:lnSpc>
                <a:spcPts val="1601"/>
              </a:lnSpc>
              <a:spcBef>
                <a:spcPts val="0"/>
              </a:spcBef>
              <a:spcAft>
                <a:spcPts val="0"/>
              </a:spcAft>
              <a:buClrTx/>
              <a:buSzTx/>
              <a:buFontTx/>
              <a:buNone/>
              <a:tabLst/>
              <a:defRPr/>
            </a:pPr>
            <a:r>
              <a:rPr kumimoji="0" lang="en-US" altLang="zh-CN" sz="1900" b="1" i="0" u="none" strike="noStrike" kern="1200" cap="none" spc="0" normalizeH="0" baseline="0" noProof="0" dirty="0">
                <a:ln>
                  <a:noFill/>
                </a:ln>
                <a:solidFill>
                  <a:srgbClr val="4197DF"/>
                </a:solidFill>
                <a:effectLst/>
                <a:uLnTx/>
                <a:uFillTx/>
                <a:latin typeface="Times New Roman" pitchFamily="18" charset="0"/>
                <a:ea typeface="微软雅黑"/>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TextBox 1"/>
          <p:cNvSpPr txBox="1"/>
          <p:nvPr/>
        </p:nvSpPr>
        <p:spPr>
          <a:xfrm>
            <a:off x="7013575" y="4191794"/>
            <a:ext cx="2794035"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公式的标准型</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a:t>
            </a: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范式</a:t>
            </a:r>
          </a:p>
        </p:txBody>
      </p:sp>
      <p:sp>
        <p:nvSpPr>
          <p:cNvPr id="39" name="TextBox 1"/>
          <p:cNvSpPr txBox="1"/>
          <p:nvPr/>
        </p:nvSpPr>
        <p:spPr>
          <a:xfrm>
            <a:off x="7000875" y="4775994"/>
            <a:ext cx="2769989"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prstClr val="black"/>
                </a:solidFill>
                <a:effectLst/>
                <a:uLnTx/>
                <a:uFillTx/>
                <a:latin typeface="Arial"/>
                <a:ea typeface="微软雅黑"/>
                <a:cs typeface="+mn-cs"/>
              </a:rPr>
              <a:t>命题逻辑的推理理论</a:t>
            </a:r>
            <a:endPar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endParaRPr>
          </a:p>
        </p:txBody>
      </p:sp>
      <p:sp>
        <p:nvSpPr>
          <p:cNvPr id="40" name="Freeform 3"/>
          <p:cNvSpPr/>
          <p:nvPr/>
        </p:nvSpPr>
        <p:spPr>
          <a:xfrm>
            <a:off x="6632575" y="423657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Freeform 3"/>
          <p:cNvSpPr/>
          <p:nvPr/>
        </p:nvSpPr>
        <p:spPr>
          <a:xfrm>
            <a:off x="6632575" y="481914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42" name="TextBox 1"/>
          <p:cNvSpPr txBox="1"/>
          <p:nvPr/>
        </p:nvSpPr>
        <p:spPr>
          <a:xfrm>
            <a:off x="6048108" y="2972594"/>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2.1</a:t>
            </a:r>
          </a:p>
        </p:txBody>
      </p:sp>
      <p:sp>
        <p:nvSpPr>
          <p:cNvPr id="43" name="TextBox 1"/>
          <p:cNvSpPr txBox="1"/>
          <p:nvPr/>
        </p:nvSpPr>
        <p:spPr>
          <a:xfrm>
            <a:off x="6048108" y="3531394"/>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2.2</a:t>
            </a:r>
          </a:p>
        </p:txBody>
      </p:sp>
      <p:sp>
        <p:nvSpPr>
          <p:cNvPr id="44" name="TextBox 1"/>
          <p:cNvSpPr txBox="1"/>
          <p:nvPr/>
        </p:nvSpPr>
        <p:spPr>
          <a:xfrm>
            <a:off x="6048108" y="4185778"/>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2.3</a:t>
            </a:r>
          </a:p>
        </p:txBody>
      </p:sp>
      <p:sp>
        <p:nvSpPr>
          <p:cNvPr id="45" name="TextBox 1"/>
          <p:cNvSpPr txBox="1"/>
          <p:nvPr/>
        </p:nvSpPr>
        <p:spPr>
          <a:xfrm>
            <a:off x="6048108" y="4789362"/>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2.4</a:t>
            </a:r>
          </a:p>
        </p:txBody>
      </p:sp>
      <p:sp>
        <p:nvSpPr>
          <p:cNvPr id="77" name="等腰三角形 76"/>
          <p:cNvSpPr/>
          <p:nvPr/>
        </p:nvSpPr>
        <p:spPr>
          <a:xfrm>
            <a:off x="6190430" y="1686470"/>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78" name="等腰三角形 77"/>
          <p:cNvSpPr/>
          <p:nvPr/>
        </p:nvSpPr>
        <p:spPr>
          <a:xfrm>
            <a:off x="6169707" y="235082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a:ea typeface="微软雅黑"/>
              <a:cs typeface="+mn-cs"/>
            </a:endParaRPr>
          </a:p>
        </p:txBody>
      </p:sp>
      <p:sp>
        <p:nvSpPr>
          <p:cNvPr id="80" name="TextBox 1"/>
          <p:cNvSpPr txBox="1"/>
          <p:nvPr/>
        </p:nvSpPr>
        <p:spPr>
          <a:xfrm>
            <a:off x="7018519" y="5351908"/>
            <a:ext cx="2154436"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prstClr val="black"/>
                </a:solidFill>
                <a:effectLst/>
                <a:uLnTx/>
                <a:uFillTx/>
                <a:latin typeface="Arial"/>
                <a:ea typeface="微软雅黑"/>
                <a:cs typeface="+mn-cs"/>
              </a:rPr>
              <a:t>命题逻辑的应用</a:t>
            </a:r>
            <a:endPar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endParaRPr>
          </a:p>
        </p:txBody>
      </p:sp>
      <p:sp>
        <p:nvSpPr>
          <p:cNvPr id="81" name="Freeform 3"/>
          <p:cNvSpPr/>
          <p:nvPr/>
        </p:nvSpPr>
        <p:spPr>
          <a:xfrm>
            <a:off x="6650219" y="53950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82" name="TextBox 1"/>
          <p:cNvSpPr txBox="1"/>
          <p:nvPr/>
        </p:nvSpPr>
        <p:spPr>
          <a:xfrm>
            <a:off x="6065752" y="5365276"/>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2.5</a:t>
            </a:r>
          </a:p>
        </p:txBody>
      </p:sp>
      <p:sp>
        <p:nvSpPr>
          <p:cNvPr id="49" name="TextBox 1">
            <a:extLst>
              <a:ext uri="{FF2B5EF4-FFF2-40B4-BE49-F238E27FC236}">
                <a16:creationId xmlns:a16="http://schemas.microsoft.com/office/drawing/2014/main" id="{C950D117-C22D-4FE8-B5F9-4055FCCB634E}"/>
              </a:ext>
            </a:extLst>
          </p:cNvPr>
          <p:cNvSpPr txBox="1"/>
          <p:nvPr/>
        </p:nvSpPr>
        <p:spPr>
          <a:xfrm>
            <a:off x="6993940" y="5910708"/>
            <a:ext cx="61555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icrosoft YaHei UI" pitchFamily="18" charset="0"/>
                <a:ea typeface="微软雅黑"/>
                <a:cs typeface="Microsoft YaHei UI" pitchFamily="18" charset="0"/>
              </a:rPr>
              <a:t>作业</a:t>
            </a:r>
          </a:p>
        </p:txBody>
      </p:sp>
      <p:sp>
        <p:nvSpPr>
          <p:cNvPr id="50" name="Freeform 3">
            <a:extLst>
              <a:ext uri="{FF2B5EF4-FFF2-40B4-BE49-F238E27FC236}">
                <a16:creationId xmlns:a16="http://schemas.microsoft.com/office/drawing/2014/main" id="{A2F34426-D05C-4088-85BE-86DB99842785}"/>
              </a:ext>
            </a:extLst>
          </p:cNvPr>
          <p:cNvSpPr/>
          <p:nvPr/>
        </p:nvSpPr>
        <p:spPr>
          <a:xfrm>
            <a:off x="6625640" y="59538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chemeClr val="bg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5" name="TextBox 1">
            <a:extLst>
              <a:ext uri="{FF2B5EF4-FFF2-40B4-BE49-F238E27FC236}">
                <a16:creationId xmlns:a16="http://schemas.microsoft.com/office/drawing/2014/main" id="{2D6C56C1-5D24-479B-9596-0B761538F1BE}"/>
              </a:ext>
            </a:extLst>
          </p:cNvPr>
          <p:cNvSpPr txBox="1"/>
          <p:nvPr/>
        </p:nvSpPr>
        <p:spPr>
          <a:xfrm>
            <a:off x="6058106" y="5924076"/>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bg1"/>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schemeClr val="bg1"/>
                </a:solidFill>
                <a:effectLst/>
                <a:uLnTx/>
                <a:uFillTx/>
                <a:latin typeface="Microsoft YaHei UI" pitchFamily="18" charset="0"/>
                <a:ea typeface="微软雅黑"/>
                <a:cs typeface="Microsoft YaHei UI" pitchFamily="18" charset="0"/>
              </a:rPr>
              <a:t>2.6</a:t>
            </a:r>
          </a:p>
        </p:txBody>
      </p:sp>
    </p:spTree>
    <p:extLst>
      <p:ext uri="{BB962C8B-B14F-4D97-AF65-F5344CB8AC3E}">
        <p14:creationId xmlns:p14="http://schemas.microsoft.com/office/powerpoint/2010/main" val="2458262656"/>
      </p:ext>
    </p:extLst>
  </p:cSld>
  <p:clrMapOvr>
    <a:masterClrMapping/>
  </p:clrMapOvr>
  <p:transition spd="slow">
    <p:push dir="u"/>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A477DF4-5290-4EC6-930D-72BB9FB75D1E}"/>
              </a:ext>
            </a:extLst>
          </p:cNvPr>
          <p:cNvSpPr txBox="1">
            <a:spLocks noChangeArrowheads="1"/>
          </p:cNvSpPr>
          <p:nvPr/>
        </p:nvSpPr>
        <p:spPr>
          <a:xfrm>
            <a:off x="841375" y="95833"/>
            <a:ext cx="8066367" cy="924139"/>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r>
              <a:rPr lang="zh-CN" altLang="en-US" dirty="0"/>
              <a:t>作业</a:t>
            </a:r>
          </a:p>
        </p:txBody>
      </p:sp>
      <p:sp>
        <p:nvSpPr>
          <p:cNvPr id="3" name="Rectangle 3">
            <a:extLst>
              <a:ext uri="{FF2B5EF4-FFF2-40B4-BE49-F238E27FC236}">
                <a16:creationId xmlns:a16="http://schemas.microsoft.com/office/drawing/2014/main" id="{4BC18F1F-B5A3-4190-A4E0-40782F96EC0F}"/>
              </a:ext>
            </a:extLst>
          </p:cNvPr>
          <p:cNvSpPr txBox="1">
            <a:spLocks noChangeArrowheads="1"/>
          </p:cNvSpPr>
          <p:nvPr/>
        </p:nvSpPr>
        <p:spPr>
          <a:xfrm>
            <a:off x="460375" y="906463"/>
            <a:ext cx="5334000" cy="3437728"/>
          </a:xfrm>
          <a:prstGeom prst="rect">
            <a:avLst/>
          </a:prstGeom>
        </p:spPr>
        <p:txBody>
          <a:bodyPr vert="horz" lIns="121917" tIns="60958" rIns="121917" bIns="60958" rtlCol="0">
            <a:no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lnSpc>
                <a:spcPct val="150000"/>
              </a:lnSpc>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spcBef>
                <a:spcPct val="0"/>
              </a:spcBef>
              <a:buNone/>
            </a:pPr>
            <a:r>
              <a:rPr lang="en-US" altLang="zh-CN" noProof="1"/>
              <a:t>1. </a:t>
            </a:r>
            <a:r>
              <a:rPr lang="zh-CN" altLang="en-US" noProof="1"/>
              <a:t>（</a:t>
            </a:r>
            <a:r>
              <a:rPr lang="en-US" altLang="zh-CN" noProof="1"/>
              <a:t>1</a:t>
            </a:r>
            <a:r>
              <a:rPr lang="zh-CN" altLang="en-US" noProof="1"/>
              <a:t>）（</a:t>
            </a:r>
            <a:r>
              <a:rPr lang="en-US" altLang="zh-CN" noProof="1"/>
              <a:t>3</a:t>
            </a:r>
            <a:r>
              <a:rPr lang="zh-CN" altLang="en-US" noProof="1"/>
              <a:t>）（</a:t>
            </a:r>
            <a:r>
              <a:rPr lang="en-US" altLang="zh-CN" noProof="1"/>
              <a:t>5</a:t>
            </a:r>
            <a:r>
              <a:rPr lang="zh-CN" altLang="en-US" noProof="1"/>
              <a:t>）（</a:t>
            </a:r>
            <a:r>
              <a:rPr lang="en-US" altLang="zh-CN" noProof="1"/>
              <a:t>7</a:t>
            </a:r>
            <a:r>
              <a:rPr lang="zh-CN" altLang="en-US" noProof="1"/>
              <a:t>） </a:t>
            </a:r>
            <a:r>
              <a:rPr lang="en-US" altLang="zh-CN" noProof="1"/>
              <a:t>(9)   (11)</a:t>
            </a:r>
          </a:p>
          <a:p>
            <a:pPr marL="0" indent="0">
              <a:spcBef>
                <a:spcPct val="0"/>
              </a:spcBef>
              <a:buNone/>
            </a:pPr>
            <a:r>
              <a:rPr lang="en-US" altLang="zh-CN" noProof="1"/>
              <a:t>2. </a:t>
            </a:r>
            <a:r>
              <a:rPr lang="zh-CN" altLang="en-US" noProof="1"/>
              <a:t>（</a:t>
            </a:r>
            <a:r>
              <a:rPr lang="en-US" altLang="zh-CN" noProof="1"/>
              <a:t>1</a:t>
            </a:r>
            <a:r>
              <a:rPr lang="zh-CN" altLang="en-US" noProof="1"/>
              <a:t>）（</a:t>
            </a:r>
            <a:r>
              <a:rPr lang="en-US" altLang="zh-CN" noProof="1"/>
              <a:t>3</a:t>
            </a:r>
            <a:r>
              <a:rPr lang="zh-CN" altLang="en-US" noProof="1"/>
              <a:t>）（</a:t>
            </a:r>
            <a:r>
              <a:rPr lang="en-US" altLang="zh-CN" noProof="1"/>
              <a:t>5</a:t>
            </a:r>
            <a:r>
              <a:rPr lang="zh-CN" altLang="en-US" noProof="1"/>
              <a:t>）（</a:t>
            </a:r>
            <a:r>
              <a:rPr lang="en-US" altLang="zh-CN" noProof="1"/>
              <a:t>7</a:t>
            </a:r>
            <a:r>
              <a:rPr lang="zh-CN" altLang="en-US" noProof="1"/>
              <a:t>） </a:t>
            </a:r>
            <a:r>
              <a:rPr lang="en-US" altLang="zh-CN" noProof="1"/>
              <a:t>(9)   (11)</a:t>
            </a:r>
          </a:p>
          <a:p>
            <a:pPr marL="0" indent="0">
              <a:spcBef>
                <a:spcPct val="0"/>
              </a:spcBef>
              <a:buNone/>
            </a:pPr>
            <a:r>
              <a:rPr lang="en-US" altLang="zh-CN" noProof="1"/>
              <a:t>3. </a:t>
            </a:r>
            <a:r>
              <a:rPr lang="zh-CN" altLang="en-US" noProof="1"/>
              <a:t>（</a:t>
            </a:r>
            <a:r>
              <a:rPr lang="en-US" altLang="zh-CN" noProof="1"/>
              <a:t>2</a:t>
            </a:r>
            <a:r>
              <a:rPr lang="zh-CN" altLang="en-US" noProof="1"/>
              <a:t>）（</a:t>
            </a:r>
            <a:r>
              <a:rPr lang="en-US" altLang="zh-CN" noProof="1"/>
              <a:t>4</a:t>
            </a:r>
            <a:r>
              <a:rPr lang="zh-CN" altLang="en-US" noProof="1"/>
              <a:t>）（</a:t>
            </a:r>
            <a:r>
              <a:rPr lang="en-US" altLang="zh-CN" noProof="1"/>
              <a:t>6</a:t>
            </a:r>
            <a:r>
              <a:rPr lang="zh-CN" altLang="en-US" noProof="1"/>
              <a:t>）（</a:t>
            </a:r>
            <a:r>
              <a:rPr lang="en-US" altLang="zh-CN" noProof="1"/>
              <a:t>8</a:t>
            </a:r>
            <a:r>
              <a:rPr lang="zh-CN" altLang="en-US" noProof="1"/>
              <a:t>）</a:t>
            </a:r>
            <a:endParaRPr lang="en-US" altLang="zh-CN" noProof="1"/>
          </a:p>
          <a:p>
            <a:pPr marL="0" indent="0">
              <a:spcBef>
                <a:spcPct val="0"/>
              </a:spcBef>
              <a:buNone/>
            </a:pPr>
            <a:r>
              <a:rPr lang="en-US" altLang="zh-CN" noProof="1"/>
              <a:t>5. </a:t>
            </a:r>
            <a:r>
              <a:rPr lang="zh-CN" altLang="en-US" noProof="1"/>
              <a:t>（</a:t>
            </a:r>
            <a:r>
              <a:rPr lang="en-US" altLang="zh-CN" noProof="1"/>
              <a:t>2</a:t>
            </a:r>
            <a:r>
              <a:rPr lang="zh-CN" altLang="en-US" noProof="1"/>
              <a:t>）（</a:t>
            </a:r>
            <a:r>
              <a:rPr lang="en-US" altLang="zh-CN" noProof="1"/>
              <a:t>4</a:t>
            </a:r>
            <a:r>
              <a:rPr lang="zh-CN" altLang="en-US" noProof="1"/>
              <a:t>）（</a:t>
            </a:r>
            <a:r>
              <a:rPr lang="en-US" altLang="zh-CN" noProof="1"/>
              <a:t>5</a:t>
            </a:r>
            <a:r>
              <a:rPr lang="zh-CN" altLang="en-US" noProof="1"/>
              <a:t>）</a:t>
            </a:r>
            <a:endParaRPr lang="en-US" altLang="zh-CN" noProof="1"/>
          </a:p>
          <a:p>
            <a:pPr marL="0" indent="0">
              <a:spcBef>
                <a:spcPct val="0"/>
              </a:spcBef>
              <a:buNone/>
            </a:pPr>
            <a:r>
              <a:rPr lang="en-US" altLang="zh-CN" noProof="1"/>
              <a:t>6. </a:t>
            </a:r>
            <a:r>
              <a:rPr lang="zh-CN" altLang="en-US" noProof="1"/>
              <a:t>（</a:t>
            </a:r>
            <a:r>
              <a:rPr lang="en-US" altLang="zh-CN" noProof="1"/>
              <a:t>1</a:t>
            </a:r>
            <a:r>
              <a:rPr lang="zh-CN" altLang="en-US" noProof="1"/>
              <a:t>）（</a:t>
            </a:r>
            <a:r>
              <a:rPr lang="en-US" altLang="zh-CN" noProof="1"/>
              <a:t>3</a:t>
            </a:r>
            <a:r>
              <a:rPr lang="zh-CN" altLang="en-US" noProof="1"/>
              <a:t>）（</a:t>
            </a:r>
            <a:r>
              <a:rPr lang="en-US" altLang="zh-CN" noProof="1"/>
              <a:t>5</a:t>
            </a:r>
            <a:r>
              <a:rPr lang="zh-CN" altLang="en-US" noProof="1"/>
              <a:t>）（</a:t>
            </a:r>
            <a:r>
              <a:rPr lang="en-US" altLang="zh-CN" noProof="1"/>
              <a:t>7</a:t>
            </a:r>
            <a:r>
              <a:rPr lang="zh-CN" altLang="en-US" noProof="1"/>
              <a:t>） </a:t>
            </a:r>
            <a:r>
              <a:rPr lang="en-US" altLang="zh-CN" noProof="1"/>
              <a:t>(9)   (11)</a:t>
            </a:r>
          </a:p>
          <a:p>
            <a:pPr marL="0" indent="0">
              <a:spcBef>
                <a:spcPct val="0"/>
              </a:spcBef>
              <a:buNone/>
            </a:pPr>
            <a:r>
              <a:rPr lang="en-US" altLang="zh-CN" noProof="1"/>
              <a:t>8. </a:t>
            </a:r>
            <a:r>
              <a:rPr lang="zh-CN" altLang="en-US" noProof="1"/>
              <a:t>（</a:t>
            </a:r>
            <a:r>
              <a:rPr lang="en-US" altLang="zh-CN" noProof="1"/>
              <a:t>1</a:t>
            </a:r>
            <a:r>
              <a:rPr lang="zh-CN" altLang="en-US" noProof="1"/>
              <a:t>）（</a:t>
            </a:r>
            <a:r>
              <a:rPr lang="en-US" altLang="zh-CN" noProof="1"/>
              <a:t>4</a:t>
            </a:r>
            <a:r>
              <a:rPr lang="zh-CN" altLang="en-US" noProof="1"/>
              <a:t>）（</a:t>
            </a:r>
            <a:r>
              <a:rPr lang="en-US" altLang="zh-CN" noProof="1"/>
              <a:t>5)</a:t>
            </a:r>
          </a:p>
          <a:p>
            <a:pPr marL="0" indent="0">
              <a:spcBef>
                <a:spcPct val="0"/>
              </a:spcBef>
              <a:buNone/>
            </a:pPr>
            <a:endParaRPr lang="en-US" altLang="zh-CN" noProof="1"/>
          </a:p>
          <a:p>
            <a:pPr marL="0" indent="0">
              <a:spcBef>
                <a:spcPct val="0"/>
              </a:spcBef>
              <a:buNone/>
            </a:pPr>
            <a:endParaRPr lang="en-US" altLang="zh-CN" noProof="1"/>
          </a:p>
          <a:p>
            <a:pPr marL="0" indent="0">
              <a:spcBef>
                <a:spcPct val="0"/>
              </a:spcBef>
              <a:buFont typeface="Wingdings" pitchFamily="2" charset="2"/>
              <a:buNone/>
            </a:pPr>
            <a:endParaRPr lang="en-US" altLang="zh-CN" noProof="1"/>
          </a:p>
          <a:p>
            <a:pPr marL="0" indent="0">
              <a:spcBef>
                <a:spcPct val="0"/>
              </a:spcBef>
              <a:buNone/>
            </a:pPr>
            <a:endParaRPr lang="en-US" altLang="zh-CN" noProof="1"/>
          </a:p>
          <a:p>
            <a:pPr marL="0" indent="0">
              <a:spcBef>
                <a:spcPct val="0"/>
              </a:spcBef>
              <a:buFont typeface="Wingdings" pitchFamily="2" charset="2"/>
              <a:buNone/>
            </a:pPr>
            <a:endParaRPr lang="en-US" altLang="zh-CN" noProof="1"/>
          </a:p>
          <a:p>
            <a:pPr marL="0" indent="0">
              <a:spcBef>
                <a:spcPct val="0"/>
              </a:spcBef>
              <a:buFont typeface="Wingdings" pitchFamily="2" charset="2"/>
              <a:buNone/>
            </a:pPr>
            <a:endParaRPr lang="en-US" altLang="zh-CN" noProof="1"/>
          </a:p>
        </p:txBody>
      </p:sp>
      <p:grpSp>
        <p:nvGrpSpPr>
          <p:cNvPr id="8" name="组合 7">
            <a:extLst>
              <a:ext uri="{FF2B5EF4-FFF2-40B4-BE49-F238E27FC236}">
                <a16:creationId xmlns:a16="http://schemas.microsoft.com/office/drawing/2014/main" id="{1A71C593-64C2-49C3-A419-B69C7969378A}"/>
              </a:ext>
            </a:extLst>
          </p:cNvPr>
          <p:cNvGrpSpPr/>
          <p:nvPr/>
        </p:nvGrpSpPr>
        <p:grpSpPr>
          <a:xfrm>
            <a:off x="612775" y="4267994"/>
            <a:ext cx="10744200" cy="76200"/>
            <a:chOff x="460375" y="1981994"/>
            <a:chExt cx="10744200" cy="76200"/>
          </a:xfrm>
        </p:grpSpPr>
        <p:cxnSp>
          <p:nvCxnSpPr>
            <p:cNvPr id="5" name="直接连接符 4">
              <a:extLst>
                <a:ext uri="{FF2B5EF4-FFF2-40B4-BE49-F238E27FC236}">
                  <a16:creationId xmlns:a16="http://schemas.microsoft.com/office/drawing/2014/main" id="{10F69A4C-5B4F-4B4E-9BB0-1C4130AB6873}"/>
                </a:ext>
              </a:extLst>
            </p:cNvPr>
            <p:cNvCxnSpPr/>
            <p:nvPr/>
          </p:nvCxnSpPr>
          <p:spPr>
            <a:xfrm>
              <a:off x="460375" y="1981994"/>
              <a:ext cx="10744200"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FC0146DA-2918-4E6F-9996-54F6A9FACFD3}"/>
                </a:ext>
              </a:extLst>
            </p:cNvPr>
            <p:cNvCxnSpPr/>
            <p:nvPr/>
          </p:nvCxnSpPr>
          <p:spPr>
            <a:xfrm>
              <a:off x="460375" y="2058194"/>
              <a:ext cx="10744200" cy="0"/>
            </a:xfrm>
            <a:prstGeom prst="line">
              <a:avLst/>
            </a:prstGeom>
            <a:ln w="34925"/>
          </p:spPr>
          <p:style>
            <a:lnRef idx="1">
              <a:schemeClr val="accent1"/>
            </a:lnRef>
            <a:fillRef idx="0">
              <a:schemeClr val="accent1"/>
            </a:fillRef>
            <a:effectRef idx="0">
              <a:schemeClr val="accent1"/>
            </a:effectRef>
            <a:fontRef idx="minor">
              <a:schemeClr val="tx1"/>
            </a:fontRef>
          </p:style>
        </p:cxnSp>
      </p:grpSp>
      <p:sp>
        <p:nvSpPr>
          <p:cNvPr id="7" name="Rectangle 3">
            <a:extLst>
              <a:ext uri="{FF2B5EF4-FFF2-40B4-BE49-F238E27FC236}">
                <a16:creationId xmlns:a16="http://schemas.microsoft.com/office/drawing/2014/main" id="{86A2B3D0-9D0E-4602-80AE-1DE0B24688C3}"/>
              </a:ext>
            </a:extLst>
          </p:cNvPr>
          <p:cNvSpPr txBox="1">
            <a:spLocks noChangeArrowheads="1"/>
          </p:cNvSpPr>
          <p:nvPr/>
        </p:nvSpPr>
        <p:spPr>
          <a:xfrm>
            <a:off x="460375" y="4511379"/>
            <a:ext cx="4953000" cy="2057403"/>
          </a:xfrm>
          <a:prstGeom prst="rect">
            <a:avLst/>
          </a:prstGeom>
        </p:spPr>
        <p:txBody>
          <a:bodyPr vert="horz" lIns="121917" tIns="60958" rIns="121917" bIns="60958" rtlCol="0">
            <a:no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lnSpc>
                <a:spcPct val="150000"/>
              </a:lnSpc>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spcBef>
                <a:spcPct val="0"/>
              </a:spcBef>
              <a:buFont typeface="Wingdings" pitchFamily="2" charset="2"/>
              <a:buNone/>
            </a:pPr>
            <a:r>
              <a:rPr lang="en-US" altLang="zh-CN" noProof="1"/>
              <a:t>17. </a:t>
            </a:r>
            <a:r>
              <a:rPr lang="zh-CN" altLang="en-US" noProof="1"/>
              <a:t>（</a:t>
            </a:r>
            <a:r>
              <a:rPr lang="en-US" altLang="zh-CN" noProof="1"/>
              <a:t>2</a:t>
            </a:r>
            <a:r>
              <a:rPr lang="zh-CN" altLang="en-US" noProof="1"/>
              <a:t>）</a:t>
            </a:r>
            <a:endParaRPr lang="en-US" altLang="zh-CN" noProof="1"/>
          </a:p>
          <a:p>
            <a:pPr marL="0" indent="0">
              <a:spcBef>
                <a:spcPct val="0"/>
              </a:spcBef>
              <a:buNone/>
            </a:pPr>
            <a:r>
              <a:rPr lang="en-US" altLang="zh-CN" noProof="1"/>
              <a:t>20. </a:t>
            </a:r>
            <a:r>
              <a:rPr lang="zh-CN" altLang="en-US" noProof="1"/>
              <a:t>（</a:t>
            </a:r>
            <a:r>
              <a:rPr lang="en-US" altLang="zh-CN" noProof="1"/>
              <a:t>2</a:t>
            </a:r>
            <a:r>
              <a:rPr lang="zh-CN" altLang="en-US" noProof="1"/>
              <a:t>）（</a:t>
            </a:r>
            <a:r>
              <a:rPr lang="en-US" altLang="zh-CN" noProof="1"/>
              <a:t>4</a:t>
            </a:r>
            <a:r>
              <a:rPr lang="zh-CN" altLang="en-US" noProof="1"/>
              <a:t>）（</a:t>
            </a:r>
            <a:r>
              <a:rPr lang="en-US" altLang="zh-CN" noProof="1"/>
              <a:t>6</a:t>
            </a:r>
            <a:r>
              <a:rPr lang="zh-CN" altLang="en-US" noProof="1"/>
              <a:t>）</a:t>
            </a:r>
            <a:endParaRPr lang="en-US" altLang="zh-CN" noProof="1"/>
          </a:p>
          <a:p>
            <a:pPr marL="0" indent="0">
              <a:spcBef>
                <a:spcPct val="0"/>
              </a:spcBef>
              <a:buNone/>
            </a:pPr>
            <a:r>
              <a:rPr lang="en-US" altLang="zh-CN" noProof="1"/>
              <a:t>21. </a:t>
            </a:r>
            <a:r>
              <a:rPr lang="zh-CN" altLang="en-US" noProof="1"/>
              <a:t>（</a:t>
            </a:r>
            <a:r>
              <a:rPr lang="en-US" altLang="zh-CN" noProof="1"/>
              <a:t>1</a:t>
            </a:r>
            <a:r>
              <a:rPr lang="zh-CN" altLang="en-US" noProof="1"/>
              <a:t>）（</a:t>
            </a:r>
            <a:r>
              <a:rPr lang="en-US" altLang="zh-CN" noProof="1"/>
              <a:t>3</a:t>
            </a:r>
            <a:r>
              <a:rPr lang="zh-CN" altLang="en-US" noProof="1"/>
              <a:t>）（</a:t>
            </a:r>
            <a:r>
              <a:rPr lang="en-US" altLang="zh-CN" noProof="1"/>
              <a:t>5</a:t>
            </a:r>
            <a:r>
              <a:rPr lang="zh-CN" altLang="en-US" noProof="1"/>
              <a:t>）（</a:t>
            </a:r>
            <a:r>
              <a:rPr lang="en-US" altLang="zh-CN" noProof="1"/>
              <a:t>7</a:t>
            </a:r>
            <a:r>
              <a:rPr lang="zh-CN" altLang="en-US" noProof="1"/>
              <a:t>）</a:t>
            </a:r>
            <a:endParaRPr lang="en-US" altLang="zh-CN" noProof="1"/>
          </a:p>
          <a:p>
            <a:pPr marL="0" indent="0">
              <a:spcBef>
                <a:spcPct val="0"/>
              </a:spcBef>
              <a:buNone/>
            </a:pPr>
            <a:endParaRPr lang="en-US" altLang="zh-CN" noProof="1"/>
          </a:p>
          <a:p>
            <a:pPr marL="0" indent="0">
              <a:spcBef>
                <a:spcPct val="0"/>
              </a:spcBef>
              <a:buFont typeface="Wingdings" pitchFamily="2" charset="2"/>
              <a:buNone/>
            </a:pPr>
            <a:endParaRPr lang="en-US" altLang="zh-CN" noProof="1"/>
          </a:p>
          <a:p>
            <a:pPr marL="0" indent="0">
              <a:spcBef>
                <a:spcPct val="0"/>
              </a:spcBef>
              <a:buFont typeface="Wingdings" pitchFamily="2" charset="2"/>
              <a:buNone/>
            </a:pPr>
            <a:endParaRPr lang="en-US" altLang="zh-CN" noProof="1"/>
          </a:p>
        </p:txBody>
      </p:sp>
      <p:grpSp>
        <p:nvGrpSpPr>
          <p:cNvPr id="9" name="组合 8">
            <a:extLst>
              <a:ext uri="{FF2B5EF4-FFF2-40B4-BE49-F238E27FC236}">
                <a16:creationId xmlns:a16="http://schemas.microsoft.com/office/drawing/2014/main" id="{DCDB22ED-DE0D-4C94-B53B-C50878E2D59B}"/>
              </a:ext>
            </a:extLst>
          </p:cNvPr>
          <p:cNvGrpSpPr/>
          <p:nvPr/>
        </p:nvGrpSpPr>
        <p:grpSpPr>
          <a:xfrm rot="5400000">
            <a:off x="3241674" y="3878475"/>
            <a:ext cx="5638800" cy="76200"/>
            <a:chOff x="460375" y="1981994"/>
            <a:chExt cx="10744200" cy="76200"/>
          </a:xfrm>
        </p:grpSpPr>
        <p:cxnSp>
          <p:nvCxnSpPr>
            <p:cNvPr id="10" name="直接连接符 9">
              <a:extLst>
                <a:ext uri="{FF2B5EF4-FFF2-40B4-BE49-F238E27FC236}">
                  <a16:creationId xmlns:a16="http://schemas.microsoft.com/office/drawing/2014/main" id="{EACB4235-F8FE-47DD-B5DA-3B12D8DE3FA4}"/>
                </a:ext>
              </a:extLst>
            </p:cNvPr>
            <p:cNvCxnSpPr/>
            <p:nvPr/>
          </p:nvCxnSpPr>
          <p:spPr>
            <a:xfrm>
              <a:off x="460375" y="1981994"/>
              <a:ext cx="10744200"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2DE879A-9572-47F1-A484-0F26B276628D}"/>
                </a:ext>
              </a:extLst>
            </p:cNvPr>
            <p:cNvCxnSpPr/>
            <p:nvPr/>
          </p:nvCxnSpPr>
          <p:spPr>
            <a:xfrm>
              <a:off x="460375" y="2058194"/>
              <a:ext cx="10744200" cy="0"/>
            </a:xfrm>
            <a:prstGeom prst="line">
              <a:avLst/>
            </a:prstGeom>
            <a:ln w="34925"/>
          </p:spPr>
          <p:style>
            <a:lnRef idx="1">
              <a:schemeClr val="accent1"/>
            </a:lnRef>
            <a:fillRef idx="0">
              <a:schemeClr val="accent1"/>
            </a:fillRef>
            <a:effectRef idx="0">
              <a:schemeClr val="accent1"/>
            </a:effectRef>
            <a:fontRef idx="minor">
              <a:schemeClr val="tx1"/>
            </a:fontRef>
          </p:style>
        </p:cxnSp>
      </p:grpSp>
      <p:sp>
        <p:nvSpPr>
          <p:cNvPr id="12" name="Rectangle 3">
            <a:extLst>
              <a:ext uri="{FF2B5EF4-FFF2-40B4-BE49-F238E27FC236}">
                <a16:creationId xmlns:a16="http://schemas.microsoft.com/office/drawing/2014/main" id="{49F80340-AF69-4CD6-A548-5EA491B8CD42}"/>
              </a:ext>
            </a:extLst>
          </p:cNvPr>
          <p:cNvSpPr txBox="1">
            <a:spLocks noChangeArrowheads="1"/>
          </p:cNvSpPr>
          <p:nvPr/>
        </p:nvSpPr>
        <p:spPr>
          <a:xfrm>
            <a:off x="6251574" y="925119"/>
            <a:ext cx="5334000" cy="3437728"/>
          </a:xfrm>
          <a:prstGeom prst="rect">
            <a:avLst/>
          </a:prstGeom>
        </p:spPr>
        <p:txBody>
          <a:bodyPr vert="horz" lIns="121917" tIns="60958" rIns="121917" bIns="60958" rtlCol="0">
            <a:no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lnSpc>
                <a:spcPct val="150000"/>
              </a:lnSpc>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spcBef>
                <a:spcPct val="0"/>
              </a:spcBef>
              <a:buNone/>
            </a:pPr>
            <a:r>
              <a:rPr lang="en-US" altLang="zh-CN" noProof="1"/>
              <a:t>10. </a:t>
            </a:r>
            <a:r>
              <a:rPr lang="zh-CN" altLang="en-US" noProof="1"/>
              <a:t>（</a:t>
            </a:r>
            <a:r>
              <a:rPr lang="en-US" altLang="zh-CN" noProof="1"/>
              <a:t>2</a:t>
            </a:r>
            <a:r>
              <a:rPr lang="zh-CN" altLang="en-US" noProof="1"/>
              <a:t>）（</a:t>
            </a:r>
            <a:r>
              <a:rPr lang="en-US" altLang="zh-CN" noProof="1"/>
              <a:t>4</a:t>
            </a:r>
            <a:r>
              <a:rPr lang="zh-CN" altLang="en-US" noProof="1"/>
              <a:t>）（</a:t>
            </a:r>
            <a:r>
              <a:rPr lang="en-US" altLang="zh-CN" noProof="1"/>
              <a:t>6</a:t>
            </a:r>
            <a:r>
              <a:rPr lang="zh-CN" altLang="en-US" noProof="1"/>
              <a:t>）</a:t>
            </a:r>
            <a:endParaRPr lang="en-US" altLang="zh-CN" noProof="1"/>
          </a:p>
          <a:p>
            <a:pPr marL="0" indent="0">
              <a:spcBef>
                <a:spcPct val="0"/>
              </a:spcBef>
              <a:buNone/>
            </a:pPr>
            <a:r>
              <a:rPr lang="en-US" altLang="zh-CN" noProof="1"/>
              <a:t>11. </a:t>
            </a:r>
            <a:r>
              <a:rPr lang="zh-CN" altLang="en-US" noProof="1"/>
              <a:t>（</a:t>
            </a:r>
            <a:r>
              <a:rPr lang="en-US" altLang="zh-CN" noProof="1"/>
              <a:t>1</a:t>
            </a:r>
            <a:r>
              <a:rPr lang="zh-CN" altLang="en-US" noProof="1"/>
              <a:t>）（</a:t>
            </a:r>
            <a:r>
              <a:rPr lang="en-US" altLang="zh-CN" noProof="1"/>
              <a:t>4</a:t>
            </a:r>
            <a:r>
              <a:rPr lang="zh-CN" altLang="en-US" noProof="1"/>
              <a:t>）（</a:t>
            </a:r>
            <a:r>
              <a:rPr lang="en-US" altLang="zh-CN" noProof="1"/>
              <a:t>5</a:t>
            </a:r>
            <a:r>
              <a:rPr lang="zh-CN" altLang="en-US" noProof="1"/>
              <a:t>）</a:t>
            </a:r>
            <a:endParaRPr lang="en-US" altLang="zh-CN" noProof="1"/>
          </a:p>
          <a:p>
            <a:pPr marL="0" indent="0">
              <a:spcBef>
                <a:spcPct val="0"/>
              </a:spcBef>
              <a:buNone/>
            </a:pPr>
            <a:r>
              <a:rPr lang="en-US" altLang="zh-CN" noProof="1"/>
              <a:t>12. </a:t>
            </a:r>
            <a:r>
              <a:rPr lang="zh-CN" altLang="en-US" noProof="1"/>
              <a:t>（</a:t>
            </a:r>
            <a:r>
              <a:rPr lang="en-US" altLang="zh-CN" noProof="1"/>
              <a:t>2</a:t>
            </a:r>
            <a:r>
              <a:rPr lang="zh-CN" altLang="en-US" noProof="1"/>
              <a:t>）（</a:t>
            </a:r>
            <a:r>
              <a:rPr lang="en-US" altLang="zh-CN" noProof="1"/>
              <a:t>4</a:t>
            </a:r>
            <a:r>
              <a:rPr lang="zh-CN" altLang="en-US" noProof="1"/>
              <a:t>）</a:t>
            </a:r>
            <a:endParaRPr lang="en-US" altLang="zh-CN" noProof="1"/>
          </a:p>
          <a:p>
            <a:pPr marL="0" indent="0">
              <a:spcBef>
                <a:spcPct val="0"/>
              </a:spcBef>
              <a:buNone/>
            </a:pPr>
            <a:r>
              <a:rPr lang="en-US" altLang="zh-CN" noProof="1"/>
              <a:t>14. </a:t>
            </a:r>
            <a:r>
              <a:rPr lang="zh-CN" altLang="en-US" noProof="1"/>
              <a:t>（</a:t>
            </a:r>
            <a:r>
              <a:rPr lang="en-US" altLang="zh-CN" noProof="1"/>
              <a:t>1</a:t>
            </a:r>
            <a:r>
              <a:rPr lang="zh-CN" altLang="en-US" noProof="1"/>
              <a:t>）（</a:t>
            </a:r>
            <a:r>
              <a:rPr lang="en-US" altLang="zh-CN" noProof="1"/>
              <a:t>3</a:t>
            </a:r>
            <a:r>
              <a:rPr lang="zh-CN" altLang="en-US" noProof="1"/>
              <a:t>）（</a:t>
            </a:r>
            <a:r>
              <a:rPr lang="en-US" altLang="zh-CN" noProof="1"/>
              <a:t>5</a:t>
            </a:r>
            <a:r>
              <a:rPr lang="zh-CN" altLang="en-US" noProof="1"/>
              <a:t>）</a:t>
            </a:r>
            <a:endParaRPr lang="en-US" altLang="zh-CN" noProof="1"/>
          </a:p>
          <a:p>
            <a:pPr marL="0" indent="0">
              <a:spcBef>
                <a:spcPct val="0"/>
              </a:spcBef>
              <a:buNone/>
            </a:pPr>
            <a:r>
              <a:rPr lang="en-US" altLang="zh-CN" noProof="1"/>
              <a:t>15. </a:t>
            </a:r>
            <a:r>
              <a:rPr lang="zh-CN" altLang="en-US" noProof="1"/>
              <a:t>（</a:t>
            </a:r>
            <a:r>
              <a:rPr lang="en-US" altLang="zh-CN" noProof="1"/>
              <a:t>1</a:t>
            </a:r>
            <a:r>
              <a:rPr lang="zh-CN" altLang="en-US" noProof="1"/>
              <a:t>）（</a:t>
            </a:r>
            <a:r>
              <a:rPr lang="en-US" altLang="zh-CN" noProof="1"/>
              <a:t>3</a:t>
            </a:r>
            <a:r>
              <a:rPr lang="zh-CN" altLang="en-US" noProof="1"/>
              <a:t>）</a:t>
            </a:r>
            <a:endParaRPr lang="en-US" altLang="zh-CN" noProof="1"/>
          </a:p>
          <a:p>
            <a:pPr marL="0" indent="0">
              <a:spcBef>
                <a:spcPct val="0"/>
              </a:spcBef>
              <a:buNone/>
            </a:pPr>
            <a:r>
              <a:rPr lang="en-US" altLang="zh-CN" noProof="1"/>
              <a:t>16. </a:t>
            </a:r>
            <a:r>
              <a:rPr lang="zh-CN" altLang="en-US" noProof="1"/>
              <a:t>（</a:t>
            </a:r>
            <a:r>
              <a:rPr lang="en-US" altLang="zh-CN" noProof="1"/>
              <a:t>2</a:t>
            </a:r>
            <a:r>
              <a:rPr lang="zh-CN" altLang="en-US" noProof="1"/>
              <a:t>）（</a:t>
            </a:r>
            <a:r>
              <a:rPr lang="en-US" altLang="zh-CN" noProof="1"/>
              <a:t>4</a:t>
            </a:r>
            <a:r>
              <a:rPr lang="zh-CN" altLang="en-US" noProof="1"/>
              <a:t>）</a:t>
            </a:r>
            <a:endParaRPr lang="en-US" altLang="zh-CN" noProof="1"/>
          </a:p>
          <a:p>
            <a:pPr marL="0" indent="0">
              <a:spcBef>
                <a:spcPct val="0"/>
              </a:spcBef>
              <a:buNone/>
            </a:pPr>
            <a:endParaRPr lang="en-US" altLang="zh-CN" noProof="1"/>
          </a:p>
          <a:p>
            <a:pPr marL="0" indent="0">
              <a:spcBef>
                <a:spcPct val="0"/>
              </a:spcBef>
              <a:buNone/>
            </a:pPr>
            <a:endParaRPr lang="en-US" altLang="zh-CN" noProof="1"/>
          </a:p>
          <a:p>
            <a:pPr marL="0" indent="0">
              <a:spcBef>
                <a:spcPct val="0"/>
              </a:spcBef>
              <a:buFont typeface="Wingdings" pitchFamily="2" charset="2"/>
              <a:buNone/>
            </a:pPr>
            <a:endParaRPr lang="en-US" altLang="zh-CN" noProof="1"/>
          </a:p>
          <a:p>
            <a:pPr marL="0" indent="0">
              <a:spcBef>
                <a:spcPct val="0"/>
              </a:spcBef>
              <a:buFont typeface="Wingdings" pitchFamily="2" charset="2"/>
              <a:buNone/>
            </a:pPr>
            <a:endParaRPr lang="en-US" altLang="zh-CN" noProof="1"/>
          </a:p>
        </p:txBody>
      </p:sp>
      <p:sp>
        <p:nvSpPr>
          <p:cNvPr id="14" name="Rectangle 3">
            <a:extLst>
              <a:ext uri="{FF2B5EF4-FFF2-40B4-BE49-F238E27FC236}">
                <a16:creationId xmlns:a16="http://schemas.microsoft.com/office/drawing/2014/main" id="{07F8BCE4-916D-42C8-8222-77E778354B44}"/>
              </a:ext>
            </a:extLst>
          </p:cNvPr>
          <p:cNvSpPr txBox="1">
            <a:spLocks noChangeArrowheads="1"/>
          </p:cNvSpPr>
          <p:nvPr/>
        </p:nvSpPr>
        <p:spPr>
          <a:xfrm>
            <a:off x="6226174" y="4420394"/>
            <a:ext cx="4902185" cy="2315577"/>
          </a:xfrm>
          <a:prstGeom prst="rect">
            <a:avLst/>
          </a:prstGeom>
        </p:spPr>
        <p:txBody>
          <a:bodyPr vert="horz" lIns="121917" tIns="60958" rIns="121917" bIns="60958" rtlCol="0">
            <a:no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lnSpc>
                <a:spcPct val="150000"/>
              </a:lnSpc>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spcBef>
                <a:spcPct val="0"/>
              </a:spcBef>
              <a:buNone/>
            </a:pPr>
            <a:r>
              <a:rPr lang="en-US" altLang="zh-CN" noProof="1"/>
              <a:t>22. </a:t>
            </a:r>
            <a:r>
              <a:rPr lang="zh-CN" altLang="en-US" noProof="1"/>
              <a:t>（</a:t>
            </a:r>
            <a:r>
              <a:rPr lang="en-US" altLang="zh-CN" noProof="1"/>
              <a:t>1</a:t>
            </a:r>
            <a:r>
              <a:rPr lang="zh-CN" altLang="en-US" noProof="1"/>
              <a:t>）（</a:t>
            </a:r>
            <a:r>
              <a:rPr lang="en-US" altLang="zh-CN" noProof="1"/>
              <a:t>3</a:t>
            </a:r>
            <a:r>
              <a:rPr lang="zh-CN" altLang="en-US" noProof="1"/>
              <a:t>）（</a:t>
            </a:r>
            <a:r>
              <a:rPr lang="en-US" altLang="zh-CN" noProof="1"/>
              <a:t>5</a:t>
            </a:r>
            <a:r>
              <a:rPr lang="zh-CN" altLang="en-US" noProof="1"/>
              <a:t>）</a:t>
            </a:r>
            <a:endParaRPr lang="en-US" altLang="zh-CN" noProof="1"/>
          </a:p>
          <a:p>
            <a:pPr marL="0" indent="0">
              <a:spcBef>
                <a:spcPct val="0"/>
              </a:spcBef>
              <a:buNone/>
            </a:pPr>
            <a:r>
              <a:rPr lang="en-US" altLang="zh-CN" noProof="1"/>
              <a:t>23. </a:t>
            </a:r>
            <a:r>
              <a:rPr lang="zh-CN" altLang="en-US" noProof="1"/>
              <a:t>（</a:t>
            </a:r>
            <a:r>
              <a:rPr lang="en-US" altLang="zh-CN" noProof="1"/>
              <a:t>2</a:t>
            </a:r>
            <a:r>
              <a:rPr lang="zh-CN" altLang="en-US" noProof="1"/>
              <a:t>）（</a:t>
            </a:r>
            <a:r>
              <a:rPr lang="en-US" altLang="zh-CN" noProof="1"/>
              <a:t>4</a:t>
            </a:r>
            <a:r>
              <a:rPr lang="zh-CN" altLang="en-US" noProof="1"/>
              <a:t>）（</a:t>
            </a:r>
            <a:r>
              <a:rPr lang="en-US" altLang="zh-CN" noProof="1"/>
              <a:t>6</a:t>
            </a:r>
            <a:r>
              <a:rPr lang="zh-CN" altLang="en-US" noProof="1"/>
              <a:t>）</a:t>
            </a:r>
            <a:endParaRPr lang="en-US" altLang="zh-CN" noProof="1"/>
          </a:p>
          <a:p>
            <a:pPr marL="0" indent="0">
              <a:spcBef>
                <a:spcPct val="0"/>
              </a:spcBef>
              <a:buNone/>
            </a:pPr>
            <a:r>
              <a:rPr lang="en-US" altLang="zh-CN" noProof="1"/>
              <a:t>32.</a:t>
            </a:r>
          </a:p>
          <a:p>
            <a:pPr marL="0" indent="0">
              <a:spcBef>
                <a:spcPct val="0"/>
              </a:spcBef>
              <a:buNone/>
            </a:pPr>
            <a:r>
              <a:rPr lang="en-US" altLang="zh-CN" noProof="1"/>
              <a:t>34. </a:t>
            </a:r>
            <a:r>
              <a:rPr lang="zh-CN" altLang="en-US" noProof="1"/>
              <a:t>（</a:t>
            </a:r>
            <a:r>
              <a:rPr lang="en-US" altLang="zh-CN" noProof="1"/>
              <a:t>1</a:t>
            </a:r>
            <a:r>
              <a:rPr lang="zh-CN" altLang="en-US" noProof="1"/>
              <a:t>）（</a:t>
            </a:r>
            <a:r>
              <a:rPr lang="en-US" altLang="zh-CN" noProof="1"/>
              <a:t>3</a:t>
            </a:r>
            <a:r>
              <a:rPr lang="zh-CN" altLang="en-US" noProof="1"/>
              <a:t>）（</a:t>
            </a:r>
            <a:r>
              <a:rPr lang="en-US" altLang="zh-CN" noProof="1"/>
              <a:t>5</a:t>
            </a:r>
            <a:r>
              <a:rPr lang="zh-CN" altLang="en-US" noProof="1"/>
              <a:t>）（</a:t>
            </a:r>
            <a:r>
              <a:rPr lang="en-US" altLang="zh-CN" noProof="1"/>
              <a:t>7</a:t>
            </a:r>
            <a:r>
              <a:rPr lang="zh-CN" altLang="en-US" noProof="1"/>
              <a:t>）</a:t>
            </a:r>
            <a:endParaRPr lang="en-US" altLang="zh-CN" noProof="1"/>
          </a:p>
          <a:p>
            <a:pPr marL="0" indent="0">
              <a:spcBef>
                <a:spcPct val="0"/>
              </a:spcBef>
              <a:buNone/>
            </a:pPr>
            <a:endParaRPr lang="en-US" altLang="zh-CN" noProof="1"/>
          </a:p>
          <a:p>
            <a:pPr marL="0" indent="0">
              <a:spcBef>
                <a:spcPct val="0"/>
              </a:spcBef>
              <a:buFont typeface="Wingdings" pitchFamily="2" charset="2"/>
              <a:buNone/>
            </a:pPr>
            <a:endParaRPr lang="en-US" altLang="zh-CN" noProof="1"/>
          </a:p>
          <a:p>
            <a:pPr marL="0" indent="0">
              <a:spcBef>
                <a:spcPct val="0"/>
              </a:spcBef>
              <a:buFont typeface="Wingdings" pitchFamily="2" charset="2"/>
              <a:buNone/>
            </a:pPr>
            <a:endParaRPr lang="en-US" altLang="zh-CN" noProof="1"/>
          </a:p>
        </p:txBody>
      </p:sp>
    </p:spTree>
    <p:extLst>
      <p:ext uri="{BB962C8B-B14F-4D97-AF65-F5344CB8AC3E}">
        <p14:creationId xmlns:p14="http://schemas.microsoft.com/office/powerpoint/2010/main" val="413905677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6"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 calcmode="lin" valueType="num">
                                      <p:cBhvr additive="base">
                                        <p:cTn id="43"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6" fill="hold" grpId="0" nodeType="clickEffect">
                                  <p:stCondLst>
                                    <p:cond delay="0"/>
                                  </p:stCondLst>
                                  <p:childTnLst>
                                    <p:set>
                                      <p:cBhvr>
                                        <p:cTn id="48" dur="1" fill="hold">
                                          <p:stCondLst>
                                            <p:cond delay="0"/>
                                          </p:stCondLst>
                                        </p:cTn>
                                        <p:tgtEl>
                                          <p:spTgt spid="7">
                                            <p:txEl>
                                              <p:pRg st="1" end="1"/>
                                            </p:txEl>
                                          </p:spTgt>
                                        </p:tgtEl>
                                        <p:attrNameLst>
                                          <p:attrName>style.visibility</p:attrName>
                                        </p:attrNameLst>
                                      </p:cBhvr>
                                      <p:to>
                                        <p:strVal val="visible"/>
                                      </p:to>
                                    </p:set>
                                    <p:anim calcmode="lin" valueType="num">
                                      <p:cBhvr additive="base">
                                        <p:cTn id="49"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6" fill="hold" grpId="0" nodeType="clickEffect">
                                  <p:stCondLst>
                                    <p:cond delay="0"/>
                                  </p:stCondLst>
                                  <p:childTnLst>
                                    <p:set>
                                      <p:cBhvr>
                                        <p:cTn id="54" dur="1" fill="hold">
                                          <p:stCondLst>
                                            <p:cond delay="0"/>
                                          </p:stCondLst>
                                        </p:cTn>
                                        <p:tgtEl>
                                          <p:spTgt spid="7">
                                            <p:txEl>
                                              <p:pRg st="2" end="2"/>
                                            </p:txEl>
                                          </p:spTgt>
                                        </p:tgtEl>
                                        <p:attrNameLst>
                                          <p:attrName>style.visibility</p:attrName>
                                        </p:attrNameLst>
                                      </p:cBhvr>
                                      <p:to>
                                        <p:strVal val="visible"/>
                                      </p:to>
                                    </p:set>
                                    <p:anim calcmode="lin" valueType="num">
                                      <p:cBhvr additive="base">
                                        <p:cTn id="55"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6" fill="hold" grpId="0" nodeType="click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 calcmode="lin" valueType="num">
                                      <p:cBhvr additive="base">
                                        <p:cTn id="6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6" fill="hold" grpId="0" nodeType="clickEffect">
                                  <p:stCondLst>
                                    <p:cond delay="0"/>
                                  </p:stCondLst>
                                  <p:childTnLst>
                                    <p:set>
                                      <p:cBhvr>
                                        <p:cTn id="66" dur="1" fill="hold">
                                          <p:stCondLst>
                                            <p:cond delay="0"/>
                                          </p:stCondLst>
                                        </p:cTn>
                                        <p:tgtEl>
                                          <p:spTgt spid="12">
                                            <p:txEl>
                                              <p:pRg st="1" end="1"/>
                                            </p:txEl>
                                          </p:spTgt>
                                        </p:tgtEl>
                                        <p:attrNameLst>
                                          <p:attrName>style.visibility</p:attrName>
                                        </p:attrNameLst>
                                      </p:cBhvr>
                                      <p:to>
                                        <p:strVal val="visible"/>
                                      </p:to>
                                    </p:set>
                                    <p:anim calcmode="lin" valueType="num">
                                      <p:cBhvr additive="base">
                                        <p:cTn id="67" dur="500" fill="hold"/>
                                        <p:tgtEl>
                                          <p:spTgt spid="12">
                                            <p:txEl>
                                              <p:pRg st="1" end="1"/>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6" fill="hold" grpId="0" nodeType="clickEffect">
                                  <p:stCondLst>
                                    <p:cond delay="0"/>
                                  </p:stCondLst>
                                  <p:childTnLst>
                                    <p:set>
                                      <p:cBhvr>
                                        <p:cTn id="72" dur="1" fill="hold">
                                          <p:stCondLst>
                                            <p:cond delay="0"/>
                                          </p:stCondLst>
                                        </p:cTn>
                                        <p:tgtEl>
                                          <p:spTgt spid="12">
                                            <p:txEl>
                                              <p:pRg st="2" end="2"/>
                                            </p:txEl>
                                          </p:spTgt>
                                        </p:tgtEl>
                                        <p:attrNameLst>
                                          <p:attrName>style.visibility</p:attrName>
                                        </p:attrNameLst>
                                      </p:cBhvr>
                                      <p:to>
                                        <p:strVal val="visible"/>
                                      </p:to>
                                    </p:set>
                                    <p:anim calcmode="lin" valueType="num">
                                      <p:cBhvr additive="base">
                                        <p:cTn id="73" dur="500" fill="hold"/>
                                        <p:tgtEl>
                                          <p:spTgt spid="12">
                                            <p:txEl>
                                              <p:pRg st="2" end="2"/>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6" fill="hold" grpId="0" nodeType="clickEffect">
                                  <p:stCondLst>
                                    <p:cond delay="0"/>
                                  </p:stCondLst>
                                  <p:childTnLst>
                                    <p:set>
                                      <p:cBhvr>
                                        <p:cTn id="78" dur="1" fill="hold">
                                          <p:stCondLst>
                                            <p:cond delay="0"/>
                                          </p:stCondLst>
                                        </p:cTn>
                                        <p:tgtEl>
                                          <p:spTgt spid="12">
                                            <p:txEl>
                                              <p:pRg st="3" end="3"/>
                                            </p:txEl>
                                          </p:spTgt>
                                        </p:tgtEl>
                                        <p:attrNameLst>
                                          <p:attrName>style.visibility</p:attrName>
                                        </p:attrNameLst>
                                      </p:cBhvr>
                                      <p:to>
                                        <p:strVal val="visible"/>
                                      </p:to>
                                    </p:set>
                                    <p:anim calcmode="lin" valueType="num">
                                      <p:cBhvr additive="base">
                                        <p:cTn id="79" dur="500" fill="hold"/>
                                        <p:tgtEl>
                                          <p:spTgt spid="12">
                                            <p:txEl>
                                              <p:pRg st="3" end="3"/>
                                            </p:txEl>
                                          </p:spTgt>
                                        </p:tgtEl>
                                        <p:attrNameLst>
                                          <p:attrName>ppt_x</p:attrName>
                                        </p:attrNameLst>
                                      </p:cBhvr>
                                      <p:tavLst>
                                        <p:tav tm="0">
                                          <p:val>
                                            <p:strVal val="1+#ppt_w/2"/>
                                          </p:val>
                                        </p:tav>
                                        <p:tav tm="100000">
                                          <p:val>
                                            <p:strVal val="#ppt_x"/>
                                          </p:val>
                                        </p:tav>
                                      </p:tavLst>
                                    </p:anim>
                                    <p:anim calcmode="lin" valueType="num">
                                      <p:cBhvr additive="base">
                                        <p:cTn id="80"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6" fill="hold" grpId="0" nodeType="clickEffect">
                                  <p:stCondLst>
                                    <p:cond delay="0"/>
                                  </p:stCondLst>
                                  <p:childTnLst>
                                    <p:set>
                                      <p:cBhvr>
                                        <p:cTn id="84" dur="1" fill="hold">
                                          <p:stCondLst>
                                            <p:cond delay="0"/>
                                          </p:stCondLst>
                                        </p:cTn>
                                        <p:tgtEl>
                                          <p:spTgt spid="12">
                                            <p:txEl>
                                              <p:pRg st="4" end="4"/>
                                            </p:txEl>
                                          </p:spTgt>
                                        </p:tgtEl>
                                        <p:attrNameLst>
                                          <p:attrName>style.visibility</p:attrName>
                                        </p:attrNameLst>
                                      </p:cBhvr>
                                      <p:to>
                                        <p:strVal val="visible"/>
                                      </p:to>
                                    </p:set>
                                    <p:anim calcmode="lin" valueType="num">
                                      <p:cBhvr additive="base">
                                        <p:cTn id="85" dur="500" fill="hold"/>
                                        <p:tgtEl>
                                          <p:spTgt spid="12">
                                            <p:txEl>
                                              <p:pRg st="4" end="4"/>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6" fill="hold" grpId="0" nodeType="clickEffect">
                                  <p:stCondLst>
                                    <p:cond delay="0"/>
                                  </p:stCondLst>
                                  <p:childTnLst>
                                    <p:set>
                                      <p:cBhvr>
                                        <p:cTn id="90" dur="1" fill="hold">
                                          <p:stCondLst>
                                            <p:cond delay="0"/>
                                          </p:stCondLst>
                                        </p:cTn>
                                        <p:tgtEl>
                                          <p:spTgt spid="12">
                                            <p:txEl>
                                              <p:pRg st="5" end="5"/>
                                            </p:txEl>
                                          </p:spTgt>
                                        </p:tgtEl>
                                        <p:attrNameLst>
                                          <p:attrName>style.visibility</p:attrName>
                                        </p:attrNameLst>
                                      </p:cBhvr>
                                      <p:to>
                                        <p:strVal val="visible"/>
                                      </p:to>
                                    </p:set>
                                    <p:anim calcmode="lin" valueType="num">
                                      <p:cBhvr additive="base">
                                        <p:cTn id="91" dur="500" fill="hold"/>
                                        <p:tgtEl>
                                          <p:spTgt spid="12">
                                            <p:txEl>
                                              <p:pRg st="5" end="5"/>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1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6" fill="hold" grpId="0" nodeType="clickEffect">
                                  <p:stCondLst>
                                    <p:cond delay="0"/>
                                  </p:stCondLst>
                                  <p:childTnLst>
                                    <p:set>
                                      <p:cBhvr>
                                        <p:cTn id="96" dur="1" fill="hold">
                                          <p:stCondLst>
                                            <p:cond delay="0"/>
                                          </p:stCondLst>
                                        </p:cTn>
                                        <p:tgtEl>
                                          <p:spTgt spid="14">
                                            <p:txEl>
                                              <p:pRg st="0" end="0"/>
                                            </p:txEl>
                                          </p:spTgt>
                                        </p:tgtEl>
                                        <p:attrNameLst>
                                          <p:attrName>style.visibility</p:attrName>
                                        </p:attrNameLst>
                                      </p:cBhvr>
                                      <p:to>
                                        <p:strVal val="visible"/>
                                      </p:to>
                                    </p:set>
                                    <p:anim calcmode="lin" valueType="num">
                                      <p:cBhvr additive="base">
                                        <p:cTn id="9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9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6" fill="hold" grpId="0" nodeType="clickEffect">
                                  <p:stCondLst>
                                    <p:cond delay="0"/>
                                  </p:stCondLst>
                                  <p:childTnLst>
                                    <p:set>
                                      <p:cBhvr>
                                        <p:cTn id="102" dur="1" fill="hold">
                                          <p:stCondLst>
                                            <p:cond delay="0"/>
                                          </p:stCondLst>
                                        </p:cTn>
                                        <p:tgtEl>
                                          <p:spTgt spid="14">
                                            <p:txEl>
                                              <p:pRg st="1" end="1"/>
                                            </p:txEl>
                                          </p:spTgt>
                                        </p:tgtEl>
                                        <p:attrNameLst>
                                          <p:attrName>style.visibility</p:attrName>
                                        </p:attrNameLst>
                                      </p:cBhvr>
                                      <p:to>
                                        <p:strVal val="visible"/>
                                      </p:to>
                                    </p:set>
                                    <p:anim calcmode="lin" valueType="num">
                                      <p:cBhvr additive="base">
                                        <p:cTn id="103" dur="500" fill="hold"/>
                                        <p:tgtEl>
                                          <p:spTgt spid="14">
                                            <p:txEl>
                                              <p:pRg st="1" end="1"/>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6" fill="hold" grpId="0" nodeType="clickEffect">
                                  <p:stCondLst>
                                    <p:cond delay="0"/>
                                  </p:stCondLst>
                                  <p:childTnLst>
                                    <p:set>
                                      <p:cBhvr>
                                        <p:cTn id="108" dur="1" fill="hold">
                                          <p:stCondLst>
                                            <p:cond delay="0"/>
                                          </p:stCondLst>
                                        </p:cTn>
                                        <p:tgtEl>
                                          <p:spTgt spid="14">
                                            <p:txEl>
                                              <p:pRg st="2" end="2"/>
                                            </p:txEl>
                                          </p:spTgt>
                                        </p:tgtEl>
                                        <p:attrNameLst>
                                          <p:attrName>style.visibility</p:attrName>
                                        </p:attrNameLst>
                                      </p:cBhvr>
                                      <p:to>
                                        <p:strVal val="visible"/>
                                      </p:to>
                                    </p:set>
                                    <p:anim calcmode="lin" valueType="num">
                                      <p:cBhvr additive="base">
                                        <p:cTn id="109" dur="500" fill="hold"/>
                                        <p:tgtEl>
                                          <p:spTgt spid="14">
                                            <p:txEl>
                                              <p:pRg st="2" end="2"/>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6" fill="hold" grpId="0" nodeType="clickEffect">
                                  <p:stCondLst>
                                    <p:cond delay="0"/>
                                  </p:stCondLst>
                                  <p:childTnLst>
                                    <p:set>
                                      <p:cBhvr>
                                        <p:cTn id="114" dur="1" fill="hold">
                                          <p:stCondLst>
                                            <p:cond delay="0"/>
                                          </p:stCondLst>
                                        </p:cTn>
                                        <p:tgtEl>
                                          <p:spTgt spid="14">
                                            <p:txEl>
                                              <p:pRg st="3" end="3"/>
                                            </p:txEl>
                                          </p:spTgt>
                                        </p:tgtEl>
                                        <p:attrNameLst>
                                          <p:attrName>style.visibility</p:attrName>
                                        </p:attrNameLst>
                                      </p:cBhvr>
                                      <p:to>
                                        <p:strVal val="visible"/>
                                      </p:to>
                                    </p:set>
                                    <p:anim calcmode="lin" valueType="num">
                                      <p:cBhvr additive="base">
                                        <p:cTn id="115" dur="500" fill="hold"/>
                                        <p:tgtEl>
                                          <p:spTgt spid="14">
                                            <p:txEl>
                                              <p:pRg st="3" end="3"/>
                                            </p:txEl>
                                          </p:spTgt>
                                        </p:tgtEl>
                                        <p:attrNameLst>
                                          <p:attrName>ppt_x</p:attrName>
                                        </p:attrNameLst>
                                      </p:cBhvr>
                                      <p:tavLst>
                                        <p:tav tm="0">
                                          <p:val>
                                            <p:strVal val="1+#ppt_w/2"/>
                                          </p:val>
                                        </p:tav>
                                        <p:tav tm="100000">
                                          <p:val>
                                            <p:strVal val="#ppt_x"/>
                                          </p:val>
                                        </p:tav>
                                      </p:tavLst>
                                    </p:anim>
                                    <p:anim calcmode="lin" valueType="num">
                                      <p:cBhvr additive="base">
                                        <p:cTn id="116"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7" grpId="0" build="p" autoUpdateAnimBg="0"/>
      <p:bldP spid="12" grpId="0" build="p" autoUpdateAnimBg="0"/>
      <p:bldP spid="14" grpId="0" build="p"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8350" cy="6859588"/>
          </a:xfrm>
          <a:prstGeom prst="rect">
            <a:avLst/>
          </a:prstGeom>
        </p:spPr>
      </p:pic>
      <p:sp>
        <p:nvSpPr>
          <p:cNvPr id="6" name="矩形 5"/>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7" name="矩形 6"/>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4" name="椭圆 13"/>
          <p:cNvSpPr/>
          <p:nvPr/>
        </p:nvSpPr>
        <p:spPr>
          <a:xfrm>
            <a:off x="10095121" y="2480346"/>
            <a:ext cx="203200" cy="203200"/>
          </a:xfrm>
          <a:prstGeom prst="ellipse">
            <a:avLst/>
          </a:prstGeom>
          <a:solidFill>
            <a:srgbClr val="3E5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95121" y="2727996"/>
            <a:ext cx="203200" cy="203200"/>
          </a:xfrm>
          <a:prstGeom prst="ellipse">
            <a:avLst/>
          </a:pr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95121" y="2975646"/>
            <a:ext cx="203200" cy="203200"/>
          </a:xfrm>
          <a:prstGeom prst="ellipse">
            <a:avLst/>
          </a:prstGeom>
          <a:solidFill>
            <a:srgbClr val="F08E3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
          <p:cNvSpPr txBox="1"/>
          <p:nvPr/>
        </p:nvSpPr>
        <p:spPr>
          <a:xfrm>
            <a:off x="2611437" y="2134394"/>
            <a:ext cx="7006442" cy="1938992"/>
          </a:xfrm>
          <a:prstGeom prst="rect">
            <a:avLst/>
          </a:prstGeom>
          <a:noFill/>
        </p:spPr>
        <p:txBody>
          <a:bodyPr wrap="square" rtlCol="0">
            <a:spAutoFit/>
          </a:bodyPr>
          <a:lstStyle/>
          <a:p>
            <a:r>
              <a:rPr lang="en-US" altLang="zh-CN" sz="12000" b="1" dirty="0">
                <a:solidFill>
                  <a:schemeClr val="bg1"/>
                </a:solidFill>
                <a:latin typeface="微软雅黑" panose="020B0503020204020204" pitchFamily="34" charset="-122"/>
                <a:ea typeface="微软雅黑" panose="020B0503020204020204" pitchFamily="34" charset="-122"/>
              </a:rPr>
              <a:t>THANKS</a:t>
            </a:r>
            <a:endParaRPr lang="zh-CN" altLang="en-US" sz="1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0555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960FB673-B79D-4FCC-BCDC-B13B42D553A5}"/>
              </a:ext>
            </a:extLst>
          </p:cNvPr>
          <p:cNvSpPr>
            <a:spLocks noGrp="1" noChangeArrowheads="1"/>
          </p:cNvSpPr>
          <p:nvPr>
            <p:ph type="title" idx="4294967295"/>
          </p:nvPr>
        </p:nvSpPr>
        <p:spPr/>
        <p:txBody>
          <a:bodyPr/>
          <a:lstStyle/>
          <a:p>
            <a:r>
              <a:rPr lang="zh-CN" altLang="en-US" dirty="0"/>
              <a:t>注意</a:t>
            </a:r>
          </a:p>
        </p:txBody>
      </p:sp>
      <p:sp>
        <p:nvSpPr>
          <p:cNvPr id="15363" name="Rectangle 8">
            <a:extLst>
              <a:ext uri="{FF2B5EF4-FFF2-40B4-BE49-F238E27FC236}">
                <a16:creationId xmlns:a16="http://schemas.microsoft.com/office/drawing/2014/main" id="{8AB94C0A-3D51-42AD-89FC-88C3EA3B0BBB}"/>
              </a:ext>
            </a:extLst>
          </p:cNvPr>
          <p:cNvSpPr>
            <a:spLocks noChangeArrowheads="1"/>
          </p:cNvSpPr>
          <p:nvPr/>
        </p:nvSpPr>
        <p:spPr bwMode="auto">
          <a:xfrm>
            <a:off x="774483" y="1549489"/>
            <a:ext cx="10657150" cy="941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spcBef>
                <a:spcPct val="0"/>
              </a:spcBef>
              <a:buClrTx/>
              <a:buNone/>
            </a:pPr>
            <a:r>
              <a:rPr lang="en-US" altLang="zh-CN" sz="2400" dirty="0">
                <a:solidFill>
                  <a:prstClr val="black"/>
                </a:solidFill>
                <a:latin typeface="微软雅黑"/>
                <a:ea typeface="微软雅黑"/>
              </a:rPr>
              <a:t>(1) </a:t>
            </a:r>
            <a:r>
              <a:rPr lang="zh-CN" altLang="en-US" sz="2400" dirty="0">
                <a:solidFill>
                  <a:srgbClr val="0000FF"/>
                </a:solidFill>
                <a:latin typeface="微软雅黑"/>
                <a:ea typeface="微软雅黑"/>
              </a:rPr>
              <a:t>一切没有判断内容的句子都不能作为命题</a:t>
            </a:r>
            <a:r>
              <a:rPr lang="zh-CN" altLang="en-US" sz="2400" dirty="0">
                <a:latin typeface="微软雅黑"/>
                <a:ea typeface="微软雅黑"/>
              </a:rPr>
              <a:t>，如命令句、感叹句、疑问句、祈使句、二义性的陈述句等。</a:t>
            </a:r>
            <a:r>
              <a:rPr lang="zh-CN" altLang="en-US" sz="2400" b="0" dirty="0">
                <a:solidFill>
                  <a:srgbClr val="FF0000"/>
                </a:solidFill>
                <a:latin typeface="微软雅黑"/>
                <a:ea typeface="微软雅黑"/>
              </a:rPr>
              <a:t> </a:t>
            </a:r>
          </a:p>
        </p:txBody>
      </p:sp>
      <p:sp>
        <p:nvSpPr>
          <p:cNvPr id="15364" name="Rectangle 2">
            <a:extLst>
              <a:ext uri="{FF2B5EF4-FFF2-40B4-BE49-F238E27FC236}">
                <a16:creationId xmlns:a16="http://schemas.microsoft.com/office/drawing/2014/main" id="{9CE5FA52-66C8-47FD-B86E-D8BEE948E5A1}"/>
              </a:ext>
            </a:extLst>
          </p:cNvPr>
          <p:cNvSpPr>
            <a:spLocks noChangeArrowheads="1"/>
          </p:cNvSpPr>
          <p:nvPr/>
        </p:nvSpPr>
        <p:spPr bwMode="auto">
          <a:xfrm>
            <a:off x="822355" y="3198294"/>
            <a:ext cx="10512559" cy="1297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30000"/>
              </a:lnSpc>
              <a:buNone/>
            </a:pPr>
            <a:r>
              <a:rPr lang="en-US" altLang="zh-CN" sz="2400" dirty="0">
                <a:latin typeface="微软雅黑"/>
                <a:ea typeface="微软雅黑"/>
              </a:rPr>
              <a:t>(2) </a:t>
            </a:r>
            <a:r>
              <a:rPr lang="zh-CN" altLang="zh-CN" sz="2400" dirty="0">
                <a:latin typeface="微软雅黑"/>
                <a:ea typeface="微软雅黑"/>
              </a:rPr>
              <a:t>命题的真值有时可明确给出，</a:t>
            </a:r>
            <a:r>
              <a:rPr lang="zh-CN" altLang="zh-CN" sz="2400" dirty="0">
                <a:solidFill>
                  <a:srgbClr val="3333FF"/>
                </a:solidFill>
                <a:latin typeface="微软雅黑"/>
                <a:ea typeface="微软雅黑"/>
              </a:rPr>
              <a:t>有时还需要依靠环境、条件、时间才能确定其真值</a:t>
            </a:r>
            <a:r>
              <a:rPr lang="zh-CN" altLang="zh-CN" sz="2400" dirty="0">
                <a:latin typeface="微软雅黑"/>
                <a:ea typeface="微软雅黑"/>
              </a:rPr>
              <a:t>。</a:t>
            </a:r>
            <a:endParaRPr lang="zh-CN" altLang="en-US" sz="2400" dirty="0">
              <a:latin typeface="微软雅黑"/>
              <a:ea typeface="微软雅黑"/>
            </a:endParaRPr>
          </a:p>
        </p:txBody>
      </p:sp>
      <p:sp>
        <p:nvSpPr>
          <p:cNvPr id="15365" name="Rectangle 4">
            <a:extLst>
              <a:ext uri="{FF2B5EF4-FFF2-40B4-BE49-F238E27FC236}">
                <a16:creationId xmlns:a16="http://schemas.microsoft.com/office/drawing/2014/main" id="{064569A0-DC14-460B-9ECC-8651AE98C942}"/>
              </a:ext>
            </a:extLst>
          </p:cNvPr>
          <p:cNvSpPr>
            <a:spLocks noChangeArrowheads="1"/>
          </p:cNvSpPr>
          <p:nvPr/>
        </p:nvSpPr>
        <p:spPr bwMode="auto">
          <a:xfrm>
            <a:off x="919074" y="4900145"/>
            <a:ext cx="10657150" cy="46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997" tIns="35997" rIns="35997" bIns="35997">
            <a:spAutoFit/>
          </a:bodyPr>
          <a:lstStyle>
            <a:lvl1pPr marL="533400" indent="-5334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533240" indent="-533240" defTabSz="1219261">
              <a:lnSpc>
                <a:spcPct val="115000"/>
              </a:lnSpc>
              <a:spcBef>
                <a:spcPct val="0"/>
              </a:spcBef>
              <a:buClr>
                <a:srgbClr val="00FF00"/>
              </a:buClr>
              <a:buNone/>
            </a:pPr>
            <a:r>
              <a:rPr lang="en-US" altLang="zh-CN" sz="2400" dirty="0">
                <a:latin typeface="微软雅黑"/>
                <a:ea typeface="微软雅黑"/>
              </a:rPr>
              <a:t>(3) </a:t>
            </a:r>
            <a:r>
              <a:rPr lang="zh-CN" altLang="zh-CN" sz="2400" dirty="0">
                <a:latin typeface="微软雅黑"/>
                <a:ea typeface="微软雅黑"/>
              </a:rPr>
              <a:t>在数理逻辑中，</a:t>
            </a:r>
            <a:r>
              <a:rPr lang="en-US" altLang="zh-CN" sz="2400" dirty="0">
                <a:latin typeface="微软雅黑"/>
                <a:ea typeface="微软雅黑"/>
              </a:rPr>
              <a:t>“</a:t>
            </a:r>
            <a:r>
              <a:rPr lang="en-US" altLang="zh-CN" sz="2400" dirty="0" err="1">
                <a:latin typeface="微软雅黑"/>
                <a:ea typeface="微软雅黑"/>
              </a:rPr>
              <a:t>x”“y”“z</a:t>
            </a:r>
            <a:r>
              <a:rPr lang="en-US" altLang="zh-CN" sz="2400" dirty="0">
                <a:latin typeface="微软雅黑"/>
                <a:ea typeface="微软雅黑"/>
              </a:rPr>
              <a:t>”</a:t>
            </a:r>
            <a:r>
              <a:rPr lang="zh-CN" altLang="zh-CN" sz="2400" dirty="0">
                <a:latin typeface="微软雅黑"/>
                <a:ea typeface="微软雅黑"/>
              </a:rPr>
              <a:t>等总表示变量，</a:t>
            </a:r>
            <a:r>
              <a:rPr lang="zh-CN" altLang="zh-CN" sz="2400" dirty="0">
                <a:solidFill>
                  <a:srgbClr val="3333FF"/>
                </a:solidFill>
                <a:latin typeface="微软雅黑"/>
                <a:ea typeface="微软雅黑"/>
              </a:rPr>
              <a:t>含变量的陈述句不是命题。</a:t>
            </a:r>
            <a:endParaRPr lang="zh-CN" altLang="en-US" sz="2400" dirty="0">
              <a:solidFill>
                <a:srgbClr val="3333FF"/>
              </a:solidFill>
              <a:latin typeface="微软雅黑"/>
              <a:ea typeface="微软雅黑"/>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anim calcmode="lin" valueType="num">
                                      <p:cBhvr additive="base">
                                        <p:cTn id="7" dur="500" fill="hold"/>
                                        <p:tgtEl>
                                          <p:spTgt spid="15363"/>
                                        </p:tgtEl>
                                        <p:attrNameLst>
                                          <p:attrName>ppt_x</p:attrName>
                                        </p:attrNameLst>
                                      </p:cBhvr>
                                      <p:tavLst>
                                        <p:tav tm="0">
                                          <p:val>
                                            <p:strVal val="#ppt_x"/>
                                          </p:val>
                                        </p:tav>
                                        <p:tav tm="100000">
                                          <p:val>
                                            <p:strVal val="#ppt_x"/>
                                          </p:val>
                                        </p:tav>
                                      </p:tavLst>
                                    </p:anim>
                                    <p:anim calcmode="lin" valueType="num">
                                      <p:cBhvr additive="base">
                                        <p:cTn id="8" dur="500" fill="hold"/>
                                        <p:tgtEl>
                                          <p:spTgt spid="1536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364">
                                            <p:txEl>
                                              <p:pRg st="0" end="0"/>
                                            </p:txEl>
                                          </p:spTgt>
                                        </p:tgtEl>
                                        <p:attrNameLst>
                                          <p:attrName>style.visibility</p:attrName>
                                        </p:attrNameLst>
                                      </p:cBhvr>
                                      <p:to>
                                        <p:strVal val="visible"/>
                                      </p:to>
                                    </p:set>
                                    <p:anim calcmode="lin" valueType="num">
                                      <p:cBhvr additive="base">
                                        <p:cTn id="13" dur="500" fill="hold"/>
                                        <p:tgtEl>
                                          <p:spTgt spid="15364">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36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5365"/>
                                        </p:tgtEl>
                                        <p:attrNameLst>
                                          <p:attrName>style.visibility</p:attrName>
                                        </p:attrNameLst>
                                      </p:cBhvr>
                                      <p:to>
                                        <p:strVal val="visible"/>
                                      </p:to>
                                    </p:set>
                                    <p:anim calcmode="lin" valueType="num">
                                      <p:cBhvr additive="base">
                                        <p:cTn id="19" dur="500" fill="hold"/>
                                        <p:tgtEl>
                                          <p:spTgt spid="15365"/>
                                        </p:tgtEl>
                                        <p:attrNameLst>
                                          <p:attrName>ppt_x</p:attrName>
                                        </p:attrNameLst>
                                      </p:cBhvr>
                                      <p:tavLst>
                                        <p:tav tm="0">
                                          <p:val>
                                            <p:strVal val="0-#ppt_w/2"/>
                                          </p:val>
                                        </p:tav>
                                        <p:tav tm="100000">
                                          <p:val>
                                            <p:strVal val="#ppt_x"/>
                                          </p:val>
                                        </p:tav>
                                      </p:tavLst>
                                    </p:anim>
                                    <p:anim calcmode="lin" valueType="num">
                                      <p:cBhvr additive="base">
                                        <p:cTn id="20" dur="500" fill="hold"/>
                                        <p:tgtEl>
                                          <p:spTgt spid="153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autoUpdateAnimBg="0"/>
      <p:bldP spid="15364" grpId="0" build="p" autoUpdateAnimBg="0"/>
      <p:bldP spid="15365"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1535228A-7E5F-4010-8B2E-3DDB6ED4400A}"/>
              </a:ext>
            </a:extLst>
          </p:cNvPr>
          <p:cNvSpPr>
            <a:spLocks noChangeArrowheads="1"/>
          </p:cNvSpPr>
          <p:nvPr/>
        </p:nvSpPr>
        <p:spPr bwMode="auto">
          <a:xfrm>
            <a:off x="1427687" y="1989650"/>
            <a:ext cx="7563059" cy="2927946"/>
          </a:xfrm>
          <a:prstGeom prst="rect">
            <a:avLst/>
          </a:prstGeom>
          <a:noFill/>
          <a:ln w="381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zh-CN" altLang="en-US" dirty="0">
                <a:solidFill>
                  <a:srgbClr val="FF0000"/>
                </a:solidFill>
              </a:rPr>
              <a:t>复合命题</a:t>
            </a:r>
            <a:endParaRPr lang="en-US" altLang="zh-CN" dirty="0">
              <a:solidFill>
                <a:srgbClr val="FF0000"/>
              </a:solidFill>
            </a:endParaRPr>
          </a:p>
          <a:p>
            <a:pPr algn="r" defTabSz="1219261">
              <a:lnSpc>
                <a:spcPct val="100000"/>
              </a:lnSpc>
              <a:spcBef>
                <a:spcPct val="0"/>
              </a:spcBef>
              <a:buClrTx/>
              <a:buNone/>
            </a:pPr>
            <a:endParaRPr lang="en-US" altLang="zh-CN" sz="3600" b="0" dirty="0">
              <a:solidFill>
                <a:srgbClr val="FF0000"/>
              </a:solidFill>
            </a:endParaRPr>
          </a:p>
          <a:p>
            <a:pPr algn="r" defTabSz="1219261">
              <a:lnSpc>
                <a:spcPct val="100000"/>
              </a:lnSpc>
              <a:spcBef>
                <a:spcPct val="0"/>
              </a:spcBef>
              <a:buClrTx/>
              <a:buNone/>
            </a:pPr>
            <a:endParaRPr lang="en-US" altLang="zh-CN" sz="3600" b="0" dirty="0">
              <a:solidFill>
                <a:srgbClr val="FF0000"/>
              </a:solidFill>
            </a:endParaRPr>
          </a:p>
          <a:p>
            <a:pPr algn="l" defTabSz="1219261">
              <a:lnSpc>
                <a:spcPct val="100000"/>
              </a:lnSpc>
              <a:spcBef>
                <a:spcPct val="0"/>
              </a:spcBef>
              <a:buClrTx/>
              <a:buNone/>
            </a:pPr>
            <a:endParaRPr lang="en-US" altLang="zh-CN" sz="3600" b="0" dirty="0">
              <a:solidFill>
                <a:srgbClr val="FF0000"/>
              </a:solidFill>
            </a:endParaRPr>
          </a:p>
          <a:p>
            <a:pPr algn="r" defTabSz="1219261">
              <a:lnSpc>
                <a:spcPct val="100000"/>
              </a:lnSpc>
              <a:spcBef>
                <a:spcPct val="0"/>
              </a:spcBef>
              <a:buClrTx/>
              <a:buNone/>
            </a:pPr>
            <a:endParaRPr lang="zh-CN" altLang="en-US" sz="3600" b="0" dirty="0">
              <a:solidFill>
                <a:srgbClr val="FF0000"/>
              </a:solidFill>
            </a:endParaRPr>
          </a:p>
        </p:txBody>
      </p:sp>
      <p:sp>
        <p:nvSpPr>
          <p:cNvPr id="16387" name="Rectangle 2">
            <a:extLst>
              <a:ext uri="{FF2B5EF4-FFF2-40B4-BE49-F238E27FC236}">
                <a16:creationId xmlns:a16="http://schemas.microsoft.com/office/drawing/2014/main" id="{7ED765FC-0B0D-4988-AF67-0DEE4EF83705}"/>
              </a:ext>
            </a:extLst>
          </p:cNvPr>
          <p:cNvSpPr>
            <a:spLocks noGrp="1" noChangeArrowheads="1"/>
          </p:cNvSpPr>
          <p:nvPr>
            <p:ph type="body" idx="4294967295"/>
          </p:nvPr>
        </p:nvSpPr>
        <p:spPr>
          <a:xfrm>
            <a:off x="1574276" y="3337367"/>
            <a:ext cx="6709427" cy="699277"/>
          </a:xfrm>
        </p:spPr>
        <p:txBody>
          <a:bodyPr>
            <a:noAutofit/>
          </a:bodyPr>
          <a:lstStyle/>
          <a:p>
            <a:pPr marL="0" indent="0">
              <a:spcBef>
                <a:spcPct val="0"/>
              </a:spcBef>
              <a:buClr>
                <a:srgbClr val="800080"/>
              </a:buClr>
              <a:buNone/>
            </a:pPr>
            <a:r>
              <a:rPr lang="zh-CN" altLang="zh-CN" sz="2800" dirty="0"/>
              <a:t>德</a:t>
            </a:r>
            <a:r>
              <a:rPr lang="en-US" altLang="zh-CN" sz="2800" dirty="0"/>
              <a:t>·</a:t>
            </a:r>
            <a:r>
              <a:rPr lang="zh-CN" altLang="zh-CN" sz="2800" dirty="0"/>
              <a:t>摩根是英国数学家</a:t>
            </a:r>
            <a:endParaRPr lang="zh-CN" altLang="en-US" sz="2800" dirty="0"/>
          </a:p>
        </p:txBody>
      </p:sp>
      <p:sp>
        <p:nvSpPr>
          <p:cNvPr id="3" name="矩形 2">
            <a:extLst>
              <a:ext uri="{FF2B5EF4-FFF2-40B4-BE49-F238E27FC236}">
                <a16:creationId xmlns:a16="http://schemas.microsoft.com/office/drawing/2014/main" id="{1535228A-7E5F-4010-8B2E-3DDB6ED4400A}"/>
              </a:ext>
            </a:extLst>
          </p:cNvPr>
          <p:cNvSpPr>
            <a:spLocks noChangeArrowheads="1"/>
          </p:cNvSpPr>
          <p:nvPr/>
        </p:nvSpPr>
        <p:spPr bwMode="auto">
          <a:xfrm>
            <a:off x="6023007" y="3429794"/>
            <a:ext cx="2159729" cy="608885"/>
          </a:xfrm>
          <a:prstGeom prst="rect">
            <a:avLst/>
          </a:prstGeom>
          <a:noFill/>
          <a:ln w="381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r" defTabSz="1219261">
              <a:lnSpc>
                <a:spcPct val="100000"/>
              </a:lnSpc>
              <a:spcBef>
                <a:spcPct val="0"/>
              </a:spcBef>
              <a:buClrTx/>
              <a:buNone/>
            </a:pPr>
            <a:endParaRPr lang="en-US" altLang="zh-CN" sz="3600" b="0" dirty="0">
              <a:solidFill>
                <a:srgbClr val="FF0000"/>
              </a:solidFill>
            </a:endParaRPr>
          </a:p>
          <a:p>
            <a:pPr algn="r" defTabSz="1219261">
              <a:lnSpc>
                <a:spcPct val="100000"/>
              </a:lnSpc>
              <a:spcBef>
                <a:spcPct val="0"/>
              </a:spcBef>
              <a:buClrTx/>
              <a:buNone/>
            </a:pPr>
            <a:endParaRPr lang="zh-CN" altLang="en-US" sz="3600" b="0" dirty="0">
              <a:solidFill>
                <a:srgbClr val="FF0000"/>
              </a:solidFill>
            </a:endParaRPr>
          </a:p>
        </p:txBody>
      </p:sp>
      <p:grpSp>
        <p:nvGrpSpPr>
          <p:cNvPr id="13" name="组合 12">
            <a:extLst>
              <a:ext uri="{FF2B5EF4-FFF2-40B4-BE49-F238E27FC236}">
                <a16:creationId xmlns:a16="http://schemas.microsoft.com/office/drawing/2014/main" id="{887348C7-1CDB-401D-B386-DD0BB73B82A1}"/>
              </a:ext>
            </a:extLst>
          </p:cNvPr>
          <p:cNvGrpSpPr>
            <a:grpSpLocks/>
          </p:cNvGrpSpPr>
          <p:nvPr/>
        </p:nvGrpSpPr>
        <p:grpSpPr bwMode="auto">
          <a:xfrm>
            <a:off x="8476191" y="2776703"/>
            <a:ext cx="3003627" cy="1077162"/>
            <a:chOff x="2023366" y="5436242"/>
            <a:chExt cx="3136345" cy="1134019"/>
          </a:xfrm>
          <a:solidFill>
            <a:schemeClr val="accent3">
              <a:lumMod val="60000"/>
              <a:lumOff val="40000"/>
            </a:schemeClr>
          </a:solidFill>
        </p:grpSpPr>
        <p:pic>
          <p:nvPicPr>
            <p:cNvPr id="16394" name="图片 10">
              <a:extLst>
                <a:ext uri="{FF2B5EF4-FFF2-40B4-BE49-F238E27FC236}">
                  <a16:creationId xmlns:a16="http://schemas.microsoft.com/office/drawing/2014/main" id="{55841629-C0F5-4B0D-8145-0A3F168E2E2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3366" y="5585019"/>
              <a:ext cx="537290" cy="8840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6395" name="Rectangle 3">
              <a:extLst>
                <a:ext uri="{FF2B5EF4-FFF2-40B4-BE49-F238E27FC236}">
                  <a16:creationId xmlns:a16="http://schemas.microsoft.com/office/drawing/2014/main" id="{31DEB250-BD6F-46AF-A88B-5792DACDA942}"/>
                </a:ext>
              </a:extLst>
            </p:cNvPr>
            <p:cNvSpPr>
              <a:spLocks noChangeArrowheads="1"/>
            </p:cNvSpPr>
            <p:nvPr/>
          </p:nvSpPr>
          <p:spPr bwMode="auto">
            <a:xfrm>
              <a:off x="2586377" y="5436242"/>
              <a:ext cx="2573334" cy="11340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zh-CN" altLang="en-US" sz="3200" dirty="0">
                  <a:solidFill>
                    <a:srgbClr val="0000FF"/>
                  </a:solidFill>
                  <a:latin typeface="华文新魏" panose="02010800040101010101" pitchFamily="2" charset="-122"/>
                  <a:ea typeface="华文新魏" panose="02010800040101010101" pitchFamily="2" charset="-122"/>
                </a:rPr>
                <a:t>该命题的真值是什么</a:t>
              </a:r>
              <a:r>
                <a:rPr lang="zh-CN" altLang="en-US" sz="3200" dirty="0">
                  <a:solidFill>
                    <a:srgbClr val="000066"/>
                  </a:solidFill>
                </a:rPr>
                <a:t>？</a:t>
              </a:r>
            </a:p>
          </p:txBody>
        </p:sp>
      </p:grpSp>
      <p:sp>
        <p:nvSpPr>
          <p:cNvPr id="14" name="Rectangle 2">
            <a:extLst>
              <a:ext uri="{FF2B5EF4-FFF2-40B4-BE49-F238E27FC236}">
                <a16:creationId xmlns:a16="http://schemas.microsoft.com/office/drawing/2014/main" id="{28391873-4F6D-4F2A-81DA-7FB07C8A2E43}"/>
              </a:ext>
            </a:extLst>
          </p:cNvPr>
          <p:cNvSpPr txBox="1">
            <a:spLocks noChangeArrowheads="1"/>
          </p:cNvSpPr>
          <p:nvPr/>
        </p:nvSpPr>
        <p:spPr>
          <a:xfrm>
            <a:off x="774482" y="363720"/>
            <a:ext cx="5304152" cy="399845"/>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en-US" altLang="zh-CN" sz="2199" dirty="0">
                <a:solidFill>
                  <a:prstClr val="white"/>
                </a:solidFill>
                <a:latin typeface="微软雅黑"/>
                <a:ea typeface="微软雅黑"/>
              </a:rPr>
              <a:t>2.1.2  </a:t>
            </a:r>
            <a:r>
              <a:rPr lang="zh-CN" altLang="en-US" sz="2199" dirty="0">
                <a:solidFill>
                  <a:prstClr val="white"/>
                </a:solidFill>
                <a:latin typeface="微软雅黑"/>
                <a:ea typeface="微软雅黑"/>
              </a:rPr>
              <a:t>命题联结词</a:t>
            </a:r>
          </a:p>
        </p:txBody>
      </p:sp>
      <p:sp>
        <p:nvSpPr>
          <p:cNvPr id="15" name="AutoShape 5">
            <a:extLst>
              <a:ext uri="{FF2B5EF4-FFF2-40B4-BE49-F238E27FC236}">
                <a16:creationId xmlns:a16="http://schemas.microsoft.com/office/drawing/2014/main" id="{FF59E623-72B0-4BD7-92B2-C5A6A4CF85C4}"/>
              </a:ext>
            </a:extLst>
          </p:cNvPr>
          <p:cNvSpPr>
            <a:spLocks noChangeArrowheads="1"/>
          </p:cNvSpPr>
          <p:nvPr/>
        </p:nvSpPr>
        <p:spPr bwMode="auto">
          <a:xfrm>
            <a:off x="972172" y="4952417"/>
            <a:ext cx="10507647" cy="1787101"/>
          </a:xfrm>
          <a:prstGeom prst="horizontalScroll">
            <a:avLst>
              <a:gd name="adj" fmla="val 12500"/>
            </a:avLst>
          </a:prstGeom>
          <a:gradFill rotWithShape="1">
            <a:gsLst>
              <a:gs pos="0">
                <a:srgbClr val="765E00"/>
              </a:gs>
              <a:gs pos="50000">
                <a:srgbClr val="FFCC00"/>
              </a:gs>
              <a:gs pos="100000">
                <a:srgbClr val="765E00"/>
              </a:gs>
            </a:gsLst>
            <a:lin ang="5400000" scaled="1"/>
          </a:gradFill>
          <a:ln w="12700">
            <a:solidFill>
              <a:srgbClr val="003300"/>
            </a:solidFill>
            <a:round/>
            <a:headEnd/>
            <a:tailEnd/>
          </a:ln>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50000"/>
              </a:lnSpc>
              <a:spcBef>
                <a:spcPct val="0"/>
              </a:spcBef>
              <a:buClrTx/>
              <a:buNone/>
            </a:pPr>
            <a:r>
              <a:rPr lang="zh-CN" altLang="en-US" sz="2399" dirty="0">
                <a:solidFill>
                  <a:srgbClr val="3333FF"/>
                </a:solidFill>
                <a:latin typeface="微软雅黑"/>
                <a:ea typeface="微软雅黑"/>
              </a:rPr>
              <a:t>约定</a:t>
            </a:r>
            <a:r>
              <a:rPr lang="zh-CN" altLang="en-US" sz="2399" dirty="0">
                <a:latin typeface="微软雅黑"/>
                <a:ea typeface="微软雅黑"/>
              </a:rPr>
              <a:t>：通常用</a:t>
            </a:r>
            <a:r>
              <a:rPr lang="zh-CN" altLang="en-US" sz="2399" dirty="0">
                <a:solidFill>
                  <a:srgbClr val="C0504D"/>
                </a:solidFill>
                <a:latin typeface="微软雅黑"/>
                <a:ea typeface="微软雅黑"/>
              </a:rPr>
              <a:t>大写的带或不带下标的英文字母</a:t>
            </a:r>
            <a:r>
              <a:rPr lang="zh-CN" altLang="en-US" sz="2399" dirty="0">
                <a:latin typeface="微软雅黑"/>
                <a:ea typeface="微软雅黑"/>
              </a:rPr>
              <a:t>Ａ、Ｂ、Ｃ、</a:t>
            </a:r>
            <a:r>
              <a:rPr lang="en-US" altLang="zh-CN" sz="2399" dirty="0">
                <a:latin typeface="微软雅黑"/>
                <a:ea typeface="微软雅黑"/>
              </a:rPr>
              <a:t>... P</a:t>
            </a:r>
            <a:r>
              <a:rPr lang="zh-CN" altLang="en-US" sz="2399" dirty="0">
                <a:latin typeface="微软雅黑"/>
                <a:ea typeface="微软雅黑"/>
              </a:rPr>
              <a:t>、</a:t>
            </a:r>
            <a:r>
              <a:rPr lang="en-US" altLang="zh-CN" sz="2399" dirty="0">
                <a:latin typeface="微软雅黑"/>
                <a:ea typeface="微软雅黑"/>
              </a:rPr>
              <a:t>Q</a:t>
            </a:r>
            <a:r>
              <a:rPr lang="zh-CN" altLang="en-US" sz="2399" dirty="0">
                <a:latin typeface="微软雅黑"/>
                <a:ea typeface="微软雅黑"/>
              </a:rPr>
              <a:t>、</a:t>
            </a:r>
            <a:r>
              <a:rPr lang="en-US" altLang="zh-CN" sz="2399" dirty="0">
                <a:latin typeface="微软雅黑"/>
                <a:ea typeface="微软雅黑"/>
              </a:rPr>
              <a:t>R</a:t>
            </a:r>
            <a:r>
              <a:rPr lang="zh-CN" altLang="en-US" sz="2399" dirty="0">
                <a:latin typeface="微软雅黑"/>
                <a:ea typeface="微软雅黑"/>
              </a:rPr>
              <a:t>、</a:t>
            </a:r>
            <a:r>
              <a:rPr lang="en-US" altLang="zh-CN" sz="2399" dirty="0">
                <a:latin typeface="微软雅黑"/>
                <a:ea typeface="微软雅黑"/>
              </a:rPr>
              <a:t>... </a:t>
            </a:r>
            <a:r>
              <a:rPr lang="en-US" altLang="en-US" sz="2399" noProof="1">
                <a:latin typeface="微软雅黑"/>
                <a:ea typeface="微软雅黑"/>
              </a:rPr>
              <a:t>A</a:t>
            </a:r>
            <a:r>
              <a:rPr lang="en-US" altLang="en-US" sz="2399" baseline="-25000" noProof="1">
                <a:latin typeface="微软雅黑"/>
                <a:ea typeface="微软雅黑"/>
              </a:rPr>
              <a:t>i</a:t>
            </a:r>
            <a:r>
              <a:rPr lang="en-US" altLang="en-US" sz="2399" noProof="1">
                <a:latin typeface="微软雅黑"/>
                <a:ea typeface="微软雅黑"/>
              </a:rPr>
              <a:t>、B</a:t>
            </a:r>
            <a:r>
              <a:rPr lang="en-US" altLang="en-US" sz="2399" baseline="-25000" noProof="1">
                <a:latin typeface="微软雅黑"/>
                <a:ea typeface="微软雅黑"/>
              </a:rPr>
              <a:t>i</a:t>
            </a:r>
            <a:r>
              <a:rPr lang="en-US" altLang="en-US" sz="2399" noProof="1">
                <a:latin typeface="微软雅黑"/>
                <a:ea typeface="微软雅黑"/>
              </a:rPr>
              <a:t> </a:t>
            </a:r>
            <a:r>
              <a:rPr lang="zh-CN" altLang="en-US" sz="2399" dirty="0">
                <a:latin typeface="微软雅黑"/>
                <a:ea typeface="微软雅黑"/>
              </a:rPr>
              <a:t>、</a:t>
            </a:r>
            <a:r>
              <a:rPr lang="en-US" altLang="en-US" sz="2399" noProof="1">
                <a:latin typeface="微软雅黑"/>
                <a:ea typeface="微软雅黑"/>
              </a:rPr>
              <a:t>C</a:t>
            </a:r>
            <a:r>
              <a:rPr lang="en-US" altLang="en-US" sz="2399" baseline="-25000" noProof="1">
                <a:latin typeface="微软雅黑"/>
                <a:ea typeface="微软雅黑"/>
              </a:rPr>
              <a:t>i</a:t>
            </a:r>
            <a:r>
              <a:rPr lang="en-US" altLang="en-US" sz="2399" noProof="1">
                <a:latin typeface="微软雅黑"/>
                <a:ea typeface="微软雅黑"/>
              </a:rPr>
              <a:t>、...P</a:t>
            </a:r>
            <a:r>
              <a:rPr lang="en-US" altLang="en-US" sz="2399" baseline="-25000" noProof="1">
                <a:latin typeface="微软雅黑"/>
                <a:ea typeface="微软雅黑"/>
              </a:rPr>
              <a:t>i</a:t>
            </a:r>
            <a:r>
              <a:rPr lang="en-US" altLang="en-US" sz="2399" noProof="1">
                <a:latin typeface="微软雅黑"/>
                <a:ea typeface="微软雅黑"/>
              </a:rPr>
              <a:t>、</a:t>
            </a:r>
            <a:r>
              <a:rPr lang="en-US" altLang="zh-CN" sz="2399" dirty="0">
                <a:latin typeface="微软雅黑"/>
                <a:ea typeface="微软雅黑"/>
              </a:rPr>
              <a:t>Q</a:t>
            </a:r>
            <a:r>
              <a:rPr lang="en-US" altLang="zh-CN" sz="2399" baseline="-25000" dirty="0">
                <a:latin typeface="微软雅黑"/>
                <a:ea typeface="微软雅黑"/>
              </a:rPr>
              <a:t>i</a:t>
            </a:r>
            <a:r>
              <a:rPr lang="en-US" altLang="en-US" sz="2399" noProof="1">
                <a:latin typeface="微软雅黑"/>
                <a:ea typeface="微软雅黑"/>
              </a:rPr>
              <a:t>、</a:t>
            </a:r>
            <a:r>
              <a:rPr lang="en-US" altLang="zh-CN" sz="2399" dirty="0">
                <a:latin typeface="微软雅黑"/>
                <a:ea typeface="微软雅黑"/>
              </a:rPr>
              <a:t>R</a:t>
            </a:r>
            <a:r>
              <a:rPr lang="en-US" altLang="zh-CN" sz="2399" baseline="-25000" dirty="0">
                <a:latin typeface="微软雅黑"/>
                <a:ea typeface="微软雅黑"/>
              </a:rPr>
              <a:t>i</a:t>
            </a:r>
            <a:r>
              <a:rPr lang="en-US" altLang="en-US" sz="2399" noProof="1">
                <a:latin typeface="微软雅黑"/>
                <a:ea typeface="微软雅黑"/>
              </a:rPr>
              <a:t>、...</a:t>
            </a:r>
            <a:r>
              <a:rPr lang="zh-CN" altLang="en-US" sz="2399" noProof="1">
                <a:latin typeface="微软雅黑"/>
                <a:ea typeface="微软雅黑"/>
              </a:rPr>
              <a:t>等表示命题</a:t>
            </a:r>
            <a:r>
              <a:rPr lang="en-US" altLang="zh-CN" sz="2399" noProof="1">
                <a:latin typeface="微软雅黑"/>
                <a:ea typeface="微软雅黑"/>
              </a:rPr>
              <a:t>.</a:t>
            </a:r>
            <a:endParaRPr lang="zh-CN" altLang="en-US" sz="2399" dirty="0">
              <a:latin typeface="微软雅黑"/>
              <a:ea typeface="微软雅黑"/>
            </a:endParaRPr>
          </a:p>
        </p:txBody>
      </p:sp>
      <p:sp>
        <p:nvSpPr>
          <p:cNvPr id="16" name="矩形 15">
            <a:extLst>
              <a:ext uri="{FF2B5EF4-FFF2-40B4-BE49-F238E27FC236}">
                <a16:creationId xmlns:a16="http://schemas.microsoft.com/office/drawing/2014/main" id="{1535228A-7E5F-4010-8B2E-3DDB6ED4400A}"/>
              </a:ext>
            </a:extLst>
          </p:cNvPr>
          <p:cNvSpPr>
            <a:spLocks noChangeArrowheads="1"/>
          </p:cNvSpPr>
          <p:nvPr/>
        </p:nvSpPr>
        <p:spPr bwMode="auto">
          <a:xfrm>
            <a:off x="1658001" y="3437925"/>
            <a:ext cx="3421225" cy="587781"/>
          </a:xfrm>
          <a:prstGeom prst="rect">
            <a:avLst/>
          </a:prstGeom>
          <a:noFill/>
          <a:ln w="381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r" defTabSz="1219261">
              <a:lnSpc>
                <a:spcPct val="100000"/>
              </a:lnSpc>
              <a:spcBef>
                <a:spcPct val="0"/>
              </a:spcBef>
              <a:buClrTx/>
              <a:buNone/>
            </a:pPr>
            <a:endParaRPr lang="en-US" altLang="zh-CN" sz="3600" b="0" dirty="0">
              <a:solidFill>
                <a:srgbClr val="FF0000"/>
              </a:solidFill>
            </a:endParaRPr>
          </a:p>
          <a:p>
            <a:pPr algn="r" defTabSz="1219261">
              <a:lnSpc>
                <a:spcPct val="100000"/>
              </a:lnSpc>
              <a:spcBef>
                <a:spcPct val="0"/>
              </a:spcBef>
              <a:buClrTx/>
              <a:buNone/>
            </a:pPr>
            <a:endParaRPr lang="zh-CN" altLang="en-US" sz="3600" b="0" dirty="0">
              <a:solidFill>
                <a:srgbClr val="FF0000"/>
              </a:solidFill>
            </a:endParaRPr>
          </a:p>
        </p:txBody>
      </p:sp>
      <p:grpSp>
        <p:nvGrpSpPr>
          <p:cNvPr id="18" name="组合 17"/>
          <p:cNvGrpSpPr/>
          <p:nvPr/>
        </p:nvGrpSpPr>
        <p:grpSpPr>
          <a:xfrm>
            <a:off x="2118194" y="2695519"/>
            <a:ext cx="5764615" cy="707455"/>
            <a:chOff x="2117041" y="2695306"/>
            <a:chExt cx="5766283" cy="707659"/>
          </a:xfrm>
        </p:grpSpPr>
        <p:sp>
          <p:nvSpPr>
            <p:cNvPr id="6" name="下箭头标注 5"/>
            <p:cNvSpPr/>
            <p:nvPr/>
          </p:nvSpPr>
          <p:spPr>
            <a:xfrm>
              <a:off x="2117041" y="2695306"/>
              <a:ext cx="2160354" cy="699016"/>
            </a:xfrm>
            <a:prstGeom prst="downArrowCallout">
              <a:avLst>
                <a:gd name="adj1" fmla="val 11409"/>
                <a:gd name="adj2" fmla="val 25000"/>
                <a:gd name="adj3" fmla="val 25000"/>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r>
                <a:rPr lang="zh-CN" altLang="en-US" sz="2399" dirty="0">
                  <a:solidFill>
                    <a:prstClr val="white"/>
                  </a:solidFill>
                  <a:latin typeface="Arial"/>
                  <a:ea typeface="微软雅黑"/>
                </a:rPr>
                <a:t>原子命题</a:t>
              </a:r>
            </a:p>
          </p:txBody>
        </p:sp>
        <p:sp>
          <p:nvSpPr>
            <p:cNvPr id="21" name="下箭头标注 20"/>
            <p:cNvSpPr/>
            <p:nvPr/>
          </p:nvSpPr>
          <p:spPr>
            <a:xfrm>
              <a:off x="5722970" y="2703949"/>
              <a:ext cx="2160354" cy="699016"/>
            </a:xfrm>
            <a:prstGeom prst="downArrowCallout">
              <a:avLst>
                <a:gd name="adj1" fmla="val 11409"/>
                <a:gd name="adj2" fmla="val 25000"/>
                <a:gd name="adj3" fmla="val 25000"/>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r>
                <a:rPr lang="zh-CN" altLang="en-US" sz="2399" dirty="0">
                  <a:solidFill>
                    <a:prstClr val="white"/>
                  </a:solidFill>
                  <a:latin typeface="Arial"/>
                  <a:ea typeface="微软雅黑"/>
                </a:rPr>
                <a:t>原子命题</a:t>
              </a:r>
            </a:p>
          </p:txBody>
        </p:sp>
      </p:grpSp>
      <p:sp>
        <p:nvSpPr>
          <p:cNvPr id="22" name="矩形 21">
            <a:extLst>
              <a:ext uri="{FF2B5EF4-FFF2-40B4-BE49-F238E27FC236}">
                <a16:creationId xmlns:a16="http://schemas.microsoft.com/office/drawing/2014/main" id="{1535228A-7E5F-4010-8B2E-3DDB6ED4400A}"/>
              </a:ext>
            </a:extLst>
          </p:cNvPr>
          <p:cNvSpPr>
            <a:spLocks noChangeArrowheads="1"/>
          </p:cNvSpPr>
          <p:nvPr/>
        </p:nvSpPr>
        <p:spPr bwMode="auto">
          <a:xfrm>
            <a:off x="5183034" y="3435223"/>
            <a:ext cx="736165" cy="604689"/>
          </a:xfrm>
          <a:prstGeom prst="rect">
            <a:avLst/>
          </a:prstGeom>
          <a:noFill/>
          <a:ln w="38100" algn="ctr">
            <a:solidFill>
              <a:srgbClr val="3333FF"/>
            </a:solidFill>
            <a:round/>
            <a:headEnd/>
            <a:tailEnd/>
          </a:ln>
          <a:extLst>
            <a:ext uri="{909E8E84-426E-40DD-AFC4-6F175D3DCCD1}">
              <a14:hiddenFill xmlns:a14="http://schemas.microsoft.com/office/drawing/2010/main">
                <a:solidFill>
                  <a:srgbClr val="FFFFFF"/>
                </a:solidFill>
              </a14:hiddenFill>
            </a:ext>
          </a:extLst>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r" defTabSz="1219261">
              <a:lnSpc>
                <a:spcPct val="100000"/>
              </a:lnSpc>
              <a:spcBef>
                <a:spcPct val="0"/>
              </a:spcBef>
              <a:buClrTx/>
              <a:buNone/>
            </a:pPr>
            <a:endParaRPr lang="en-US" altLang="zh-CN" sz="3600" b="0" dirty="0">
              <a:solidFill>
                <a:srgbClr val="FF0000"/>
              </a:solidFill>
            </a:endParaRPr>
          </a:p>
          <a:p>
            <a:pPr algn="r" defTabSz="1219261">
              <a:lnSpc>
                <a:spcPct val="100000"/>
              </a:lnSpc>
              <a:spcBef>
                <a:spcPct val="0"/>
              </a:spcBef>
              <a:buClrTx/>
              <a:buNone/>
            </a:pPr>
            <a:endParaRPr lang="zh-CN" altLang="en-US" sz="3600" b="0" dirty="0">
              <a:solidFill>
                <a:srgbClr val="FF0000"/>
              </a:solidFill>
            </a:endParaRPr>
          </a:p>
        </p:txBody>
      </p:sp>
      <p:sp>
        <p:nvSpPr>
          <p:cNvPr id="17" name="上箭头标注 16"/>
          <p:cNvSpPr/>
          <p:nvPr/>
        </p:nvSpPr>
        <p:spPr>
          <a:xfrm>
            <a:off x="4627161" y="4044821"/>
            <a:ext cx="1919349" cy="657493"/>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r>
              <a:rPr lang="zh-CN" altLang="en-US" sz="2399" dirty="0">
                <a:solidFill>
                  <a:prstClr val="white"/>
                </a:solidFill>
                <a:latin typeface="Arial"/>
                <a:ea typeface="微软雅黑"/>
              </a:rPr>
              <a:t>命题联结词</a:t>
            </a:r>
          </a:p>
        </p:txBody>
      </p:sp>
      <p:sp>
        <p:nvSpPr>
          <p:cNvPr id="19" name="Rectangle 2">
            <a:extLst>
              <a:ext uri="{FF2B5EF4-FFF2-40B4-BE49-F238E27FC236}">
                <a16:creationId xmlns:a16="http://schemas.microsoft.com/office/drawing/2014/main" id="{6B5A6E66-B973-440A-BB4D-0A69F3FB6EF1}"/>
              </a:ext>
            </a:extLst>
          </p:cNvPr>
          <p:cNvSpPr txBox="1">
            <a:spLocks noChangeArrowheads="1"/>
          </p:cNvSpPr>
          <p:nvPr/>
        </p:nvSpPr>
        <p:spPr>
          <a:xfrm>
            <a:off x="5896280" y="3348618"/>
            <a:ext cx="2449603" cy="699277"/>
          </a:xfrm>
          <a:prstGeom prst="rect">
            <a:avLst/>
          </a:prstGeom>
        </p:spPr>
        <p:txBody>
          <a:bodyPr vert="horz" lIns="121945" tIns="60972" rIns="121945" bIns="60972" rtlCol="0">
            <a:noAutofit/>
          </a:bodyPr>
          <a:lstStyle>
            <a:lvl1pPr marL="457131" indent="-457131" algn="l" defTabSz="1219017" rtl="0" eaLnBrk="1" latinLnBrk="0" hangingPunct="1">
              <a:lnSpc>
                <a:spcPct val="150000"/>
              </a:lnSpc>
              <a:spcBef>
                <a:spcPts val="0"/>
              </a:spcBef>
              <a:buSzPct val="80000"/>
              <a:buFont typeface="Wingdings" pitchFamily="2" charset="2"/>
              <a:buChar char="l"/>
              <a:defRPr sz="2399" b="1" kern="1200">
                <a:solidFill>
                  <a:schemeClr val="tx1"/>
                </a:solidFill>
                <a:latin typeface="+mn-ea"/>
                <a:ea typeface="+mn-ea"/>
                <a:cs typeface="+mn-cs"/>
              </a:defRPr>
            </a:lvl1pPr>
            <a:lvl2pPr marL="990452" indent="-380942" algn="l" defTabSz="1219017" rtl="0" eaLnBrk="1" latinLnBrk="0" hangingPunct="1">
              <a:lnSpc>
                <a:spcPct val="150000"/>
              </a:lnSpc>
              <a:spcBef>
                <a:spcPct val="20000"/>
              </a:spcBef>
              <a:buFont typeface="Arial" pitchFamily="34" charset="0"/>
              <a:buChar char="–"/>
              <a:defRPr sz="2399" b="1" kern="1200">
                <a:solidFill>
                  <a:schemeClr val="tx1">
                    <a:lumMod val="75000"/>
                    <a:lumOff val="25000"/>
                  </a:schemeClr>
                </a:solidFill>
                <a:latin typeface="+mn-lt"/>
                <a:ea typeface="+mn-ea"/>
                <a:cs typeface="+mn-cs"/>
              </a:defRPr>
            </a:lvl2pPr>
            <a:lvl3pPr marL="1523771" indent="-304755" algn="l" defTabSz="1219017" rtl="0" eaLnBrk="1" latinLnBrk="0" hangingPunct="1">
              <a:lnSpc>
                <a:spcPct val="150000"/>
              </a:lnSpc>
              <a:spcBef>
                <a:spcPct val="20000"/>
              </a:spcBef>
              <a:buFont typeface="Arial" pitchFamily="34" charset="0"/>
              <a:buChar char="•"/>
              <a:defRPr sz="2399" b="1" kern="1200">
                <a:solidFill>
                  <a:schemeClr val="tx1"/>
                </a:solidFill>
                <a:latin typeface="+mn-lt"/>
                <a:ea typeface="+mn-ea"/>
                <a:cs typeface="+mn-cs"/>
              </a:defRPr>
            </a:lvl3pPr>
            <a:lvl4pPr marL="2133280" indent="-304755" algn="l" defTabSz="1219017" rtl="0" eaLnBrk="1" latinLnBrk="0" hangingPunct="1">
              <a:lnSpc>
                <a:spcPct val="150000"/>
              </a:lnSpc>
              <a:spcBef>
                <a:spcPct val="20000"/>
              </a:spcBef>
              <a:buFont typeface="Arial" pitchFamily="34" charset="0"/>
              <a:buChar char="–"/>
              <a:defRPr sz="2399" b="1" kern="1200">
                <a:solidFill>
                  <a:schemeClr val="tx1"/>
                </a:solidFill>
                <a:latin typeface="+mn-lt"/>
                <a:ea typeface="+mn-ea"/>
                <a:cs typeface="+mn-cs"/>
              </a:defRPr>
            </a:lvl4pPr>
            <a:lvl5pPr marL="2742788" indent="-304755" algn="l" defTabSz="1219017" rtl="0" eaLnBrk="1" latinLnBrk="0" hangingPunct="1">
              <a:lnSpc>
                <a:spcPct val="150000"/>
              </a:lnSpc>
              <a:spcBef>
                <a:spcPct val="20000"/>
              </a:spcBef>
              <a:buFont typeface="Arial" pitchFamily="34" charset="0"/>
              <a:buChar char="»"/>
              <a:defRPr sz="2399" b="1" kern="1200">
                <a:solidFill>
                  <a:schemeClr val="tx1"/>
                </a:solidFill>
                <a:latin typeface="+mn-lt"/>
                <a:ea typeface="+mn-ea"/>
                <a:cs typeface="+mn-cs"/>
              </a:defRPr>
            </a:lvl5pPr>
            <a:lvl6pPr marL="3352296" indent="-304755" algn="l" defTabSz="1219017"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805" indent="-304755" algn="l" defTabSz="1219017"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313" indent="-304755" algn="l" defTabSz="1219017"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822" indent="-304755" algn="l" defTabSz="1219017"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marL="0" indent="0">
              <a:spcBef>
                <a:spcPct val="0"/>
              </a:spcBef>
              <a:buClr>
                <a:srgbClr val="800080"/>
              </a:buClr>
              <a:buNone/>
            </a:pPr>
            <a:r>
              <a:rPr lang="en-US" altLang="zh-CN" sz="2800" dirty="0"/>
              <a:t>10</a:t>
            </a:r>
            <a:r>
              <a:rPr lang="zh-CN" altLang="zh-CN" sz="2800" dirty="0"/>
              <a:t>能被</a:t>
            </a:r>
            <a:r>
              <a:rPr lang="en-US" altLang="zh-CN" sz="2800" dirty="0"/>
              <a:t>3</a:t>
            </a:r>
            <a:r>
              <a:rPr lang="zh-CN" altLang="zh-CN" sz="2800" dirty="0"/>
              <a:t>整除</a:t>
            </a:r>
            <a:endParaRPr lang="zh-CN" altLang="en-US" sz="2800" dirty="0"/>
          </a:p>
        </p:txBody>
      </p:sp>
      <p:sp>
        <p:nvSpPr>
          <p:cNvPr id="2" name="矩形 1">
            <a:extLst>
              <a:ext uri="{FF2B5EF4-FFF2-40B4-BE49-F238E27FC236}">
                <a16:creationId xmlns:a16="http://schemas.microsoft.com/office/drawing/2014/main" id="{00966E35-F419-4A9D-AEDE-3517C14DB080}"/>
              </a:ext>
            </a:extLst>
          </p:cNvPr>
          <p:cNvSpPr/>
          <p:nvPr/>
        </p:nvSpPr>
        <p:spPr>
          <a:xfrm>
            <a:off x="5124676" y="3465171"/>
            <a:ext cx="1002429" cy="523213"/>
          </a:xfrm>
          <a:prstGeom prst="rect">
            <a:avLst/>
          </a:prstGeom>
        </p:spPr>
        <p:txBody>
          <a:bodyPr wrap="none">
            <a:spAutoFit/>
          </a:bodyPr>
          <a:lstStyle/>
          <a:p>
            <a:r>
              <a:rPr lang="zh-CN" altLang="zh-CN" sz="2800" dirty="0">
                <a:solidFill>
                  <a:srgbClr val="C00000"/>
                </a:solidFill>
              </a:rPr>
              <a:t>或者</a:t>
            </a:r>
            <a:r>
              <a:rPr lang="en-US" altLang="zh-CN" sz="2800" dirty="0">
                <a:solidFill>
                  <a:srgbClr val="C00000"/>
                </a:solidFill>
              </a:rPr>
              <a:t> </a:t>
            </a:r>
            <a:endParaRPr lang="zh-CN" altLang="en-US" dirty="0"/>
          </a:p>
        </p:txBody>
      </p:sp>
      <p:sp>
        <p:nvSpPr>
          <p:cNvPr id="4" name="思想气泡: 云 3">
            <a:extLst>
              <a:ext uri="{FF2B5EF4-FFF2-40B4-BE49-F238E27FC236}">
                <a16:creationId xmlns:a16="http://schemas.microsoft.com/office/drawing/2014/main" id="{67BF25E3-DC04-443A-8EA5-5602E99CE1C3}"/>
              </a:ext>
            </a:extLst>
          </p:cNvPr>
          <p:cNvSpPr/>
          <p:nvPr/>
        </p:nvSpPr>
        <p:spPr>
          <a:xfrm>
            <a:off x="7073902" y="1377920"/>
            <a:ext cx="3319131" cy="839736"/>
          </a:xfrm>
          <a:prstGeom prst="cloudCallout">
            <a:avLst>
              <a:gd name="adj1" fmla="val -21762"/>
              <a:gd name="adj2" fmla="val 195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这个语句是命题吗？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xit" presetSubtype="10" fill="hold" grpId="1" nodeType="clickEffect">
                                  <p:stCondLst>
                                    <p:cond delay="0"/>
                                  </p:stCondLst>
                                  <p:childTnLst>
                                    <p:animEffect transition="out" filter="randombar(horizontal)">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heel(1)">
                                      <p:cBhvr>
                                        <p:cTn id="35" dur="20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heel(1)">
                                      <p:cBhvr>
                                        <p:cTn id="40" dur="2000"/>
                                        <p:tgtEl>
                                          <p:spTgt spid="16"/>
                                        </p:tgtEl>
                                      </p:cBhvr>
                                    </p:animEffect>
                                  </p:childTnLst>
                                </p:cTn>
                              </p:par>
                            </p:childTnLst>
                          </p:cTn>
                        </p:par>
                        <p:par>
                          <p:cTn id="41" fill="hold">
                            <p:stCondLst>
                              <p:cond delay="2000"/>
                            </p:stCondLst>
                            <p:childTnLst>
                              <p:par>
                                <p:cTn id="42" presetID="21" presetClass="entr" presetSubtype="1" fill="hold" grpId="0"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heel(1)">
                                      <p:cBhvr>
                                        <p:cTn id="44" dur="2000"/>
                                        <p:tgtEl>
                                          <p:spTgt spid="3"/>
                                        </p:tgtEl>
                                      </p:cBhvr>
                                    </p:animEffect>
                                  </p:childTnLst>
                                </p:cTn>
                              </p:par>
                            </p:childTnLst>
                          </p:cTn>
                        </p:par>
                        <p:par>
                          <p:cTn id="45" fill="hold">
                            <p:stCondLst>
                              <p:cond delay="4000"/>
                            </p:stCondLst>
                            <p:childTnLst>
                              <p:par>
                                <p:cTn id="46" presetID="6" presetClass="entr" presetSubtype="16"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circle(in)">
                                      <p:cBhvr>
                                        <p:cTn id="48" dur="20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heel(1)">
                                      <p:cBhvr>
                                        <p:cTn id="53" dur="2000"/>
                                        <p:tgtEl>
                                          <p:spTgt spid="22"/>
                                        </p:tgtEl>
                                      </p:cBhvr>
                                    </p:animEffect>
                                  </p:childTnLst>
                                </p:cTn>
                              </p:par>
                            </p:childTnLst>
                          </p:cTn>
                        </p:par>
                        <p:par>
                          <p:cTn id="54" fill="hold">
                            <p:stCondLst>
                              <p:cond delay="2000"/>
                            </p:stCondLst>
                            <p:childTnLst>
                              <p:par>
                                <p:cTn id="55" presetID="6" presetClass="entr" presetSubtype="16"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circle(in)">
                                      <p:cBhvr>
                                        <p:cTn id="57" dur="20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7" presetClass="entr" presetSubtype="1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1000" fill="hold"/>
                                        <p:tgtEl>
                                          <p:spTgt spid="15"/>
                                        </p:tgtEl>
                                        <p:attrNameLst>
                                          <p:attrName>ppt_w</p:attrName>
                                        </p:attrNameLst>
                                      </p:cBhvr>
                                      <p:tavLst>
                                        <p:tav tm="0">
                                          <p:val>
                                            <p:fltVal val="0"/>
                                          </p:val>
                                        </p:tav>
                                        <p:tav tm="100000">
                                          <p:val>
                                            <p:strVal val="#ppt_w"/>
                                          </p:val>
                                        </p:tav>
                                      </p:tavLst>
                                    </p:anim>
                                    <p:anim calcmode="lin" valueType="num">
                                      <p:cBhvr>
                                        <p:cTn id="63" dur="1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down)">
                                      <p:cBhvr>
                                        <p:cTn id="68" dur="580">
                                          <p:stCondLst>
                                            <p:cond delay="0"/>
                                          </p:stCondLst>
                                        </p:cTn>
                                        <p:tgtEl>
                                          <p:spTgt spid="13"/>
                                        </p:tgtEl>
                                      </p:cBhvr>
                                    </p:animEffect>
                                    <p:anim calcmode="lin" valueType="num">
                                      <p:cBhvr>
                                        <p:cTn id="69"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74" dur="26">
                                          <p:stCondLst>
                                            <p:cond delay="650"/>
                                          </p:stCondLst>
                                        </p:cTn>
                                        <p:tgtEl>
                                          <p:spTgt spid="13"/>
                                        </p:tgtEl>
                                      </p:cBhvr>
                                      <p:to x="100000" y="60000"/>
                                    </p:animScale>
                                    <p:animScale>
                                      <p:cBhvr>
                                        <p:cTn id="75" dur="166" decel="50000">
                                          <p:stCondLst>
                                            <p:cond delay="676"/>
                                          </p:stCondLst>
                                        </p:cTn>
                                        <p:tgtEl>
                                          <p:spTgt spid="13"/>
                                        </p:tgtEl>
                                      </p:cBhvr>
                                      <p:to x="100000" y="100000"/>
                                    </p:animScale>
                                    <p:animScale>
                                      <p:cBhvr>
                                        <p:cTn id="76" dur="26">
                                          <p:stCondLst>
                                            <p:cond delay="1312"/>
                                          </p:stCondLst>
                                        </p:cTn>
                                        <p:tgtEl>
                                          <p:spTgt spid="13"/>
                                        </p:tgtEl>
                                      </p:cBhvr>
                                      <p:to x="100000" y="80000"/>
                                    </p:animScale>
                                    <p:animScale>
                                      <p:cBhvr>
                                        <p:cTn id="77" dur="166" decel="50000">
                                          <p:stCondLst>
                                            <p:cond delay="1338"/>
                                          </p:stCondLst>
                                        </p:cTn>
                                        <p:tgtEl>
                                          <p:spTgt spid="13"/>
                                        </p:tgtEl>
                                      </p:cBhvr>
                                      <p:to x="100000" y="100000"/>
                                    </p:animScale>
                                    <p:animScale>
                                      <p:cBhvr>
                                        <p:cTn id="78" dur="26">
                                          <p:stCondLst>
                                            <p:cond delay="1642"/>
                                          </p:stCondLst>
                                        </p:cTn>
                                        <p:tgtEl>
                                          <p:spTgt spid="13"/>
                                        </p:tgtEl>
                                      </p:cBhvr>
                                      <p:to x="100000" y="90000"/>
                                    </p:animScale>
                                    <p:animScale>
                                      <p:cBhvr>
                                        <p:cTn id="79" dur="166" decel="50000">
                                          <p:stCondLst>
                                            <p:cond delay="1668"/>
                                          </p:stCondLst>
                                        </p:cTn>
                                        <p:tgtEl>
                                          <p:spTgt spid="13"/>
                                        </p:tgtEl>
                                      </p:cBhvr>
                                      <p:to x="100000" y="100000"/>
                                    </p:animScale>
                                    <p:animScale>
                                      <p:cBhvr>
                                        <p:cTn id="80" dur="26">
                                          <p:stCondLst>
                                            <p:cond delay="1808"/>
                                          </p:stCondLst>
                                        </p:cTn>
                                        <p:tgtEl>
                                          <p:spTgt spid="13"/>
                                        </p:tgtEl>
                                      </p:cBhvr>
                                      <p:to x="100000" y="95000"/>
                                    </p:animScale>
                                    <p:animScale>
                                      <p:cBhvr>
                                        <p:cTn id="81"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animBg="1"/>
      <p:bldP spid="15" grpId="0" animBg="1" autoUpdateAnimBg="0"/>
      <p:bldP spid="16" grpId="0" animBg="1"/>
      <p:bldP spid="22" grpId="0" animBg="1"/>
      <p:bldP spid="17" grpId="0" animBg="1"/>
      <p:bldP spid="2" grpId="0"/>
      <p:bldP spid="4" grpId="0" animBg="1"/>
      <p:bldP spid="4" grpId="1"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2">
            <a:extLst>
              <a:ext uri="{FF2B5EF4-FFF2-40B4-BE49-F238E27FC236}">
                <a16:creationId xmlns:a16="http://schemas.microsoft.com/office/drawing/2014/main" id="{20082F7A-7D1D-46EA-B418-BF433EBF36E8}"/>
              </a:ext>
            </a:extLst>
          </p:cNvPr>
          <p:cNvSpPr>
            <a:spLocks noGrp="1" noChangeArrowheads="1"/>
          </p:cNvSpPr>
          <p:nvPr>
            <p:ph type="title" idx="4294967295"/>
          </p:nvPr>
        </p:nvSpPr>
        <p:spPr>
          <a:xfrm>
            <a:off x="947389" y="233548"/>
            <a:ext cx="3391999" cy="636551"/>
          </a:xfrm>
        </p:spPr>
        <p:txBody>
          <a:bodyPr/>
          <a:lstStyle/>
          <a:p>
            <a:pPr eaLnBrk="1" hangingPunct="1"/>
            <a:r>
              <a:rPr lang="en-US" altLang="zh-CN" dirty="0"/>
              <a:t>1</a:t>
            </a:r>
            <a:r>
              <a:rPr lang="zh-CN" altLang="en-US" dirty="0"/>
              <a:t>、否定联结词</a:t>
            </a:r>
          </a:p>
        </p:txBody>
      </p:sp>
      <p:sp>
        <p:nvSpPr>
          <p:cNvPr id="19460" name="Rectangle 3">
            <a:extLst>
              <a:ext uri="{FF2B5EF4-FFF2-40B4-BE49-F238E27FC236}">
                <a16:creationId xmlns:a16="http://schemas.microsoft.com/office/drawing/2014/main" id="{8C53C54A-0E48-41B3-BFB5-BFCDD412E2CC}"/>
              </a:ext>
            </a:extLst>
          </p:cNvPr>
          <p:cNvSpPr>
            <a:spLocks noGrp="1" noChangeArrowheads="1"/>
          </p:cNvSpPr>
          <p:nvPr>
            <p:ph type="body" sz="half" idx="4294967295"/>
          </p:nvPr>
        </p:nvSpPr>
        <p:spPr>
          <a:xfrm>
            <a:off x="245854" y="1012810"/>
            <a:ext cx="11836423" cy="1227512"/>
          </a:xfrm>
        </p:spPr>
        <p:txBody>
          <a:bodyPr>
            <a:normAutofit/>
          </a:bodyPr>
          <a:lstStyle/>
          <a:p>
            <a:pPr marL="0" indent="0">
              <a:buNone/>
            </a:pPr>
            <a:r>
              <a:rPr lang="zh-CN" altLang="en-US" dirty="0">
                <a:solidFill>
                  <a:srgbClr val="C00000"/>
                </a:solidFill>
              </a:rPr>
              <a:t>定义</a:t>
            </a:r>
            <a:r>
              <a:rPr lang="en-US" altLang="zh-CN" dirty="0">
                <a:solidFill>
                  <a:srgbClr val="C00000"/>
                </a:solidFill>
              </a:rPr>
              <a:t>2.2   </a:t>
            </a:r>
            <a:r>
              <a:rPr lang="zh-CN" altLang="en-US" dirty="0"/>
              <a:t>设</a:t>
            </a:r>
            <a:r>
              <a:rPr lang="en-US" altLang="zh-CN" dirty="0"/>
              <a:t>P</a:t>
            </a:r>
            <a:r>
              <a:rPr lang="zh-CN" altLang="en-US" dirty="0"/>
              <a:t>是任一命题，称复合命题</a:t>
            </a:r>
            <a:r>
              <a:rPr lang="zh-CN" altLang="en-US" dirty="0">
                <a:solidFill>
                  <a:srgbClr val="3333FF"/>
                </a:solidFill>
              </a:rPr>
              <a:t>“非</a:t>
            </a:r>
            <a:r>
              <a:rPr lang="en-US" altLang="zh-CN" dirty="0">
                <a:solidFill>
                  <a:srgbClr val="3333FF"/>
                </a:solidFill>
              </a:rPr>
              <a:t>P”</a:t>
            </a:r>
            <a:r>
              <a:rPr lang="en-US" altLang="zh-CN" dirty="0"/>
              <a:t>(</a:t>
            </a:r>
            <a:r>
              <a:rPr lang="zh-CN" altLang="en-US" dirty="0"/>
              <a:t>或“</a:t>
            </a:r>
            <a:r>
              <a:rPr lang="en-US" altLang="zh-CN" dirty="0"/>
              <a:t>P</a:t>
            </a:r>
            <a:r>
              <a:rPr lang="zh-CN" altLang="en-US" dirty="0"/>
              <a:t>的否定”</a:t>
            </a:r>
            <a:r>
              <a:rPr lang="en-US" altLang="zh-CN" dirty="0"/>
              <a:t>)</a:t>
            </a:r>
            <a:r>
              <a:rPr lang="zh-CN" altLang="en-US" dirty="0"/>
              <a:t>为</a:t>
            </a:r>
            <a:r>
              <a:rPr lang="en-US" altLang="zh-CN" dirty="0">
                <a:solidFill>
                  <a:srgbClr val="3333FF"/>
                </a:solidFill>
              </a:rPr>
              <a:t>P</a:t>
            </a:r>
            <a:r>
              <a:rPr lang="zh-CN" altLang="en-US" dirty="0">
                <a:solidFill>
                  <a:srgbClr val="3333FF"/>
                </a:solidFill>
              </a:rPr>
              <a:t>的否定式</a:t>
            </a:r>
            <a:r>
              <a:rPr lang="en-US" altLang="zh-CN" dirty="0"/>
              <a:t>(Negation)</a:t>
            </a:r>
            <a:r>
              <a:rPr lang="zh-CN" altLang="en-US" dirty="0"/>
              <a:t>，</a:t>
            </a:r>
            <a:r>
              <a:rPr lang="zh-CN" altLang="en-US" dirty="0">
                <a:solidFill>
                  <a:srgbClr val="3333FF"/>
                </a:solidFill>
              </a:rPr>
              <a:t>记作</a:t>
            </a:r>
            <a:r>
              <a:rPr lang="zh-CN" altLang="en-US" dirty="0">
                <a:solidFill>
                  <a:srgbClr val="3333FF"/>
                </a:solidFill>
                <a:sym typeface="Symbol" panose="05050102010706020507" pitchFamily="18" charset="2"/>
              </a:rPr>
              <a:t></a:t>
            </a:r>
            <a:r>
              <a:rPr lang="en-US" altLang="zh-CN" dirty="0">
                <a:solidFill>
                  <a:srgbClr val="3333FF"/>
                </a:solidFill>
              </a:rPr>
              <a:t>P</a:t>
            </a:r>
            <a:r>
              <a:rPr lang="zh-CN" altLang="en-US" dirty="0"/>
              <a:t>，称</a:t>
            </a:r>
            <a:r>
              <a:rPr lang="zh-CN" altLang="en-US" dirty="0">
                <a:solidFill>
                  <a:srgbClr val="3333FF"/>
                </a:solidFill>
              </a:rPr>
              <a:t>符号“</a:t>
            </a:r>
            <a:r>
              <a:rPr lang="zh-CN" altLang="en-US" dirty="0">
                <a:solidFill>
                  <a:srgbClr val="3333FF"/>
                </a:solidFill>
                <a:sym typeface="Symbol" panose="05050102010706020507" pitchFamily="18" charset="2"/>
              </a:rPr>
              <a:t></a:t>
            </a:r>
            <a:r>
              <a:rPr lang="zh-CN" altLang="en-US" dirty="0">
                <a:solidFill>
                  <a:srgbClr val="3333FF"/>
                </a:solidFill>
              </a:rPr>
              <a:t>”为否定联结词</a:t>
            </a:r>
            <a:r>
              <a:rPr lang="zh-CN" altLang="en-US" dirty="0"/>
              <a:t>。</a:t>
            </a:r>
          </a:p>
        </p:txBody>
      </p:sp>
      <p:sp>
        <p:nvSpPr>
          <p:cNvPr id="19461" name="Rectangle 4">
            <a:extLst>
              <a:ext uri="{FF2B5EF4-FFF2-40B4-BE49-F238E27FC236}">
                <a16:creationId xmlns:a16="http://schemas.microsoft.com/office/drawing/2014/main" id="{2EF6ACBE-31BA-48F6-9137-654D315F1677}"/>
              </a:ext>
            </a:extLst>
          </p:cNvPr>
          <p:cNvSpPr>
            <a:spLocks noChangeArrowheads="1"/>
          </p:cNvSpPr>
          <p:nvPr/>
        </p:nvSpPr>
        <p:spPr bwMode="auto">
          <a:xfrm>
            <a:off x="663935" y="3124832"/>
            <a:ext cx="6197020" cy="993775"/>
          </a:xfrm>
          <a:prstGeom prst="rect">
            <a:avLst/>
          </a:prstGeom>
          <a:solidFill>
            <a:srgbClr val="1157AB"/>
          </a:solidFill>
          <a:ln w="28575">
            <a:solidFill>
              <a:srgbClr val="000066"/>
            </a:solidFill>
            <a:miter lim="800000"/>
            <a:headEnd/>
            <a:tailEnd/>
          </a:ln>
        </p:spPr>
        <p:txBody>
          <a:bodyPr wrap="square" lIns="35997" tIns="35997" rIns="35997" bIns="35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buNone/>
            </a:pPr>
            <a:r>
              <a:rPr lang="zh-CN" altLang="en-US" sz="2399" dirty="0">
                <a:solidFill>
                  <a:prstClr val="white"/>
                </a:solidFill>
                <a:latin typeface="微软雅黑"/>
                <a:ea typeface="微软雅黑"/>
              </a:rPr>
              <a:t>例如，若 </a:t>
            </a:r>
            <a:r>
              <a:rPr lang="en-US" altLang="zh-CN" sz="2399" dirty="0">
                <a:solidFill>
                  <a:prstClr val="white"/>
                </a:solidFill>
                <a:latin typeface="微软雅黑"/>
                <a:ea typeface="微软雅黑"/>
              </a:rPr>
              <a:t>P</a:t>
            </a:r>
            <a:r>
              <a:rPr lang="zh-CN" altLang="en-US" sz="2399" dirty="0">
                <a:solidFill>
                  <a:prstClr val="white"/>
                </a:solidFill>
                <a:latin typeface="微软雅黑"/>
                <a:ea typeface="微软雅黑"/>
              </a:rPr>
              <a:t>：</a:t>
            </a:r>
            <a:r>
              <a:rPr lang="en-US" altLang="zh-CN" sz="2399" dirty="0">
                <a:solidFill>
                  <a:prstClr val="white"/>
                </a:solidFill>
                <a:latin typeface="微软雅黑"/>
                <a:ea typeface="微软雅黑"/>
              </a:rPr>
              <a:t>5</a:t>
            </a:r>
            <a:r>
              <a:rPr lang="zh-CN" altLang="en-US" sz="2399" dirty="0">
                <a:solidFill>
                  <a:prstClr val="white"/>
                </a:solidFill>
                <a:latin typeface="微软雅黑"/>
                <a:ea typeface="微软雅黑"/>
              </a:rPr>
              <a:t>是一个无理数，</a:t>
            </a:r>
            <a:endParaRPr lang="en-US" altLang="zh-CN" sz="2399" dirty="0">
              <a:solidFill>
                <a:prstClr val="white"/>
              </a:solidFill>
              <a:latin typeface="微软雅黑"/>
              <a:ea typeface="微软雅黑"/>
            </a:endParaRPr>
          </a:p>
          <a:p>
            <a:pPr defTabSz="1219261">
              <a:buNone/>
            </a:pPr>
            <a:r>
              <a:rPr lang="zh-CN" altLang="en-US" sz="2399" dirty="0">
                <a:solidFill>
                  <a:prstClr val="white"/>
                </a:solidFill>
                <a:latin typeface="微软雅黑"/>
                <a:ea typeface="微软雅黑"/>
              </a:rPr>
              <a:t>则“</a:t>
            </a:r>
            <a:r>
              <a:rPr lang="en-US" altLang="zh-CN" sz="2399" dirty="0">
                <a:solidFill>
                  <a:prstClr val="white"/>
                </a:solidFill>
                <a:latin typeface="微软雅黑"/>
                <a:ea typeface="微软雅黑"/>
              </a:rPr>
              <a:t>5</a:t>
            </a:r>
            <a:r>
              <a:rPr lang="zh-CN" altLang="en-US" sz="2399" dirty="0">
                <a:solidFill>
                  <a:prstClr val="white"/>
                </a:solidFill>
                <a:latin typeface="微软雅黑"/>
                <a:ea typeface="微软雅黑"/>
              </a:rPr>
              <a:t>不是一个无理数”可符号化为  </a:t>
            </a:r>
            <a:r>
              <a:rPr lang="zh-CN" altLang="en-US" sz="2399" dirty="0">
                <a:solidFill>
                  <a:prstClr val="white"/>
                </a:solidFill>
                <a:latin typeface="微软雅黑"/>
                <a:ea typeface="微软雅黑"/>
                <a:sym typeface="Symbol" panose="05050102010706020507" pitchFamily="18" charset="2"/>
              </a:rPr>
              <a:t></a:t>
            </a:r>
            <a:r>
              <a:rPr lang="en-US" altLang="zh-CN" sz="2399" dirty="0">
                <a:solidFill>
                  <a:prstClr val="white"/>
                </a:solidFill>
                <a:latin typeface="微软雅黑"/>
                <a:ea typeface="微软雅黑"/>
              </a:rPr>
              <a:t>P</a:t>
            </a:r>
            <a:r>
              <a:rPr lang="zh-CN" altLang="en-US" sz="2399" dirty="0">
                <a:solidFill>
                  <a:prstClr val="white"/>
                </a:solidFill>
                <a:latin typeface="微软雅黑"/>
                <a:ea typeface="微软雅黑"/>
              </a:rPr>
              <a:t>。</a:t>
            </a:r>
          </a:p>
        </p:txBody>
      </p:sp>
      <p:graphicFrame>
        <p:nvGraphicFramePr>
          <p:cNvPr id="19462" name="Group 6">
            <a:extLst>
              <a:ext uri="{FF2B5EF4-FFF2-40B4-BE49-F238E27FC236}">
                <a16:creationId xmlns:a16="http://schemas.microsoft.com/office/drawing/2014/main" id="{D9FDAB03-8128-47B8-B56A-778175D57401}"/>
              </a:ext>
            </a:extLst>
          </p:cNvPr>
          <p:cNvGraphicFramePr>
            <a:graphicFrameLocks noGrp="1"/>
          </p:cNvGraphicFramePr>
          <p:nvPr>
            <p:ph sz="half" idx="4294967295"/>
            <p:extLst/>
          </p:nvPr>
        </p:nvGraphicFramePr>
        <p:xfrm>
          <a:off x="7777882" y="2528876"/>
          <a:ext cx="3961254" cy="1336546"/>
        </p:xfrm>
        <a:graphic>
          <a:graphicData uri="http://schemas.openxmlformats.org/drawingml/2006/table">
            <a:tbl>
              <a:tblPr/>
              <a:tblGrid>
                <a:gridCol w="1901403">
                  <a:extLst>
                    <a:ext uri="{9D8B030D-6E8A-4147-A177-3AD203B41FA5}">
                      <a16:colId xmlns:a16="http://schemas.microsoft.com/office/drawing/2014/main" val="20000"/>
                    </a:ext>
                  </a:extLst>
                </a:gridCol>
                <a:gridCol w="2059851">
                  <a:extLst>
                    <a:ext uri="{9D8B030D-6E8A-4147-A177-3AD203B41FA5}">
                      <a16:colId xmlns:a16="http://schemas.microsoft.com/office/drawing/2014/main" val="20001"/>
                    </a:ext>
                  </a:extLst>
                </a:gridCol>
              </a:tblGrid>
              <a:tr h="45106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34" marR="91434" marT="45659" marB="45659"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FF3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zh-CN" altLang="en-US"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Symbol" panose="05050102010706020507" pitchFamily="18" charset="2"/>
                        </a:rPr>
                        <a:t></a:t>
                      </a: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34" marR="91434" marT="45659" marB="45659"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extLst>
                  <a:ext uri="{0D108BD9-81ED-4DB2-BD59-A6C34878D82A}">
                    <a16:rowId xmlns:a16="http://schemas.microsoft.com/office/drawing/2014/main" val="10000"/>
                  </a:ext>
                </a:extLst>
              </a:tr>
              <a:tr h="44274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34" marR="91434" marT="45659" marB="45659"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34" marR="91434" marT="45659" marB="45659"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extLst>
                  <a:ext uri="{0D108BD9-81ED-4DB2-BD59-A6C34878D82A}">
                    <a16:rowId xmlns:a16="http://schemas.microsoft.com/office/drawing/2014/main" val="10001"/>
                  </a:ext>
                </a:extLst>
              </a:tr>
              <a:tr h="44274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34" marR="91434" marT="45659" marB="45659"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34" marR="91434" marT="45659" marB="45659"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2"/>
                  </a:ext>
                </a:extLst>
              </a:tr>
            </a:tbl>
          </a:graphicData>
        </a:graphic>
      </p:graphicFrame>
      <p:sp>
        <p:nvSpPr>
          <p:cNvPr id="19477" name="Rectangle 21">
            <a:extLst>
              <a:ext uri="{FF2B5EF4-FFF2-40B4-BE49-F238E27FC236}">
                <a16:creationId xmlns:a16="http://schemas.microsoft.com/office/drawing/2014/main" id="{101A6775-2F15-4B98-8146-880441BD3C39}"/>
              </a:ext>
            </a:extLst>
          </p:cNvPr>
          <p:cNvSpPr>
            <a:spLocks noChangeArrowheads="1"/>
          </p:cNvSpPr>
          <p:nvPr/>
        </p:nvSpPr>
        <p:spPr bwMode="auto">
          <a:xfrm>
            <a:off x="7582025" y="1706347"/>
            <a:ext cx="4500251" cy="461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zh-CN" altLang="en-US" sz="2399" dirty="0">
                <a:solidFill>
                  <a:srgbClr val="800080"/>
                </a:solidFill>
                <a:latin typeface="微软雅黑"/>
                <a:ea typeface="微软雅黑"/>
                <a:sym typeface="Symbol" panose="05050102010706020507" pitchFamily="18" charset="2"/>
              </a:rPr>
              <a:t>规定：</a:t>
            </a:r>
            <a:r>
              <a:rPr lang="en-US" altLang="zh-CN" sz="2399" dirty="0">
                <a:solidFill>
                  <a:srgbClr val="800080"/>
                </a:solidFill>
                <a:latin typeface="微软雅黑"/>
                <a:ea typeface="微软雅黑"/>
              </a:rPr>
              <a:t>P</a:t>
            </a:r>
            <a:r>
              <a:rPr lang="zh-CN" altLang="en-US" sz="2399" dirty="0">
                <a:solidFill>
                  <a:srgbClr val="800080"/>
                </a:solidFill>
                <a:latin typeface="微软雅黑"/>
                <a:ea typeface="微软雅黑"/>
              </a:rPr>
              <a:t>为真当且仅当</a:t>
            </a:r>
            <a:r>
              <a:rPr lang="en-US" altLang="zh-CN" sz="2399" dirty="0">
                <a:solidFill>
                  <a:srgbClr val="800080"/>
                </a:solidFill>
                <a:latin typeface="微软雅黑"/>
                <a:ea typeface="微软雅黑"/>
              </a:rPr>
              <a:t>P</a:t>
            </a:r>
            <a:r>
              <a:rPr lang="zh-CN" altLang="en-US" sz="2399" dirty="0">
                <a:solidFill>
                  <a:srgbClr val="800080"/>
                </a:solidFill>
                <a:latin typeface="微软雅黑"/>
                <a:ea typeface="微软雅黑"/>
              </a:rPr>
              <a:t>为假</a:t>
            </a:r>
            <a:r>
              <a:rPr lang="zh-CN" altLang="en-US" sz="2399" dirty="0">
                <a:latin typeface="微软雅黑"/>
                <a:ea typeface="微软雅黑"/>
              </a:rPr>
              <a:t>。</a:t>
            </a:r>
          </a:p>
        </p:txBody>
      </p:sp>
      <mc:AlternateContent xmlns:mc="http://schemas.openxmlformats.org/markup-compatibility/2006" xmlns:a14="http://schemas.microsoft.com/office/drawing/2010/main">
        <mc:Choice Requires="a14">
          <p:sp>
            <p:nvSpPr>
              <p:cNvPr id="3" name="矩形 2"/>
              <p:cNvSpPr/>
              <p:nvPr/>
            </p:nvSpPr>
            <p:spPr>
              <a:xfrm>
                <a:off x="484558" y="2374721"/>
                <a:ext cx="6032149" cy="461532"/>
              </a:xfrm>
              <a:prstGeom prst="rect">
                <a:avLst/>
              </a:prstGeom>
            </p:spPr>
            <p:txBody>
              <a:bodyPr wrap="square">
                <a:spAutoFit/>
              </a:bodyPr>
              <a:lstStyle/>
              <a:p>
                <a:pPr defTabSz="1219261"/>
                <a:r>
                  <a:rPr lang="en-US" altLang="zh-CN" sz="2399" b="1" dirty="0">
                    <a:solidFill>
                      <a:prstClr val="black"/>
                    </a:solidFill>
                    <a:latin typeface="微软雅黑"/>
                    <a:ea typeface="微软雅黑"/>
                  </a:rPr>
                  <a:t>“</a:t>
                </a:r>
                <a14:m>
                  <m:oMath xmlns:m="http://schemas.openxmlformats.org/officeDocument/2006/math">
                    <m:r>
                      <a:rPr lang="en-US" altLang="zh-CN" sz="2399" b="1">
                        <a:solidFill>
                          <a:prstClr val="black"/>
                        </a:solidFill>
                        <a:latin typeface="Cambria Math" panose="02040503050406030204" pitchFamily="18" charset="0"/>
                      </a:rPr>
                      <m:t>¬</m:t>
                    </m:r>
                  </m:oMath>
                </a14:m>
                <a:r>
                  <a:rPr lang="en-US" altLang="zh-CN" sz="2399" b="1" dirty="0">
                    <a:solidFill>
                      <a:prstClr val="black"/>
                    </a:solidFill>
                    <a:latin typeface="微软雅黑"/>
                    <a:ea typeface="微软雅黑"/>
                  </a:rPr>
                  <a:t>P”</a:t>
                </a:r>
                <a:r>
                  <a:rPr lang="zh-CN" altLang="zh-CN" sz="2399" b="1" dirty="0">
                    <a:solidFill>
                      <a:prstClr val="black"/>
                    </a:solidFill>
                    <a:latin typeface="微软雅黑"/>
                    <a:ea typeface="微软雅黑"/>
                  </a:rPr>
                  <a:t>的所有可能真值结果如</a:t>
                </a:r>
                <a:r>
                  <a:rPr lang="zh-CN" altLang="en-US" sz="2399" b="1" dirty="0">
                    <a:solidFill>
                      <a:prstClr val="black"/>
                    </a:solidFill>
                    <a:latin typeface="微软雅黑"/>
                    <a:ea typeface="微软雅黑"/>
                  </a:rPr>
                  <a:t>右</a:t>
                </a:r>
                <a:r>
                  <a:rPr lang="zh-CN" altLang="zh-CN" sz="2399" b="1" dirty="0">
                    <a:solidFill>
                      <a:prstClr val="black"/>
                    </a:solidFill>
                    <a:latin typeface="微软雅黑"/>
                    <a:ea typeface="微软雅黑"/>
                  </a:rPr>
                  <a:t>表所示</a:t>
                </a:r>
                <a:r>
                  <a:rPr lang="zh-CN" altLang="en-US" sz="2399" b="1" dirty="0">
                    <a:solidFill>
                      <a:prstClr val="black"/>
                    </a:solidFill>
                    <a:latin typeface="微软雅黑"/>
                    <a:ea typeface="微软雅黑"/>
                  </a:rPr>
                  <a:t>。</a:t>
                </a:r>
              </a:p>
            </p:txBody>
          </p:sp>
        </mc:Choice>
        <mc:Fallback xmlns="">
          <p:sp>
            <p:nvSpPr>
              <p:cNvPr id="3" name="矩形 2"/>
              <p:cNvSpPr>
                <a:spLocks noRot="1" noChangeAspect="1" noMove="1" noResize="1" noEditPoints="1" noAdjustHandles="1" noChangeArrowheads="1" noChangeShapeType="1" noTextEdit="1"/>
              </p:cNvSpPr>
              <p:nvPr/>
            </p:nvSpPr>
            <p:spPr>
              <a:xfrm>
                <a:off x="484558" y="2374721"/>
                <a:ext cx="6032149" cy="461532"/>
              </a:xfrm>
              <a:prstGeom prst="rect">
                <a:avLst/>
              </a:prstGeom>
              <a:blipFill>
                <a:blip r:embed="rId3"/>
                <a:stretch>
                  <a:fillRect l="-1515" t="-10667" b="-30667"/>
                </a:stretch>
              </a:blipFill>
            </p:spPr>
            <p:txBody>
              <a:bodyPr/>
              <a:lstStyle/>
              <a:p>
                <a:r>
                  <a:rPr lang="zh-CN" altLang="en-US">
                    <a:noFill/>
                  </a:rPr>
                  <a:t> </a:t>
                </a:r>
              </a:p>
            </p:txBody>
          </p:sp>
        </mc:Fallback>
      </mc:AlternateContent>
      <p:sp>
        <p:nvSpPr>
          <p:cNvPr id="4" name="矩形 3"/>
          <p:cNvSpPr/>
          <p:nvPr/>
        </p:nvSpPr>
        <p:spPr>
          <a:xfrm>
            <a:off x="205372" y="4479605"/>
            <a:ext cx="9886881" cy="1134406"/>
          </a:xfrm>
          <a:prstGeom prst="rect">
            <a:avLst/>
          </a:prstGeom>
        </p:spPr>
        <p:txBody>
          <a:bodyPr wrap="square">
            <a:spAutoFit/>
          </a:bodyPr>
          <a:lstStyle/>
          <a:p>
            <a:pPr indent="267890" defTabSz="1219261">
              <a:lnSpc>
                <a:spcPct val="150000"/>
              </a:lnSpc>
            </a:pPr>
            <a:r>
              <a:rPr lang="zh-CN" altLang="zh-CN" sz="2399" b="1" dirty="0">
                <a:solidFill>
                  <a:srgbClr val="C00000"/>
                </a:solidFill>
                <a:latin typeface="微软雅黑"/>
                <a:ea typeface="微软雅黑"/>
              </a:rPr>
              <a:t>例</a:t>
            </a:r>
            <a:r>
              <a:rPr lang="en-US" altLang="zh-CN" sz="2399" b="1" dirty="0">
                <a:solidFill>
                  <a:srgbClr val="C00000"/>
                </a:solidFill>
                <a:latin typeface="微软雅黑"/>
                <a:ea typeface="微软雅黑"/>
              </a:rPr>
              <a:t>2.2  </a:t>
            </a:r>
            <a:r>
              <a:rPr lang="zh-CN" altLang="zh-CN" sz="2399" b="1" dirty="0">
                <a:solidFill>
                  <a:prstClr val="black"/>
                </a:solidFill>
                <a:latin typeface="微软雅黑"/>
                <a:ea typeface="微软雅黑"/>
              </a:rPr>
              <a:t>符号化下列命题，并确定其真值。</a:t>
            </a:r>
          </a:p>
          <a:p>
            <a:pPr indent="266620" defTabSz="1219261">
              <a:lnSpc>
                <a:spcPct val="150000"/>
              </a:lnSpc>
            </a:pPr>
            <a:r>
              <a:rPr lang="en-US" altLang="zh-CN" sz="2399" b="1" dirty="0">
                <a:solidFill>
                  <a:prstClr val="black"/>
                </a:solidFill>
                <a:latin typeface="微软雅黑"/>
                <a:ea typeface="微软雅黑"/>
              </a:rPr>
              <a:t>    </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1</a:t>
            </a:r>
            <a:r>
              <a:rPr lang="zh-CN" altLang="zh-CN" sz="2399" b="1" dirty="0">
                <a:solidFill>
                  <a:prstClr val="black"/>
                </a:solidFill>
                <a:latin typeface="微软雅黑"/>
                <a:ea typeface="微软雅黑"/>
              </a:rPr>
              <a:t>）四川不是人口最多的省份。</a:t>
            </a:r>
            <a:r>
              <a:rPr lang="en-US" altLang="zh-CN" sz="2399" b="1" dirty="0">
                <a:solidFill>
                  <a:prstClr val="black"/>
                </a:solidFill>
                <a:latin typeface="微软雅黑"/>
                <a:ea typeface="微软雅黑"/>
              </a:rPr>
              <a:t>    </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2</a:t>
            </a:r>
            <a:r>
              <a:rPr lang="zh-CN" altLang="zh-CN" sz="2399" b="1" dirty="0">
                <a:solidFill>
                  <a:prstClr val="black"/>
                </a:solidFill>
                <a:latin typeface="微软雅黑"/>
                <a:ea typeface="微软雅黑"/>
              </a:rPr>
              <a:t>）并不是没有最小的自然数。</a:t>
            </a:r>
          </a:p>
        </p:txBody>
      </p:sp>
      <mc:AlternateContent xmlns:mc="http://schemas.openxmlformats.org/markup-compatibility/2006" xmlns:a14="http://schemas.microsoft.com/office/drawing/2010/main">
        <mc:Choice Requires="a14">
          <p:sp>
            <p:nvSpPr>
              <p:cNvPr id="5" name="矩形 4"/>
              <p:cNvSpPr/>
              <p:nvPr/>
            </p:nvSpPr>
            <p:spPr>
              <a:xfrm>
                <a:off x="489941" y="5614451"/>
                <a:ext cx="11249196" cy="1133765"/>
              </a:xfrm>
              <a:prstGeom prst="rect">
                <a:avLst/>
              </a:prstGeom>
            </p:spPr>
            <p:txBody>
              <a:bodyPr wrap="square">
                <a:spAutoFit/>
              </a:bodyPr>
              <a:lstStyle/>
              <a:p>
                <a:pPr defTabSz="1219261">
                  <a:lnSpc>
                    <a:spcPct val="150000"/>
                  </a:lnSpc>
                </a:pPr>
                <a:r>
                  <a:rPr lang="zh-CN" altLang="en-US" sz="2399" b="1" dirty="0">
                    <a:solidFill>
                      <a:srgbClr val="C00000"/>
                    </a:solidFill>
                    <a:latin typeface="微软雅黑"/>
                    <a:ea typeface="微软雅黑"/>
                  </a:rPr>
                  <a:t>解：</a:t>
                </a:r>
                <a:r>
                  <a:rPr lang="zh-CN" altLang="en-US" sz="2399" b="1" dirty="0">
                    <a:solidFill>
                      <a:prstClr val="black"/>
                    </a:solidFill>
                    <a:latin typeface="微软雅黑"/>
                    <a:ea typeface="微软雅黑"/>
                    <a:sym typeface="Wingdings" panose="05000000000000000000" pitchFamily="2" charset="2"/>
                  </a:rPr>
                  <a:t>（</a:t>
                </a:r>
                <a:r>
                  <a:rPr lang="en-US" altLang="zh-CN" sz="2399" b="1" dirty="0">
                    <a:solidFill>
                      <a:prstClr val="black"/>
                    </a:solidFill>
                    <a:latin typeface="微软雅黑"/>
                    <a:ea typeface="微软雅黑"/>
                    <a:sym typeface="Wingdings" panose="05000000000000000000" pitchFamily="2" charset="2"/>
                  </a:rPr>
                  <a:t>1</a:t>
                </a:r>
                <a:r>
                  <a:rPr lang="zh-CN" altLang="en-US" sz="2399" b="1" dirty="0">
                    <a:solidFill>
                      <a:prstClr val="black"/>
                    </a:solidFill>
                    <a:latin typeface="微软雅黑"/>
                    <a:ea typeface="微软雅黑"/>
                    <a:sym typeface="Wingdings" panose="05000000000000000000" pitchFamily="2" charset="2"/>
                  </a:rPr>
                  <a:t>）</a:t>
                </a:r>
                <a:r>
                  <a:rPr lang="zh-CN" altLang="zh-CN" sz="2399" b="1" dirty="0">
                    <a:solidFill>
                      <a:prstClr val="black"/>
                    </a:solidFill>
                    <a:latin typeface="微软雅黑"/>
                    <a:ea typeface="微软雅黑"/>
                  </a:rPr>
                  <a:t>设</a:t>
                </a:r>
                <a:r>
                  <a:rPr lang="en-US" altLang="zh-CN" sz="2399" b="1" dirty="0">
                    <a:solidFill>
                      <a:prstClr val="black"/>
                    </a:solidFill>
                    <a:latin typeface="微软雅黑"/>
                    <a:ea typeface="微软雅黑"/>
                  </a:rPr>
                  <a:t>P</a:t>
                </a:r>
                <a:r>
                  <a:rPr lang="zh-CN" altLang="zh-CN" sz="2399" b="1" dirty="0">
                    <a:solidFill>
                      <a:prstClr val="black"/>
                    </a:solidFill>
                    <a:latin typeface="微软雅黑"/>
                    <a:ea typeface="微软雅黑"/>
                  </a:rPr>
                  <a:t>：四川是人口最多的省份，则命题（</a:t>
                </a:r>
                <a:r>
                  <a:rPr lang="en-US" altLang="zh-CN" sz="2399" b="1" dirty="0">
                    <a:solidFill>
                      <a:prstClr val="black"/>
                    </a:solidFill>
                    <a:latin typeface="微软雅黑"/>
                    <a:ea typeface="微软雅黑"/>
                  </a:rPr>
                  <a:t>1</a:t>
                </a:r>
                <a:r>
                  <a:rPr lang="zh-CN" altLang="zh-CN" sz="2399" b="1" dirty="0">
                    <a:solidFill>
                      <a:prstClr val="black"/>
                    </a:solidFill>
                    <a:latin typeface="微软雅黑"/>
                    <a:ea typeface="微软雅黑"/>
                  </a:rPr>
                  <a:t>）可符号化为：</a:t>
                </a:r>
                <a14:m>
                  <m:oMath xmlns:m="http://schemas.openxmlformats.org/officeDocument/2006/math">
                    <m:r>
                      <a:rPr lang="en-US" altLang="zh-CN" sz="2399" b="1">
                        <a:solidFill>
                          <a:prstClr val="black"/>
                        </a:solidFill>
                        <a:latin typeface="Cambria Math" panose="02040503050406030204" pitchFamily="18" charset="0"/>
                      </a:rPr>
                      <m:t>¬</m:t>
                    </m:r>
                  </m:oMath>
                </a14:m>
                <a:r>
                  <a:rPr lang="en-US" altLang="zh-CN" sz="2399" b="1" dirty="0">
                    <a:solidFill>
                      <a:prstClr val="black"/>
                    </a:solidFill>
                    <a:latin typeface="微软雅黑"/>
                    <a:ea typeface="微软雅黑"/>
                  </a:rPr>
                  <a:t>P</a:t>
                </a:r>
                <a:r>
                  <a:rPr lang="zh-CN" altLang="en-US" sz="2399" b="1" dirty="0">
                    <a:solidFill>
                      <a:prstClr val="black"/>
                    </a:solidFill>
                    <a:latin typeface="微软雅黑"/>
                    <a:ea typeface="微软雅黑"/>
                  </a:rPr>
                  <a:t>，真值为</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a:t>
                </a:r>
                <a:endParaRPr lang="en-US" altLang="zh-CN" sz="2399" b="1" dirty="0">
                  <a:solidFill>
                    <a:prstClr val="black"/>
                  </a:solidFill>
                  <a:latin typeface="微软雅黑"/>
                  <a:ea typeface="微软雅黑"/>
                </a:endParaRPr>
              </a:p>
              <a:p>
                <a:pPr defTabSz="1219261">
                  <a:lnSpc>
                    <a:spcPct val="150000"/>
                  </a:lnSpc>
                </a:pPr>
                <a:r>
                  <a:rPr lang="zh-CN" altLang="en-US" sz="2399" b="1" dirty="0">
                    <a:solidFill>
                      <a:prstClr val="black"/>
                    </a:solidFill>
                    <a:latin typeface="微软雅黑"/>
                    <a:ea typeface="微软雅黑"/>
                    <a:sym typeface="Wingdings" panose="05000000000000000000" pitchFamily="2" charset="2"/>
                  </a:rPr>
                  <a:t>       （</a:t>
                </a:r>
                <a:r>
                  <a:rPr lang="en-US" altLang="zh-CN" sz="2399" b="1" dirty="0">
                    <a:solidFill>
                      <a:prstClr val="black"/>
                    </a:solidFill>
                    <a:latin typeface="微软雅黑"/>
                    <a:ea typeface="微软雅黑"/>
                    <a:sym typeface="Wingdings" panose="05000000000000000000" pitchFamily="2" charset="2"/>
                  </a:rPr>
                  <a:t>2</a:t>
                </a:r>
                <a:r>
                  <a:rPr lang="zh-CN" altLang="en-US" sz="2399" b="1" dirty="0">
                    <a:solidFill>
                      <a:prstClr val="black"/>
                    </a:solidFill>
                    <a:latin typeface="微软雅黑"/>
                    <a:ea typeface="微软雅黑"/>
                    <a:sym typeface="Wingdings" panose="05000000000000000000" pitchFamily="2" charset="2"/>
                  </a:rPr>
                  <a:t>）</a:t>
                </a:r>
                <a:r>
                  <a:rPr lang="zh-CN" altLang="zh-CN" sz="2399" b="1" dirty="0">
                    <a:solidFill>
                      <a:prstClr val="black"/>
                    </a:solidFill>
                    <a:latin typeface="微软雅黑"/>
                    <a:ea typeface="微软雅黑"/>
                  </a:rPr>
                  <a:t>设</a:t>
                </a:r>
                <a:r>
                  <a:rPr lang="en-US" altLang="zh-CN" sz="2399" b="1" dirty="0">
                    <a:solidFill>
                      <a:prstClr val="black"/>
                    </a:solidFill>
                    <a:latin typeface="微软雅黑"/>
                    <a:ea typeface="微软雅黑"/>
                  </a:rPr>
                  <a:t>Q</a:t>
                </a:r>
                <a:r>
                  <a:rPr lang="zh-CN" altLang="zh-CN" sz="2399" b="1" dirty="0">
                    <a:solidFill>
                      <a:prstClr val="black"/>
                    </a:solidFill>
                    <a:latin typeface="微软雅黑"/>
                    <a:ea typeface="微软雅黑"/>
                  </a:rPr>
                  <a:t>：有最小的自然数，则命题（</a:t>
                </a:r>
                <a:r>
                  <a:rPr lang="en-US" altLang="zh-CN" sz="2399" b="1" dirty="0">
                    <a:solidFill>
                      <a:prstClr val="black"/>
                    </a:solidFill>
                    <a:latin typeface="微软雅黑"/>
                    <a:ea typeface="微软雅黑"/>
                  </a:rPr>
                  <a:t>2</a:t>
                </a:r>
                <a:r>
                  <a:rPr lang="zh-CN" altLang="zh-CN" sz="2399" b="1" dirty="0">
                    <a:solidFill>
                      <a:prstClr val="black"/>
                    </a:solidFill>
                    <a:latin typeface="微软雅黑"/>
                    <a:ea typeface="微软雅黑"/>
                  </a:rPr>
                  <a:t>）可符号化为：</a:t>
                </a:r>
                <a:r>
                  <a:rPr lang="en-US" altLang="zh-CN" sz="2399" b="1" dirty="0">
                    <a:solidFill>
                      <a:prstClr val="black"/>
                    </a:solidFill>
                    <a:latin typeface="Arial"/>
                    <a:ea typeface="微软雅黑"/>
                  </a:rPr>
                  <a:t> </a:t>
                </a:r>
                <a14:m>
                  <m:oMath xmlns:m="http://schemas.openxmlformats.org/officeDocument/2006/math">
                    <m:r>
                      <a:rPr lang="en-US" altLang="zh-CN" sz="2399" b="1">
                        <a:solidFill>
                          <a:prstClr val="black"/>
                        </a:solidFill>
                        <a:latin typeface="Cambria Math" panose="02040503050406030204" pitchFamily="18" charset="0"/>
                      </a:rPr>
                      <m:t>¬</m:t>
                    </m:r>
                    <m:r>
                      <a:rPr lang="en-US" altLang="zh-CN" sz="2399" b="1" i="1">
                        <a:solidFill>
                          <a:prstClr val="black"/>
                        </a:solidFill>
                        <a:latin typeface="Cambria Math" panose="02040503050406030204" pitchFamily="18" charset="0"/>
                      </a:rPr>
                      <m:t> </m:t>
                    </m:r>
                  </m:oMath>
                </a14:m>
                <a:r>
                  <a:rPr lang="en-US" altLang="zh-CN" sz="2399" b="1" dirty="0">
                    <a:solidFill>
                      <a:prstClr val="black"/>
                    </a:solidFill>
                    <a:latin typeface="微软雅黑"/>
                    <a:ea typeface="微软雅黑"/>
                  </a:rPr>
                  <a:t>(</a:t>
                </a:r>
                <a14:m>
                  <m:oMath xmlns:m="http://schemas.openxmlformats.org/officeDocument/2006/math">
                    <m:r>
                      <a:rPr lang="en-US" altLang="zh-CN" sz="2399" b="1">
                        <a:solidFill>
                          <a:prstClr val="black"/>
                        </a:solidFill>
                        <a:latin typeface="Cambria Math" panose="02040503050406030204" pitchFamily="18" charset="0"/>
                      </a:rPr>
                      <m:t>¬</m:t>
                    </m:r>
                    <m:r>
                      <a:rPr lang="en-US" altLang="zh-CN" sz="2399" b="1" i="1">
                        <a:solidFill>
                          <a:prstClr val="black"/>
                        </a:solidFill>
                        <a:latin typeface="Cambria Math" panose="02040503050406030204" pitchFamily="18" charset="0"/>
                      </a:rPr>
                      <m:t> </m:t>
                    </m:r>
                  </m:oMath>
                </a14:m>
                <a:r>
                  <a:rPr lang="en-US" altLang="zh-CN" sz="2399" b="1" dirty="0">
                    <a:solidFill>
                      <a:prstClr val="black"/>
                    </a:solidFill>
                    <a:latin typeface="微软雅黑"/>
                    <a:ea typeface="微软雅黑"/>
                  </a:rPr>
                  <a:t>Q)</a:t>
                </a:r>
                <a:r>
                  <a:rPr lang="zh-CN" altLang="en-US" sz="2399" b="1" dirty="0">
                    <a:solidFill>
                      <a:prstClr val="black"/>
                    </a:solidFill>
                    <a:latin typeface="微软雅黑"/>
                    <a:ea typeface="微软雅黑"/>
                  </a:rPr>
                  <a:t>，真值为</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a:t>
                </a:r>
              </a:p>
            </p:txBody>
          </p:sp>
        </mc:Choice>
        <mc:Fallback xmlns="">
          <p:sp>
            <p:nvSpPr>
              <p:cNvPr id="5" name="矩形 4"/>
              <p:cNvSpPr>
                <a:spLocks noRot="1" noChangeAspect="1" noMove="1" noResize="1" noEditPoints="1" noAdjustHandles="1" noChangeArrowheads="1" noChangeShapeType="1" noTextEdit="1"/>
              </p:cNvSpPr>
              <p:nvPr/>
            </p:nvSpPr>
            <p:spPr>
              <a:xfrm>
                <a:off x="489941" y="5614451"/>
                <a:ext cx="11249196" cy="1133765"/>
              </a:xfrm>
              <a:prstGeom prst="rect">
                <a:avLst/>
              </a:prstGeom>
              <a:blipFill>
                <a:blip r:embed="rId4"/>
                <a:stretch>
                  <a:fillRect l="-813" r="-3521" b="-1129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anim calcmode="lin" valueType="num">
                                      <p:cBhvr additive="base">
                                        <p:cTn id="7" dur="500" fill="hold"/>
                                        <p:tgtEl>
                                          <p:spTgt spid="1946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6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461"/>
                                        </p:tgtEl>
                                        <p:attrNameLst>
                                          <p:attrName>style.visibility</p:attrName>
                                        </p:attrNameLst>
                                      </p:cBhvr>
                                      <p:to>
                                        <p:strVal val="visible"/>
                                      </p:to>
                                    </p:set>
                                    <p:anim calcmode="lin" valueType="num">
                                      <p:cBhvr additive="base">
                                        <p:cTn id="13" dur="500" fill="hold"/>
                                        <p:tgtEl>
                                          <p:spTgt spid="19461"/>
                                        </p:tgtEl>
                                        <p:attrNameLst>
                                          <p:attrName>ppt_x</p:attrName>
                                        </p:attrNameLst>
                                      </p:cBhvr>
                                      <p:tavLst>
                                        <p:tav tm="0">
                                          <p:val>
                                            <p:strVal val="#ppt_x"/>
                                          </p:val>
                                        </p:tav>
                                        <p:tav tm="100000">
                                          <p:val>
                                            <p:strVal val="#ppt_x"/>
                                          </p:val>
                                        </p:tav>
                                      </p:tavLst>
                                    </p:anim>
                                    <p:anim calcmode="lin" valueType="num">
                                      <p:cBhvr additive="base">
                                        <p:cTn id="14" dur="500" fill="hold"/>
                                        <p:tgtEl>
                                          <p:spTgt spid="1946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9477"/>
                                        </p:tgtEl>
                                        <p:attrNameLst>
                                          <p:attrName>style.visibility</p:attrName>
                                        </p:attrNameLst>
                                      </p:cBhvr>
                                      <p:to>
                                        <p:strVal val="visible"/>
                                      </p:to>
                                    </p:set>
                                    <p:anim calcmode="lin" valueType="num">
                                      <p:cBhvr additive="base">
                                        <p:cTn id="19" dur="500" fill="hold"/>
                                        <p:tgtEl>
                                          <p:spTgt spid="19477"/>
                                        </p:tgtEl>
                                        <p:attrNameLst>
                                          <p:attrName>ppt_x</p:attrName>
                                        </p:attrNameLst>
                                      </p:cBhvr>
                                      <p:tavLst>
                                        <p:tav tm="0">
                                          <p:val>
                                            <p:strVal val="1+#ppt_w/2"/>
                                          </p:val>
                                        </p:tav>
                                        <p:tav tm="100000">
                                          <p:val>
                                            <p:strVal val="#ppt_x"/>
                                          </p:val>
                                        </p:tav>
                                      </p:tavLst>
                                    </p:anim>
                                    <p:anim calcmode="lin" valueType="num">
                                      <p:cBhvr additive="base">
                                        <p:cTn id="20" dur="500" fill="hold"/>
                                        <p:tgtEl>
                                          <p:spTgt spid="1947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5" presetClass="entr" presetSubtype="0" fill="hold" nodeType="clickEffect">
                                  <p:stCondLst>
                                    <p:cond delay="0"/>
                                  </p:stCondLst>
                                  <p:childTnLst>
                                    <p:set>
                                      <p:cBhvr>
                                        <p:cTn id="29" dur="1" fill="hold">
                                          <p:stCondLst>
                                            <p:cond delay="0"/>
                                          </p:stCondLst>
                                        </p:cTn>
                                        <p:tgtEl>
                                          <p:spTgt spid="19462"/>
                                        </p:tgtEl>
                                        <p:attrNameLst>
                                          <p:attrName>style.visibility</p:attrName>
                                        </p:attrNameLst>
                                      </p:cBhvr>
                                      <p:to>
                                        <p:strVal val="visible"/>
                                      </p:to>
                                    </p:set>
                                    <p:anim calcmode="lin" valueType="num">
                                      <p:cBhvr>
                                        <p:cTn id="30" dur="500" decel="50000" fill="hold">
                                          <p:stCondLst>
                                            <p:cond delay="0"/>
                                          </p:stCondLst>
                                        </p:cTn>
                                        <p:tgtEl>
                                          <p:spTgt spid="19462"/>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19462"/>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19462"/>
                                        </p:tgtEl>
                                        <p:attrNameLst>
                                          <p:attrName>ppt_w</p:attrName>
                                        </p:attrNameLst>
                                      </p:cBhvr>
                                      <p:tavLst>
                                        <p:tav tm="0">
                                          <p:val>
                                            <p:strVal val="#ppt_w*.05"/>
                                          </p:val>
                                        </p:tav>
                                        <p:tav tm="100000">
                                          <p:val>
                                            <p:strVal val="#ppt_w"/>
                                          </p:val>
                                        </p:tav>
                                      </p:tavLst>
                                    </p:anim>
                                    <p:anim calcmode="lin" valueType="num">
                                      <p:cBhvr>
                                        <p:cTn id="33" dur="1000" fill="hold"/>
                                        <p:tgtEl>
                                          <p:spTgt spid="19462"/>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19462"/>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19462"/>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19462"/>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19462"/>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circle(in)">
                                      <p:cBhvr>
                                        <p:cTn id="42" dur="20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animEffect transition="in" filter="wipe(down)">
                                      <p:cBhvr>
                                        <p:cTn id="47" dur="500"/>
                                        <p:tgtEl>
                                          <p:spTgt spid="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5">
                                            <p:txEl>
                                              <p:pRg st="1" end="1"/>
                                            </p:txEl>
                                          </p:spTgt>
                                        </p:tgtEl>
                                        <p:attrNameLst>
                                          <p:attrName>style.visibility</p:attrName>
                                        </p:attrNameLst>
                                      </p:cBhvr>
                                      <p:to>
                                        <p:strVal val="visible"/>
                                      </p:to>
                                    </p:set>
                                    <p:animEffect transition="in" filter="circle(in)">
                                      <p:cBhvr>
                                        <p:cTn id="52" dur="2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autoUpdateAnimBg="0"/>
      <p:bldP spid="19461" grpId="0" animBg="1" autoUpdateAnimBg="0"/>
      <p:bldP spid="19477" grpId="0" autoUpdateAnimBg="0"/>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3">
            <a:extLst>
              <a:ext uri="{FF2B5EF4-FFF2-40B4-BE49-F238E27FC236}">
                <a16:creationId xmlns:a16="http://schemas.microsoft.com/office/drawing/2014/main" id="{36513756-A8B3-411C-80E9-2BC3DD246450}"/>
              </a:ext>
            </a:extLst>
          </p:cNvPr>
          <p:cNvSpPr>
            <a:spLocks noGrp="1" noChangeArrowheads="1"/>
          </p:cNvSpPr>
          <p:nvPr>
            <p:ph type="body" sz="half" idx="4294967295"/>
          </p:nvPr>
        </p:nvSpPr>
        <p:spPr>
          <a:xfrm>
            <a:off x="236520" y="1024435"/>
            <a:ext cx="11655228" cy="1735383"/>
          </a:xfrm>
        </p:spPr>
        <p:txBody>
          <a:bodyPr>
            <a:normAutofit/>
          </a:bodyPr>
          <a:lstStyle/>
          <a:p>
            <a:pPr marL="0" indent="0">
              <a:buNone/>
            </a:pPr>
            <a:r>
              <a:rPr lang="zh-CN" altLang="en-US" dirty="0">
                <a:solidFill>
                  <a:srgbClr val="C00000"/>
                </a:solidFill>
              </a:rPr>
              <a:t>定义</a:t>
            </a:r>
            <a:r>
              <a:rPr lang="en-US" altLang="zh-CN" dirty="0">
                <a:solidFill>
                  <a:srgbClr val="C00000"/>
                </a:solidFill>
              </a:rPr>
              <a:t>2.3  </a:t>
            </a:r>
            <a:r>
              <a:rPr lang="zh-CN" altLang="en-US" dirty="0"/>
              <a:t>设</a:t>
            </a:r>
            <a:r>
              <a:rPr lang="en-US" altLang="zh-CN" dirty="0"/>
              <a:t>P</a:t>
            </a:r>
            <a:r>
              <a:rPr lang="zh-CN" altLang="en-US" dirty="0"/>
              <a:t>、</a:t>
            </a:r>
            <a:r>
              <a:rPr lang="en-US" altLang="zh-CN" dirty="0"/>
              <a:t>Q</a:t>
            </a:r>
            <a:r>
              <a:rPr lang="zh-CN" altLang="en-US" dirty="0"/>
              <a:t>是任意两个命题，称复合命题</a:t>
            </a:r>
            <a:r>
              <a:rPr lang="zh-CN" altLang="en-US" dirty="0">
                <a:solidFill>
                  <a:srgbClr val="3333FF"/>
                </a:solidFill>
              </a:rPr>
              <a:t>“</a:t>
            </a:r>
            <a:r>
              <a:rPr lang="en-US" altLang="zh-CN" dirty="0">
                <a:solidFill>
                  <a:srgbClr val="3333FF"/>
                </a:solidFill>
              </a:rPr>
              <a:t>P</a:t>
            </a:r>
            <a:r>
              <a:rPr lang="zh-CN" altLang="en-US" dirty="0">
                <a:solidFill>
                  <a:srgbClr val="3333FF"/>
                </a:solidFill>
              </a:rPr>
              <a:t>并且</a:t>
            </a:r>
            <a:r>
              <a:rPr lang="en-US" altLang="zh-CN" dirty="0">
                <a:solidFill>
                  <a:srgbClr val="3333FF"/>
                </a:solidFill>
              </a:rPr>
              <a:t>Q”(</a:t>
            </a:r>
            <a:r>
              <a:rPr lang="zh-CN" altLang="en-US" dirty="0"/>
              <a:t>或“</a:t>
            </a:r>
            <a:r>
              <a:rPr lang="en-US" altLang="zh-CN" dirty="0"/>
              <a:t>P</a:t>
            </a:r>
            <a:r>
              <a:rPr lang="zh-CN" altLang="en-US" dirty="0"/>
              <a:t>与</a:t>
            </a:r>
            <a:r>
              <a:rPr lang="en-US" altLang="zh-CN" dirty="0"/>
              <a:t>Q”)</a:t>
            </a:r>
            <a:r>
              <a:rPr lang="zh-CN" altLang="en-US" dirty="0">
                <a:solidFill>
                  <a:srgbClr val="3333FF"/>
                </a:solidFill>
              </a:rPr>
              <a:t>为</a:t>
            </a:r>
            <a:r>
              <a:rPr lang="en-US" altLang="zh-CN" dirty="0">
                <a:solidFill>
                  <a:srgbClr val="3333FF"/>
                </a:solidFill>
              </a:rPr>
              <a:t>P</a:t>
            </a:r>
            <a:r>
              <a:rPr lang="zh-CN" altLang="en-US" dirty="0">
                <a:solidFill>
                  <a:srgbClr val="3333FF"/>
                </a:solidFill>
              </a:rPr>
              <a:t>与</a:t>
            </a:r>
            <a:r>
              <a:rPr lang="en-US" altLang="zh-CN" dirty="0">
                <a:solidFill>
                  <a:srgbClr val="3333FF"/>
                </a:solidFill>
              </a:rPr>
              <a:t>Q</a:t>
            </a:r>
            <a:r>
              <a:rPr lang="zh-CN" altLang="en-US" dirty="0">
                <a:solidFill>
                  <a:srgbClr val="3333FF"/>
                </a:solidFill>
              </a:rPr>
              <a:t>的合取</a:t>
            </a:r>
            <a:r>
              <a:rPr lang="en-US" altLang="zh-CN" dirty="0"/>
              <a:t>(Conjunction)</a:t>
            </a:r>
            <a:r>
              <a:rPr lang="zh-CN" altLang="en-US" dirty="0"/>
              <a:t>，</a:t>
            </a:r>
            <a:r>
              <a:rPr lang="zh-CN" altLang="en-US" dirty="0">
                <a:solidFill>
                  <a:srgbClr val="3333FF"/>
                </a:solidFill>
              </a:rPr>
              <a:t>记作</a:t>
            </a:r>
            <a:r>
              <a:rPr lang="en-US" altLang="zh-CN" dirty="0">
                <a:solidFill>
                  <a:srgbClr val="3333FF"/>
                </a:solidFill>
              </a:rPr>
              <a:t>P∧Q</a:t>
            </a:r>
            <a:r>
              <a:rPr lang="zh-CN" altLang="en-US" dirty="0">
                <a:solidFill>
                  <a:srgbClr val="3333FF"/>
                </a:solidFill>
              </a:rPr>
              <a:t>，称符号“∧”为合取联结词</a:t>
            </a:r>
            <a:r>
              <a:rPr lang="zh-CN" altLang="en-US" dirty="0"/>
              <a:t>。</a:t>
            </a:r>
            <a:endParaRPr lang="en-US" altLang="zh-CN" dirty="0"/>
          </a:p>
          <a:p>
            <a:pPr marL="0" indent="0">
              <a:buNone/>
            </a:pPr>
            <a:r>
              <a:rPr lang="en-US" altLang="zh-CN" dirty="0">
                <a:solidFill>
                  <a:srgbClr val="800080"/>
                </a:solidFill>
              </a:rPr>
              <a:t> </a:t>
            </a:r>
            <a:r>
              <a:rPr lang="zh-CN" altLang="en-US" dirty="0">
                <a:solidFill>
                  <a:srgbClr val="800080"/>
                </a:solidFill>
              </a:rPr>
              <a:t>规定：</a:t>
            </a:r>
            <a:r>
              <a:rPr lang="en-US" altLang="zh-CN" dirty="0">
                <a:solidFill>
                  <a:srgbClr val="800080"/>
                </a:solidFill>
              </a:rPr>
              <a:t>P∧Q</a:t>
            </a:r>
            <a:r>
              <a:rPr lang="zh-CN" altLang="en-US" dirty="0">
                <a:solidFill>
                  <a:srgbClr val="800080"/>
                </a:solidFill>
              </a:rPr>
              <a:t>为真当且仅当</a:t>
            </a:r>
            <a:r>
              <a:rPr lang="en-US" altLang="zh-CN" dirty="0">
                <a:solidFill>
                  <a:srgbClr val="800080"/>
                </a:solidFill>
              </a:rPr>
              <a:t>P</a:t>
            </a:r>
            <a:r>
              <a:rPr lang="zh-CN" altLang="en-US" dirty="0">
                <a:solidFill>
                  <a:srgbClr val="800080"/>
                </a:solidFill>
              </a:rPr>
              <a:t>，</a:t>
            </a:r>
            <a:r>
              <a:rPr lang="en-US" altLang="zh-CN" dirty="0">
                <a:solidFill>
                  <a:srgbClr val="800080"/>
                </a:solidFill>
              </a:rPr>
              <a:t>Q</a:t>
            </a:r>
            <a:r>
              <a:rPr lang="zh-CN" altLang="en-US" dirty="0">
                <a:solidFill>
                  <a:srgbClr val="800080"/>
                </a:solidFill>
              </a:rPr>
              <a:t>同为真</a:t>
            </a:r>
            <a:r>
              <a:rPr lang="zh-CN" altLang="en-US" dirty="0"/>
              <a:t>。</a:t>
            </a:r>
          </a:p>
        </p:txBody>
      </p:sp>
      <p:sp>
        <p:nvSpPr>
          <p:cNvPr id="20485" name="Rectangle 4">
            <a:extLst>
              <a:ext uri="{FF2B5EF4-FFF2-40B4-BE49-F238E27FC236}">
                <a16:creationId xmlns:a16="http://schemas.microsoft.com/office/drawing/2014/main" id="{5680E647-4D13-467D-A5B4-C4F4F4ADAD95}"/>
              </a:ext>
            </a:extLst>
          </p:cNvPr>
          <p:cNvSpPr>
            <a:spLocks noChangeArrowheads="1"/>
          </p:cNvSpPr>
          <p:nvPr/>
        </p:nvSpPr>
        <p:spPr bwMode="auto">
          <a:xfrm>
            <a:off x="379795" y="3175396"/>
            <a:ext cx="6419478" cy="1032683"/>
          </a:xfrm>
          <a:prstGeom prst="rect">
            <a:avLst/>
          </a:prstGeom>
          <a:solidFill>
            <a:srgbClr val="1157AB"/>
          </a:solidFill>
          <a:ln>
            <a:noFill/>
          </a:ln>
        </p:spPr>
        <p:txBody>
          <a:bodyPr wrap="square" lIns="35997" tIns="35997" rIns="35997" bIns="35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buNone/>
            </a:pPr>
            <a:r>
              <a:rPr lang="zh-CN" altLang="en-US" sz="2399" dirty="0">
                <a:solidFill>
                  <a:prstClr val="white"/>
                </a:solidFill>
                <a:latin typeface="微软雅黑"/>
                <a:ea typeface="微软雅黑"/>
              </a:rPr>
              <a:t>   例如，若 </a:t>
            </a:r>
            <a:r>
              <a:rPr lang="en-US" altLang="zh-CN" sz="2399" dirty="0">
                <a:solidFill>
                  <a:prstClr val="white"/>
                </a:solidFill>
                <a:latin typeface="微软雅黑"/>
                <a:ea typeface="微软雅黑"/>
              </a:rPr>
              <a:t>P</a:t>
            </a:r>
            <a:r>
              <a:rPr lang="zh-CN" altLang="en-US" sz="2399" dirty="0">
                <a:solidFill>
                  <a:prstClr val="white"/>
                </a:solidFill>
                <a:latin typeface="微软雅黑"/>
                <a:ea typeface="微软雅黑"/>
              </a:rPr>
              <a:t>：</a:t>
            </a:r>
            <a:r>
              <a:rPr lang="en-US" altLang="zh-CN" sz="2399" dirty="0">
                <a:solidFill>
                  <a:prstClr val="white"/>
                </a:solidFill>
                <a:latin typeface="微软雅黑"/>
                <a:ea typeface="微软雅黑"/>
              </a:rPr>
              <a:t>3</a:t>
            </a:r>
            <a:r>
              <a:rPr lang="zh-CN" altLang="en-US" sz="2399" dirty="0">
                <a:solidFill>
                  <a:prstClr val="white"/>
                </a:solidFill>
                <a:latin typeface="微软雅黑"/>
                <a:ea typeface="微软雅黑"/>
              </a:rPr>
              <a:t>是素数；  </a:t>
            </a:r>
            <a:r>
              <a:rPr lang="en-US" altLang="zh-CN" sz="2399" dirty="0">
                <a:solidFill>
                  <a:prstClr val="white"/>
                </a:solidFill>
                <a:latin typeface="微软雅黑"/>
                <a:ea typeface="微软雅黑"/>
              </a:rPr>
              <a:t>Q</a:t>
            </a:r>
            <a:r>
              <a:rPr lang="zh-CN" altLang="en-US" sz="2399" dirty="0">
                <a:solidFill>
                  <a:prstClr val="white"/>
                </a:solidFill>
                <a:latin typeface="微软雅黑"/>
                <a:ea typeface="微软雅黑"/>
              </a:rPr>
              <a:t>：</a:t>
            </a:r>
            <a:r>
              <a:rPr lang="en-US" altLang="zh-CN" sz="2399" dirty="0">
                <a:solidFill>
                  <a:prstClr val="white"/>
                </a:solidFill>
                <a:latin typeface="微软雅黑"/>
                <a:ea typeface="微软雅黑"/>
              </a:rPr>
              <a:t>3</a:t>
            </a:r>
            <a:r>
              <a:rPr lang="zh-CN" altLang="en-US" sz="2399" dirty="0">
                <a:solidFill>
                  <a:prstClr val="white"/>
                </a:solidFill>
                <a:latin typeface="微软雅黑"/>
                <a:ea typeface="微软雅黑"/>
              </a:rPr>
              <a:t>是奇数。</a:t>
            </a:r>
          </a:p>
          <a:p>
            <a:pPr defTabSz="1219261">
              <a:buNone/>
            </a:pPr>
            <a:r>
              <a:rPr lang="zh-CN" altLang="en-US" sz="2399" dirty="0">
                <a:solidFill>
                  <a:prstClr val="white"/>
                </a:solidFill>
                <a:latin typeface="微软雅黑"/>
                <a:ea typeface="微软雅黑"/>
              </a:rPr>
              <a:t>   则 </a:t>
            </a:r>
            <a:r>
              <a:rPr lang="en-US" altLang="zh-CN" sz="2399" dirty="0">
                <a:solidFill>
                  <a:prstClr val="white"/>
                </a:solidFill>
                <a:latin typeface="微软雅黑"/>
                <a:ea typeface="微软雅黑"/>
              </a:rPr>
              <a:t>3</a:t>
            </a:r>
            <a:r>
              <a:rPr lang="zh-CN" altLang="en-US" sz="2399" dirty="0">
                <a:solidFill>
                  <a:prstClr val="white"/>
                </a:solidFill>
                <a:latin typeface="微软雅黑"/>
                <a:ea typeface="微软雅黑"/>
              </a:rPr>
              <a:t>既是素数又是奇数可符号化为</a:t>
            </a:r>
            <a:r>
              <a:rPr lang="en-US" altLang="zh-CN" sz="2399" dirty="0">
                <a:solidFill>
                  <a:prstClr val="white"/>
                </a:solidFill>
                <a:latin typeface="微软雅黑"/>
              </a:rPr>
              <a:t>P∧Q</a:t>
            </a:r>
            <a:r>
              <a:rPr lang="zh-CN" altLang="en-US" sz="2399" dirty="0">
                <a:solidFill>
                  <a:prstClr val="white"/>
                </a:solidFill>
                <a:latin typeface="微软雅黑"/>
                <a:ea typeface="微软雅黑"/>
              </a:rPr>
              <a:t>。</a:t>
            </a:r>
          </a:p>
        </p:txBody>
      </p:sp>
      <p:graphicFrame>
        <p:nvGraphicFramePr>
          <p:cNvPr id="20487" name="Group 7">
            <a:extLst>
              <a:ext uri="{FF2B5EF4-FFF2-40B4-BE49-F238E27FC236}">
                <a16:creationId xmlns:a16="http://schemas.microsoft.com/office/drawing/2014/main" id="{DE603AFB-90FC-4F78-94E5-2DA020FDF55E}"/>
              </a:ext>
            </a:extLst>
          </p:cNvPr>
          <p:cNvGraphicFramePr>
            <a:graphicFrameLocks noGrp="1"/>
          </p:cNvGraphicFramePr>
          <p:nvPr>
            <p:ph sz="half" idx="4294967295"/>
            <p:extLst/>
          </p:nvPr>
        </p:nvGraphicFramePr>
        <p:xfrm>
          <a:off x="7451511" y="3000514"/>
          <a:ext cx="4608245" cy="2013046"/>
        </p:xfrm>
        <a:graphic>
          <a:graphicData uri="http://schemas.openxmlformats.org/drawingml/2006/table">
            <a:tbl>
              <a:tblPr/>
              <a:tblGrid>
                <a:gridCol w="1557247">
                  <a:extLst>
                    <a:ext uri="{9D8B030D-6E8A-4147-A177-3AD203B41FA5}">
                      <a16:colId xmlns:a16="http://schemas.microsoft.com/office/drawing/2014/main" val="20000"/>
                    </a:ext>
                  </a:extLst>
                </a:gridCol>
                <a:gridCol w="1528674">
                  <a:extLst>
                    <a:ext uri="{9D8B030D-6E8A-4147-A177-3AD203B41FA5}">
                      <a16:colId xmlns:a16="http://schemas.microsoft.com/office/drawing/2014/main" val="20001"/>
                    </a:ext>
                  </a:extLst>
                </a:gridCol>
                <a:gridCol w="1522324">
                  <a:extLst>
                    <a:ext uri="{9D8B030D-6E8A-4147-A177-3AD203B41FA5}">
                      <a16:colId xmlns:a16="http://schemas.microsoft.com/office/drawing/2014/main" val="20002"/>
                    </a:ext>
                  </a:extLst>
                </a:gridCol>
              </a:tblGrid>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extLst>
                  <a:ext uri="{0D108BD9-81ED-4DB2-BD59-A6C34878D82A}">
                    <a16:rowId xmlns:a16="http://schemas.microsoft.com/office/drawing/2014/main" val="10000"/>
                  </a:ext>
                </a:extLst>
              </a:tr>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10001"/>
                  </a:ext>
                </a:extLst>
              </a:tr>
              <a:tr h="40312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extLst>
                  <a:ext uri="{0D108BD9-81ED-4DB2-BD59-A6C34878D82A}">
                    <a16:rowId xmlns:a16="http://schemas.microsoft.com/office/drawing/2014/main" val="10002"/>
                  </a:ext>
                </a:extLst>
              </a:tr>
              <a:tr h="40312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10003"/>
                  </a:ext>
                </a:extLst>
              </a:tr>
              <a:tr h="40312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extLst>
                  <a:ext uri="{0D108BD9-81ED-4DB2-BD59-A6C34878D82A}">
                    <a16:rowId xmlns:a16="http://schemas.microsoft.com/office/drawing/2014/main" val="10004"/>
                  </a:ext>
                </a:extLst>
              </a:tr>
            </a:tbl>
          </a:graphicData>
        </a:graphic>
      </p:graphicFrame>
      <p:sp>
        <p:nvSpPr>
          <p:cNvPr id="8" name="Rectangle 15">
            <a:extLst>
              <a:ext uri="{FF2B5EF4-FFF2-40B4-BE49-F238E27FC236}">
                <a16:creationId xmlns:a16="http://schemas.microsoft.com/office/drawing/2014/main" id="{B9254332-8786-4B3D-8F72-47F0B922C169}"/>
              </a:ext>
            </a:extLst>
          </p:cNvPr>
          <p:cNvSpPr>
            <a:spLocks noChangeArrowheads="1"/>
          </p:cNvSpPr>
          <p:nvPr/>
        </p:nvSpPr>
        <p:spPr bwMode="auto">
          <a:xfrm>
            <a:off x="3646489" y="3198808"/>
            <a:ext cx="468284" cy="483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533240" indent="-533240" defTabSz="1219261">
              <a:lnSpc>
                <a:spcPct val="115000"/>
              </a:lnSpc>
              <a:spcBef>
                <a:spcPct val="0"/>
              </a:spcBef>
              <a:buNone/>
            </a:pPr>
            <a:r>
              <a:rPr lang="en-US" altLang="zh-CN" sz="2399" dirty="0">
                <a:solidFill>
                  <a:srgbClr val="FFFF00"/>
                </a:solidFill>
                <a:latin typeface="微软雅黑"/>
                <a:ea typeface="微软雅黑"/>
              </a:rPr>
              <a:t>T</a:t>
            </a:r>
          </a:p>
        </p:txBody>
      </p:sp>
      <p:sp>
        <p:nvSpPr>
          <p:cNvPr id="9" name="Rectangle 15">
            <a:extLst>
              <a:ext uri="{FF2B5EF4-FFF2-40B4-BE49-F238E27FC236}">
                <a16:creationId xmlns:a16="http://schemas.microsoft.com/office/drawing/2014/main" id="{A35DCF0D-977D-4886-B6DB-87A681CF3FE5}"/>
              </a:ext>
            </a:extLst>
          </p:cNvPr>
          <p:cNvSpPr>
            <a:spLocks noChangeArrowheads="1"/>
          </p:cNvSpPr>
          <p:nvPr/>
        </p:nvSpPr>
        <p:spPr bwMode="auto">
          <a:xfrm>
            <a:off x="6330990" y="3767502"/>
            <a:ext cx="612740" cy="483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533240" indent="-533240" defTabSz="1219261">
              <a:lnSpc>
                <a:spcPct val="115000"/>
              </a:lnSpc>
              <a:spcBef>
                <a:spcPct val="0"/>
              </a:spcBef>
              <a:buNone/>
            </a:pPr>
            <a:r>
              <a:rPr lang="en-US" altLang="zh-CN" sz="2399">
                <a:solidFill>
                  <a:srgbClr val="C0504D"/>
                </a:solidFill>
                <a:latin typeface="微软雅黑"/>
                <a:ea typeface="微软雅黑"/>
              </a:rPr>
              <a:t>T</a:t>
            </a:r>
          </a:p>
        </p:txBody>
      </p:sp>
      <p:sp>
        <p:nvSpPr>
          <p:cNvPr id="10" name="Rectangle 15">
            <a:extLst>
              <a:ext uri="{FF2B5EF4-FFF2-40B4-BE49-F238E27FC236}">
                <a16:creationId xmlns:a16="http://schemas.microsoft.com/office/drawing/2014/main" id="{5C2823ED-B69F-4715-9636-B47449B50174}"/>
              </a:ext>
            </a:extLst>
          </p:cNvPr>
          <p:cNvSpPr>
            <a:spLocks noChangeArrowheads="1"/>
          </p:cNvSpPr>
          <p:nvPr/>
        </p:nvSpPr>
        <p:spPr bwMode="auto">
          <a:xfrm>
            <a:off x="6330989" y="3162699"/>
            <a:ext cx="468284" cy="483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533240" indent="-533240" defTabSz="1219261">
              <a:lnSpc>
                <a:spcPct val="115000"/>
              </a:lnSpc>
              <a:spcBef>
                <a:spcPct val="0"/>
              </a:spcBef>
              <a:buNone/>
            </a:pPr>
            <a:r>
              <a:rPr lang="en-US" altLang="zh-CN" sz="2399">
                <a:solidFill>
                  <a:srgbClr val="C0504D"/>
                </a:solidFill>
                <a:latin typeface="微软雅黑"/>
                <a:ea typeface="微软雅黑"/>
              </a:rPr>
              <a:t>T</a:t>
            </a:r>
          </a:p>
        </p:txBody>
      </p:sp>
      <p:sp>
        <p:nvSpPr>
          <p:cNvPr id="3" name="文本框 2">
            <a:extLst>
              <a:ext uri="{FF2B5EF4-FFF2-40B4-BE49-F238E27FC236}">
                <a16:creationId xmlns:a16="http://schemas.microsoft.com/office/drawing/2014/main" id="{4195E134-7AB0-4CD6-8FB8-B28F18F436B4}"/>
              </a:ext>
            </a:extLst>
          </p:cNvPr>
          <p:cNvSpPr txBox="1">
            <a:spLocks noChangeArrowheads="1"/>
          </p:cNvSpPr>
          <p:nvPr/>
        </p:nvSpPr>
        <p:spPr bwMode="auto">
          <a:xfrm>
            <a:off x="4507055" y="3181311"/>
            <a:ext cx="1584234" cy="461532"/>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en-US" altLang="zh-CN" sz="2399" dirty="0">
                <a:solidFill>
                  <a:prstClr val="white"/>
                </a:solidFill>
                <a:latin typeface="微软雅黑"/>
                <a:ea typeface="微软雅黑"/>
              </a:rPr>
              <a:t>3</a:t>
            </a:r>
            <a:r>
              <a:rPr lang="zh-CN" altLang="en-US" sz="2399" dirty="0">
                <a:solidFill>
                  <a:prstClr val="white"/>
                </a:solidFill>
                <a:latin typeface="微软雅黑"/>
                <a:ea typeface="微软雅黑"/>
              </a:rPr>
              <a:t>是偶数</a:t>
            </a:r>
          </a:p>
        </p:txBody>
      </p:sp>
      <p:sp>
        <p:nvSpPr>
          <p:cNvPr id="13" name="Rectangle 15">
            <a:extLst>
              <a:ext uri="{FF2B5EF4-FFF2-40B4-BE49-F238E27FC236}">
                <a16:creationId xmlns:a16="http://schemas.microsoft.com/office/drawing/2014/main" id="{51925348-89F7-4367-8BA4-49E8B8899007}"/>
              </a:ext>
            </a:extLst>
          </p:cNvPr>
          <p:cNvSpPr>
            <a:spLocks noChangeArrowheads="1"/>
          </p:cNvSpPr>
          <p:nvPr/>
        </p:nvSpPr>
        <p:spPr bwMode="auto">
          <a:xfrm>
            <a:off x="6330989" y="3206621"/>
            <a:ext cx="468284" cy="483903"/>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3400" indent="-5334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533240" indent="-533240" defTabSz="1219261">
              <a:lnSpc>
                <a:spcPct val="115000"/>
              </a:lnSpc>
              <a:spcBef>
                <a:spcPct val="0"/>
              </a:spcBef>
              <a:buNone/>
            </a:pPr>
            <a:r>
              <a:rPr lang="en-US" altLang="zh-CN" sz="2399" dirty="0">
                <a:solidFill>
                  <a:srgbClr val="FFFF00"/>
                </a:solidFill>
                <a:latin typeface="微软雅黑"/>
                <a:ea typeface="微软雅黑"/>
              </a:rPr>
              <a:t>F</a:t>
            </a:r>
          </a:p>
        </p:txBody>
      </p:sp>
      <p:sp>
        <p:nvSpPr>
          <p:cNvPr id="14" name="文本框 13">
            <a:extLst>
              <a:ext uri="{FF2B5EF4-FFF2-40B4-BE49-F238E27FC236}">
                <a16:creationId xmlns:a16="http://schemas.microsoft.com/office/drawing/2014/main" id="{06B84D86-CD57-4D72-BF34-7BE10447E83F}"/>
              </a:ext>
            </a:extLst>
          </p:cNvPr>
          <p:cNvSpPr txBox="1">
            <a:spLocks noChangeArrowheads="1"/>
          </p:cNvSpPr>
          <p:nvPr/>
        </p:nvSpPr>
        <p:spPr bwMode="auto">
          <a:xfrm>
            <a:off x="3139707" y="3687427"/>
            <a:ext cx="835198" cy="461532"/>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zh-CN" altLang="en-US" sz="2399" dirty="0">
                <a:solidFill>
                  <a:prstClr val="white"/>
                </a:solidFill>
                <a:latin typeface="微软雅黑"/>
                <a:ea typeface="微软雅黑"/>
              </a:rPr>
              <a:t>偶数</a:t>
            </a:r>
          </a:p>
        </p:txBody>
      </p:sp>
      <p:sp>
        <p:nvSpPr>
          <p:cNvPr id="15" name="Rectangle 15">
            <a:extLst>
              <a:ext uri="{FF2B5EF4-FFF2-40B4-BE49-F238E27FC236}">
                <a16:creationId xmlns:a16="http://schemas.microsoft.com/office/drawing/2014/main" id="{654FBEA5-27EB-4D72-8826-80B9548D9A99}"/>
              </a:ext>
            </a:extLst>
          </p:cNvPr>
          <p:cNvSpPr>
            <a:spLocks noChangeArrowheads="1"/>
          </p:cNvSpPr>
          <p:nvPr/>
        </p:nvSpPr>
        <p:spPr bwMode="auto">
          <a:xfrm>
            <a:off x="6330989" y="3699242"/>
            <a:ext cx="468284" cy="483903"/>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533240" indent="-533240" defTabSz="1219261">
              <a:lnSpc>
                <a:spcPct val="115000"/>
              </a:lnSpc>
              <a:spcBef>
                <a:spcPct val="0"/>
              </a:spcBef>
              <a:buNone/>
            </a:pPr>
            <a:r>
              <a:rPr lang="en-US" altLang="zh-CN" sz="2399" dirty="0">
                <a:solidFill>
                  <a:srgbClr val="FFFF00"/>
                </a:solidFill>
                <a:latin typeface="微软雅黑"/>
                <a:ea typeface="微软雅黑"/>
              </a:rPr>
              <a:t>F</a:t>
            </a:r>
          </a:p>
        </p:txBody>
      </p:sp>
      <p:sp>
        <p:nvSpPr>
          <p:cNvPr id="17" name="Rectangle 2">
            <a:extLst>
              <a:ext uri="{FF2B5EF4-FFF2-40B4-BE49-F238E27FC236}">
                <a16:creationId xmlns:a16="http://schemas.microsoft.com/office/drawing/2014/main" id="{DFBAD27F-3277-4768-83EB-2AFB8D249430}"/>
              </a:ext>
            </a:extLst>
          </p:cNvPr>
          <p:cNvSpPr txBox="1">
            <a:spLocks noChangeArrowheads="1"/>
          </p:cNvSpPr>
          <p:nvPr/>
        </p:nvSpPr>
        <p:spPr>
          <a:xfrm>
            <a:off x="774482" y="363720"/>
            <a:ext cx="5304152" cy="399845"/>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en-US" altLang="zh-CN" sz="2199" dirty="0">
                <a:solidFill>
                  <a:prstClr val="white"/>
                </a:solidFill>
                <a:latin typeface="微软雅黑"/>
                <a:ea typeface="微软雅黑"/>
              </a:rPr>
              <a:t>2</a:t>
            </a:r>
            <a:r>
              <a:rPr lang="zh-CN" altLang="en-US" sz="2199" dirty="0">
                <a:solidFill>
                  <a:prstClr val="white"/>
                </a:solidFill>
                <a:latin typeface="微软雅黑"/>
                <a:ea typeface="微软雅黑"/>
              </a:rPr>
              <a:t>、合取联结词</a:t>
            </a:r>
          </a:p>
        </p:txBody>
      </p:sp>
      <mc:AlternateContent xmlns:mc="http://schemas.openxmlformats.org/markup-compatibility/2006" xmlns:a14="http://schemas.microsoft.com/office/drawing/2010/main">
        <mc:Choice Requires="a14">
          <p:sp>
            <p:nvSpPr>
              <p:cNvPr id="18" name="矩形 17"/>
              <p:cNvSpPr/>
              <p:nvPr/>
            </p:nvSpPr>
            <p:spPr>
              <a:xfrm>
                <a:off x="5524577" y="2271655"/>
                <a:ext cx="6032149" cy="461532"/>
              </a:xfrm>
              <a:prstGeom prst="rect">
                <a:avLst/>
              </a:prstGeom>
            </p:spPr>
            <p:txBody>
              <a:bodyPr wrap="square">
                <a:spAutoFit/>
              </a:bodyPr>
              <a:lstStyle/>
              <a:p>
                <a:pPr defTabSz="1219261"/>
                <a:r>
                  <a:rPr lang="en-US" altLang="zh-CN" sz="2399" b="1" dirty="0">
                    <a:solidFill>
                      <a:prstClr val="black"/>
                    </a:solidFill>
                    <a:latin typeface="微软雅黑"/>
                    <a:ea typeface="微软雅黑"/>
                  </a:rPr>
                  <a:t>“</a:t>
                </a:r>
                <a14:m>
                  <m:oMath xmlns:m="http://schemas.openxmlformats.org/officeDocument/2006/math">
                    <m:r>
                      <m:rPr>
                        <m:nor/>
                      </m:rPr>
                      <a:rPr lang="en-US" altLang="zh-CN" sz="2399" b="1" dirty="0">
                        <a:solidFill>
                          <a:prstClr val="black"/>
                        </a:solidFill>
                        <a:latin typeface="微软雅黑"/>
                        <a:ea typeface="微软雅黑"/>
                      </a:rPr>
                      <m:t>P</m:t>
                    </m:r>
                    <m:r>
                      <m:rPr>
                        <m:nor/>
                      </m:rPr>
                      <a:rPr lang="en-US" altLang="zh-CN" sz="2399" b="1" dirty="0">
                        <a:solidFill>
                          <a:prstClr val="black"/>
                        </a:solidFill>
                        <a:latin typeface="微软雅黑"/>
                        <a:ea typeface="微软雅黑"/>
                      </a:rPr>
                      <m:t>∧</m:t>
                    </m:r>
                    <m:r>
                      <m:rPr>
                        <m:nor/>
                      </m:rPr>
                      <a:rPr lang="en-US" altLang="zh-CN" sz="2399" b="1" dirty="0">
                        <a:solidFill>
                          <a:prstClr val="black"/>
                        </a:solidFill>
                        <a:latin typeface="微软雅黑"/>
                        <a:ea typeface="微软雅黑"/>
                      </a:rPr>
                      <m:t>Q</m:t>
                    </m:r>
                  </m:oMath>
                </a14:m>
                <a:r>
                  <a:rPr lang="en-US" altLang="zh-CN" sz="2399" b="1" dirty="0">
                    <a:solidFill>
                      <a:prstClr val="black"/>
                    </a:solidFill>
                    <a:latin typeface="微软雅黑"/>
                    <a:ea typeface="微软雅黑"/>
                  </a:rPr>
                  <a:t>”</a:t>
                </a:r>
                <a:r>
                  <a:rPr lang="zh-CN" altLang="zh-CN" sz="2399" b="1" dirty="0">
                    <a:solidFill>
                      <a:prstClr val="black"/>
                    </a:solidFill>
                    <a:latin typeface="微软雅黑"/>
                    <a:ea typeface="微软雅黑"/>
                  </a:rPr>
                  <a:t>的所有可能真值结果如</a:t>
                </a:r>
                <a:r>
                  <a:rPr lang="zh-CN" altLang="en-US" sz="2399" b="1" dirty="0">
                    <a:solidFill>
                      <a:prstClr val="black"/>
                    </a:solidFill>
                    <a:latin typeface="微软雅黑"/>
                    <a:ea typeface="微软雅黑"/>
                  </a:rPr>
                  <a:t>下</a:t>
                </a:r>
                <a:r>
                  <a:rPr lang="zh-CN" altLang="zh-CN" sz="2399" b="1" dirty="0">
                    <a:solidFill>
                      <a:prstClr val="black"/>
                    </a:solidFill>
                    <a:latin typeface="微软雅黑"/>
                    <a:ea typeface="微软雅黑"/>
                  </a:rPr>
                  <a:t>表所示</a:t>
                </a:r>
                <a:r>
                  <a:rPr lang="zh-CN" altLang="en-US" sz="2399" b="1" dirty="0">
                    <a:solidFill>
                      <a:prstClr val="black"/>
                    </a:solidFill>
                    <a:latin typeface="微软雅黑"/>
                    <a:ea typeface="微软雅黑"/>
                  </a:rPr>
                  <a:t>。</a:t>
                </a:r>
              </a:p>
            </p:txBody>
          </p:sp>
        </mc:Choice>
        <mc:Fallback xmlns="">
          <p:sp>
            <p:nvSpPr>
              <p:cNvPr id="18" name="矩形 17"/>
              <p:cNvSpPr>
                <a:spLocks noRot="1" noChangeAspect="1" noMove="1" noResize="1" noEditPoints="1" noAdjustHandles="1" noChangeArrowheads="1" noChangeShapeType="1" noTextEdit="1"/>
              </p:cNvSpPr>
              <p:nvPr/>
            </p:nvSpPr>
            <p:spPr>
              <a:xfrm>
                <a:off x="5524577" y="2271655"/>
                <a:ext cx="6032149" cy="461532"/>
              </a:xfrm>
              <a:prstGeom prst="rect">
                <a:avLst/>
              </a:prstGeom>
              <a:blipFill>
                <a:blip r:embed="rId3"/>
                <a:stretch>
                  <a:fillRect l="-1515" t="-10667" r="-6566" b="-30667"/>
                </a:stretch>
              </a:blipFill>
            </p:spPr>
            <p:txBody>
              <a:bodyPr/>
              <a:lstStyle/>
              <a:p>
                <a:r>
                  <a:rPr lang="zh-CN" altLang="en-US">
                    <a:noFill/>
                  </a:rPr>
                  <a:t> </a:t>
                </a:r>
              </a:p>
            </p:txBody>
          </p:sp>
        </mc:Fallback>
      </mc:AlternateContent>
      <p:sp>
        <p:nvSpPr>
          <p:cNvPr id="2" name="矩形 1"/>
          <p:cNvSpPr/>
          <p:nvPr/>
        </p:nvSpPr>
        <p:spPr>
          <a:xfrm>
            <a:off x="97506" y="4549388"/>
            <a:ext cx="10854143" cy="1134406"/>
          </a:xfrm>
          <a:prstGeom prst="rect">
            <a:avLst/>
          </a:prstGeom>
        </p:spPr>
        <p:txBody>
          <a:bodyPr wrap="square">
            <a:spAutoFit/>
          </a:bodyPr>
          <a:lstStyle/>
          <a:p>
            <a:pPr indent="267890" defTabSz="1219261">
              <a:lnSpc>
                <a:spcPct val="150000"/>
              </a:lnSpc>
            </a:pPr>
            <a:r>
              <a:rPr lang="zh-CN" altLang="zh-CN" sz="2399" b="1" dirty="0">
                <a:solidFill>
                  <a:srgbClr val="C00000"/>
                </a:solidFill>
                <a:latin typeface="微软雅黑"/>
                <a:ea typeface="微软雅黑"/>
              </a:rPr>
              <a:t>例</a:t>
            </a:r>
            <a:r>
              <a:rPr lang="en-US" altLang="zh-CN" sz="2399" b="1" dirty="0">
                <a:solidFill>
                  <a:srgbClr val="C00000"/>
                </a:solidFill>
                <a:latin typeface="微软雅黑"/>
                <a:ea typeface="微软雅黑"/>
              </a:rPr>
              <a:t>2.3  </a:t>
            </a:r>
            <a:r>
              <a:rPr lang="zh-CN" altLang="zh-CN" sz="2399" b="1" dirty="0">
                <a:solidFill>
                  <a:prstClr val="black"/>
                </a:solidFill>
                <a:latin typeface="微软雅黑"/>
                <a:ea typeface="微软雅黑"/>
              </a:rPr>
              <a:t>符号化下列命题，并确定其真值。</a:t>
            </a:r>
          </a:p>
          <a:p>
            <a:pPr indent="266620" defTabSz="1219261">
              <a:lnSpc>
                <a:spcPct val="150000"/>
              </a:lnSpc>
            </a:pP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1</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0</a:t>
            </a:r>
            <a:r>
              <a:rPr lang="zh-CN" altLang="zh-CN" sz="2399" b="1" dirty="0">
                <a:solidFill>
                  <a:prstClr val="black"/>
                </a:solidFill>
                <a:latin typeface="微软雅黑"/>
                <a:ea typeface="微软雅黑"/>
              </a:rPr>
              <a:t>是偶数且是自然数。</a:t>
            </a:r>
            <a:r>
              <a:rPr lang="en-US" altLang="zh-CN" sz="2399" b="1" dirty="0">
                <a:solidFill>
                  <a:prstClr val="black"/>
                </a:solidFill>
                <a:latin typeface="微软雅黑"/>
                <a:ea typeface="微软雅黑"/>
              </a:rPr>
              <a:t>     </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2</a:t>
            </a:r>
            <a:r>
              <a:rPr lang="zh-CN" altLang="zh-CN" sz="2399" b="1" dirty="0">
                <a:solidFill>
                  <a:prstClr val="black"/>
                </a:solidFill>
                <a:latin typeface="微软雅黑"/>
                <a:ea typeface="微软雅黑"/>
              </a:rPr>
              <a:t>）雪是白的且羊是食肉动物。</a:t>
            </a:r>
          </a:p>
        </p:txBody>
      </p:sp>
      <p:sp>
        <p:nvSpPr>
          <p:cNvPr id="4" name="矩形 3"/>
          <p:cNvSpPr/>
          <p:nvPr/>
        </p:nvSpPr>
        <p:spPr>
          <a:xfrm>
            <a:off x="137812" y="5640156"/>
            <a:ext cx="11794244" cy="1134406"/>
          </a:xfrm>
          <a:prstGeom prst="rect">
            <a:avLst/>
          </a:prstGeom>
        </p:spPr>
        <p:txBody>
          <a:bodyPr wrap="square">
            <a:spAutoFit/>
          </a:bodyPr>
          <a:lstStyle/>
          <a:p>
            <a:pPr indent="267890" defTabSz="1219261">
              <a:lnSpc>
                <a:spcPct val="150000"/>
              </a:lnSpc>
            </a:pPr>
            <a:r>
              <a:rPr lang="zh-CN" altLang="zh-CN" sz="2399" b="1" dirty="0">
                <a:solidFill>
                  <a:srgbClr val="C00000"/>
                </a:solidFill>
                <a:latin typeface="微软雅黑"/>
                <a:ea typeface="微软雅黑"/>
              </a:rPr>
              <a:t>解</a:t>
            </a:r>
            <a:r>
              <a:rPr lang="en-US" altLang="zh-CN" sz="2399" b="1" dirty="0">
                <a:solidFill>
                  <a:srgbClr val="C00000"/>
                </a:solidFill>
                <a:latin typeface="微软雅黑"/>
                <a:ea typeface="微软雅黑"/>
              </a:rPr>
              <a:t> </a:t>
            </a:r>
            <a:r>
              <a:rPr lang="en-US" altLang="zh-CN" sz="2399" b="1" dirty="0">
                <a:solidFill>
                  <a:prstClr val="black"/>
                </a:solidFill>
                <a:latin typeface="微软雅黑"/>
                <a:ea typeface="微软雅黑"/>
              </a:rPr>
              <a:t> </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1</a:t>
            </a:r>
            <a:r>
              <a:rPr lang="zh-CN" altLang="zh-CN" sz="2399" b="1" dirty="0">
                <a:solidFill>
                  <a:prstClr val="black"/>
                </a:solidFill>
                <a:latin typeface="微软雅黑"/>
                <a:ea typeface="微软雅黑"/>
              </a:rPr>
              <a:t>）设</a:t>
            </a:r>
            <a:r>
              <a:rPr lang="en-US" altLang="zh-CN" sz="2399" b="1" dirty="0">
                <a:solidFill>
                  <a:prstClr val="black"/>
                </a:solidFill>
                <a:latin typeface="微软雅黑"/>
                <a:ea typeface="微软雅黑"/>
              </a:rPr>
              <a:t>P</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0</a:t>
            </a:r>
            <a:r>
              <a:rPr lang="zh-CN" altLang="zh-CN" sz="2399" b="1" dirty="0">
                <a:solidFill>
                  <a:prstClr val="black"/>
                </a:solidFill>
                <a:latin typeface="微软雅黑"/>
                <a:ea typeface="微软雅黑"/>
              </a:rPr>
              <a:t>是偶数；</a:t>
            </a:r>
            <a:r>
              <a:rPr lang="en-US" altLang="zh-CN" sz="2399" b="1" dirty="0">
                <a:solidFill>
                  <a:prstClr val="black"/>
                </a:solidFill>
                <a:latin typeface="微软雅黑"/>
                <a:ea typeface="微软雅黑"/>
              </a:rPr>
              <a:t>Q</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0</a:t>
            </a:r>
            <a:r>
              <a:rPr lang="zh-CN" altLang="zh-CN" sz="2399" b="1" dirty="0">
                <a:solidFill>
                  <a:prstClr val="black"/>
                </a:solidFill>
                <a:latin typeface="微软雅黑"/>
                <a:ea typeface="微软雅黑"/>
              </a:rPr>
              <a:t>是自然数，则命题（</a:t>
            </a:r>
            <a:r>
              <a:rPr lang="en-US" altLang="zh-CN" sz="2399" b="1" dirty="0">
                <a:solidFill>
                  <a:prstClr val="black"/>
                </a:solidFill>
                <a:latin typeface="微软雅黑"/>
                <a:ea typeface="微软雅黑"/>
              </a:rPr>
              <a:t>1</a:t>
            </a:r>
            <a:r>
              <a:rPr lang="zh-CN" altLang="zh-CN" sz="2399" b="1" dirty="0">
                <a:solidFill>
                  <a:prstClr val="black"/>
                </a:solidFill>
                <a:latin typeface="微软雅黑"/>
                <a:ea typeface="微软雅黑"/>
              </a:rPr>
              <a:t>）可符号化为</a:t>
            </a:r>
            <a:r>
              <a:rPr lang="en-US" altLang="zh-CN" sz="2399" b="1" dirty="0">
                <a:solidFill>
                  <a:prstClr val="black"/>
                </a:solidFill>
                <a:latin typeface="微软雅黑"/>
                <a:ea typeface="微软雅黑"/>
              </a:rPr>
              <a:t>P</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Q</a:t>
            </a:r>
            <a:r>
              <a:rPr lang="zh-CN" altLang="en-US" sz="2399" b="1" dirty="0">
                <a:solidFill>
                  <a:prstClr val="black"/>
                </a:solidFill>
                <a:latin typeface="微软雅黑"/>
                <a:ea typeface="微软雅黑"/>
              </a:rPr>
              <a:t>，真值为</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a:t>
            </a:r>
            <a:endParaRPr lang="en-US" altLang="zh-CN" sz="2399" b="1" dirty="0">
              <a:solidFill>
                <a:prstClr val="black"/>
              </a:solidFill>
              <a:latin typeface="微软雅黑"/>
              <a:ea typeface="微软雅黑"/>
            </a:endParaRPr>
          </a:p>
          <a:p>
            <a:pPr indent="267890" defTabSz="1219261">
              <a:lnSpc>
                <a:spcPct val="150000"/>
              </a:lnSpc>
            </a:pP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2</a:t>
            </a:r>
            <a:r>
              <a:rPr lang="zh-CN" altLang="zh-CN" sz="2399" b="1" dirty="0">
                <a:solidFill>
                  <a:prstClr val="black"/>
                </a:solidFill>
                <a:latin typeface="微软雅黑"/>
                <a:ea typeface="微软雅黑"/>
              </a:rPr>
              <a:t>）设</a:t>
            </a:r>
            <a:r>
              <a:rPr lang="en-US" altLang="zh-CN" sz="2399" b="1" dirty="0">
                <a:solidFill>
                  <a:prstClr val="black"/>
                </a:solidFill>
                <a:latin typeface="微软雅黑"/>
                <a:ea typeface="微软雅黑"/>
              </a:rPr>
              <a:t>R</a:t>
            </a:r>
            <a:r>
              <a:rPr lang="zh-CN" altLang="zh-CN" sz="2399" b="1" dirty="0">
                <a:solidFill>
                  <a:prstClr val="black"/>
                </a:solidFill>
                <a:latin typeface="微软雅黑"/>
                <a:ea typeface="微软雅黑"/>
              </a:rPr>
              <a:t>：雪是白的；</a:t>
            </a:r>
            <a:r>
              <a:rPr lang="en-US" altLang="zh-CN" sz="2399" b="1" dirty="0">
                <a:solidFill>
                  <a:prstClr val="black"/>
                </a:solidFill>
                <a:latin typeface="微软雅黑"/>
                <a:ea typeface="微软雅黑"/>
              </a:rPr>
              <a:t>S</a:t>
            </a:r>
            <a:r>
              <a:rPr lang="zh-CN" altLang="zh-CN" sz="2399" b="1" dirty="0">
                <a:solidFill>
                  <a:prstClr val="black"/>
                </a:solidFill>
                <a:latin typeface="微软雅黑"/>
                <a:ea typeface="微软雅黑"/>
              </a:rPr>
              <a:t>：羊是食肉动物，则命题（</a:t>
            </a:r>
            <a:r>
              <a:rPr lang="en-US" altLang="zh-CN" sz="2399" b="1" dirty="0">
                <a:solidFill>
                  <a:prstClr val="black"/>
                </a:solidFill>
                <a:latin typeface="微软雅黑"/>
                <a:ea typeface="微软雅黑"/>
              </a:rPr>
              <a:t>2</a:t>
            </a:r>
            <a:r>
              <a:rPr lang="zh-CN" altLang="zh-CN" sz="2399" b="1" dirty="0">
                <a:solidFill>
                  <a:prstClr val="black"/>
                </a:solidFill>
                <a:latin typeface="微软雅黑"/>
                <a:ea typeface="微软雅黑"/>
              </a:rPr>
              <a:t>）可符号化为</a:t>
            </a:r>
            <a:r>
              <a:rPr lang="en-US" altLang="zh-CN" sz="2399" b="1" dirty="0">
                <a:solidFill>
                  <a:prstClr val="black"/>
                </a:solidFill>
                <a:latin typeface="微软雅黑"/>
                <a:ea typeface="微软雅黑"/>
              </a:rPr>
              <a:t>R</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S</a:t>
            </a:r>
            <a:r>
              <a:rPr lang="zh-CN" altLang="en-US" sz="2399" b="1" dirty="0">
                <a:solidFill>
                  <a:prstClr val="black"/>
                </a:solidFill>
                <a:latin typeface="微软雅黑"/>
                <a:ea typeface="微软雅黑"/>
              </a:rPr>
              <a:t>，真值为</a:t>
            </a:r>
            <a:r>
              <a:rPr lang="en-US" altLang="zh-CN" sz="2399" b="1" dirty="0">
                <a:solidFill>
                  <a:prstClr val="black"/>
                </a:solidFill>
                <a:latin typeface="微软雅黑"/>
                <a:ea typeface="微软雅黑"/>
              </a:rPr>
              <a:t>0</a:t>
            </a:r>
            <a:r>
              <a:rPr lang="zh-CN" altLang="en-US" sz="2399" b="1" dirty="0">
                <a:solidFill>
                  <a:prstClr val="black"/>
                </a:solidFill>
                <a:latin typeface="微软雅黑"/>
                <a:ea typeface="微软雅黑"/>
              </a:rPr>
              <a:t>。</a:t>
            </a:r>
            <a:endParaRPr lang="zh-CN" altLang="zh-CN" sz="2399" b="1" dirty="0">
              <a:solidFill>
                <a:prstClr val="black"/>
              </a:solidFill>
              <a:latin typeface="微软雅黑"/>
              <a:ea typeface="微软雅黑"/>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anim calcmode="lin" valueType="num">
                                      <p:cBhvr additive="base">
                                        <p:cTn id="7" dur="500" fill="hold"/>
                                        <p:tgtEl>
                                          <p:spTgt spid="2048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5"/>
                                        </p:tgtEl>
                                        <p:attrNameLst>
                                          <p:attrName>style.visibility</p:attrName>
                                        </p:attrNameLst>
                                      </p:cBhvr>
                                      <p:to>
                                        <p:strVal val="visible"/>
                                      </p:to>
                                    </p:set>
                                    <p:anim calcmode="lin" valueType="num">
                                      <p:cBhvr additive="base">
                                        <p:cTn id="13" dur="500" fill="hold"/>
                                        <p:tgtEl>
                                          <p:spTgt spid="20485"/>
                                        </p:tgtEl>
                                        <p:attrNameLst>
                                          <p:attrName>ppt_x</p:attrName>
                                        </p:attrNameLst>
                                      </p:cBhvr>
                                      <p:tavLst>
                                        <p:tav tm="0">
                                          <p:val>
                                            <p:strVal val="#ppt_x"/>
                                          </p:val>
                                        </p:tav>
                                        <p:tav tm="100000">
                                          <p:val>
                                            <p:strVal val="#ppt_x"/>
                                          </p:val>
                                        </p:tav>
                                      </p:tavLst>
                                    </p:anim>
                                    <p:anim calcmode="lin" valueType="num">
                                      <p:cBhvr additive="base">
                                        <p:cTn id="14" dur="500" fill="hold"/>
                                        <p:tgtEl>
                                          <p:spTgt spid="2048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484">
                                            <p:txEl>
                                              <p:pRg st="1" end="1"/>
                                            </p:txEl>
                                          </p:spTgt>
                                        </p:tgtEl>
                                        <p:attrNameLst>
                                          <p:attrName>style.visibility</p:attrName>
                                        </p:attrNameLst>
                                      </p:cBhvr>
                                      <p:to>
                                        <p:strVal val="visible"/>
                                      </p:to>
                                    </p:set>
                                    <p:anim calcmode="lin" valueType="num">
                                      <p:cBhvr additive="base">
                                        <p:cTn id="19" dur="500" fill="hold"/>
                                        <p:tgtEl>
                                          <p:spTgt spid="2048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ircle(in)">
                                      <p:cBhvr>
                                        <p:cTn id="25" dur="20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0487"/>
                                        </p:tgtEl>
                                        <p:attrNameLst>
                                          <p:attrName>style.visibility</p:attrName>
                                        </p:attrNameLst>
                                      </p:cBhvr>
                                      <p:to>
                                        <p:strVal val="visible"/>
                                      </p:to>
                                    </p:set>
                                    <p:anim calcmode="lin" valueType="num">
                                      <p:cBhvr additive="base">
                                        <p:cTn id="30" dur="500" fill="hold"/>
                                        <p:tgtEl>
                                          <p:spTgt spid="20487"/>
                                        </p:tgtEl>
                                        <p:attrNameLst>
                                          <p:attrName>ppt_x</p:attrName>
                                        </p:attrNameLst>
                                      </p:cBhvr>
                                      <p:tavLst>
                                        <p:tav tm="0">
                                          <p:val>
                                            <p:strVal val="#ppt_x"/>
                                          </p:val>
                                        </p:tav>
                                        <p:tav tm="100000">
                                          <p:val>
                                            <p:strVal val="#ppt_x"/>
                                          </p:val>
                                        </p:tav>
                                      </p:tavLst>
                                    </p:anim>
                                    <p:anim calcmode="lin" valueType="num">
                                      <p:cBhvr additive="base">
                                        <p:cTn id="31" dur="500" fill="hold"/>
                                        <p:tgtEl>
                                          <p:spTgt spid="2048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
                                            <p:txEl>
                                              <p:pRg st="0" end="0"/>
                                            </p:txEl>
                                          </p:spTgt>
                                        </p:tgtEl>
                                        <p:attrNameLst>
                                          <p:attrName>style.visibility</p:attrName>
                                        </p:attrNameLst>
                                      </p:cBhvr>
                                      <p:to>
                                        <p:strVal val="visible"/>
                                      </p:to>
                                    </p:set>
                                    <p:anim calcmode="lin" valueType="num">
                                      <p:cBhvr additive="base">
                                        <p:cTn id="3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 calcmode="lin" valueType="num">
                                      <p:cBhvr additive="base">
                                        <p:cTn id="4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9">
                                            <p:txEl>
                                              <p:pRg st="0" end="0"/>
                                            </p:txEl>
                                          </p:spTgt>
                                        </p:tgtEl>
                                        <p:attrNameLst>
                                          <p:attrName>style.visibility</p:attrName>
                                        </p:attrNameLst>
                                      </p:cBhvr>
                                      <p:to>
                                        <p:strVal val="visible"/>
                                      </p:to>
                                    </p:set>
                                    <p:anim calcmode="lin" valueType="num">
                                      <p:cBhvr additive="base">
                                        <p:cTn id="4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barn(inVertical)">
                                      <p:cBhvr>
                                        <p:cTn id="54" dur="500"/>
                                        <p:tgtEl>
                                          <p:spTgt spid="3"/>
                                        </p:tgtEl>
                                      </p:cBhvr>
                                    </p:animEffect>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heel(1)">
                                      <p:cBhvr>
                                        <p:cTn id="59" dur="20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barn(inVertical)">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21" presetClass="entr" presetSubtype="1"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wheel(1)">
                                      <p:cBhvr>
                                        <p:cTn id="69" dur="2000"/>
                                        <p:tgtEl>
                                          <p:spTgt spid="15"/>
                                        </p:tgtEl>
                                      </p:cBhvr>
                                    </p:animEffect>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grpId="0" nodeType="click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circle(in)">
                                      <p:cBhvr>
                                        <p:cTn id="74" dur="2000"/>
                                        <p:tgtEl>
                                          <p:spTgt spid="2"/>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4">
                                            <p:txEl>
                                              <p:pRg st="0" end="0"/>
                                            </p:txEl>
                                          </p:spTgt>
                                        </p:tgtEl>
                                        <p:attrNameLst>
                                          <p:attrName>style.visibility</p:attrName>
                                        </p:attrNameLst>
                                      </p:cBhvr>
                                      <p:to>
                                        <p:strVal val="visible"/>
                                      </p:to>
                                    </p:set>
                                    <p:animEffect transition="in" filter="fade">
                                      <p:cBhvr>
                                        <p:cTn id="79" dur="1000"/>
                                        <p:tgtEl>
                                          <p:spTgt spid="4">
                                            <p:txEl>
                                              <p:pRg st="0" end="0"/>
                                            </p:txEl>
                                          </p:spTgt>
                                        </p:tgtEl>
                                      </p:cBhvr>
                                    </p:animEffect>
                                    <p:anim calcmode="lin" valueType="num">
                                      <p:cBhvr>
                                        <p:cTn id="8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8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4">
                                            <p:txEl>
                                              <p:pRg st="1" end="1"/>
                                            </p:txEl>
                                          </p:spTgt>
                                        </p:tgtEl>
                                        <p:attrNameLst>
                                          <p:attrName>style.visibility</p:attrName>
                                        </p:attrNameLst>
                                      </p:cBhvr>
                                      <p:to>
                                        <p:strVal val="visible"/>
                                      </p:to>
                                    </p:set>
                                    <p:animEffect transition="in" filter="fade">
                                      <p:cBhvr>
                                        <p:cTn id="86" dur="1000"/>
                                        <p:tgtEl>
                                          <p:spTgt spid="4">
                                            <p:txEl>
                                              <p:pRg st="1" end="1"/>
                                            </p:txEl>
                                          </p:spTgt>
                                        </p:tgtEl>
                                      </p:cBhvr>
                                    </p:animEffect>
                                    <p:anim calcmode="lin" valueType="num">
                                      <p:cBhvr>
                                        <p:cTn id="8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88"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uiExpand="1" build="p" autoUpdateAnimBg="0"/>
      <p:bldP spid="20485" grpId="0" animBg="1" autoUpdateAnimBg="0"/>
      <p:bldP spid="8" grpId="0" build="p" autoUpdateAnimBg="0"/>
      <p:bldP spid="9" grpId="0" build="p" autoUpdateAnimBg="0"/>
      <p:bldP spid="10" grpId="0" build="p" autoUpdateAnimBg="0"/>
      <p:bldP spid="3" grpId="0" animBg="1"/>
      <p:bldP spid="13" grpId="0" animBg="1"/>
      <p:bldP spid="14" grpId="0" animBg="1"/>
      <p:bldP spid="15" grpId="0" animBg="1"/>
      <p:bldP spid="18"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1923078D-3CCE-4DCD-89F9-A2D4BD14F46B}"/>
              </a:ext>
            </a:extLst>
          </p:cNvPr>
          <p:cNvSpPr>
            <a:spLocks noChangeArrowheads="1"/>
          </p:cNvSpPr>
          <p:nvPr/>
        </p:nvSpPr>
        <p:spPr bwMode="auto">
          <a:xfrm>
            <a:off x="930287" y="269878"/>
            <a:ext cx="3384355" cy="6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90000"/>
              </a:lnSpc>
              <a:spcBef>
                <a:spcPct val="0"/>
              </a:spcBef>
              <a:buClrTx/>
              <a:buNone/>
            </a:pPr>
            <a:r>
              <a:rPr lang="en-US" altLang="zh-CN" sz="2199" dirty="0">
                <a:solidFill>
                  <a:prstClr val="white"/>
                </a:solidFill>
                <a:latin typeface="微软雅黑"/>
                <a:ea typeface="微软雅黑"/>
              </a:rPr>
              <a:t>3</a:t>
            </a:r>
            <a:r>
              <a:rPr lang="zh-CN" altLang="en-US" sz="2199" dirty="0">
                <a:solidFill>
                  <a:prstClr val="white"/>
                </a:solidFill>
                <a:latin typeface="微软雅黑"/>
                <a:ea typeface="微软雅黑"/>
              </a:rPr>
              <a:t>、析取联结词</a:t>
            </a:r>
          </a:p>
        </p:txBody>
      </p:sp>
      <p:sp>
        <p:nvSpPr>
          <p:cNvPr id="21508" name="Rectangle 3">
            <a:extLst>
              <a:ext uri="{FF2B5EF4-FFF2-40B4-BE49-F238E27FC236}">
                <a16:creationId xmlns:a16="http://schemas.microsoft.com/office/drawing/2014/main" id="{6099EFAB-A7BB-4A6E-8DFF-A9D9FC1C6D5B}"/>
              </a:ext>
            </a:extLst>
          </p:cNvPr>
          <p:cNvSpPr>
            <a:spLocks noChangeArrowheads="1"/>
          </p:cNvSpPr>
          <p:nvPr/>
        </p:nvSpPr>
        <p:spPr bwMode="auto">
          <a:xfrm>
            <a:off x="338265" y="904841"/>
            <a:ext cx="11858321" cy="169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40000"/>
              </a:lnSpc>
              <a:buNone/>
            </a:pPr>
            <a:r>
              <a:rPr lang="zh-CN" altLang="en-US" sz="2399" spc="-100" dirty="0">
                <a:solidFill>
                  <a:srgbClr val="C00000"/>
                </a:solidFill>
                <a:latin typeface="微软雅黑"/>
                <a:ea typeface="微软雅黑"/>
              </a:rPr>
              <a:t>定义</a:t>
            </a:r>
            <a:r>
              <a:rPr lang="en-US" altLang="zh-CN" sz="2399" spc="-100" dirty="0">
                <a:solidFill>
                  <a:srgbClr val="C00000"/>
                </a:solidFill>
                <a:latin typeface="微软雅黑"/>
                <a:ea typeface="微软雅黑"/>
              </a:rPr>
              <a:t>2.4  </a:t>
            </a:r>
            <a:r>
              <a:rPr lang="zh-CN" altLang="en-US" sz="2399" spc="-100" dirty="0">
                <a:latin typeface="微软雅黑"/>
                <a:ea typeface="微软雅黑"/>
              </a:rPr>
              <a:t>设</a:t>
            </a:r>
            <a:r>
              <a:rPr lang="en-US" altLang="zh-CN" sz="2399" spc="-100" dirty="0">
                <a:latin typeface="微软雅黑"/>
                <a:ea typeface="微软雅黑"/>
              </a:rPr>
              <a:t>P</a:t>
            </a:r>
            <a:r>
              <a:rPr lang="zh-CN" altLang="en-US" sz="2399" spc="-100" dirty="0">
                <a:latin typeface="微软雅黑"/>
                <a:ea typeface="微软雅黑"/>
              </a:rPr>
              <a:t>、</a:t>
            </a:r>
            <a:r>
              <a:rPr lang="en-US" altLang="zh-CN" sz="2399" spc="-100" dirty="0">
                <a:latin typeface="微软雅黑"/>
                <a:ea typeface="微软雅黑"/>
              </a:rPr>
              <a:t>Q</a:t>
            </a:r>
            <a:r>
              <a:rPr lang="zh-CN" altLang="en-US" sz="2399" spc="-100" dirty="0">
                <a:latin typeface="微软雅黑"/>
                <a:ea typeface="微软雅黑"/>
              </a:rPr>
              <a:t>是任意两个命题，称复合命题</a:t>
            </a:r>
            <a:r>
              <a:rPr lang="zh-CN" altLang="en-US" sz="2399" spc="-100" dirty="0">
                <a:solidFill>
                  <a:srgbClr val="3333FF"/>
                </a:solidFill>
                <a:latin typeface="微软雅黑"/>
                <a:ea typeface="微软雅黑"/>
              </a:rPr>
              <a:t>“</a:t>
            </a:r>
            <a:r>
              <a:rPr lang="en-US" altLang="zh-CN" sz="2399" spc="-100" dirty="0">
                <a:solidFill>
                  <a:srgbClr val="3333FF"/>
                </a:solidFill>
                <a:latin typeface="微软雅黑"/>
                <a:ea typeface="微软雅黑"/>
              </a:rPr>
              <a:t>P</a:t>
            </a:r>
            <a:r>
              <a:rPr lang="zh-CN" altLang="en-US" sz="2399" spc="-100" dirty="0">
                <a:solidFill>
                  <a:srgbClr val="3333FF"/>
                </a:solidFill>
                <a:latin typeface="微软雅黑"/>
                <a:ea typeface="微软雅黑"/>
              </a:rPr>
              <a:t>或</a:t>
            </a:r>
            <a:r>
              <a:rPr lang="en-US" altLang="zh-CN" sz="2399" spc="-100" dirty="0">
                <a:solidFill>
                  <a:srgbClr val="3333FF"/>
                </a:solidFill>
                <a:latin typeface="微软雅黑"/>
                <a:ea typeface="微软雅黑"/>
              </a:rPr>
              <a:t>Q”</a:t>
            </a:r>
            <a:r>
              <a:rPr lang="zh-CN" altLang="en-US" sz="2399" spc="-100" dirty="0">
                <a:solidFill>
                  <a:srgbClr val="3333FF"/>
                </a:solidFill>
                <a:latin typeface="微软雅黑"/>
                <a:ea typeface="微软雅黑"/>
              </a:rPr>
              <a:t>为</a:t>
            </a:r>
            <a:r>
              <a:rPr lang="en-US" altLang="zh-CN" sz="2399" spc="-100" dirty="0">
                <a:solidFill>
                  <a:srgbClr val="3333FF"/>
                </a:solidFill>
                <a:latin typeface="微软雅黑"/>
                <a:ea typeface="微软雅黑"/>
              </a:rPr>
              <a:t>P</a:t>
            </a:r>
            <a:r>
              <a:rPr lang="zh-CN" altLang="en-US" sz="2399" spc="-100" dirty="0">
                <a:solidFill>
                  <a:srgbClr val="3333FF"/>
                </a:solidFill>
                <a:latin typeface="微软雅黑"/>
                <a:ea typeface="微软雅黑"/>
              </a:rPr>
              <a:t>与</a:t>
            </a:r>
            <a:r>
              <a:rPr lang="en-US" altLang="zh-CN" sz="2399" spc="-100" dirty="0">
                <a:solidFill>
                  <a:srgbClr val="3333FF"/>
                </a:solidFill>
                <a:latin typeface="微软雅黑"/>
                <a:ea typeface="微软雅黑"/>
              </a:rPr>
              <a:t>Q</a:t>
            </a:r>
            <a:r>
              <a:rPr lang="zh-CN" altLang="en-US" sz="2399" spc="-100" dirty="0">
                <a:solidFill>
                  <a:srgbClr val="3333FF"/>
                </a:solidFill>
                <a:latin typeface="微软雅黑"/>
                <a:ea typeface="微软雅黑"/>
              </a:rPr>
              <a:t>的析取</a:t>
            </a:r>
            <a:r>
              <a:rPr lang="en-US" altLang="zh-CN" sz="2399" spc="-100" dirty="0">
                <a:latin typeface="微软雅黑"/>
                <a:ea typeface="微软雅黑"/>
              </a:rPr>
              <a:t>(Disjunction)</a:t>
            </a:r>
            <a:r>
              <a:rPr lang="zh-CN" altLang="en-US" sz="2399" spc="-100" dirty="0">
                <a:latin typeface="微软雅黑"/>
                <a:ea typeface="微软雅黑"/>
              </a:rPr>
              <a:t>，</a:t>
            </a:r>
            <a:r>
              <a:rPr lang="zh-CN" altLang="en-US" sz="2399" spc="-100" dirty="0">
                <a:solidFill>
                  <a:srgbClr val="3333FF"/>
                </a:solidFill>
                <a:latin typeface="微软雅黑"/>
                <a:ea typeface="微软雅黑"/>
              </a:rPr>
              <a:t>记作</a:t>
            </a:r>
            <a:r>
              <a:rPr lang="en-US" altLang="zh-CN" sz="2399" spc="-100" dirty="0">
                <a:solidFill>
                  <a:srgbClr val="3333FF"/>
                </a:solidFill>
                <a:latin typeface="微软雅黑"/>
                <a:ea typeface="微软雅黑"/>
              </a:rPr>
              <a:t>P∨Q</a:t>
            </a:r>
            <a:r>
              <a:rPr lang="zh-CN" altLang="en-US" sz="2399" spc="-100" dirty="0">
                <a:solidFill>
                  <a:srgbClr val="3333FF"/>
                </a:solidFill>
                <a:latin typeface="微软雅黑"/>
                <a:ea typeface="微软雅黑"/>
              </a:rPr>
              <a:t>，称符号“∨”为析取联结词</a:t>
            </a:r>
            <a:r>
              <a:rPr lang="zh-CN" altLang="en-US" sz="2399" spc="-100" dirty="0">
                <a:latin typeface="微软雅黑"/>
                <a:ea typeface="微软雅黑"/>
              </a:rPr>
              <a:t>。</a:t>
            </a:r>
            <a:endParaRPr lang="zh-CN" altLang="en-US" sz="2399" spc="-100" dirty="0">
              <a:solidFill>
                <a:srgbClr val="800080"/>
              </a:solidFill>
              <a:latin typeface="微软雅黑"/>
              <a:ea typeface="微软雅黑"/>
            </a:endParaRPr>
          </a:p>
        </p:txBody>
      </p:sp>
      <p:sp>
        <p:nvSpPr>
          <p:cNvPr id="21509" name="Rectangle 4">
            <a:extLst>
              <a:ext uri="{FF2B5EF4-FFF2-40B4-BE49-F238E27FC236}">
                <a16:creationId xmlns:a16="http://schemas.microsoft.com/office/drawing/2014/main" id="{F00394B5-418F-4B6D-B7A2-91720EF4F9B3}"/>
              </a:ext>
            </a:extLst>
          </p:cNvPr>
          <p:cNvSpPr>
            <a:spLocks noChangeArrowheads="1"/>
          </p:cNvSpPr>
          <p:nvPr/>
        </p:nvSpPr>
        <p:spPr bwMode="auto">
          <a:xfrm>
            <a:off x="353792" y="3266009"/>
            <a:ext cx="6947798" cy="1114799"/>
          </a:xfrm>
          <a:prstGeom prst="rect">
            <a:avLst/>
          </a:prstGeom>
          <a:solidFill>
            <a:srgbClr val="1157AB"/>
          </a:solidFill>
          <a:ln>
            <a:noFill/>
          </a:ln>
        </p:spPr>
        <p:txBody>
          <a:bodyPr wrap="square" lIns="35997" tIns="35997" rIns="35997" bIns="35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50000"/>
              </a:lnSpc>
              <a:spcBef>
                <a:spcPts val="0"/>
              </a:spcBef>
              <a:buNone/>
            </a:pPr>
            <a:r>
              <a:rPr lang="zh-CN" altLang="en-US" sz="2399" dirty="0">
                <a:solidFill>
                  <a:prstClr val="white"/>
                </a:solidFill>
                <a:latin typeface="微软雅黑"/>
                <a:ea typeface="微软雅黑"/>
              </a:rPr>
              <a:t>例如，若</a:t>
            </a:r>
            <a:r>
              <a:rPr lang="en-US" altLang="zh-CN" sz="2399" dirty="0">
                <a:solidFill>
                  <a:prstClr val="white"/>
                </a:solidFill>
                <a:latin typeface="微软雅黑"/>
                <a:ea typeface="微软雅黑"/>
              </a:rPr>
              <a:t>P</a:t>
            </a:r>
            <a:r>
              <a:rPr lang="zh-CN" altLang="en-US" sz="2399" dirty="0">
                <a:solidFill>
                  <a:prstClr val="white"/>
                </a:solidFill>
                <a:latin typeface="微软雅黑"/>
                <a:ea typeface="微软雅黑"/>
              </a:rPr>
              <a:t>：张谦是大学生；   </a:t>
            </a:r>
            <a:r>
              <a:rPr lang="en-US" altLang="zh-CN" sz="2399" dirty="0">
                <a:solidFill>
                  <a:prstClr val="white"/>
                </a:solidFill>
                <a:latin typeface="微软雅黑"/>
                <a:ea typeface="微软雅黑"/>
              </a:rPr>
              <a:t>Q</a:t>
            </a:r>
            <a:r>
              <a:rPr lang="zh-CN" altLang="en-US" sz="2399" dirty="0">
                <a:solidFill>
                  <a:prstClr val="white"/>
                </a:solidFill>
                <a:latin typeface="微软雅黑"/>
                <a:ea typeface="微软雅黑"/>
              </a:rPr>
              <a:t>：张谦是运动员。</a:t>
            </a:r>
          </a:p>
          <a:p>
            <a:pPr defTabSz="1219261">
              <a:lnSpc>
                <a:spcPct val="150000"/>
              </a:lnSpc>
              <a:spcBef>
                <a:spcPts val="0"/>
              </a:spcBef>
              <a:buNone/>
            </a:pPr>
            <a:r>
              <a:rPr lang="zh-CN" altLang="en-US" sz="2399" dirty="0">
                <a:solidFill>
                  <a:prstClr val="white"/>
                </a:solidFill>
                <a:latin typeface="微软雅黑"/>
                <a:ea typeface="微软雅黑"/>
              </a:rPr>
              <a:t>则张谦是大学生或是运动员可符号化为</a:t>
            </a:r>
            <a:r>
              <a:rPr lang="en-US" altLang="zh-CN" sz="2399" dirty="0">
                <a:solidFill>
                  <a:prstClr val="white"/>
                </a:solidFill>
                <a:latin typeface="微软雅黑"/>
                <a:ea typeface="微软雅黑"/>
              </a:rPr>
              <a:t>P∨Q</a:t>
            </a:r>
            <a:r>
              <a:rPr lang="zh-CN" altLang="en-US" sz="2399" dirty="0">
                <a:solidFill>
                  <a:prstClr val="white"/>
                </a:solidFill>
                <a:latin typeface="微软雅黑"/>
                <a:ea typeface="微软雅黑"/>
              </a:rPr>
              <a:t>。</a:t>
            </a:r>
          </a:p>
        </p:txBody>
      </p:sp>
      <p:graphicFrame>
        <p:nvGraphicFramePr>
          <p:cNvPr id="21511" name="Group 7">
            <a:extLst>
              <a:ext uri="{FF2B5EF4-FFF2-40B4-BE49-F238E27FC236}">
                <a16:creationId xmlns:a16="http://schemas.microsoft.com/office/drawing/2014/main" id="{D63D6AC3-EB84-4DF2-80DA-625F9E3F1535}"/>
              </a:ext>
            </a:extLst>
          </p:cNvPr>
          <p:cNvGraphicFramePr>
            <a:graphicFrameLocks noGrp="1"/>
          </p:cNvGraphicFramePr>
          <p:nvPr>
            <p:extLst/>
          </p:nvPr>
        </p:nvGraphicFramePr>
        <p:xfrm>
          <a:off x="7555083" y="2335085"/>
          <a:ext cx="4386049" cy="2013046"/>
        </p:xfrm>
        <a:graphic>
          <a:graphicData uri="http://schemas.openxmlformats.org/drawingml/2006/table">
            <a:tbl>
              <a:tblPr/>
              <a:tblGrid>
                <a:gridCol w="1481854">
                  <a:extLst>
                    <a:ext uri="{9D8B030D-6E8A-4147-A177-3AD203B41FA5}">
                      <a16:colId xmlns:a16="http://schemas.microsoft.com/office/drawing/2014/main" val="20000"/>
                    </a:ext>
                  </a:extLst>
                </a:gridCol>
                <a:gridCol w="1455073">
                  <a:extLst>
                    <a:ext uri="{9D8B030D-6E8A-4147-A177-3AD203B41FA5}">
                      <a16:colId xmlns:a16="http://schemas.microsoft.com/office/drawing/2014/main" val="20001"/>
                    </a:ext>
                  </a:extLst>
                </a:gridCol>
                <a:gridCol w="1449122">
                  <a:extLst>
                    <a:ext uri="{9D8B030D-6E8A-4147-A177-3AD203B41FA5}">
                      <a16:colId xmlns:a16="http://schemas.microsoft.com/office/drawing/2014/main" val="20002"/>
                    </a:ext>
                  </a:extLst>
                </a:gridCol>
              </a:tblGrid>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r>
                        <a:rPr kumimoji="0" lang="zh-CN" altLang="en-US"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a:t>
                      </a: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extLst>
                  <a:ext uri="{0D108BD9-81ED-4DB2-BD59-A6C34878D82A}">
                    <a16:rowId xmlns:a16="http://schemas.microsoft.com/office/drawing/2014/main" val="10000"/>
                  </a:ext>
                </a:extLst>
              </a:tr>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10001"/>
                  </a:ext>
                </a:extLst>
              </a:tr>
              <a:tr h="40312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extLst>
                  <a:ext uri="{0D108BD9-81ED-4DB2-BD59-A6C34878D82A}">
                    <a16:rowId xmlns:a16="http://schemas.microsoft.com/office/drawing/2014/main" val="10002"/>
                  </a:ext>
                </a:extLst>
              </a:tr>
              <a:tr h="40312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10003"/>
                  </a:ext>
                </a:extLst>
              </a:tr>
              <a:tr h="40312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extLst>
                  <a:ext uri="{0D108BD9-81ED-4DB2-BD59-A6C34878D82A}">
                    <a16:rowId xmlns:a16="http://schemas.microsoft.com/office/drawing/2014/main" val="10004"/>
                  </a:ext>
                </a:extLst>
              </a:tr>
            </a:tbl>
          </a:graphicData>
        </a:graphic>
      </p:graphicFrame>
      <p:sp>
        <p:nvSpPr>
          <p:cNvPr id="10" name="Rectangle 15">
            <a:extLst>
              <a:ext uri="{FF2B5EF4-FFF2-40B4-BE49-F238E27FC236}">
                <a16:creationId xmlns:a16="http://schemas.microsoft.com/office/drawing/2014/main" id="{72D19669-3BDB-4A57-B4CD-87E5E3A18772}"/>
              </a:ext>
            </a:extLst>
          </p:cNvPr>
          <p:cNvSpPr>
            <a:spLocks noChangeArrowheads="1"/>
          </p:cNvSpPr>
          <p:nvPr/>
        </p:nvSpPr>
        <p:spPr bwMode="auto">
          <a:xfrm>
            <a:off x="4043486" y="3282035"/>
            <a:ext cx="432361" cy="580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3400" indent="-5334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533240" indent="-533240" defTabSz="1219261">
              <a:lnSpc>
                <a:spcPct val="150000"/>
              </a:lnSpc>
              <a:spcBef>
                <a:spcPct val="0"/>
              </a:spcBef>
              <a:buNone/>
            </a:pPr>
            <a:r>
              <a:rPr lang="en-US" altLang="zh-CN" sz="2399" dirty="0">
                <a:solidFill>
                  <a:srgbClr val="FFFF00"/>
                </a:solidFill>
                <a:latin typeface="微软雅黑"/>
                <a:ea typeface="微软雅黑"/>
              </a:rPr>
              <a:t>T</a:t>
            </a:r>
          </a:p>
        </p:txBody>
      </p:sp>
      <p:sp>
        <p:nvSpPr>
          <p:cNvPr id="11" name="Rectangle 15">
            <a:extLst>
              <a:ext uri="{FF2B5EF4-FFF2-40B4-BE49-F238E27FC236}">
                <a16:creationId xmlns:a16="http://schemas.microsoft.com/office/drawing/2014/main" id="{8AEB585D-E063-4371-8283-00D5D07E99B9}"/>
              </a:ext>
            </a:extLst>
          </p:cNvPr>
          <p:cNvSpPr>
            <a:spLocks noChangeArrowheads="1"/>
          </p:cNvSpPr>
          <p:nvPr/>
        </p:nvSpPr>
        <p:spPr bwMode="auto">
          <a:xfrm>
            <a:off x="6922364" y="3257601"/>
            <a:ext cx="515113" cy="580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533240" indent="-533240" defTabSz="1219261">
              <a:lnSpc>
                <a:spcPct val="150000"/>
              </a:lnSpc>
              <a:spcBef>
                <a:spcPct val="0"/>
              </a:spcBef>
              <a:buNone/>
            </a:pPr>
            <a:r>
              <a:rPr lang="en-US" altLang="zh-CN" sz="2399" dirty="0">
                <a:solidFill>
                  <a:srgbClr val="FFFF00"/>
                </a:solidFill>
                <a:latin typeface="微软雅黑"/>
                <a:ea typeface="微软雅黑"/>
              </a:rPr>
              <a:t>F</a:t>
            </a:r>
          </a:p>
        </p:txBody>
      </p:sp>
      <p:sp>
        <p:nvSpPr>
          <p:cNvPr id="12" name="Rectangle 15">
            <a:extLst>
              <a:ext uri="{FF2B5EF4-FFF2-40B4-BE49-F238E27FC236}">
                <a16:creationId xmlns:a16="http://schemas.microsoft.com/office/drawing/2014/main" id="{149C7198-9937-47CD-A58A-4A04710C6BDA}"/>
              </a:ext>
            </a:extLst>
          </p:cNvPr>
          <p:cNvSpPr>
            <a:spLocks noChangeArrowheads="1"/>
          </p:cNvSpPr>
          <p:nvPr/>
        </p:nvSpPr>
        <p:spPr bwMode="auto">
          <a:xfrm>
            <a:off x="6428412" y="3816998"/>
            <a:ext cx="516861" cy="580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533240" indent="-533240" defTabSz="1219261">
              <a:lnSpc>
                <a:spcPct val="150000"/>
              </a:lnSpc>
              <a:spcBef>
                <a:spcPct val="0"/>
              </a:spcBef>
              <a:buNone/>
            </a:pPr>
            <a:r>
              <a:rPr lang="en-US" altLang="zh-CN" sz="2399" dirty="0">
                <a:solidFill>
                  <a:srgbClr val="FFFF00"/>
                </a:solidFill>
                <a:latin typeface="微软雅黑"/>
                <a:ea typeface="微软雅黑"/>
              </a:rPr>
              <a:t>T</a:t>
            </a:r>
          </a:p>
        </p:txBody>
      </p:sp>
      <mc:AlternateContent xmlns:mc="http://schemas.openxmlformats.org/markup-compatibility/2006" xmlns:a14="http://schemas.microsoft.com/office/drawing/2010/main">
        <mc:Choice Requires="a14">
          <p:sp>
            <p:nvSpPr>
              <p:cNvPr id="14" name="矩形 13"/>
              <p:cNvSpPr/>
              <p:nvPr/>
            </p:nvSpPr>
            <p:spPr>
              <a:xfrm>
                <a:off x="67026" y="2104320"/>
                <a:ext cx="6032149" cy="461532"/>
              </a:xfrm>
              <a:prstGeom prst="rect">
                <a:avLst/>
              </a:prstGeom>
            </p:spPr>
            <p:txBody>
              <a:bodyPr wrap="square">
                <a:spAutoFit/>
              </a:bodyPr>
              <a:lstStyle/>
              <a:p>
                <a:pPr defTabSz="1219261"/>
                <a:r>
                  <a:rPr lang="en-US" altLang="zh-CN" sz="2399" b="1" dirty="0">
                    <a:solidFill>
                      <a:prstClr val="black"/>
                    </a:solidFill>
                    <a:latin typeface="微软雅黑"/>
                    <a:ea typeface="微软雅黑"/>
                  </a:rPr>
                  <a:t>“</a:t>
                </a:r>
                <a14:m>
                  <m:oMath xmlns:m="http://schemas.openxmlformats.org/officeDocument/2006/math">
                    <m:r>
                      <m:rPr>
                        <m:nor/>
                      </m:rPr>
                      <a:rPr lang="en-US" altLang="zh-CN" sz="2399" b="1" dirty="0">
                        <a:solidFill>
                          <a:prstClr val="black"/>
                        </a:solidFill>
                        <a:latin typeface="微软雅黑"/>
                        <a:ea typeface="微软雅黑"/>
                      </a:rPr>
                      <m:t>P</m:t>
                    </m:r>
                    <m:r>
                      <m:rPr>
                        <m:nor/>
                      </m:rPr>
                      <a:rPr lang="en-US" altLang="zh-CN" sz="2399" dirty="0">
                        <a:solidFill>
                          <a:srgbClr val="800080"/>
                        </a:solidFill>
                        <a:latin typeface="微软雅黑"/>
                        <a:ea typeface="微软雅黑"/>
                      </a:rPr>
                      <m:t>∨</m:t>
                    </m:r>
                    <m:r>
                      <m:rPr>
                        <m:nor/>
                      </m:rPr>
                      <a:rPr lang="en-US" altLang="zh-CN" sz="2399" b="1" dirty="0">
                        <a:solidFill>
                          <a:prstClr val="black"/>
                        </a:solidFill>
                        <a:latin typeface="微软雅黑"/>
                        <a:ea typeface="微软雅黑"/>
                      </a:rPr>
                      <m:t>Q</m:t>
                    </m:r>
                  </m:oMath>
                </a14:m>
                <a:r>
                  <a:rPr lang="en-US" altLang="zh-CN" sz="2399" b="1" dirty="0">
                    <a:solidFill>
                      <a:prstClr val="black"/>
                    </a:solidFill>
                    <a:latin typeface="微软雅黑"/>
                    <a:ea typeface="微软雅黑"/>
                  </a:rPr>
                  <a:t>”</a:t>
                </a:r>
                <a:r>
                  <a:rPr lang="zh-CN" altLang="zh-CN" sz="2399" b="1" dirty="0">
                    <a:solidFill>
                      <a:prstClr val="black"/>
                    </a:solidFill>
                    <a:latin typeface="微软雅黑"/>
                    <a:ea typeface="微软雅黑"/>
                  </a:rPr>
                  <a:t>的所有可能真值结果如</a:t>
                </a:r>
                <a:r>
                  <a:rPr lang="zh-CN" altLang="en-US" sz="2399" b="1" dirty="0">
                    <a:solidFill>
                      <a:prstClr val="black"/>
                    </a:solidFill>
                    <a:latin typeface="微软雅黑"/>
                    <a:ea typeface="微软雅黑"/>
                  </a:rPr>
                  <a:t>右</a:t>
                </a:r>
                <a:r>
                  <a:rPr lang="zh-CN" altLang="zh-CN" sz="2399" b="1" dirty="0">
                    <a:solidFill>
                      <a:prstClr val="black"/>
                    </a:solidFill>
                    <a:latin typeface="微软雅黑"/>
                    <a:ea typeface="微软雅黑"/>
                  </a:rPr>
                  <a:t>表所示</a:t>
                </a:r>
                <a:r>
                  <a:rPr lang="zh-CN" altLang="en-US" sz="2399" b="1" dirty="0">
                    <a:solidFill>
                      <a:prstClr val="black"/>
                    </a:solidFill>
                    <a:latin typeface="微软雅黑"/>
                    <a:ea typeface="微软雅黑"/>
                  </a:rPr>
                  <a:t>。</a:t>
                </a:r>
              </a:p>
            </p:txBody>
          </p:sp>
        </mc:Choice>
        <mc:Fallback xmlns="">
          <p:sp>
            <p:nvSpPr>
              <p:cNvPr id="14" name="矩形 13"/>
              <p:cNvSpPr>
                <a:spLocks noRot="1" noChangeAspect="1" noMove="1" noResize="1" noEditPoints="1" noAdjustHandles="1" noChangeArrowheads="1" noChangeShapeType="1" noTextEdit="1"/>
              </p:cNvSpPr>
              <p:nvPr/>
            </p:nvSpPr>
            <p:spPr>
              <a:xfrm>
                <a:off x="67026" y="2104320"/>
                <a:ext cx="6032149" cy="461532"/>
              </a:xfrm>
              <a:prstGeom prst="rect">
                <a:avLst/>
              </a:prstGeom>
              <a:blipFill>
                <a:blip r:embed="rId3"/>
                <a:stretch>
                  <a:fillRect l="-1616" t="-10526" r="-6465" b="-28947"/>
                </a:stretch>
              </a:blipFill>
            </p:spPr>
            <p:txBody>
              <a:bodyPr/>
              <a:lstStyle/>
              <a:p>
                <a:r>
                  <a:rPr lang="zh-CN" altLang="en-US">
                    <a:noFill/>
                  </a:rPr>
                  <a:t> </a:t>
                </a:r>
              </a:p>
            </p:txBody>
          </p:sp>
        </mc:Fallback>
      </mc:AlternateContent>
      <p:sp>
        <p:nvSpPr>
          <p:cNvPr id="2" name="矩形 1"/>
          <p:cNvSpPr/>
          <p:nvPr/>
        </p:nvSpPr>
        <p:spPr>
          <a:xfrm>
            <a:off x="1764" y="4524503"/>
            <a:ext cx="11353691" cy="1134406"/>
          </a:xfrm>
          <a:prstGeom prst="rect">
            <a:avLst/>
          </a:prstGeom>
        </p:spPr>
        <p:txBody>
          <a:bodyPr wrap="square">
            <a:spAutoFit/>
          </a:bodyPr>
          <a:lstStyle/>
          <a:p>
            <a:pPr indent="267890" defTabSz="1219261">
              <a:lnSpc>
                <a:spcPct val="150000"/>
              </a:lnSpc>
            </a:pPr>
            <a:r>
              <a:rPr lang="zh-CN" altLang="zh-CN" sz="2399" b="1" dirty="0">
                <a:solidFill>
                  <a:srgbClr val="C00000"/>
                </a:solidFill>
                <a:latin typeface="微软雅黑"/>
                <a:ea typeface="微软雅黑"/>
              </a:rPr>
              <a:t>例</a:t>
            </a:r>
            <a:r>
              <a:rPr lang="en-US" altLang="zh-CN" sz="2399" b="1" dirty="0">
                <a:solidFill>
                  <a:srgbClr val="C00000"/>
                </a:solidFill>
                <a:latin typeface="微软雅黑"/>
                <a:ea typeface="微软雅黑"/>
              </a:rPr>
              <a:t>2.4  </a:t>
            </a:r>
            <a:r>
              <a:rPr lang="zh-CN" altLang="zh-CN" sz="2399" b="1" dirty="0">
                <a:solidFill>
                  <a:srgbClr val="000000"/>
                </a:solidFill>
                <a:latin typeface="微软雅黑"/>
                <a:ea typeface="微软雅黑"/>
              </a:rPr>
              <a:t>符号化下列命题，并确定其真值。</a:t>
            </a:r>
          </a:p>
          <a:p>
            <a:pPr indent="266620" defTabSz="1219261">
              <a:lnSpc>
                <a:spcPct val="150000"/>
              </a:lnSpc>
            </a:pPr>
            <a:r>
              <a:rPr lang="zh-CN" altLang="zh-CN" sz="2399" b="1" dirty="0">
                <a:solidFill>
                  <a:srgbClr val="000000"/>
                </a:solidFill>
                <a:latin typeface="微软雅黑"/>
                <a:ea typeface="微软雅黑"/>
              </a:rPr>
              <a:t>（</a:t>
            </a:r>
            <a:r>
              <a:rPr lang="en-US" altLang="zh-CN" sz="2399" b="1" dirty="0">
                <a:solidFill>
                  <a:srgbClr val="000000"/>
                </a:solidFill>
                <a:latin typeface="微软雅黑"/>
                <a:ea typeface="微软雅黑"/>
              </a:rPr>
              <a:t>1</a:t>
            </a:r>
            <a:r>
              <a:rPr lang="zh-CN" altLang="zh-CN" sz="2399" b="1" dirty="0">
                <a:solidFill>
                  <a:srgbClr val="000000"/>
                </a:solidFill>
                <a:latin typeface="微软雅黑"/>
                <a:ea typeface="微软雅黑"/>
              </a:rPr>
              <a:t>）</a:t>
            </a:r>
            <a:r>
              <a:rPr lang="en-US" altLang="zh-CN" sz="2399" b="1" dirty="0">
                <a:solidFill>
                  <a:srgbClr val="000000"/>
                </a:solidFill>
                <a:latin typeface="微软雅黑"/>
                <a:ea typeface="微软雅黑"/>
              </a:rPr>
              <a:t>1</a:t>
            </a:r>
            <a:r>
              <a:rPr lang="zh-CN" altLang="zh-CN" sz="2399" b="1" dirty="0">
                <a:solidFill>
                  <a:srgbClr val="000000"/>
                </a:solidFill>
                <a:latin typeface="微软雅黑"/>
                <a:ea typeface="微软雅黑"/>
              </a:rPr>
              <a:t>是偶数或者是负数。</a:t>
            </a:r>
            <a:r>
              <a:rPr lang="en-US" altLang="zh-CN" sz="2399" b="1" dirty="0">
                <a:solidFill>
                  <a:srgbClr val="000000"/>
                </a:solidFill>
                <a:latin typeface="微软雅黑"/>
                <a:ea typeface="微软雅黑"/>
              </a:rPr>
              <a:t>            </a:t>
            </a:r>
            <a:r>
              <a:rPr lang="zh-CN" altLang="zh-CN" sz="2399" b="1" dirty="0">
                <a:solidFill>
                  <a:srgbClr val="000000"/>
                </a:solidFill>
                <a:latin typeface="微软雅黑"/>
                <a:ea typeface="微软雅黑"/>
              </a:rPr>
              <a:t>（</a:t>
            </a:r>
            <a:r>
              <a:rPr lang="en-US" altLang="zh-CN" sz="2399" b="1" dirty="0">
                <a:solidFill>
                  <a:srgbClr val="000000"/>
                </a:solidFill>
                <a:latin typeface="微软雅黑"/>
                <a:ea typeface="微软雅黑"/>
              </a:rPr>
              <a:t>2</a:t>
            </a:r>
            <a:r>
              <a:rPr lang="zh-CN" altLang="zh-CN" sz="2399" b="1" dirty="0">
                <a:solidFill>
                  <a:srgbClr val="000000"/>
                </a:solidFill>
                <a:latin typeface="微软雅黑"/>
                <a:ea typeface="微软雅黑"/>
              </a:rPr>
              <a:t>）北京是中国的首都或者</a:t>
            </a:r>
            <a:r>
              <a:rPr lang="en-US" altLang="zh-CN" sz="2399" b="1" dirty="0">
                <a:solidFill>
                  <a:srgbClr val="000000"/>
                </a:solidFill>
                <a:latin typeface="微软雅黑"/>
                <a:ea typeface="微软雅黑"/>
              </a:rPr>
              <a:t>2</a:t>
            </a:r>
            <a:r>
              <a:rPr lang="zh-CN" altLang="zh-CN" sz="2399" b="1" dirty="0">
                <a:solidFill>
                  <a:srgbClr val="000000"/>
                </a:solidFill>
                <a:latin typeface="微软雅黑"/>
                <a:ea typeface="微软雅黑"/>
              </a:rPr>
              <a:t>整除</a:t>
            </a:r>
            <a:r>
              <a:rPr lang="en-US" altLang="zh-CN" sz="2399" b="1" dirty="0">
                <a:solidFill>
                  <a:srgbClr val="000000"/>
                </a:solidFill>
                <a:latin typeface="微软雅黑"/>
                <a:ea typeface="微软雅黑"/>
              </a:rPr>
              <a:t>3</a:t>
            </a:r>
            <a:r>
              <a:rPr lang="zh-CN" altLang="zh-CN" sz="2399" b="1" dirty="0">
                <a:solidFill>
                  <a:srgbClr val="000000"/>
                </a:solidFill>
                <a:latin typeface="微软雅黑"/>
                <a:ea typeface="微软雅黑"/>
              </a:rPr>
              <a:t>。</a:t>
            </a:r>
          </a:p>
        </p:txBody>
      </p:sp>
      <p:sp>
        <p:nvSpPr>
          <p:cNvPr id="3" name="矩形 2"/>
          <p:cNvSpPr/>
          <p:nvPr/>
        </p:nvSpPr>
        <p:spPr>
          <a:xfrm>
            <a:off x="140198" y="5658615"/>
            <a:ext cx="12056389" cy="1134997"/>
          </a:xfrm>
          <a:prstGeom prst="rect">
            <a:avLst/>
          </a:prstGeom>
        </p:spPr>
        <p:txBody>
          <a:bodyPr wrap="square">
            <a:spAutoFit/>
          </a:bodyPr>
          <a:lstStyle/>
          <a:p>
            <a:pPr indent="267890" defTabSz="1219261">
              <a:lnSpc>
                <a:spcPct val="150000"/>
              </a:lnSpc>
            </a:pPr>
            <a:r>
              <a:rPr lang="zh-CN" altLang="zh-CN" sz="2399" b="1" dirty="0">
                <a:solidFill>
                  <a:srgbClr val="C00000"/>
                </a:solidFill>
                <a:latin typeface="微软雅黑"/>
                <a:ea typeface="微软雅黑"/>
              </a:rPr>
              <a:t>解</a:t>
            </a:r>
            <a:r>
              <a:rPr lang="en-US" altLang="zh-CN" sz="2399" b="1" dirty="0">
                <a:solidFill>
                  <a:srgbClr val="C00000"/>
                </a:solidFill>
                <a:latin typeface="微软雅黑"/>
                <a:ea typeface="微软雅黑"/>
              </a:rPr>
              <a:t>  </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1</a:t>
            </a:r>
            <a:r>
              <a:rPr lang="zh-CN" altLang="zh-CN" sz="2399" b="1" dirty="0">
                <a:solidFill>
                  <a:prstClr val="black"/>
                </a:solidFill>
                <a:latin typeface="微软雅黑"/>
                <a:ea typeface="微软雅黑"/>
              </a:rPr>
              <a:t>）设</a:t>
            </a:r>
            <a:r>
              <a:rPr lang="en-US" altLang="zh-CN" sz="2399" b="1" dirty="0">
                <a:solidFill>
                  <a:prstClr val="black"/>
                </a:solidFill>
                <a:latin typeface="微软雅黑"/>
                <a:ea typeface="微软雅黑"/>
              </a:rPr>
              <a:t>P</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1</a:t>
            </a:r>
            <a:r>
              <a:rPr lang="zh-CN" altLang="zh-CN" sz="2399" b="1" dirty="0">
                <a:solidFill>
                  <a:prstClr val="black"/>
                </a:solidFill>
                <a:latin typeface="微软雅黑"/>
                <a:ea typeface="微软雅黑"/>
              </a:rPr>
              <a:t>是偶数；</a:t>
            </a:r>
            <a:r>
              <a:rPr lang="en-US" altLang="zh-CN" sz="2399" b="1" dirty="0">
                <a:solidFill>
                  <a:prstClr val="black"/>
                </a:solidFill>
                <a:latin typeface="微软雅黑"/>
                <a:ea typeface="微软雅黑"/>
              </a:rPr>
              <a:t>Q</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1</a:t>
            </a:r>
            <a:r>
              <a:rPr lang="zh-CN" altLang="zh-CN" sz="2399" b="1" dirty="0">
                <a:solidFill>
                  <a:prstClr val="black"/>
                </a:solidFill>
                <a:latin typeface="微软雅黑"/>
                <a:ea typeface="微软雅黑"/>
              </a:rPr>
              <a:t>是负数，则命题（</a:t>
            </a:r>
            <a:r>
              <a:rPr lang="en-US" altLang="zh-CN" sz="2399" b="1" dirty="0">
                <a:solidFill>
                  <a:prstClr val="black"/>
                </a:solidFill>
                <a:latin typeface="微软雅黑"/>
                <a:ea typeface="微软雅黑"/>
              </a:rPr>
              <a:t>1</a:t>
            </a:r>
            <a:r>
              <a:rPr lang="zh-CN" altLang="zh-CN" sz="2399" b="1" dirty="0">
                <a:solidFill>
                  <a:prstClr val="black"/>
                </a:solidFill>
                <a:latin typeface="微软雅黑"/>
                <a:ea typeface="微软雅黑"/>
              </a:rPr>
              <a:t>）可符号化为</a:t>
            </a:r>
            <a:r>
              <a:rPr lang="en-US" altLang="zh-CN" sz="2399" b="1" dirty="0">
                <a:solidFill>
                  <a:prstClr val="black"/>
                </a:solidFill>
                <a:latin typeface="微软雅黑"/>
                <a:ea typeface="微软雅黑"/>
              </a:rPr>
              <a:t>P</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Q</a:t>
            </a:r>
            <a:r>
              <a:rPr lang="zh-CN" altLang="en-US" sz="2399" b="1" dirty="0">
                <a:solidFill>
                  <a:prstClr val="black"/>
                </a:solidFill>
                <a:latin typeface="微软雅黑"/>
                <a:ea typeface="微软雅黑"/>
              </a:rPr>
              <a:t>，真值为</a:t>
            </a:r>
            <a:r>
              <a:rPr lang="en-US" altLang="zh-CN" sz="2399" b="1" dirty="0">
                <a:solidFill>
                  <a:prstClr val="black"/>
                </a:solidFill>
                <a:latin typeface="微软雅黑"/>
                <a:ea typeface="微软雅黑"/>
              </a:rPr>
              <a:t>0</a:t>
            </a:r>
            <a:r>
              <a:rPr lang="zh-CN" altLang="en-US" sz="2399" b="1" dirty="0">
                <a:solidFill>
                  <a:prstClr val="black"/>
                </a:solidFill>
                <a:latin typeface="微软雅黑"/>
                <a:ea typeface="微软雅黑"/>
              </a:rPr>
              <a:t>。</a:t>
            </a:r>
            <a:r>
              <a:rPr lang="zh-CN" altLang="zh-CN" sz="2399" b="1" dirty="0">
                <a:solidFill>
                  <a:prstClr val="black"/>
                </a:solidFill>
                <a:latin typeface="微软雅黑"/>
                <a:ea typeface="微软雅黑"/>
              </a:rPr>
              <a:t> </a:t>
            </a:r>
            <a:endParaRPr lang="en-US" altLang="zh-CN" sz="2399" b="1" dirty="0">
              <a:solidFill>
                <a:prstClr val="black"/>
              </a:solidFill>
              <a:latin typeface="微软雅黑"/>
              <a:ea typeface="微软雅黑"/>
            </a:endParaRPr>
          </a:p>
          <a:p>
            <a:pPr indent="267890" defTabSz="1219261">
              <a:lnSpc>
                <a:spcPct val="150000"/>
              </a:lnSpc>
            </a:pP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2</a:t>
            </a:r>
            <a:r>
              <a:rPr lang="zh-CN" altLang="zh-CN" sz="2399" b="1" dirty="0">
                <a:solidFill>
                  <a:prstClr val="black"/>
                </a:solidFill>
                <a:latin typeface="微软雅黑"/>
                <a:ea typeface="微软雅黑"/>
              </a:rPr>
              <a:t>）设</a:t>
            </a:r>
            <a:r>
              <a:rPr lang="en-US" altLang="zh-CN" sz="2399" b="1" dirty="0">
                <a:solidFill>
                  <a:prstClr val="black"/>
                </a:solidFill>
                <a:latin typeface="微软雅黑"/>
                <a:ea typeface="微软雅黑"/>
              </a:rPr>
              <a:t>R</a:t>
            </a:r>
            <a:r>
              <a:rPr lang="zh-CN" altLang="zh-CN" sz="2399" b="1" dirty="0">
                <a:solidFill>
                  <a:prstClr val="black"/>
                </a:solidFill>
                <a:latin typeface="微软雅黑"/>
                <a:ea typeface="微软雅黑"/>
              </a:rPr>
              <a:t>：北京是中国的首都；</a:t>
            </a:r>
            <a:r>
              <a:rPr lang="en-US" altLang="zh-CN" sz="2399" b="1" dirty="0">
                <a:solidFill>
                  <a:prstClr val="black"/>
                </a:solidFill>
                <a:latin typeface="微软雅黑"/>
                <a:ea typeface="微软雅黑"/>
              </a:rPr>
              <a:t>S</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2</a:t>
            </a:r>
            <a:r>
              <a:rPr lang="zh-CN" altLang="zh-CN" sz="2399" b="1" dirty="0">
                <a:solidFill>
                  <a:prstClr val="black"/>
                </a:solidFill>
                <a:latin typeface="微软雅黑"/>
                <a:ea typeface="微软雅黑"/>
              </a:rPr>
              <a:t>整除</a:t>
            </a:r>
            <a:r>
              <a:rPr lang="en-US" altLang="zh-CN" sz="2399" b="1" dirty="0">
                <a:solidFill>
                  <a:prstClr val="black"/>
                </a:solidFill>
                <a:latin typeface="微软雅黑"/>
                <a:ea typeface="微软雅黑"/>
              </a:rPr>
              <a:t>3</a:t>
            </a:r>
            <a:r>
              <a:rPr lang="zh-CN" altLang="zh-CN" sz="2399" b="1" dirty="0">
                <a:solidFill>
                  <a:prstClr val="black"/>
                </a:solidFill>
                <a:latin typeface="微软雅黑"/>
                <a:ea typeface="微软雅黑"/>
              </a:rPr>
              <a:t>，则命题（</a:t>
            </a:r>
            <a:r>
              <a:rPr lang="en-US" altLang="zh-CN" sz="2399" b="1" dirty="0">
                <a:solidFill>
                  <a:prstClr val="black"/>
                </a:solidFill>
                <a:latin typeface="微软雅黑"/>
                <a:ea typeface="微软雅黑"/>
              </a:rPr>
              <a:t>2</a:t>
            </a:r>
            <a:r>
              <a:rPr lang="zh-CN" altLang="zh-CN" sz="2399" b="1" dirty="0">
                <a:solidFill>
                  <a:prstClr val="black"/>
                </a:solidFill>
                <a:latin typeface="微软雅黑"/>
                <a:ea typeface="微软雅黑"/>
              </a:rPr>
              <a:t>）可符号化为</a:t>
            </a:r>
            <a:r>
              <a:rPr lang="en-US" altLang="zh-CN" sz="2399" b="1" dirty="0">
                <a:solidFill>
                  <a:prstClr val="black"/>
                </a:solidFill>
                <a:latin typeface="微软雅黑"/>
                <a:ea typeface="微软雅黑"/>
              </a:rPr>
              <a:t>R</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S</a:t>
            </a:r>
            <a:r>
              <a:rPr lang="zh-CN" altLang="en-US" sz="2399" b="1" dirty="0">
                <a:solidFill>
                  <a:prstClr val="black"/>
                </a:solidFill>
                <a:latin typeface="微软雅黑"/>
                <a:ea typeface="微软雅黑"/>
              </a:rPr>
              <a:t> ，真值为</a:t>
            </a:r>
            <a:r>
              <a:rPr lang="en-US" altLang="zh-CN" sz="2399" b="1" dirty="0">
                <a:solidFill>
                  <a:prstClr val="black"/>
                </a:solidFill>
                <a:latin typeface="微软雅黑"/>
                <a:ea typeface="微软雅黑"/>
              </a:rPr>
              <a:t>1</a:t>
            </a:r>
            <a:r>
              <a:rPr lang="zh-CN" altLang="zh-CN" sz="2399" b="1" dirty="0">
                <a:solidFill>
                  <a:prstClr val="black"/>
                </a:solidFill>
                <a:latin typeface="微软雅黑"/>
                <a:ea typeface="微软雅黑"/>
              </a:rPr>
              <a:t> </a:t>
            </a:r>
            <a:r>
              <a:rPr lang="zh-CN" altLang="en-US" sz="2399" b="1" dirty="0">
                <a:solidFill>
                  <a:prstClr val="black"/>
                </a:solidFill>
                <a:latin typeface="微软雅黑"/>
                <a:ea typeface="微软雅黑"/>
              </a:rPr>
              <a:t>。</a:t>
            </a:r>
            <a:endParaRPr lang="zh-CN" altLang="zh-CN" sz="2399" b="1" dirty="0">
              <a:solidFill>
                <a:prstClr val="black"/>
              </a:solidFill>
              <a:latin typeface="微软雅黑"/>
              <a:ea typeface="微软雅黑"/>
            </a:endParaRPr>
          </a:p>
        </p:txBody>
      </p:sp>
      <p:sp>
        <p:nvSpPr>
          <p:cNvPr id="4" name="矩形 3">
            <a:extLst>
              <a:ext uri="{FF2B5EF4-FFF2-40B4-BE49-F238E27FC236}">
                <a16:creationId xmlns:a16="http://schemas.microsoft.com/office/drawing/2014/main" id="{C48A6C94-86C8-4932-B07C-EF14B08A1570}"/>
              </a:ext>
            </a:extLst>
          </p:cNvPr>
          <p:cNvSpPr/>
          <p:nvPr/>
        </p:nvSpPr>
        <p:spPr>
          <a:xfrm>
            <a:off x="5291639" y="1504000"/>
            <a:ext cx="6825884" cy="461772"/>
          </a:xfrm>
          <a:prstGeom prst="rect">
            <a:avLst/>
          </a:prstGeom>
        </p:spPr>
        <p:txBody>
          <a:bodyPr wrap="none">
            <a:spAutoFit/>
          </a:bodyPr>
          <a:lstStyle/>
          <a:p>
            <a:r>
              <a:rPr lang="zh-CN" altLang="en-US" b="1" spc="-100" dirty="0">
                <a:solidFill>
                  <a:srgbClr val="800080"/>
                </a:solidFill>
                <a:latin typeface="+mn-ea"/>
              </a:rPr>
              <a:t>规定：</a:t>
            </a:r>
            <a:r>
              <a:rPr lang="en-US" altLang="zh-CN" b="1" spc="-100" dirty="0">
                <a:solidFill>
                  <a:srgbClr val="800080"/>
                </a:solidFill>
                <a:latin typeface="+mn-ea"/>
              </a:rPr>
              <a:t>P∨Q</a:t>
            </a:r>
            <a:r>
              <a:rPr lang="zh-CN" altLang="en-US" b="1" spc="-100" dirty="0">
                <a:solidFill>
                  <a:srgbClr val="800080"/>
                </a:solidFill>
                <a:latin typeface="+mn-ea"/>
              </a:rPr>
              <a:t>为“假”当且仅当</a:t>
            </a:r>
            <a:r>
              <a:rPr lang="en-US" altLang="zh-CN" b="1" spc="-100" dirty="0">
                <a:solidFill>
                  <a:srgbClr val="800080"/>
                </a:solidFill>
                <a:latin typeface="+mn-ea"/>
              </a:rPr>
              <a:t>P</a:t>
            </a:r>
            <a:r>
              <a:rPr lang="zh-CN" altLang="en-US" b="1" spc="-100" dirty="0">
                <a:solidFill>
                  <a:srgbClr val="800080"/>
                </a:solidFill>
                <a:latin typeface="+mn-ea"/>
              </a:rPr>
              <a:t>、</a:t>
            </a:r>
            <a:r>
              <a:rPr lang="en-US" altLang="zh-CN" b="1" spc="-100" dirty="0">
                <a:solidFill>
                  <a:srgbClr val="800080"/>
                </a:solidFill>
                <a:latin typeface="+mn-ea"/>
              </a:rPr>
              <a:t>Q</a:t>
            </a:r>
            <a:r>
              <a:rPr lang="zh-CN" altLang="en-US" b="1" spc="-100" dirty="0">
                <a:solidFill>
                  <a:srgbClr val="800080"/>
                </a:solidFill>
                <a:latin typeface="+mn-ea"/>
              </a:rPr>
              <a:t>同时为“假”。</a:t>
            </a:r>
            <a:endParaRPr lang="zh-CN" altLang="en-US" b="1"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508">
                                            <p:txEl>
                                              <p:pRg st="0" end="0"/>
                                            </p:txEl>
                                          </p:spTgt>
                                        </p:tgtEl>
                                        <p:attrNameLst>
                                          <p:attrName>style.visibility</p:attrName>
                                        </p:attrNameLst>
                                      </p:cBhvr>
                                      <p:to>
                                        <p:strVal val="visible"/>
                                      </p:to>
                                    </p:set>
                                    <p:animEffect transition="in" filter="circle(in)">
                                      <p:cBhvr>
                                        <p:cTn id="7" dur="2000"/>
                                        <p:tgtEl>
                                          <p:spTgt spid="2150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1509"/>
                                        </p:tgtEl>
                                        <p:attrNameLst>
                                          <p:attrName>style.visibility</p:attrName>
                                        </p:attrNameLst>
                                      </p:cBhvr>
                                      <p:to>
                                        <p:strVal val="visible"/>
                                      </p:to>
                                    </p:set>
                                    <p:anim calcmode="lin" valueType="num">
                                      <p:cBhvr additive="base">
                                        <p:cTn id="12" dur="500" fill="hold"/>
                                        <p:tgtEl>
                                          <p:spTgt spid="21509"/>
                                        </p:tgtEl>
                                        <p:attrNameLst>
                                          <p:attrName>ppt_x</p:attrName>
                                        </p:attrNameLst>
                                      </p:cBhvr>
                                      <p:tavLst>
                                        <p:tav tm="0">
                                          <p:val>
                                            <p:strVal val="#ppt_x"/>
                                          </p:val>
                                        </p:tav>
                                        <p:tav tm="100000">
                                          <p:val>
                                            <p:strVal val="#ppt_x"/>
                                          </p:val>
                                        </p:tav>
                                      </p:tavLst>
                                    </p:anim>
                                    <p:anim calcmode="lin" valueType="num">
                                      <p:cBhvr additive="base">
                                        <p:cTn id="13" dur="500" fill="hold"/>
                                        <p:tgtEl>
                                          <p:spTgt spid="2150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circle(in)">
                                      <p:cBhvr>
                                        <p:cTn id="23" dur="20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1511"/>
                                        </p:tgtEl>
                                        <p:attrNameLst>
                                          <p:attrName>style.visibility</p:attrName>
                                        </p:attrNameLst>
                                      </p:cBhvr>
                                      <p:to>
                                        <p:strVal val="visible"/>
                                      </p:to>
                                    </p:set>
                                    <p:anim calcmode="lin" valueType="num">
                                      <p:cBhvr additive="base">
                                        <p:cTn id="28" dur="500" fill="hold"/>
                                        <p:tgtEl>
                                          <p:spTgt spid="21511"/>
                                        </p:tgtEl>
                                        <p:attrNameLst>
                                          <p:attrName>ppt_x</p:attrName>
                                        </p:attrNameLst>
                                      </p:cBhvr>
                                      <p:tavLst>
                                        <p:tav tm="0">
                                          <p:val>
                                            <p:strVal val="#ppt_x"/>
                                          </p:val>
                                        </p:tav>
                                        <p:tav tm="100000">
                                          <p:val>
                                            <p:strVal val="#ppt_x"/>
                                          </p:val>
                                        </p:tav>
                                      </p:tavLst>
                                    </p:anim>
                                    <p:anim calcmode="lin" valueType="num">
                                      <p:cBhvr additive="base">
                                        <p:cTn id="29" dur="500" fill="hold"/>
                                        <p:tgtEl>
                                          <p:spTgt spid="2151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 calcmode="lin" valueType="num">
                                      <p:cBhvr additive="base">
                                        <p:cTn id="3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1">
                                            <p:txEl>
                                              <p:pRg st="0" end="0"/>
                                            </p:txEl>
                                          </p:spTgt>
                                        </p:tgtEl>
                                        <p:attrNameLst>
                                          <p:attrName>style.visibility</p:attrName>
                                        </p:attrNameLst>
                                      </p:cBhvr>
                                      <p:to>
                                        <p:strVal val="visible"/>
                                      </p:to>
                                    </p:set>
                                    <p:anim calcmode="lin" valueType="num">
                                      <p:cBhvr additive="base">
                                        <p:cTn id="40"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
                                            <p:txEl>
                                              <p:pRg st="0" end="0"/>
                                            </p:txEl>
                                          </p:spTgt>
                                        </p:tgtEl>
                                        <p:attrNameLst>
                                          <p:attrName>style.visibility</p:attrName>
                                        </p:attrNameLst>
                                      </p:cBhvr>
                                      <p:to>
                                        <p:strVal val="visible"/>
                                      </p:to>
                                    </p:set>
                                    <p:anim calcmode="lin" valueType="num">
                                      <p:cBhvr additive="base">
                                        <p:cTn id="46"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circle(in)">
                                      <p:cBhvr>
                                        <p:cTn id="52" dur="20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57" dur="500"/>
                                        <p:tgtEl>
                                          <p:spTgt spid="3">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6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build="p" autoUpdateAnimBg="0"/>
      <p:bldP spid="21509" grpId="0" animBg="1" autoUpdateAnimBg="0"/>
      <p:bldP spid="10" grpId="0" build="p" autoUpdateAnimBg="0"/>
      <p:bldP spid="11" grpId="0" build="p" autoUpdateAnimBg="0"/>
      <p:bldP spid="12" grpId="0" build="p" autoUpdateAnimBg="0"/>
      <p:bldP spid="14" grpId="0"/>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a:extLst>
              <a:ext uri="{FF2B5EF4-FFF2-40B4-BE49-F238E27FC236}">
                <a16:creationId xmlns:a16="http://schemas.microsoft.com/office/drawing/2014/main" id="{BD6C64E6-BD28-486A-AFA1-CCC0FB76532B}"/>
              </a:ext>
            </a:extLst>
          </p:cNvPr>
          <p:cNvSpPr>
            <a:spLocks noChangeArrowheads="1"/>
          </p:cNvSpPr>
          <p:nvPr/>
        </p:nvSpPr>
        <p:spPr bwMode="auto">
          <a:xfrm>
            <a:off x="233471" y="913870"/>
            <a:ext cx="11807585" cy="1601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50000"/>
              </a:lnSpc>
              <a:buNone/>
            </a:pPr>
            <a:r>
              <a:rPr lang="zh-CN" altLang="en-US" sz="2399" dirty="0">
                <a:solidFill>
                  <a:srgbClr val="C00000"/>
                </a:solidFill>
                <a:latin typeface="微软雅黑"/>
                <a:ea typeface="微软雅黑"/>
              </a:rPr>
              <a:t>定义</a:t>
            </a:r>
            <a:r>
              <a:rPr lang="en-US" altLang="zh-CN" sz="2399" dirty="0">
                <a:solidFill>
                  <a:srgbClr val="C00000"/>
                </a:solidFill>
                <a:latin typeface="微软雅黑"/>
                <a:ea typeface="微软雅黑"/>
              </a:rPr>
              <a:t>2.5  </a:t>
            </a:r>
            <a:r>
              <a:rPr lang="zh-CN" altLang="en-US" sz="2399" dirty="0">
                <a:latin typeface="微软雅黑"/>
                <a:ea typeface="微软雅黑"/>
              </a:rPr>
              <a:t>设</a:t>
            </a:r>
            <a:r>
              <a:rPr lang="en-US" altLang="zh-CN" sz="2399" dirty="0">
                <a:latin typeface="微软雅黑"/>
                <a:ea typeface="微软雅黑"/>
              </a:rPr>
              <a:t>P</a:t>
            </a:r>
            <a:r>
              <a:rPr lang="zh-CN" altLang="en-US" sz="2399" dirty="0">
                <a:latin typeface="微软雅黑"/>
                <a:ea typeface="微软雅黑"/>
              </a:rPr>
              <a:t>、</a:t>
            </a:r>
            <a:r>
              <a:rPr lang="en-US" altLang="zh-CN" sz="2399" dirty="0">
                <a:latin typeface="微软雅黑"/>
                <a:ea typeface="微软雅黑"/>
              </a:rPr>
              <a:t>Q</a:t>
            </a:r>
            <a:r>
              <a:rPr lang="zh-CN" altLang="en-US" sz="2399" dirty="0">
                <a:latin typeface="微软雅黑"/>
                <a:ea typeface="微软雅黑"/>
              </a:rPr>
              <a:t>是任意两个命题，称复合命题“</a:t>
            </a:r>
            <a:r>
              <a:rPr lang="zh-CN" altLang="en-US" sz="2399" dirty="0">
                <a:solidFill>
                  <a:srgbClr val="0000FF"/>
                </a:solidFill>
                <a:latin typeface="微软雅黑"/>
                <a:ea typeface="微软雅黑"/>
              </a:rPr>
              <a:t>如果</a:t>
            </a:r>
            <a:r>
              <a:rPr lang="en-US" altLang="zh-CN" sz="2399" dirty="0">
                <a:solidFill>
                  <a:srgbClr val="0000FF"/>
                </a:solidFill>
                <a:latin typeface="微软雅黑"/>
                <a:ea typeface="微软雅黑"/>
              </a:rPr>
              <a:t>P</a:t>
            </a:r>
            <a:r>
              <a:rPr lang="zh-CN" altLang="en-US" sz="2399" dirty="0">
                <a:solidFill>
                  <a:srgbClr val="0000FF"/>
                </a:solidFill>
                <a:latin typeface="微软雅黑"/>
                <a:ea typeface="微软雅黑"/>
              </a:rPr>
              <a:t>，则</a:t>
            </a:r>
            <a:r>
              <a:rPr lang="en-US" altLang="zh-CN" sz="2399" dirty="0">
                <a:solidFill>
                  <a:srgbClr val="0000FF"/>
                </a:solidFill>
                <a:latin typeface="微软雅黑"/>
                <a:ea typeface="微软雅黑"/>
              </a:rPr>
              <a:t>Q</a:t>
            </a:r>
            <a:r>
              <a:rPr lang="en-US" altLang="zh-CN" sz="2399" dirty="0">
                <a:latin typeface="微软雅黑"/>
                <a:ea typeface="微软雅黑"/>
              </a:rPr>
              <a:t>”</a:t>
            </a:r>
            <a:r>
              <a:rPr lang="zh-CN" altLang="en-US" sz="2399" dirty="0">
                <a:latin typeface="微软雅黑"/>
                <a:ea typeface="微软雅黑"/>
              </a:rPr>
              <a:t>为</a:t>
            </a:r>
            <a:r>
              <a:rPr lang="en-US" altLang="zh-CN" sz="2399" dirty="0">
                <a:solidFill>
                  <a:srgbClr val="3333FF"/>
                </a:solidFill>
                <a:latin typeface="微软雅黑"/>
                <a:ea typeface="微软雅黑"/>
              </a:rPr>
              <a:t>P</a:t>
            </a:r>
            <a:r>
              <a:rPr lang="zh-CN" altLang="en-US" sz="2399" dirty="0">
                <a:solidFill>
                  <a:srgbClr val="3333FF"/>
                </a:solidFill>
                <a:latin typeface="微软雅黑"/>
                <a:ea typeface="微软雅黑"/>
              </a:rPr>
              <a:t>与</a:t>
            </a:r>
            <a:r>
              <a:rPr lang="en-US" altLang="zh-CN" sz="2399" dirty="0">
                <a:solidFill>
                  <a:srgbClr val="3333FF"/>
                </a:solidFill>
                <a:latin typeface="微软雅黑"/>
                <a:ea typeface="微软雅黑"/>
              </a:rPr>
              <a:t>Q</a:t>
            </a:r>
            <a:r>
              <a:rPr lang="zh-CN" altLang="en-US" sz="2399" dirty="0">
                <a:solidFill>
                  <a:srgbClr val="3333FF"/>
                </a:solidFill>
                <a:latin typeface="微软雅黑"/>
                <a:ea typeface="微软雅黑"/>
              </a:rPr>
              <a:t>的蕴涵式</a:t>
            </a:r>
            <a:r>
              <a:rPr lang="en-US" altLang="zh-CN" sz="2399" dirty="0">
                <a:latin typeface="微软雅黑"/>
                <a:ea typeface="微软雅黑"/>
              </a:rPr>
              <a:t>(Implication)</a:t>
            </a:r>
            <a:r>
              <a:rPr lang="zh-CN" altLang="en-US" sz="2399" dirty="0">
                <a:latin typeface="微软雅黑"/>
                <a:ea typeface="微软雅黑"/>
              </a:rPr>
              <a:t>，</a:t>
            </a:r>
            <a:r>
              <a:rPr lang="zh-CN" altLang="en-US" sz="2399" dirty="0">
                <a:solidFill>
                  <a:srgbClr val="3333FF"/>
                </a:solidFill>
                <a:latin typeface="微软雅黑"/>
                <a:ea typeface="微软雅黑"/>
              </a:rPr>
              <a:t>记作</a:t>
            </a:r>
            <a:r>
              <a:rPr lang="en-US" altLang="zh-CN" sz="2399" dirty="0">
                <a:solidFill>
                  <a:srgbClr val="3333FF"/>
                </a:solidFill>
                <a:latin typeface="微软雅黑"/>
                <a:ea typeface="微软雅黑"/>
              </a:rPr>
              <a:t>P→Q</a:t>
            </a:r>
            <a:r>
              <a:rPr lang="zh-CN" altLang="en-US" sz="2399" dirty="0">
                <a:solidFill>
                  <a:srgbClr val="3333FF"/>
                </a:solidFill>
                <a:latin typeface="微软雅黑"/>
                <a:ea typeface="微软雅黑"/>
              </a:rPr>
              <a:t>，称符号“→” 为蕴涵联结词</a:t>
            </a:r>
            <a:r>
              <a:rPr lang="zh-CN" altLang="en-US" sz="2399" dirty="0">
                <a:latin typeface="微软雅黑"/>
                <a:ea typeface="微软雅黑"/>
              </a:rPr>
              <a:t>，</a:t>
            </a:r>
            <a:r>
              <a:rPr lang="en-US" altLang="zh-CN" sz="2399" dirty="0">
                <a:latin typeface="微软雅黑"/>
                <a:ea typeface="微软雅黑"/>
              </a:rPr>
              <a:t>P</a:t>
            </a:r>
            <a:r>
              <a:rPr lang="zh-CN" altLang="en-US" sz="2399" dirty="0">
                <a:latin typeface="微软雅黑"/>
                <a:ea typeface="微软雅黑"/>
              </a:rPr>
              <a:t>为蕴涵式的</a:t>
            </a:r>
            <a:r>
              <a:rPr lang="zh-CN" altLang="en-US" sz="2399" dirty="0">
                <a:solidFill>
                  <a:srgbClr val="3333FF"/>
                </a:solidFill>
                <a:latin typeface="微软雅黑"/>
                <a:ea typeface="微软雅黑"/>
              </a:rPr>
              <a:t>前件</a:t>
            </a:r>
            <a:r>
              <a:rPr lang="zh-CN" altLang="en-US" sz="2399" dirty="0">
                <a:latin typeface="微软雅黑"/>
                <a:ea typeface="微软雅黑"/>
              </a:rPr>
              <a:t>，</a:t>
            </a:r>
            <a:r>
              <a:rPr lang="en-US" altLang="zh-CN" sz="2399" dirty="0">
                <a:latin typeface="微软雅黑"/>
                <a:ea typeface="微软雅黑"/>
              </a:rPr>
              <a:t>Q</a:t>
            </a:r>
            <a:r>
              <a:rPr lang="zh-CN" altLang="en-US" sz="2399" dirty="0">
                <a:latin typeface="微软雅黑"/>
                <a:ea typeface="微软雅黑"/>
              </a:rPr>
              <a:t>为蕴涵式的</a:t>
            </a:r>
            <a:r>
              <a:rPr lang="zh-CN" altLang="en-US" sz="2399" dirty="0">
                <a:solidFill>
                  <a:srgbClr val="3333FF"/>
                </a:solidFill>
                <a:latin typeface="微软雅黑"/>
                <a:ea typeface="微软雅黑"/>
              </a:rPr>
              <a:t>后件</a:t>
            </a:r>
            <a:r>
              <a:rPr lang="zh-CN" altLang="en-US" sz="2399" dirty="0">
                <a:latin typeface="微软雅黑"/>
                <a:ea typeface="微软雅黑"/>
              </a:rPr>
              <a:t>。</a:t>
            </a:r>
          </a:p>
        </p:txBody>
      </p:sp>
      <p:sp>
        <p:nvSpPr>
          <p:cNvPr id="22533" name="Rectangle 4">
            <a:extLst>
              <a:ext uri="{FF2B5EF4-FFF2-40B4-BE49-F238E27FC236}">
                <a16:creationId xmlns:a16="http://schemas.microsoft.com/office/drawing/2014/main" id="{66445BA9-9E9E-463C-858E-2FE32A90427F}"/>
              </a:ext>
            </a:extLst>
          </p:cNvPr>
          <p:cNvSpPr>
            <a:spLocks noChangeArrowheads="1"/>
          </p:cNvSpPr>
          <p:nvPr/>
        </p:nvSpPr>
        <p:spPr bwMode="auto">
          <a:xfrm>
            <a:off x="250033" y="3262953"/>
            <a:ext cx="7525059" cy="1142489"/>
          </a:xfrm>
          <a:prstGeom prst="rect">
            <a:avLst/>
          </a:prstGeom>
          <a:solidFill>
            <a:srgbClr val="1157AB"/>
          </a:solidFill>
          <a:ln>
            <a:noFill/>
          </a:ln>
          <a:extLst/>
        </p:spPr>
        <p:txBody>
          <a:bodyPr wrap="square" lIns="35997" tIns="35997" rIns="35997" bIns="35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50000"/>
              </a:lnSpc>
              <a:buNone/>
            </a:pPr>
            <a:r>
              <a:rPr lang="zh-CN" altLang="en-US" sz="2299" dirty="0">
                <a:solidFill>
                  <a:prstClr val="white"/>
                </a:solidFill>
                <a:latin typeface="微软雅黑"/>
                <a:ea typeface="微软雅黑"/>
              </a:rPr>
              <a:t>例如，若</a:t>
            </a:r>
            <a:r>
              <a:rPr lang="en-US" altLang="zh-CN" sz="2299" dirty="0">
                <a:solidFill>
                  <a:prstClr val="white"/>
                </a:solidFill>
                <a:latin typeface="微软雅黑"/>
                <a:ea typeface="微软雅黑"/>
              </a:rPr>
              <a:t>P</a:t>
            </a:r>
            <a:r>
              <a:rPr lang="zh-CN" altLang="en-US" sz="2299" dirty="0">
                <a:solidFill>
                  <a:prstClr val="white"/>
                </a:solidFill>
                <a:latin typeface="微软雅黑"/>
                <a:ea typeface="微软雅黑"/>
              </a:rPr>
              <a:t>：周末天气晴朗；</a:t>
            </a:r>
            <a:r>
              <a:rPr lang="en-US" altLang="zh-CN" sz="2299" dirty="0">
                <a:solidFill>
                  <a:prstClr val="white"/>
                </a:solidFill>
                <a:latin typeface="微软雅黑"/>
                <a:ea typeface="微软雅黑"/>
              </a:rPr>
              <a:t>Q</a:t>
            </a:r>
            <a:r>
              <a:rPr lang="zh-CN" altLang="en-US" sz="2299" dirty="0">
                <a:solidFill>
                  <a:prstClr val="white"/>
                </a:solidFill>
                <a:latin typeface="微软雅黑"/>
                <a:ea typeface="微软雅黑"/>
              </a:rPr>
              <a:t>：我们将到郊外旅游。</a:t>
            </a:r>
          </a:p>
          <a:p>
            <a:pPr defTabSz="1219261">
              <a:lnSpc>
                <a:spcPct val="150000"/>
              </a:lnSpc>
              <a:buNone/>
            </a:pPr>
            <a:r>
              <a:rPr lang="zh-CN" altLang="en-US" sz="2299" dirty="0">
                <a:solidFill>
                  <a:prstClr val="white"/>
                </a:solidFill>
                <a:latin typeface="微软雅黑"/>
                <a:ea typeface="微软雅黑"/>
              </a:rPr>
              <a:t>则如果周末天气晴朗，则我们将郊外旅游可符号化为</a:t>
            </a:r>
            <a:r>
              <a:rPr lang="en-US" altLang="zh-CN" sz="2299" dirty="0">
                <a:solidFill>
                  <a:prstClr val="white"/>
                </a:solidFill>
                <a:latin typeface="微软雅黑"/>
              </a:rPr>
              <a:t>P→Q</a:t>
            </a:r>
            <a:endParaRPr lang="zh-CN" altLang="en-US" sz="2299" dirty="0">
              <a:solidFill>
                <a:prstClr val="white"/>
              </a:solidFill>
              <a:latin typeface="微软雅黑"/>
              <a:ea typeface="微软雅黑"/>
            </a:endParaRPr>
          </a:p>
        </p:txBody>
      </p:sp>
      <p:graphicFrame>
        <p:nvGraphicFramePr>
          <p:cNvPr id="22535" name="Group 7">
            <a:extLst>
              <a:ext uri="{FF2B5EF4-FFF2-40B4-BE49-F238E27FC236}">
                <a16:creationId xmlns:a16="http://schemas.microsoft.com/office/drawing/2014/main" id="{5899A0B8-E699-4148-A40C-E1248C073B0C}"/>
              </a:ext>
            </a:extLst>
          </p:cNvPr>
          <p:cNvGraphicFramePr>
            <a:graphicFrameLocks noGrp="1"/>
          </p:cNvGraphicFramePr>
          <p:nvPr>
            <p:extLst/>
          </p:nvPr>
        </p:nvGraphicFramePr>
        <p:xfrm>
          <a:off x="7775091" y="2732549"/>
          <a:ext cx="4065511" cy="2009185"/>
        </p:xfrm>
        <a:graphic>
          <a:graphicData uri="http://schemas.openxmlformats.org/drawingml/2006/table">
            <a:tbl>
              <a:tblPr/>
              <a:tblGrid>
                <a:gridCol w="1373282">
                  <a:extLst>
                    <a:ext uri="{9D8B030D-6E8A-4147-A177-3AD203B41FA5}">
                      <a16:colId xmlns:a16="http://schemas.microsoft.com/office/drawing/2014/main" val="20000"/>
                    </a:ext>
                  </a:extLst>
                </a:gridCol>
                <a:gridCol w="1348832">
                  <a:extLst>
                    <a:ext uri="{9D8B030D-6E8A-4147-A177-3AD203B41FA5}">
                      <a16:colId xmlns:a16="http://schemas.microsoft.com/office/drawing/2014/main" val="20001"/>
                    </a:ext>
                  </a:extLst>
                </a:gridCol>
                <a:gridCol w="1343397">
                  <a:extLst>
                    <a:ext uri="{9D8B030D-6E8A-4147-A177-3AD203B41FA5}">
                      <a16:colId xmlns:a16="http://schemas.microsoft.com/office/drawing/2014/main" val="20002"/>
                    </a:ext>
                  </a:extLst>
                </a:gridCol>
              </a:tblGrid>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P</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extLst>
                  <a:ext uri="{0D108BD9-81ED-4DB2-BD59-A6C34878D82A}">
                    <a16:rowId xmlns:a16="http://schemas.microsoft.com/office/drawing/2014/main" val="10000"/>
                  </a:ext>
                </a:extLst>
              </a:tr>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10001"/>
                  </a:ext>
                </a:extLst>
              </a:tr>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extLst>
                  <a:ext uri="{0D108BD9-81ED-4DB2-BD59-A6C34878D82A}">
                    <a16:rowId xmlns:a16="http://schemas.microsoft.com/office/drawing/2014/main" val="10002"/>
                  </a:ext>
                </a:extLst>
              </a:tr>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10003"/>
                  </a:ext>
                </a:extLst>
              </a:tr>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extLst>
                  <a:ext uri="{0D108BD9-81ED-4DB2-BD59-A6C34878D82A}">
                    <a16:rowId xmlns:a16="http://schemas.microsoft.com/office/drawing/2014/main" val="10004"/>
                  </a:ext>
                </a:extLst>
              </a:tr>
            </a:tbl>
          </a:graphicData>
        </a:graphic>
      </p:graphicFrame>
      <p:sp>
        <p:nvSpPr>
          <p:cNvPr id="8" name="Rectangle 2">
            <a:extLst>
              <a:ext uri="{FF2B5EF4-FFF2-40B4-BE49-F238E27FC236}">
                <a16:creationId xmlns:a16="http://schemas.microsoft.com/office/drawing/2014/main" id="{1923078D-3CCE-4DCD-89F9-A2D4BD14F46B}"/>
              </a:ext>
            </a:extLst>
          </p:cNvPr>
          <p:cNvSpPr>
            <a:spLocks noChangeArrowheads="1"/>
          </p:cNvSpPr>
          <p:nvPr/>
        </p:nvSpPr>
        <p:spPr bwMode="auto">
          <a:xfrm>
            <a:off x="930287" y="269878"/>
            <a:ext cx="3384355" cy="6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90000"/>
              </a:lnSpc>
              <a:spcBef>
                <a:spcPct val="0"/>
              </a:spcBef>
              <a:buClrTx/>
              <a:buNone/>
            </a:pPr>
            <a:r>
              <a:rPr lang="en-US" altLang="zh-CN" sz="2199" dirty="0">
                <a:solidFill>
                  <a:prstClr val="white"/>
                </a:solidFill>
                <a:latin typeface="微软雅黑"/>
                <a:ea typeface="微软雅黑"/>
              </a:rPr>
              <a:t>4</a:t>
            </a:r>
            <a:r>
              <a:rPr lang="zh-CN" altLang="en-US" sz="2199" dirty="0">
                <a:solidFill>
                  <a:prstClr val="white"/>
                </a:solidFill>
                <a:latin typeface="微软雅黑"/>
                <a:ea typeface="微软雅黑"/>
              </a:rPr>
              <a:t>、蕴涵联结词</a:t>
            </a:r>
          </a:p>
        </p:txBody>
      </p:sp>
      <mc:AlternateContent xmlns:mc="http://schemas.openxmlformats.org/markup-compatibility/2006" xmlns:a14="http://schemas.microsoft.com/office/drawing/2010/main">
        <mc:Choice Requires="a14">
          <p:sp>
            <p:nvSpPr>
              <p:cNvPr id="9" name="矩形 8"/>
              <p:cNvSpPr/>
              <p:nvPr/>
            </p:nvSpPr>
            <p:spPr>
              <a:xfrm>
                <a:off x="194688" y="2711791"/>
                <a:ext cx="6032149" cy="461532"/>
              </a:xfrm>
              <a:prstGeom prst="rect">
                <a:avLst/>
              </a:prstGeom>
            </p:spPr>
            <p:txBody>
              <a:bodyPr wrap="square">
                <a:spAutoFit/>
              </a:bodyPr>
              <a:lstStyle/>
              <a:p>
                <a:pPr defTabSz="1219261"/>
                <a:r>
                  <a:rPr lang="en-US" altLang="zh-CN" sz="2399" b="1" dirty="0">
                    <a:solidFill>
                      <a:prstClr val="black"/>
                    </a:solidFill>
                    <a:latin typeface="微软雅黑"/>
                    <a:ea typeface="微软雅黑"/>
                  </a:rPr>
                  <a:t>“</a:t>
                </a:r>
                <a14:m>
                  <m:oMath xmlns:m="http://schemas.openxmlformats.org/officeDocument/2006/math">
                    <m:r>
                      <m:rPr>
                        <m:nor/>
                      </m:rPr>
                      <a:rPr lang="en-US" altLang="zh-CN" sz="2399" b="1" dirty="0">
                        <a:solidFill>
                          <a:prstClr val="black"/>
                        </a:solidFill>
                        <a:latin typeface="微软雅黑"/>
                        <a:ea typeface="微软雅黑"/>
                      </a:rPr>
                      <m:t>P</m:t>
                    </m:r>
                    <m:r>
                      <m:rPr>
                        <m:nor/>
                      </m:rPr>
                      <a:rPr lang="en-US" altLang="zh-CN" b="1" dirty="0">
                        <a:solidFill>
                          <a:srgbClr val="800080"/>
                        </a:solidFill>
                        <a:latin typeface="+mn-ea"/>
                      </a:rPr>
                      <m:t>→</m:t>
                    </m:r>
                    <m:r>
                      <m:rPr>
                        <m:nor/>
                      </m:rPr>
                      <a:rPr lang="en-US" altLang="zh-CN" sz="2399" b="1" dirty="0">
                        <a:solidFill>
                          <a:prstClr val="black"/>
                        </a:solidFill>
                        <a:latin typeface="微软雅黑"/>
                        <a:ea typeface="微软雅黑"/>
                      </a:rPr>
                      <m:t>Q</m:t>
                    </m:r>
                  </m:oMath>
                </a14:m>
                <a:r>
                  <a:rPr lang="en-US" altLang="zh-CN" sz="2399" b="1" dirty="0">
                    <a:solidFill>
                      <a:prstClr val="black"/>
                    </a:solidFill>
                    <a:latin typeface="微软雅黑"/>
                    <a:ea typeface="微软雅黑"/>
                  </a:rPr>
                  <a:t>”</a:t>
                </a:r>
                <a:r>
                  <a:rPr lang="zh-CN" altLang="zh-CN" sz="2399" b="1" dirty="0">
                    <a:solidFill>
                      <a:prstClr val="black"/>
                    </a:solidFill>
                    <a:latin typeface="微软雅黑"/>
                    <a:ea typeface="微软雅黑"/>
                  </a:rPr>
                  <a:t>的所有可能真值结果如</a:t>
                </a:r>
                <a:r>
                  <a:rPr lang="zh-CN" altLang="en-US" sz="2399" b="1" dirty="0">
                    <a:solidFill>
                      <a:prstClr val="black"/>
                    </a:solidFill>
                    <a:latin typeface="微软雅黑"/>
                    <a:ea typeface="微软雅黑"/>
                  </a:rPr>
                  <a:t>右</a:t>
                </a:r>
                <a:r>
                  <a:rPr lang="zh-CN" altLang="zh-CN" sz="2399" b="1" dirty="0">
                    <a:solidFill>
                      <a:prstClr val="black"/>
                    </a:solidFill>
                    <a:latin typeface="微软雅黑"/>
                    <a:ea typeface="微软雅黑"/>
                  </a:rPr>
                  <a:t>表所示</a:t>
                </a:r>
                <a:r>
                  <a:rPr lang="zh-CN" altLang="en-US" sz="2399" b="1" dirty="0">
                    <a:solidFill>
                      <a:prstClr val="black"/>
                    </a:solidFill>
                    <a:latin typeface="微软雅黑"/>
                    <a:ea typeface="微软雅黑"/>
                  </a:rPr>
                  <a:t>。</a:t>
                </a:r>
              </a:p>
            </p:txBody>
          </p:sp>
        </mc:Choice>
        <mc:Fallback xmlns="">
          <p:sp>
            <p:nvSpPr>
              <p:cNvPr id="9" name="矩形 8"/>
              <p:cNvSpPr>
                <a:spLocks noRot="1" noChangeAspect="1" noMove="1" noResize="1" noEditPoints="1" noAdjustHandles="1" noChangeArrowheads="1" noChangeShapeType="1" noTextEdit="1"/>
              </p:cNvSpPr>
              <p:nvPr/>
            </p:nvSpPr>
            <p:spPr>
              <a:xfrm>
                <a:off x="194688" y="2711791"/>
                <a:ext cx="6032149" cy="461532"/>
              </a:xfrm>
              <a:prstGeom prst="rect">
                <a:avLst/>
              </a:prstGeom>
              <a:blipFill>
                <a:blip r:embed="rId3"/>
                <a:stretch>
                  <a:fillRect l="-1618" t="-10526" r="-6572" b="-28947"/>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7D1DC091-F4C1-4C14-B8D3-6EC6DC469E01}"/>
              </a:ext>
            </a:extLst>
          </p:cNvPr>
          <p:cNvSpPr/>
          <p:nvPr/>
        </p:nvSpPr>
        <p:spPr>
          <a:xfrm>
            <a:off x="1764" y="4422665"/>
            <a:ext cx="11315602" cy="2242401"/>
          </a:xfrm>
          <a:prstGeom prst="rect">
            <a:avLst/>
          </a:prstGeom>
        </p:spPr>
        <p:txBody>
          <a:bodyPr wrap="square">
            <a:spAutoFit/>
          </a:bodyPr>
          <a:lstStyle/>
          <a:p>
            <a:pPr indent="267890" defTabSz="1219261">
              <a:lnSpc>
                <a:spcPct val="150000"/>
              </a:lnSpc>
            </a:pPr>
            <a:r>
              <a:rPr lang="zh-CN" altLang="zh-CN" sz="2399" b="1" dirty="0">
                <a:solidFill>
                  <a:srgbClr val="C00000"/>
                </a:solidFill>
                <a:latin typeface="微软雅黑"/>
                <a:ea typeface="微软雅黑"/>
              </a:rPr>
              <a:t>例</a:t>
            </a:r>
            <a:r>
              <a:rPr lang="en-US" altLang="zh-CN" sz="2399" b="1" dirty="0">
                <a:solidFill>
                  <a:srgbClr val="C00000"/>
                </a:solidFill>
                <a:latin typeface="微软雅黑"/>
                <a:ea typeface="微软雅黑"/>
              </a:rPr>
              <a:t>2.5  </a:t>
            </a:r>
            <a:r>
              <a:rPr lang="zh-CN" altLang="zh-CN" sz="2399" b="1" dirty="0">
                <a:solidFill>
                  <a:srgbClr val="000000"/>
                </a:solidFill>
                <a:latin typeface="微软雅黑"/>
                <a:ea typeface="微软雅黑"/>
              </a:rPr>
              <a:t>符号化下列命题，并确定其真值。</a:t>
            </a:r>
          </a:p>
          <a:p>
            <a:pPr indent="266620" defTabSz="1219261">
              <a:lnSpc>
                <a:spcPct val="150000"/>
              </a:lnSpc>
            </a:pPr>
            <a:r>
              <a:rPr lang="en-US" altLang="zh-CN" sz="2399" b="1" dirty="0">
                <a:solidFill>
                  <a:srgbClr val="000000"/>
                </a:solidFill>
                <a:latin typeface="微软雅黑"/>
                <a:ea typeface="微软雅黑"/>
              </a:rPr>
              <a:t>      </a:t>
            </a:r>
            <a:r>
              <a:rPr lang="zh-CN" altLang="zh-CN" sz="2399" b="1" dirty="0">
                <a:solidFill>
                  <a:srgbClr val="000000"/>
                </a:solidFill>
                <a:latin typeface="微软雅黑"/>
                <a:ea typeface="微软雅黑"/>
              </a:rPr>
              <a:t>（</a:t>
            </a:r>
            <a:r>
              <a:rPr lang="en-US" altLang="zh-CN" sz="2399" b="1" dirty="0">
                <a:solidFill>
                  <a:srgbClr val="000000"/>
                </a:solidFill>
                <a:latin typeface="微软雅黑"/>
                <a:ea typeface="微软雅黑"/>
              </a:rPr>
              <a:t>1</a:t>
            </a:r>
            <a:r>
              <a:rPr lang="zh-CN" altLang="zh-CN" sz="2399" b="1" dirty="0">
                <a:solidFill>
                  <a:srgbClr val="000000"/>
                </a:solidFill>
                <a:latin typeface="微软雅黑"/>
                <a:ea typeface="微软雅黑"/>
              </a:rPr>
              <a:t>）如果鸟会飞，那么</a:t>
            </a:r>
            <a:r>
              <a:rPr lang="en-US" altLang="zh-CN" sz="2399" b="1" dirty="0">
                <a:solidFill>
                  <a:srgbClr val="000000"/>
                </a:solidFill>
                <a:latin typeface="微软雅黑"/>
                <a:ea typeface="微软雅黑"/>
              </a:rPr>
              <a:t>2+2=5</a:t>
            </a:r>
            <a:r>
              <a:rPr lang="zh-CN" altLang="zh-CN" sz="2399" b="1" dirty="0">
                <a:solidFill>
                  <a:srgbClr val="000000"/>
                </a:solidFill>
                <a:latin typeface="微软雅黑"/>
                <a:ea typeface="微软雅黑"/>
              </a:rPr>
              <a:t>。（</a:t>
            </a:r>
            <a:r>
              <a:rPr lang="en-US" altLang="zh-CN" sz="2399" b="1" dirty="0">
                <a:solidFill>
                  <a:srgbClr val="000000"/>
                </a:solidFill>
                <a:latin typeface="微软雅黑"/>
                <a:ea typeface="微软雅黑"/>
              </a:rPr>
              <a:t>2</a:t>
            </a:r>
            <a:r>
              <a:rPr lang="zh-CN" altLang="zh-CN" sz="2399" b="1" dirty="0">
                <a:solidFill>
                  <a:srgbClr val="000000"/>
                </a:solidFill>
                <a:latin typeface="微软雅黑"/>
                <a:ea typeface="微软雅黑"/>
              </a:rPr>
              <a:t>）如果</a:t>
            </a:r>
            <a:r>
              <a:rPr lang="en-US" altLang="zh-CN" sz="2399" b="1" dirty="0">
                <a:solidFill>
                  <a:srgbClr val="000000"/>
                </a:solidFill>
                <a:latin typeface="微软雅黑"/>
                <a:ea typeface="微软雅黑"/>
              </a:rPr>
              <a:t>1</a:t>
            </a:r>
            <a:r>
              <a:rPr lang="zh-CN" altLang="zh-CN" sz="2399" b="1" dirty="0">
                <a:solidFill>
                  <a:srgbClr val="000000"/>
                </a:solidFill>
                <a:latin typeface="微软雅黑"/>
                <a:ea typeface="微软雅黑"/>
              </a:rPr>
              <a:t>是偶数，那么同位角相等。</a:t>
            </a:r>
          </a:p>
          <a:p>
            <a:pPr indent="267890" defTabSz="1219261">
              <a:lnSpc>
                <a:spcPct val="150000"/>
              </a:lnSpc>
            </a:pPr>
            <a:r>
              <a:rPr lang="zh-CN" altLang="zh-CN" sz="2399" b="1" dirty="0">
                <a:solidFill>
                  <a:srgbClr val="C00000"/>
                </a:solidFill>
                <a:latin typeface="微软雅黑"/>
                <a:ea typeface="微软雅黑"/>
              </a:rPr>
              <a:t>解</a:t>
            </a:r>
            <a:r>
              <a:rPr lang="en-US" altLang="zh-CN" sz="2399" b="1" dirty="0">
                <a:solidFill>
                  <a:srgbClr val="C00000"/>
                </a:solidFill>
                <a:latin typeface="微软雅黑"/>
                <a:ea typeface="微软雅黑"/>
              </a:rPr>
              <a:t> </a:t>
            </a:r>
            <a:r>
              <a:rPr lang="en-US" altLang="zh-CN" sz="2399" b="1" dirty="0">
                <a:solidFill>
                  <a:srgbClr val="000000"/>
                </a:solidFill>
                <a:latin typeface="微软雅黑"/>
                <a:ea typeface="微软雅黑"/>
              </a:rPr>
              <a:t> </a:t>
            </a:r>
            <a:r>
              <a:rPr lang="zh-CN" altLang="zh-CN" sz="2399" b="1" dirty="0">
                <a:solidFill>
                  <a:srgbClr val="000000"/>
                </a:solidFill>
                <a:latin typeface="微软雅黑"/>
                <a:ea typeface="微软雅黑"/>
              </a:rPr>
              <a:t>（</a:t>
            </a:r>
            <a:r>
              <a:rPr lang="en-US" altLang="zh-CN" sz="2399" b="1" dirty="0">
                <a:solidFill>
                  <a:srgbClr val="000000"/>
                </a:solidFill>
                <a:latin typeface="微软雅黑"/>
                <a:ea typeface="微软雅黑"/>
              </a:rPr>
              <a:t>1</a:t>
            </a:r>
            <a:r>
              <a:rPr lang="zh-CN" altLang="zh-CN" sz="2399" b="1" dirty="0">
                <a:solidFill>
                  <a:srgbClr val="000000"/>
                </a:solidFill>
                <a:latin typeface="微软雅黑"/>
                <a:ea typeface="微软雅黑"/>
              </a:rPr>
              <a:t>）设</a:t>
            </a:r>
            <a:r>
              <a:rPr lang="en-US" altLang="zh-CN" sz="2399" b="1" dirty="0">
                <a:solidFill>
                  <a:srgbClr val="000000"/>
                </a:solidFill>
                <a:latin typeface="微软雅黑"/>
                <a:ea typeface="微软雅黑"/>
              </a:rPr>
              <a:t>P</a:t>
            </a:r>
            <a:r>
              <a:rPr lang="zh-CN" altLang="zh-CN" sz="2399" b="1" dirty="0">
                <a:solidFill>
                  <a:srgbClr val="000000"/>
                </a:solidFill>
                <a:latin typeface="微软雅黑"/>
                <a:ea typeface="微软雅黑"/>
              </a:rPr>
              <a:t>：鸟会飞；</a:t>
            </a:r>
            <a:r>
              <a:rPr lang="en-US" altLang="zh-CN" sz="2399" b="1" dirty="0">
                <a:solidFill>
                  <a:srgbClr val="000000"/>
                </a:solidFill>
                <a:latin typeface="微软雅黑"/>
                <a:ea typeface="微软雅黑"/>
              </a:rPr>
              <a:t>Q</a:t>
            </a:r>
            <a:r>
              <a:rPr lang="zh-CN" altLang="zh-CN" sz="2399" b="1" dirty="0">
                <a:solidFill>
                  <a:srgbClr val="000000"/>
                </a:solidFill>
                <a:latin typeface="微软雅黑"/>
                <a:ea typeface="微软雅黑"/>
              </a:rPr>
              <a:t>：</a:t>
            </a:r>
            <a:r>
              <a:rPr lang="en-US" altLang="zh-CN" sz="2399" b="1" dirty="0">
                <a:solidFill>
                  <a:srgbClr val="000000"/>
                </a:solidFill>
                <a:latin typeface="微软雅黑"/>
                <a:ea typeface="微软雅黑"/>
              </a:rPr>
              <a:t>2+2=5</a:t>
            </a:r>
            <a:r>
              <a:rPr lang="zh-CN" altLang="zh-CN" sz="2399" b="1" dirty="0">
                <a:solidFill>
                  <a:srgbClr val="000000"/>
                </a:solidFill>
                <a:latin typeface="微软雅黑"/>
                <a:ea typeface="微软雅黑"/>
              </a:rPr>
              <a:t>，则命题（</a:t>
            </a:r>
            <a:r>
              <a:rPr lang="en-US" altLang="zh-CN" sz="2399" b="1" dirty="0">
                <a:solidFill>
                  <a:srgbClr val="000000"/>
                </a:solidFill>
                <a:latin typeface="微软雅黑"/>
                <a:ea typeface="微软雅黑"/>
              </a:rPr>
              <a:t>1</a:t>
            </a:r>
            <a:r>
              <a:rPr lang="zh-CN" altLang="zh-CN" sz="2399" b="1" dirty="0">
                <a:solidFill>
                  <a:srgbClr val="000000"/>
                </a:solidFill>
                <a:latin typeface="微软雅黑"/>
                <a:ea typeface="微软雅黑"/>
              </a:rPr>
              <a:t>）可符号化为</a:t>
            </a:r>
            <a:r>
              <a:rPr lang="en-US" altLang="zh-CN" sz="2399" b="1" dirty="0">
                <a:solidFill>
                  <a:srgbClr val="000000"/>
                </a:solidFill>
                <a:latin typeface="微软雅黑"/>
                <a:ea typeface="微软雅黑"/>
              </a:rPr>
              <a:t>P→Q</a:t>
            </a:r>
            <a:r>
              <a:rPr lang="zh-CN" altLang="zh-CN" sz="2399" b="1" dirty="0">
                <a:solidFill>
                  <a:srgbClr val="000000"/>
                </a:solidFill>
                <a:latin typeface="微软雅黑"/>
                <a:ea typeface="微软雅黑"/>
              </a:rPr>
              <a:t>。真值为</a:t>
            </a:r>
            <a:r>
              <a:rPr lang="en-US" altLang="zh-CN" sz="2399" b="1" dirty="0">
                <a:solidFill>
                  <a:srgbClr val="000000"/>
                </a:solidFill>
                <a:latin typeface="微软雅黑"/>
                <a:ea typeface="微软雅黑"/>
              </a:rPr>
              <a:t>0</a:t>
            </a:r>
            <a:r>
              <a:rPr lang="zh-CN" altLang="en-US" sz="2399" b="1" dirty="0">
                <a:solidFill>
                  <a:srgbClr val="000000"/>
                </a:solidFill>
                <a:latin typeface="微软雅黑"/>
                <a:ea typeface="微软雅黑"/>
              </a:rPr>
              <a:t>。</a:t>
            </a:r>
            <a:endParaRPr lang="zh-CN" altLang="zh-CN" sz="2399" b="1" dirty="0">
              <a:solidFill>
                <a:srgbClr val="000000"/>
              </a:solidFill>
              <a:latin typeface="微软雅黑"/>
              <a:ea typeface="微软雅黑"/>
            </a:endParaRPr>
          </a:p>
          <a:p>
            <a:pPr indent="266620" defTabSz="1219261">
              <a:lnSpc>
                <a:spcPct val="150000"/>
              </a:lnSpc>
            </a:pPr>
            <a:r>
              <a:rPr lang="zh-CN" altLang="zh-CN" sz="2399" b="1" dirty="0">
                <a:solidFill>
                  <a:srgbClr val="000000"/>
                </a:solidFill>
                <a:latin typeface="微软雅黑"/>
                <a:ea typeface="微软雅黑"/>
              </a:rPr>
              <a:t>（</a:t>
            </a:r>
            <a:r>
              <a:rPr lang="en-US" altLang="zh-CN" sz="2399" b="1" dirty="0">
                <a:solidFill>
                  <a:srgbClr val="000000"/>
                </a:solidFill>
                <a:latin typeface="微软雅黑"/>
                <a:ea typeface="微软雅黑"/>
              </a:rPr>
              <a:t>2</a:t>
            </a:r>
            <a:r>
              <a:rPr lang="zh-CN" altLang="zh-CN" sz="2399" b="1" dirty="0">
                <a:solidFill>
                  <a:srgbClr val="000000"/>
                </a:solidFill>
                <a:latin typeface="微软雅黑"/>
                <a:ea typeface="微软雅黑"/>
              </a:rPr>
              <a:t>）设</a:t>
            </a:r>
            <a:r>
              <a:rPr lang="en-US" altLang="zh-CN" sz="2399" b="1" dirty="0">
                <a:solidFill>
                  <a:srgbClr val="000000"/>
                </a:solidFill>
                <a:latin typeface="微软雅黑"/>
                <a:ea typeface="微软雅黑"/>
              </a:rPr>
              <a:t>R</a:t>
            </a:r>
            <a:r>
              <a:rPr lang="zh-CN" altLang="zh-CN" sz="2399" b="1" dirty="0">
                <a:solidFill>
                  <a:srgbClr val="000000"/>
                </a:solidFill>
                <a:latin typeface="微软雅黑"/>
                <a:ea typeface="微软雅黑"/>
              </a:rPr>
              <a:t>：</a:t>
            </a:r>
            <a:r>
              <a:rPr lang="en-US" altLang="zh-CN" sz="2399" b="1" dirty="0">
                <a:solidFill>
                  <a:srgbClr val="000000"/>
                </a:solidFill>
                <a:latin typeface="微软雅黑"/>
                <a:ea typeface="微软雅黑"/>
              </a:rPr>
              <a:t>1</a:t>
            </a:r>
            <a:r>
              <a:rPr lang="zh-CN" altLang="zh-CN" sz="2399" b="1" dirty="0">
                <a:solidFill>
                  <a:srgbClr val="000000"/>
                </a:solidFill>
                <a:latin typeface="微软雅黑"/>
                <a:ea typeface="微软雅黑"/>
              </a:rPr>
              <a:t>是偶数；</a:t>
            </a:r>
            <a:r>
              <a:rPr lang="en-US" altLang="zh-CN" sz="2399" b="1" dirty="0">
                <a:solidFill>
                  <a:srgbClr val="000000"/>
                </a:solidFill>
                <a:latin typeface="微软雅黑"/>
                <a:ea typeface="微软雅黑"/>
              </a:rPr>
              <a:t>S</a:t>
            </a:r>
            <a:r>
              <a:rPr lang="zh-CN" altLang="zh-CN" sz="2399" b="1" dirty="0">
                <a:solidFill>
                  <a:srgbClr val="000000"/>
                </a:solidFill>
                <a:latin typeface="微软雅黑"/>
                <a:ea typeface="微软雅黑"/>
              </a:rPr>
              <a:t>：同位角相等，则命题（</a:t>
            </a:r>
            <a:r>
              <a:rPr lang="en-US" altLang="zh-CN" sz="2399" b="1" dirty="0">
                <a:solidFill>
                  <a:srgbClr val="000000"/>
                </a:solidFill>
                <a:latin typeface="微软雅黑"/>
                <a:ea typeface="微软雅黑"/>
              </a:rPr>
              <a:t>2</a:t>
            </a:r>
            <a:r>
              <a:rPr lang="zh-CN" altLang="zh-CN" sz="2399" b="1" dirty="0">
                <a:solidFill>
                  <a:srgbClr val="000000"/>
                </a:solidFill>
                <a:latin typeface="微软雅黑"/>
                <a:ea typeface="微软雅黑"/>
              </a:rPr>
              <a:t>）可符号化为</a:t>
            </a:r>
            <a:r>
              <a:rPr lang="en-US" altLang="zh-CN" sz="2399" b="1" dirty="0">
                <a:solidFill>
                  <a:srgbClr val="000000"/>
                </a:solidFill>
                <a:latin typeface="微软雅黑"/>
                <a:ea typeface="微软雅黑"/>
              </a:rPr>
              <a:t>R→S</a:t>
            </a:r>
            <a:r>
              <a:rPr lang="zh-CN" altLang="en-US" sz="2399" b="1" dirty="0">
                <a:solidFill>
                  <a:srgbClr val="000000"/>
                </a:solidFill>
                <a:latin typeface="微软雅黑"/>
                <a:ea typeface="微软雅黑"/>
              </a:rPr>
              <a:t>，</a:t>
            </a:r>
            <a:r>
              <a:rPr lang="zh-CN" altLang="zh-CN" sz="2399" b="1" dirty="0">
                <a:solidFill>
                  <a:srgbClr val="000000"/>
                </a:solidFill>
                <a:latin typeface="微软雅黑"/>
                <a:ea typeface="微软雅黑"/>
              </a:rPr>
              <a:t>真值为</a:t>
            </a:r>
            <a:r>
              <a:rPr lang="en-US" altLang="zh-CN" sz="2399" b="1" dirty="0">
                <a:solidFill>
                  <a:srgbClr val="000000"/>
                </a:solidFill>
                <a:latin typeface="微软雅黑"/>
                <a:ea typeface="微软雅黑"/>
              </a:rPr>
              <a:t>1</a:t>
            </a:r>
            <a:r>
              <a:rPr lang="zh-CN" altLang="en-US" sz="2399" b="1" dirty="0">
                <a:solidFill>
                  <a:srgbClr val="000000"/>
                </a:solidFill>
                <a:latin typeface="微软雅黑"/>
                <a:ea typeface="微软雅黑"/>
              </a:rPr>
              <a:t>。</a:t>
            </a:r>
            <a:endParaRPr lang="zh-CN" altLang="zh-CN" sz="2399" b="1" dirty="0">
              <a:solidFill>
                <a:srgbClr val="000000"/>
              </a:solidFill>
              <a:latin typeface="微软雅黑"/>
              <a:ea typeface="微软雅黑"/>
            </a:endParaRPr>
          </a:p>
        </p:txBody>
      </p:sp>
      <p:sp>
        <p:nvSpPr>
          <p:cNvPr id="3" name="矩形 2">
            <a:extLst>
              <a:ext uri="{FF2B5EF4-FFF2-40B4-BE49-F238E27FC236}">
                <a16:creationId xmlns:a16="http://schemas.microsoft.com/office/drawing/2014/main" id="{D498FAD2-0DAC-4459-9E5C-088E3BE399E0}"/>
              </a:ext>
            </a:extLst>
          </p:cNvPr>
          <p:cNvSpPr/>
          <p:nvPr/>
        </p:nvSpPr>
        <p:spPr>
          <a:xfrm>
            <a:off x="7927446" y="3602488"/>
            <a:ext cx="3732720" cy="27369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endParaRPr lang="zh-CN" altLang="en-US" sz="2399">
              <a:solidFill>
                <a:prstClr val="white"/>
              </a:solidFill>
              <a:latin typeface="Arial"/>
              <a:ea typeface="微软雅黑"/>
            </a:endParaRPr>
          </a:p>
        </p:txBody>
      </p:sp>
      <p:sp>
        <p:nvSpPr>
          <p:cNvPr id="4" name="爆炸形: 14 pt  3">
            <a:extLst>
              <a:ext uri="{FF2B5EF4-FFF2-40B4-BE49-F238E27FC236}">
                <a16:creationId xmlns:a16="http://schemas.microsoft.com/office/drawing/2014/main" id="{04D27A19-9835-45B9-956D-A29DF777D36A}"/>
              </a:ext>
            </a:extLst>
          </p:cNvPr>
          <p:cNvSpPr/>
          <p:nvPr/>
        </p:nvSpPr>
        <p:spPr>
          <a:xfrm>
            <a:off x="9147175" y="2776174"/>
            <a:ext cx="3314437" cy="826314"/>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r>
              <a:rPr lang="zh-CN" altLang="en-US" sz="2399" b="1" dirty="0">
                <a:solidFill>
                  <a:prstClr val="white"/>
                </a:solidFill>
                <a:latin typeface="Arial"/>
                <a:ea typeface="微软雅黑"/>
              </a:rPr>
              <a:t>善意推断</a:t>
            </a:r>
          </a:p>
        </p:txBody>
      </p:sp>
      <p:sp>
        <p:nvSpPr>
          <p:cNvPr id="5" name="矩形 4">
            <a:extLst>
              <a:ext uri="{FF2B5EF4-FFF2-40B4-BE49-F238E27FC236}">
                <a16:creationId xmlns:a16="http://schemas.microsoft.com/office/drawing/2014/main" id="{C7474894-B954-4973-AB04-E913F5B76467}"/>
              </a:ext>
            </a:extLst>
          </p:cNvPr>
          <p:cNvSpPr/>
          <p:nvPr/>
        </p:nvSpPr>
        <p:spPr>
          <a:xfrm>
            <a:off x="2152509" y="2133185"/>
            <a:ext cx="6017784" cy="461772"/>
          </a:xfrm>
          <a:prstGeom prst="rect">
            <a:avLst/>
          </a:prstGeom>
        </p:spPr>
        <p:txBody>
          <a:bodyPr wrap="none">
            <a:spAutoFit/>
          </a:bodyPr>
          <a:lstStyle/>
          <a:p>
            <a:r>
              <a:rPr lang="zh-CN" altLang="en-US" b="1" dirty="0">
                <a:solidFill>
                  <a:srgbClr val="800080"/>
                </a:solidFill>
                <a:latin typeface="+mn-ea"/>
              </a:rPr>
              <a:t>规定：</a:t>
            </a:r>
            <a:r>
              <a:rPr lang="en-US" altLang="zh-CN" b="1" dirty="0">
                <a:solidFill>
                  <a:srgbClr val="800080"/>
                </a:solidFill>
                <a:latin typeface="+mn-ea"/>
              </a:rPr>
              <a:t>P→Q</a:t>
            </a:r>
            <a:r>
              <a:rPr lang="zh-CN" altLang="en-US" b="1" dirty="0">
                <a:solidFill>
                  <a:srgbClr val="800080"/>
                </a:solidFill>
                <a:latin typeface="+mn-ea"/>
              </a:rPr>
              <a:t>为假当且仅当</a:t>
            </a:r>
            <a:r>
              <a:rPr lang="en-US" altLang="zh-CN" b="1" dirty="0">
                <a:solidFill>
                  <a:srgbClr val="800080"/>
                </a:solidFill>
                <a:latin typeface="+mn-ea"/>
              </a:rPr>
              <a:t>P</a:t>
            </a:r>
            <a:r>
              <a:rPr lang="zh-CN" altLang="en-US" b="1" dirty="0">
                <a:solidFill>
                  <a:srgbClr val="800080"/>
                </a:solidFill>
                <a:latin typeface="+mn-ea"/>
              </a:rPr>
              <a:t>为真且</a:t>
            </a:r>
            <a:r>
              <a:rPr lang="en-US" altLang="zh-CN" b="1" dirty="0">
                <a:solidFill>
                  <a:srgbClr val="800080"/>
                </a:solidFill>
                <a:latin typeface="+mn-ea"/>
              </a:rPr>
              <a:t>Q</a:t>
            </a:r>
            <a:r>
              <a:rPr lang="zh-CN" altLang="en-US" b="1" dirty="0">
                <a:solidFill>
                  <a:srgbClr val="800080"/>
                </a:solidFill>
                <a:latin typeface="+mn-ea"/>
              </a:rPr>
              <a:t>为假</a:t>
            </a:r>
            <a:r>
              <a:rPr lang="zh-CN" altLang="en-US" b="1" dirty="0">
                <a:latin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anim calcmode="lin" valueType="num">
                                      <p:cBhvr additive="base">
                                        <p:cTn id="7" dur="500" fill="hold"/>
                                        <p:tgtEl>
                                          <p:spTgt spid="2253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533"/>
                                        </p:tgtEl>
                                        <p:attrNameLst>
                                          <p:attrName>style.visibility</p:attrName>
                                        </p:attrNameLst>
                                      </p:cBhvr>
                                      <p:to>
                                        <p:strVal val="visible"/>
                                      </p:to>
                                    </p:set>
                                    <p:anim calcmode="lin" valueType="num">
                                      <p:cBhvr additive="base">
                                        <p:cTn id="13" dur="500" fill="hold"/>
                                        <p:tgtEl>
                                          <p:spTgt spid="22533"/>
                                        </p:tgtEl>
                                        <p:attrNameLst>
                                          <p:attrName>ppt_x</p:attrName>
                                        </p:attrNameLst>
                                      </p:cBhvr>
                                      <p:tavLst>
                                        <p:tav tm="0">
                                          <p:val>
                                            <p:strVal val="#ppt_x"/>
                                          </p:val>
                                        </p:tav>
                                        <p:tav tm="100000">
                                          <p:val>
                                            <p:strVal val="#ppt_x"/>
                                          </p:val>
                                        </p:tav>
                                      </p:tavLst>
                                    </p:anim>
                                    <p:anim calcmode="lin" valueType="num">
                                      <p:cBhvr additive="base">
                                        <p:cTn id="14" dur="500" fill="hold"/>
                                        <p:tgtEl>
                                          <p:spTgt spid="225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circle(in)">
                                      <p:cBhvr>
                                        <p:cTn id="24" dur="20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2535"/>
                                        </p:tgtEl>
                                        <p:attrNameLst>
                                          <p:attrName>style.visibility</p:attrName>
                                        </p:attrNameLst>
                                      </p:cBhvr>
                                      <p:to>
                                        <p:strVal val="visible"/>
                                      </p:to>
                                    </p:set>
                                    <p:anim calcmode="lin" valueType="num">
                                      <p:cBhvr additive="base">
                                        <p:cTn id="29" dur="500" fill="hold"/>
                                        <p:tgtEl>
                                          <p:spTgt spid="22535"/>
                                        </p:tgtEl>
                                        <p:attrNameLst>
                                          <p:attrName>ppt_x</p:attrName>
                                        </p:attrNameLst>
                                      </p:cBhvr>
                                      <p:tavLst>
                                        <p:tav tm="0">
                                          <p:val>
                                            <p:strVal val="#ppt_x"/>
                                          </p:val>
                                        </p:tav>
                                        <p:tav tm="100000">
                                          <p:val>
                                            <p:strVal val="#ppt_x"/>
                                          </p:val>
                                        </p:tav>
                                      </p:tavLst>
                                    </p:anim>
                                    <p:anim calcmode="lin" valueType="num">
                                      <p:cBhvr additive="base">
                                        <p:cTn id="30" dur="500" fill="hold"/>
                                        <p:tgtEl>
                                          <p:spTgt spid="2253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circle(in)">
                                      <p:cBhvr>
                                        <p:cTn id="35" dur="2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heel(1)">
                                      <p:cBhvr>
                                        <p:cTn id="40" dur="20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down)">
                                      <p:cBhvr>
                                        <p:cTn id="45" dur="500"/>
                                        <p:tgtEl>
                                          <p:spTgt spid="2"/>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2">
                                            <p:txEl>
                                              <p:pRg st="0" end="0"/>
                                            </p:txEl>
                                          </p:spTgt>
                                        </p:tgtEl>
                                        <p:attrNameLst>
                                          <p:attrName>style.visibility</p:attrName>
                                        </p:attrNameLst>
                                      </p:cBhvr>
                                      <p:to>
                                        <p:strVal val="visible"/>
                                      </p:to>
                                    </p:set>
                                    <p:animEffect transition="in" filter="randombar(horizontal)">
                                      <p:cBhvr>
                                        <p:cTn id="50" dur="500"/>
                                        <p:tgtEl>
                                          <p:spTgt spid="2">
                                            <p:txEl>
                                              <p:pRg st="0" end="0"/>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2">
                                            <p:txEl>
                                              <p:pRg st="1" end="1"/>
                                            </p:txEl>
                                          </p:spTgt>
                                        </p:tgtEl>
                                        <p:attrNameLst>
                                          <p:attrName>style.visibility</p:attrName>
                                        </p:attrNameLst>
                                      </p:cBhvr>
                                      <p:to>
                                        <p:strVal val="visible"/>
                                      </p:to>
                                    </p:set>
                                    <p:animEffect transition="in" filter="randombar(horizontal)">
                                      <p:cBhvr>
                                        <p:cTn id="53" dur="500"/>
                                        <p:tgtEl>
                                          <p:spTgt spid="2">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nodeType="clickEffect">
                                  <p:stCondLst>
                                    <p:cond delay="0"/>
                                  </p:stCondLst>
                                  <p:childTnLst>
                                    <p:set>
                                      <p:cBhvr>
                                        <p:cTn id="57" dur="1" fill="hold">
                                          <p:stCondLst>
                                            <p:cond delay="0"/>
                                          </p:stCondLst>
                                        </p:cTn>
                                        <p:tgtEl>
                                          <p:spTgt spid="2">
                                            <p:txEl>
                                              <p:pRg st="2" end="2"/>
                                            </p:txEl>
                                          </p:spTgt>
                                        </p:tgtEl>
                                        <p:attrNameLst>
                                          <p:attrName>style.visibility</p:attrName>
                                        </p:attrNameLst>
                                      </p:cBhvr>
                                      <p:to>
                                        <p:strVal val="visible"/>
                                      </p:to>
                                    </p:set>
                                    <p:animEffect transition="in" filter="circle(in)">
                                      <p:cBhvr>
                                        <p:cTn id="58" dur="2000"/>
                                        <p:tgtEl>
                                          <p:spTgt spid="2">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2">
                                            <p:txEl>
                                              <p:pRg st="3" end="3"/>
                                            </p:txEl>
                                          </p:spTgt>
                                        </p:tgtEl>
                                        <p:attrNameLst>
                                          <p:attrName>style.visibility</p:attrName>
                                        </p:attrNameLst>
                                      </p:cBhvr>
                                      <p:to>
                                        <p:strVal val="visible"/>
                                      </p:to>
                                    </p:set>
                                    <p:animEffect transition="in" filter="randombar(horizontal)">
                                      <p:cBhvr>
                                        <p:cTn id="63"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build="p" autoUpdateAnimBg="0"/>
      <p:bldP spid="22533" grpId="0" animBg="1" autoUpdateAnimBg="0"/>
      <p:bldP spid="9" grpId="0"/>
      <p:bldP spid="2" grpId="0"/>
      <p:bldP spid="3" grpId="0" animBg="1"/>
      <p:bldP spid="4"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400" cy="5510051"/>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9" name="矩形 28"/>
          <p:cNvSpPr/>
          <p:nvPr/>
        </p:nvSpPr>
        <p:spPr>
          <a:xfrm>
            <a:off x="5757541" y="1584151"/>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7" name="TextBox 1"/>
          <p:cNvSpPr txBox="1"/>
          <p:nvPr/>
        </p:nvSpPr>
        <p:spPr>
          <a:xfrm>
            <a:off x="7013575" y="2368891"/>
            <a:ext cx="1231106"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历史人物</a:t>
            </a:r>
          </a:p>
        </p:txBody>
      </p:sp>
      <p:sp>
        <p:nvSpPr>
          <p:cNvPr id="18" name="TextBox 1"/>
          <p:cNvSpPr txBox="1"/>
          <p:nvPr/>
        </p:nvSpPr>
        <p:spPr>
          <a:xfrm>
            <a:off x="7013575" y="1723122"/>
            <a:ext cx="2769989" cy="369353"/>
          </a:xfrm>
          <a:prstGeom prst="rect">
            <a:avLst/>
          </a:prstGeom>
          <a:noFill/>
        </p:spPr>
        <p:txBody>
          <a:bodyPr wrap="none" lIns="0" tIns="0" rIns="0" bIns="60981" rtlCol="0">
            <a:spAutoFit/>
          </a:bodyPr>
          <a:lstStyle/>
          <a:p>
            <a:pPr lvl="0">
              <a:lnSpc>
                <a:spcPts val="2401"/>
              </a:lnSpc>
            </a:pPr>
            <a:r>
              <a:rPr lang="zh-CN" altLang="en-US" b="1" dirty="0">
                <a:solidFill>
                  <a:prstClr val="white"/>
                </a:solidFill>
                <a:latin typeface="Microsoft YaHei UI" pitchFamily="18" charset="0"/>
                <a:cs typeface="Microsoft YaHei UI" pitchFamily="18" charset="0"/>
              </a:rPr>
              <a:t>本章导读及学习要求</a:t>
            </a:r>
          </a:p>
        </p:txBody>
      </p:sp>
      <p:sp>
        <p:nvSpPr>
          <p:cNvPr id="47" name="TextBox 1"/>
          <p:cNvSpPr txBox="1"/>
          <p:nvPr/>
        </p:nvSpPr>
        <p:spPr>
          <a:xfrm>
            <a:off x="7013575" y="3010694"/>
            <a:ext cx="246221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命题与命题联结词</a:t>
            </a:r>
          </a:p>
        </p:txBody>
      </p:sp>
      <p:sp>
        <p:nvSpPr>
          <p:cNvPr id="48" name="TextBox 1"/>
          <p:cNvSpPr txBox="1"/>
          <p:nvPr/>
        </p:nvSpPr>
        <p:spPr>
          <a:xfrm>
            <a:off x="7013575" y="3582194"/>
            <a:ext cx="3385542"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命题公式、解释与真值表</a:t>
            </a:r>
          </a:p>
        </p:txBody>
      </p:sp>
      <p:sp>
        <p:nvSpPr>
          <p:cNvPr id="51" name="Freeform 3"/>
          <p:cNvSpPr/>
          <p:nvPr/>
        </p:nvSpPr>
        <p:spPr>
          <a:xfrm>
            <a:off x="6695261" y="1305604"/>
            <a:ext cx="45719" cy="5024095"/>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a:ea typeface="微软雅黑"/>
              <a:cs typeface="+mn-cs"/>
            </a:endParaRPr>
          </a:p>
        </p:txBody>
      </p:sp>
      <p:sp>
        <p:nvSpPr>
          <p:cNvPr id="52" name="Freeform 3"/>
          <p:cNvSpPr/>
          <p:nvPr/>
        </p:nvSpPr>
        <p:spPr>
          <a:xfrm>
            <a:off x="6632575" y="176417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Freeform 3"/>
          <p:cNvSpPr/>
          <p:nvPr/>
        </p:nvSpPr>
        <p:spPr>
          <a:xfrm>
            <a:off x="6632575" y="241969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Freeform 3"/>
          <p:cNvSpPr/>
          <p:nvPr/>
        </p:nvSpPr>
        <p:spPr>
          <a:xfrm>
            <a:off x="6632575" y="301069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Freeform 3"/>
          <p:cNvSpPr/>
          <p:nvPr/>
        </p:nvSpPr>
        <p:spPr>
          <a:xfrm>
            <a:off x="6632575" y="35923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6" name="TextBox 1"/>
          <p:cNvSpPr txBox="1"/>
          <p:nvPr/>
        </p:nvSpPr>
        <p:spPr>
          <a:xfrm>
            <a:off x="6048108" y="1728528"/>
            <a:ext cx="426399"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Arial"/>
                <a:ea typeface="微软雅黑"/>
                <a:cs typeface="Microsoft YaHei UI" pitchFamily="18" charset="0"/>
              </a:rPr>
              <a:t>   1</a:t>
            </a:r>
            <a:endParaRPr kumimoji="0" lang="zh-CN" altLang="en-US" sz="2400" b="1" i="0" u="none" strike="noStrike" kern="1200" cap="none" spc="0" normalizeH="0" baseline="0" noProof="0" dirty="0">
              <a:ln>
                <a:noFill/>
              </a:ln>
              <a:solidFill>
                <a:prstClr val="white"/>
              </a:solidFill>
              <a:effectLst/>
              <a:uLnTx/>
              <a:uFillTx/>
              <a:latin typeface="Arial"/>
              <a:ea typeface="微软雅黑"/>
              <a:cs typeface="Microsoft YaHei UI" pitchFamily="18" charset="0"/>
            </a:endParaRP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marL="0" marR="0" lvl="0" indent="0" algn="l" defTabSz="1219627" rtl="0" eaLnBrk="1" fontAlgn="auto" latinLnBrk="0" hangingPunct="1">
              <a:lnSpc>
                <a:spcPts val="6936"/>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4197DF"/>
                </a:solidFill>
                <a:effectLst/>
                <a:uLnTx/>
                <a:uFillTx/>
                <a:latin typeface="Microsoft YaHei UI" pitchFamily="18" charset="0"/>
                <a:ea typeface="微软雅黑"/>
                <a:cs typeface="Microsoft YaHei UI" pitchFamily="18" charset="0"/>
              </a:rPr>
              <a:t>内容导航</a:t>
            </a:r>
            <a:endParaRPr kumimoji="0" lang="en-US" altLang="zh-CN" sz="3600" b="1" i="0" u="none" strike="noStrike" kern="1200" cap="none" spc="0" normalizeH="0" baseline="0" noProof="0" dirty="0">
              <a:ln>
                <a:noFill/>
              </a:ln>
              <a:solidFill>
                <a:srgbClr val="4197DF"/>
              </a:solidFill>
              <a:effectLst/>
              <a:uLnTx/>
              <a:uFillTx/>
              <a:latin typeface="Microsoft YaHei UI" pitchFamily="18" charset="0"/>
              <a:ea typeface="微软雅黑"/>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marL="0" marR="0" lvl="0" indent="0" algn="dist" defTabSz="1219627" rtl="0" eaLnBrk="1" fontAlgn="auto" latinLnBrk="0" hangingPunct="1">
              <a:lnSpc>
                <a:spcPts val="1601"/>
              </a:lnSpc>
              <a:spcBef>
                <a:spcPts val="0"/>
              </a:spcBef>
              <a:spcAft>
                <a:spcPts val="0"/>
              </a:spcAft>
              <a:buClrTx/>
              <a:buSzTx/>
              <a:buFontTx/>
              <a:buNone/>
              <a:tabLst/>
              <a:defRPr/>
            </a:pPr>
            <a:r>
              <a:rPr kumimoji="0" lang="en-US" altLang="zh-CN" sz="1900" b="1" i="0" u="none" strike="noStrike" kern="1200" cap="none" spc="0" normalizeH="0" baseline="0" noProof="0" dirty="0">
                <a:ln>
                  <a:noFill/>
                </a:ln>
                <a:solidFill>
                  <a:srgbClr val="4197DF"/>
                </a:solidFill>
                <a:effectLst/>
                <a:uLnTx/>
                <a:uFillTx/>
                <a:latin typeface="Times New Roman" pitchFamily="18" charset="0"/>
                <a:ea typeface="微软雅黑"/>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TextBox 1"/>
          <p:cNvSpPr txBox="1"/>
          <p:nvPr/>
        </p:nvSpPr>
        <p:spPr>
          <a:xfrm>
            <a:off x="7013575" y="4191794"/>
            <a:ext cx="2794035"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公式的标准型</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a:t>
            </a: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范式</a:t>
            </a:r>
          </a:p>
        </p:txBody>
      </p:sp>
      <p:sp>
        <p:nvSpPr>
          <p:cNvPr id="39" name="TextBox 1"/>
          <p:cNvSpPr txBox="1"/>
          <p:nvPr/>
        </p:nvSpPr>
        <p:spPr>
          <a:xfrm>
            <a:off x="7000875" y="4775994"/>
            <a:ext cx="2769989"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prstClr val="black"/>
                </a:solidFill>
                <a:effectLst/>
                <a:uLnTx/>
                <a:uFillTx/>
                <a:latin typeface="Arial"/>
                <a:ea typeface="微软雅黑"/>
                <a:cs typeface="+mn-cs"/>
              </a:rPr>
              <a:t>命题逻辑的推理理论</a:t>
            </a:r>
            <a:endPar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endParaRPr>
          </a:p>
        </p:txBody>
      </p:sp>
      <p:sp>
        <p:nvSpPr>
          <p:cNvPr id="40" name="Freeform 3"/>
          <p:cNvSpPr/>
          <p:nvPr/>
        </p:nvSpPr>
        <p:spPr>
          <a:xfrm>
            <a:off x="6632575" y="423657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Freeform 3"/>
          <p:cNvSpPr/>
          <p:nvPr/>
        </p:nvSpPr>
        <p:spPr>
          <a:xfrm>
            <a:off x="6632575" y="481914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42" name="TextBox 1"/>
          <p:cNvSpPr txBox="1"/>
          <p:nvPr/>
        </p:nvSpPr>
        <p:spPr>
          <a:xfrm>
            <a:off x="6048108" y="2972594"/>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2.1</a:t>
            </a:r>
          </a:p>
        </p:txBody>
      </p:sp>
      <p:sp>
        <p:nvSpPr>
          <p:cNvPr id="43" name="TextBox 1"/>
          <p:cNvSpPr txBox="1"/>
          <p:nvPr/>
        </p:nvSpPr>
        <p:spPr>
          <a:xfrm>
            <a:off x="6048108" y="3531394"/>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2.2</a:t>
            </a:r>
          </a:p>
        </p:txBody>
      </p:sp>
      <p:sp>
        <p:nvSpPr>
          <p:cNvPr id="44" name="TextBox 1"/>
          <p:cNvSpPr txBox="1"/>
          <p:nvPr/>
        </p:nvSpPr>
        <p:spPr>
          <a:xfrm>
            <a:off x="6048108" y="4185778"/>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2.3</a:t>
            </a:r>
          </a:p>
        </p:txBody>
      </p:sp>
      <p:sp>
        <p:nvSpPr>
          <p:cNvPr id="45" name="TextBox 1"/>
          <p:cNvSpPr txBox="1"/>
          <p:nvPr/>
        </p:nvSpPr>
        <p:spPr>
          <a:xfrm>
            <a:off x="6048108" y="4789362"/>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2.4</a:t>
            </a:r>
          </a:p>
        </p:txBody>
      </p:sp>
      <p:sp>
        <p:nvSpPr>
          <p:cNvPr id="77" name="等腰三角形 76"/>
          <p:cNvSpPr/>
          <p:nvPr/>
        </p:nvSpPr>
        <p:spPr>
          <a:xfrm>
            <a:off x="6190430" y="1686470"/>
            <a:ext cx="304800" cy="2670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78" name="等腰三角形 77"/>
          <p:cNvSpPr/>
          <p:nvPr/>
        </p:nvSpPr>
        <p:spPr>
          <a:xfrm>
            <a:off x="6169707" y="235082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a:ea typeface="微软雅黑"/>
              <a:cs typeface="+mn-cs"/>
            </a:endParaRPr>
          </a:p>
        </p:txBody>
      </p:sp>
      <p:sp>
        <p:nvSpPr>
          <p:cNvPr id="80" name="TextBox 1"/>
          <p:cNvSpPr txBox="1"/>
          <p:nvPr/>
        </p:nvSpPr>
        <p:spPr>
          <a:xfrm>
            <a:off x="7018519" y="5351908"/>
            <a:ext cx="2154436"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prstClr val="black"/>
                </a:solidFill>
                <a:effectLst/>
                <a:uLnTx/>
                <a:uFillTx/>
                <a:latin typeface="Arial"/>
                <a:ea typeface="微软雅黑"/>
                <a:cs typeface="+mn-cs"/>
              </a:rPr>
              <a:t>命题逻辑的应用</a:t>
            </a:r>
            <a:endPar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endParaRPr>
          </a:p>
        </p:txBody>
      </p:sp>
      <p:sp>
        <p:nvSpPr>
          <p:cNvPr id="81" name="Freeform 3"/>
          <p:cNvSpPr/>
          <p:nvPr/>
        </p:nvSpPr>
        <p:spPr>
          <a:xfrm>
            <a:off x="6650219" y="53950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82" name="TextBox 1"/>
          <p:cNvSpPr txBox="1"/>
          <p:nvPr/>
        </p:nvSpPr>
        <p:spPr>
          <a:xfrm>
            <a:off x="6065752" y="5365276"/>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2.5</a:t>
            </a:r>
          </a:p>
        </p:txBody>
      </p:sp>
      <p:sp>
        <p:nvSpPr>
          <p:cNvPr id="49" name="TextBox 1">
            <a:extLst>
              <a:ext uri="{FF2B5EF4-FFF2-40B4-BE49-F238E27FC236}">
                <a16:creationId xmlns:a16="http://schemas.microsoft.com/office/drawing/2014/main" id="{C950D117-C22D-4FE8-B5F9-4055FCCB634E}"/>
              </a:ext>
            </a:extLst>
          </p:cNvPr>
          <p:cNvSpPr txBox="1"/>
          <p:nvPr/>
        </p:nvSpPr>
        <p:spPr>
          <a:xfrm>
            <a:off x="6993940" y="5910708"/>
            <a:ext cx="61555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作业</a:t>
            </a:r>
          </a:p>
        </p:txBody>
      </p:sp>
      <p:sp>
        <p:nvSpPr>
          <p:cNvPr id="50" name="Freeform 3">
            <a:extLst>
              <a:ext uri="{FF2B5EF4-FFF2-40B4-BE49-F238E27FC236}">
                <a16:creationId xmlns:a16="http://schemas.microsoft.com/office/drawing/2014/main" id="{A2F34426-D05C-4088-85BE-86DB99842785}"/>
              </a:ext>
            </a:extLst>
          </p:cNvPr>
          <p:cNvSpPr/>
          <p:nvPr/>
        </p:nvSpPr>
        <p:spPr>
          <a:xfrm>
            <a:off x="6625640" y="59538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5" name="TextBox 1">
            <a:extLst>
              <a:ext uri="{FF2B5EF4-FFF2-40B4-BE49-F238E27FC236}">
                <a16:creationId xmlns:a16="http://schemas.microsoft.com/office/drawing/2014/main" id="{2D6C56C1-5D24-479B-9596-0B761538F1BE}"/>
              </a:ext>
            </a:extLst>
          </p:cNvPr>
          <p:cNvSpPr txBox="1"/>
          <p:nvPr/>
        </p:nvSpPr>
        <p:spPr>
          <a:xfrm>
            <a:off x="6058106" y="5924076"/>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2.6</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556" name="Rectangle 3">
                <a:extLst>
                  <a:ext uri="{FF2B5EF4-FFF2-40B4-BE49-F238E27FC236}">
                    <a16:creationId xmlns:a16="http://schemas.microsoft.com/office/drawing/2014/main" id="{C1C05CFC-8AB0-41DB-847E-B706603A8318}"/>
                  </a:ext>
                </a:extLst>
              </p:cNvPr>
              <p:cNvSpPr>
                <a:spLocks noChangeArrowheads="1"/>
              </p:cNvSpPr>
              <p:nvPr/>
            </p:nvSpPr>
            <p:spPr bwMode="auto">
              <a:xfrm>
                <a:off x="212372" y="933752"/>
                <a:ext cx="11830552" cy="115001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50000"/>
                  </a:lnSpc>
                  <a:buNone/>
                </a:pPr>
                <a:r>
                  <a:rPr lang="zh-CN" altLang="en-US" sz="2399" dirty="0">
                    <a:solidFill>
                      <a:srgbClr val="C00000"/>
                    </a:solidFill>
                    <a:latin typeface="微软雅黑"/>
                    <a:ea typeface="微软雅黑"/>
                  </a:rPr>
                  <a:t>定义</a:t>
                </a:r>
                <a:r>
                  <a:rPr lang="en-US" altLang="zh-CN" sz="2399" dirty="0">
                    <a:solidFill>
                      <a:srgbClr val="C00000"/>
                    </a:solidFill>
                    <a:latin typeface="微软雅黑"/>
                    <a:ea typeface="微软雅黑"/>
                  </a:rPr>
                  <a:t>2.6 </a:t>
                </a:r>
                <a:r>
                  <a:rPr lang="zh-CN" altLang="zh-CN" sz="2399" dirty="0">
                    <a:latin typeface="微软雅黑"/>
                    <a:ea typeface="微软雅黑"/>
                  </a:rPr>
                  <a:t>设</a:t>
                </a:r>
                <a:r>
                  <a:rPr lang="en-US" altLang="zh-CN" sz="2399" dirty="0">
                    <a:latin typeface="微软雅黑"/>
                    <a:ea typeface="微软雅黑"/>
                  </a:rPr>
                  <a:t>P</a:t>
                </a:r>
                <a:r>
                  <a:rPr lang="zh-CN" altLang="zh-CN" sz="2399" dirty="0">
                    <a:latin typeface="微软雅黑"/>
                    <a:ea typeface="微软雅黑"/>
                  </a:rPr>
                  <a:t>、</a:t>
                </a:r>
                <a:r>
                  <a:rPr lang="en-US" altLang="zh-CN" sz="2399" dirty="0">
                    <a:latin typeface="微软雅黑"/>
                    <a:ea typeface="微软雅黑"/>
                  </a:rPr>
                  <a:t>Q</a:t>
                </a:r>
                <a:r>
                  <a:rPr lang="zh-CN" altLang="zh-CN" sz="2399" dirty="0">
                    <a:latin typeface="微软雅黑"/>
                    <a:ea typeface="微软雅黑"/>
                  </a:rPr>
                  <a:t>是任意两个命题，称复合命题</a:t>
                </a:r>
                <a:r>
                  <a:rPr lang="en-US" altLang="zh-CN" sz="2399" dirty="0">
                    <a:latin typeface="微软雅黑"/>
                    <a:ea typeface="微软雅黑"/>
                  </a:rPr>
                  <a:t>“</a:t>
                </a:r>
                <a:r>
                  <a:rPr lang="en-US" altLang="zh-CN" sz="2399" dirty="0">
                    <a:solidFill>
                      <a:srgbClr val="3333FF"/>
                    </a:solidFill>
                    <a:latin typeface="微软雅黑"/>
                    <a:ea typeface="微软雅黑"/>
                  </a:rPr>
                  <a:t>P</a:t>
                </a:r>
                <a:r>
                  <a:rPr lang="zh-CN" altLang="zh-CN" sz="2399" dirty="0">
                    <a:solidFill>
                      <a:srgbClr val="3333FF"/>
                    </a:solidFill>
                    <a:latin typeface="微软雅黑"/>
                    <a:ea typeface="微软雅黑"/>
                  </a:rPr>
                  <a:t>当且仅当</a:t>
                </a:r>
                <a:r>
                  <a:rPr lang="en-US" altLang="zh-CN" sz="2399" dirty="0">
                    <a:solidFill>
                      <a:srgbClr val="3333FF"/>
                    </a:solidFill>
                    <a:latin typeface="微软雅黑"/>
                    <a:ea typeface="微软雅黑"/>
                  </a:rPr>
                  <a:t>Q</a:t>
                </a:r>
                <a:r>
                  <a:rPr lang="en-US" altLang="zh-CN" sz="2399" dirty="0">
                    <a:latin typeface="微软雅黑"/>
                    <a:ea typeface="微软雅黑"/>
                  </a:rPr>
                  <a:t>”</a:t>
                </a:r>
                <a:r>
                  <a:rPr lang="zh-CN" altLang="zh-CN" sz="2399" dirty="0">
                    <a:latin typeface="微软雅黑"/>
                    <a:ea typeface="微软雅黑"/>
                  </a:rPr>
                  <a:t>为</a:t>
                </a:r>
                <a:r>
                  <a:rPr lang="en-US" altLang="zh-CN" sz="2399" dirty="0">
                    <a:solidFill>
                      <a:srgbClr val="3333FF"/>
                    </a:solidFill>
                    <a:latin typeface="微软雅黑"/>
                    <a:ea typeface="微软雅黑"/>
                  </a:rPr>
                  <a:t>P</a:t>
                </a:r>
                <a:r>
                  <a:rPr lang="zh-CN" altLang="zh-CN" sz="2399" dirty="0">
                    <a:solidFill>
                      <a:srgbClr val="3333FF"/>
                    </a:solidFill>
                    <a:latin typeface="微软雅黑"/>
                    <a:ea typeface="微软雅黑"/>
                  </a:rPr>
                  <a:t>与</a:t>
                </a:r>
                <a:r>
                  <a:rPr lang="en-US" altLang="zh-CN" sz="2399" dirty="0">
                    <a:solidFill>
                      <a:srgbClr val="3333FF"/>
                    </a:solidFill>
                    <a:latin typeface="微软雅黑"/>
                    <a:ea typeface="微软雅黑"/>
                  </a:rPr>
                  <a:t>Q</a:t>
                </a:r>
                <a:r>
                  <a:rPr lang="zh-CN" altLang="zh-CN" sz="2399" dirty="0">
                    <a:solidFill>
                      <a:srgbClr val="3333FF"/>
                    </a:solidFill>
                    <a:latin typeface="微软雅黑"/>
                    <a:ea typeface="微软雅黑"/>
                  </a:rPr>
                  <a:t>的等价</a:t>
                </a:r>
                <a:r>
                  <a:rPr lang="en-US" altLang="zh-CN" sz="2399" dirty="0">
                    <a:latin typeface="微软雅黑"/>
                    <a:ea typeface="微软雅黑"/>
                  </a:rPr>
                  <a:t>(Equivalence)</a:t>
                </a:r>
                <a:r>
                  <a:rPr lang="zh-CN" altLang="zh-CN" sz="2399" dirty="0">
                    <a:latin typeface="微软雅黑"/>
                    <a:ea typeface="微软雅黑"/>
                  </a:rPr>
                  <a:t>，</a:t>
                </a:r>
                <a:r>
                  <a:rPr lang="zh-CN" altLang="zh-CN" sz="2399" dirty="0">
                    <a:solidFill>
                      <a:srgbClr val="3333FF"/>
                    </a:solidFill>
                    <a:latin typeface="微软雅黑"/>
                    <a:ea typeface="微软雅黑"/>
                  </a:rPr>
                  <a:t>记作</a:t>
                </a:r>
                <a:r>
                  <a:rPr lang="en-US" altLang="zh-CN" sz="2399" dirty="0">
                    <a:solidFill>
                      <a:srgbClr val="3333FF"/>
                    </a:solidFill>
                    <a:latin typeface="微软雅黑"/>
                    <a:ea typeface="微软雅黑"/>
                  </a:rPr>
                  <a:t>P</a:t>
                </a:r>
                <a14:m>
                  <m:oMath xmlns:m="http://schemas.openxmlformats.org/officeDocument/2006/math">
                    <m:r>
                      <a:rPr lang="en-US" altLang="zh-CN" sz="2399">
                        <a:solidFill>
                          <a:srgbClr val="3333FF"/>
                        </a:solidFill>
                        <a:latin typeface="Cambria Math" panose="02040503050406030204" pitchFamily="18" charset="0"/>
                        <a:ea typeface="+mn-ea"/>
                      </a:rPr>
                      <m:t>↔</m:t>
                    </m:r>
                  </m:oMath>
                </a14:m>
                <a:r>
                  <a:rPr lang="en-US" altLang="zh-CN" sz="2399" dirty="0">
                    <a:solidFill>
                      <a:srgbClr val="3333FF"/>
                    </a:solidFill>
                    <a:latin typeface="微软雅黑"/>
                    <a:ea typeface="微软雅黑"/>
                  </a:rPr>
                  <a:t>Q</a:t>
                </a:r>
                <a:r>
                  <a:rPr lang="zh-CN" altLang="zh-CN" sz="2399" dirty="0">
                    <a:latin typeface="微软雅黑"/>
                    <a:ea typeface="微软雅黑"/>
                  </a:rPr>
                  <a:t>，</a:t>
                </a:r>
                <a:r>
                  <a:rPr lang="zh-CN" altLang="zh-CN" sz="2399" dirty="0">
                    <a:solidFill>
                      <a:srgbClr val="3333FF"/>
                    </a:solidFill>
                    <a:latin typeface="微软雅黑"/>
                    <a:ea typeface="微软雅黑"/>
                  </a:rPr>
                  <a:t>称符号</a:t>
                </a:r>
                <a:r>
                  <a:rPr lang="en-US" altLang="zh-CN" sz="2399" dirty="0">
                    <a:solidFill>
                      <a:srgbClr val="3333FF"/>
                    </a:solidFill>
                    <a:latin typeface="微软雅黑"/>
                    <a:ea typeface="微软雅黑"/>
                  </a:rPr>
                  <a:t>“</a:t>
                </a:r>
                <a14:m>
                  <m:oMath xmlns:m="http://schemas.openxmlformats.org/officeDocument/2006/math">
                    <m:r>
                      <a:rPr lang="en-US" altLang="zh-CN" sz="2399">
                        <a:solidFill>
                          <a:srgbClr val="3333FF"/>
                        </a:solidFill>
                        <a:latin typeface="Cambria Math" panose="02040503050406030204" pitchFamily="18" charset="0"/>
                        <a:ea typeface="+mn-ea"/>
                      </a:rPr>
                      <m:t>↔</m:t>
                    </m:r>
                  </m:oMath>
                </a14:m>
                <a:r>
                  <a:rPr lang="en-US" altLang="zh-CN" sz="2399" dirty="0">
                    <a:solidFill>
                      <a:srgbClr val="3333FF"/>
                    </a:solidFill>
                    <a:latin typeface="微软雅黑"/>
                    <a:ea typeface="微软雅黑"/>
                  </a:rPr>
                  <a:t>”</a:t>
                </a:r>
                <a:r>
                  <a:rPr lang="zh-CN" altLang="zh-CN" sz="2399" dirty="0">
                    <a:solidFill>
                      <a:srgbClr val="3333FF"/>
                    </a:solidFill>
                    <a:latin typeface="微软雅黑"/>
                    <a:ea typeface="微软雅黑"/>
                  </a:rPr>
                  <a:t>为等价联结词</a:t>
                </a:r>
                <a:r>
                  <a:rPr lang="zh-CN" altLang="zh-CN" sz="2399" dirty="0">
                    <a:latin typeface="微软雅黑"/>
                    <a:ea typeface="微软雅黑"/>
                  </a:rPr>
                  <a:t>。</a:t>
                </a:r>
                <a:endParaRPr lang="zh-CN" altLang="en-US" sz="2399" dirty="0">
                  <a:latin typeface="微软雅黑"/>
                  <a:ea typeface="微软雅黑"/>
                </a:endParaRPr>
              </a:p>
            </p:txBody>
          </p:sp>
        </mc:Choice>
        <mc:Fallback xmlns="">
          <p:sp>
            <p:nvSpPr>
              <p:cNvPr id="23556" name="Rectangle 3">
                <a:extLst>
                  <a:ext uri="{FF2B5EF4-FFF2-40B4-BE49-F238E27FC236}">
                    <a16:creationId xmlns:a16="http://schemas.microsoft.com/office/drawing/2014/main" id="{C1C05CFC-8AB0-41DB-847E-B706603A8318}"/>
                  </a:ext>
                </a:extLst>
              </p:cNvPr>
              <p:cNvSpPr>
                <a:spLocks noRot="1" noChangeAspect="1" noMove="1" noResize="1" noEditPoints="1" noAdjustHandles="1" noChangeArrowheads="1" noChangeShapeType="1" noTextEdit="1"/>
              </p:cNvSpPr>
              <p:nvPr/>
            </p:nvSpPr>
            <p:spPr bwMode="auto">
              <a:xfrm>
                <a:off x="212372" y="933752"/>
                <a:ext cx="11830552" cy="1150018"/>
              </a:xfrm>
              <a:prstGeom prst="rect">
                <a:avLst/>
              </a:prstGeom>
              <a:blipFill>
                <a:blip r:embed="rId3"/>
                <a:stretch>
                  <a:fillRect l="-824" r="-773" b="-95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3557" name="Rectangle 4">
            <a:extLst>
              <a:ext uri="{FF2B5EF4-FFF2-40B4-BE49-F238E27FC236}">
                <a16:creationId xmlns:a16="http://schemas.microsoft.com/office/drawing/2014/main" id="{4C6DA1E9-57F8-4DE2-B68F-1777674EDFD2}"/>
              </a:ext>
            </a:extLst>
          </p:cNvPr>
          <p:cNvSpPr>
            <a:spLocks noChangeArrowheads="1"/>
          </p:cNvSpPr>
          <p:nvPr/>
        </p:nvSpPr>
        <p:spPr bwMode="auto">
          <a:xfrm>
            <a:off x="406713" y="3231841"/>
            <a:ext cx="6921969" cy="1105631"/>
          </a:xfrm>
          <a:prstGeom prst="rect">
            <a:avLst/>
          </a:prstGeom>
          <a:solidFill>
            <a:schemeClr val="tx2"/>
          </a:solidFill>
          <a:ln>
            <a:noFill/>
          </a:ln>
          <a:extLst/>
        </p:spPr>
        <p:txBody>
          <a:bodyPr wrap="square" lIns="35997" tIns="35997" rIns="35997" bIns="35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50000"/>
              </a:lnSpc>
              <a:spcBef>
                <a:spcPts val="0"/>
              </a:spcBef>
              <a:buNone/>
            </a:pPr>
            <a:r>
              <a:rPr lang="zh-CN" altLang="en-US" sz="2399" dirty="0">
                <a:solidFill>
                  <a:prstClr val="white"/>
                </a:solidFill>
                <a:latin typeface="微软雅黑"/>
              </a:rPr>
              <a:t>例如，</a:t>
            </a:r>
            <a:r>
              <a:rPr lang="zh-CN" altLang="en-US" sz="2399" dirty="0">
                <a:solidFill>
                  <a:prstClr val="white"/>
                </a:solidFill>
              </a:rPr>
              <a:t>若</a:t>
            </a:r>
            <a:r>
              <a:rPr lang="en-US" altLang="zh-CN" sz="2399" dirty="0">
                <a:solidFill>
                  <a:prstClr val="white"/>
                </a:solidFill>
              </a:rPr>
              <a:t>P</a:t>
            </a:r>
            <a:r>
              <a:rPr lang="zh-CN" altLang="en-US" sz="2399" dirty="0">
                <a:solidFill>
                  <a:prstClr val="white"/>
                </a:solidFill>
              </a:rPr>
              <a:t>：</a:t>
            </a:r>
            <a:r>
              <a:rPr lang="en-US" altLang="zh-CN" sz="2399" dirty="0">
                <a:solidFill>
                  <a:prstClr val="white"/>
                </a:solidFill>
              </a:rPr>
              <a:t>2+2=4</a:t>
            </a:r>
            <a:r>
              <a:rPr lang="zh-CN" altLang="en-US" sz="2399" dirty="0">
                <a:solidFill>
                  <a:prstClr val="white"/>
                </a:solidFill>
              </a:rPr>
              <a:t>；</a:t>
            </a:r>
            <a:r>
              <a:rPr lang="en-US" altLang="zh-CN" sz="2399" dirty="0">
                <a:solidFill>
                  <a:prstClr val="white"/>
                </a:solidFill>
              </a:rPr>
              <a:t>Q</a:t>
            </a:r>
            <a:r>
              <a:rPr lang="zh-CN" altLang="en-US" sz="2399" dirty="0">
                <a:solidFill>
                  <a:prstClr val="white"/>
                </a:solidFill>
              </a:rPr>
              <a:t>：雪是白的。</a:t>
            </a:r>
          </a:p>
          <a:p>
            <a:pPr defTabSz="1219261">
              <a:lnSpc>
                <a:spcPct val="150000"/>
              </a:lnSpc>
              <a:spcBef>
                <a:spcPts val="0"/>
              </a:spcBef>
              <a:buNone/>
            </a:pPr>
            <a:r>
              <a:rPr lang="zh-CN" altLang="en-US" sz="2399" dirty="0">
                <a:solidFill>
                  <a:prstClr val="white"/>
                </a:solidFill>
              </a:rPr>
              <a:t>则</a:t>
            </a:r>
            <a:r>
              <a:rPr lang="en-US" altLang="zh-CN" sz="2399" dirty="0">
                <a:solidFill>
                  <a:prstClr val="white"/>
                </a:solidFill>
              </a:rPr>
              <a:t>2+2=4</a:t>
            </a:r>
            <a:r>
              <a:rPr lang="zh-CN" altLang="en-US" sz="2399" dirty="0">
                <a:solidFill>
                  <a:prstClr val="white"/>
                </a:solidFill>
              </a:rPr>
              <a:t>当且仅当雪是白的可符号化</a:t>
            </a:r>
            <a:r>
              <a:rPr lang="en-US" altLang="zh-CN" sz="2399" dirty="0">
                <a:solidFill>
                  <a:prstClr val="white"/>
                </a:solidFill>
              </a:rPr>
              <a:t>P</a:t>
            </a:r>
            <a:r>
              <a:rPr lang="en-US" altLang="zh-CN" sz="2399" dirty="0">
                <a:solidFill>
                  <a:prstClr val="white"/>
                </a:solidFill>
                <a:sym typeface="Symbol" panose="05050102010706020507" pitchFamily="18" charset="2"/>
              </a:rPr>
              <a:t></a:t>
            </a:r>
            <a:r>
              <a:rPr lang="en-US" altLang="zh-CN" sz="2399" dirty="0">
                <a:solidFill>
                  <a:prstClr val="white"/>
                </a:solidFill>
              </a:rPr>
              <a:t>Q</a:t>
            </a:r>
            <a:r>
              <a:rPr lang="zh-CN" altLang="en-US" sz="2399" dirty="0">
                <a:solidFill>
                  <a:prstClr val="white"/>
                </a:solidFill>
              </a:rPr>
              <a:t>。</a:t>
            </a:r>
          </a:p>
        </p:txBody>
      </p:sp>
      <p:graphicFrame>
        <p:nvGraphicFramePr>
          <p:cNvPr id="23559" name="Group 7">
            <a:extLst>
              <a:ext uri="{FF2B5EF4-FFF2-40B4-BE49-F238E27FC236}">
                <a16:creationId xmlns:a16="http://schemas.microsoft.com/office/drawing/2014/main" id="{685ED16F-1F2E-4E6F-BBB4-982E4BDC8B6D}"/>
              </a:ext>
            </a:extLst>
          </p:cNvPr>
          <p:cNvGraphicFramePr>
            <a:graphicFrameLocks noGrp="1"/>
          </p:cNvGraphicFramePr>
          <p:nvPr>
            <p:extLst/>
          </p:nvPr>
        </p:nvGraphicFramePr>
        <p:xfrm>
          <a:off x="7851269" y="2210947"/>
          <a:ext cx="4021418" cy="2009185"/>
        </p:xfrm>
        <a:graphic>
          <a:graphicData uri="http://schemas.openxmlformats.org/drawingml/2006/table">
            <a:tbl>
              <a:tblPr/>
              <a:tblGrid>
                <a:gridCol w="1066492">
                  <a:extLst>
                    <a:ext uri="{9D8B030D-6E8A-4147-A177-3AD203B41FA5}">
                      <a16:colId xmlns:a16="http://schemas.microsoft.com/office/drawing/2014/main" val="20000"/>
                    </a:ext>
                  </a:extLst>
                </a:gridCol>
                <a:gridCol w="1245824">
                  <a:extLst>
                    <a:ext uri="{9D8B030D-6E8A-4147-A177-3AD203B41FA5}">
                      <a16:colId xmlns:a16="http://schemas.microsoft.com/office/drawing/2014/main" val="20001"/>
                    </a:ext>
                  </a:extLst>
                </a:gridCol>
                <a:gridCol w="1709102">
                  <a:extLst>
                    <a:ext uri="{9D8B030D-6E8A-4147-A177-3AD203B41FA5}">
                      <a16:colId xmlns:a16="http://schemas.microsoft.com/office/drawing/2014/main" val="20002"/>
                    </a:ext>
                  </a:extLst>
                </a:gridCol>
              </a:tblGrid>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P</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Symbol" panose="05050102010706020507" pitchFamily="18" charset="2"/>
                        </a:rPr>
                        <a:t></a:t>
                      </a: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extLst>
                  <a:ext uri="{0D108BD9-81ED-4DB2-BD59-A6C34878D82A}">
                    <a16:rowId xmlns:a16="http://schemas.microsoft.com/office/drawing/2014/main" val="10000"/>
                  </a:ext>
                </a:extLst>
              </a:tr>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10001"/>
                  </a:ext>
                </a:extLst>
              </a:tr>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extLst>
                  <a:ext uri="{0D108BD9-81ED-4DB2-BD59-A6C34878D82A}">
                    <a16:rowId xmlns:a16="http://schemas.microsoft.com/office/drawing/2014/main" val="10002"/>
                  </a:ext>
                </a:extLst>
              </a:tr>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10003"/>
                  </a:ext>
                </a:extLst>
              </a:tr>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extLst>
                  <a:ext uri="{0D108BD9-81ED-4DB2-BD59-A6C34878D82A}">
                    <a16:rowId xmlns:a16="http://schemas.microsoft.com/office/drawing/2014/main" val="10004"/>
                  </a:ext>
                </a:extLst>
              </a:tr>
            </a:tbl>
          </a:graphicData>
        </a:graphic>
      </p:graphicFrame>
      <p:sp>
        <p:nvSpPr>
          <p:cNvPr id="8" name="Rectangle 2">
            <a:extLst>
              <a:ext uri="{FF2B5EF4-FFF2-40B4-BE49-F238E27FC236}">
                <a16:creationId xmlns:a16="http://schemas.microsoft.com/office/drawing/2014/main" id="{1923078D-3CCE-4DCD-89F9-A2D4BD14F46B}"/>
              </a:ext>
            </a:extLst>
          </p:cNvPr>
          <p:cNvSpPr>
            <a:spLocks noChangeArrowheads="1"/>
          </p:cNvSpPr>
          <p:nvPr/>
        </p:nvSpPr>
        <p:spPr bwMode="auto">
          <a:xfrm>
            <a:off x="930287" y="269878"/>
            <a:ext cx="3384355" cy="6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90000"/>
              </a:lnSpc>
              <a:spcBef>
                <a:spcPct val="0"/>
              </a:spcBef>
              <a:buClrTx/>
              <a:buNone/>
            </a:pPr>
            <a:r>
              <a:rPr lang="en-US" altLang="zh-CN" sz="2199" dirty="0">
                <a:solidFill>
                  <a:prstClr val="white"/>
                </a:solidFill>
                <a:latin typeface="微软雅黑"/>
                <a:ea typeface="微软雅黑"/>
              </a:rPr>
              <a:t>5</a:t>
            </a:r>
            <a:r>
              <a:rPr lang="zh-CN" altLang="en-US" sz="2199" dirty="0">
                <a:solidFill>
                  <a:prstClr val="white"/>
                </a:solidFill>
                <a:latin typeface="微软雅黑"/>
                <a:ea typeface="微软雅黑"/>
              </a:rPr>
              <a:t>、等价联结词</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49562DE4-EC2B-4777-AB67-1BA65108E784}"/>
                  </a:ext>
                </a:extLst>
              </p:cNvPr>
              <p:cNvSpPr/>
              <p:nvPr/>
            </p:nvSpPr>
            <p:spPr>
              <a:xfrm>
                <a:off x="1765" y="4347309"/>
                <a:ext cx="11870922" cy="2242401"/>
              </a:xfrm>
              <a:prstGeom prst="rect">
                <a:avLst/>
              </a:prstGeom>
            </p:spPr>
            <p:txBody>
              <a:bodyPr wrap="square">
                <a:spAutoFit/>
              </a:bodyPr>
              <a:lstStyle/>
              <a:p>
                <a:pPr indent="267890" defTabSz="1219261">
                  <a:lnSpc>
                    <a:spcPct val="150000"/>
                  </a:lnSpc>
                </a:pPr>
                <a:r>
                  <a:rPr lang="zh-CN" altLang="zh-CN" sz="2399" b="1" dirty="0">
                    <a:solidFill>
                      <a:srgbClr val="C00000"/>
                    </a:solidFill>
                    <a:latin typeface="微软雅黑"/>
                    <a:ea typeface="微软雅黑"/>
                  </a:rPr>
                  <a:t>例</a:t>
                </a:r>
                <a:r>
                  <a:rPr lang="en-US" altLang="zh-CN" sz="2399" b="1" dirty="0">
                    <a:solidFill>
                      <a:srgbClr val="C00000"/>
                    </a:solidFill>
                    <a:latin typeface="微软雅黑"/>
                    <a:ea typeface="微软雅黑"/>
                  </a:rPr>
                  <a:t>2.6  </a:t>
                </a:r>
                <a:r>
                  <a:rPr lang="zh-CN" altLang="zh-CN" sz="2399" b="1" dirty="0">
                    <a:solidFill>
                      <a:srgbClr val="000000"/>
                    </a:solidFill>
                    <a:latin typeface="微软雅黑"/>
                    <a:ea typeface="微软雅黑"/>
                  </a:rPr>
                  <a:t>符号化下列命题，并确定其真值。</a:t>
                </a:r>
              </a:p>
              <a:p>
                <a:pPr indent="266620" defTabSz="1219261">
                  <a:lnSpc>
                    <a:spcPct val="150000"/>
                  </a:lnSpc>
                </a:pPr>
                <a:r>
                  <a:rPr lang="zh-CN" altLang="zh-CN" sz="2399" b="1" dirty="0">
                    <a:solidFill>
                      <a:srgbClr val="000000"/>
                    </a:solidFill>
                    <a:latin typeface="微软雅黑"/>
                    <a:ea typeface="微软雅黑"/>
                  </a:rPr>
                  <a:t>（</a:t>
                </a:r>
                <a:r>
                  <a:rPr lang="en-US" altLang="zh-CN" sz="2399" b="1" dirty="0">
                    <a:solidFill>
                      <a:srgbClr val="000000"/>
                    </a:solidFill>
                    <a:latin typeface="微软雅黑"/>
                    <a:ea typeface="微软雅黑"/>
                  </a:rPr>
                  <a:t>1</a:t>
                </a:r>
                <a:r>
                  <a:rPr lang="zh-CN" altLang="zh-CN" sz="2399" b="1" dirty="0">
                    <a:solidFill>
                      <a:srgbClr val="000000"/>
                    </a:solidFill>
                    <a:latin typeface="微软雅黑"/>
                    <a:ea typeface="微软雅黑"/>
                  </a:rPr>
                  <a:t>）</a:t>
                </a:r>
                <a:r>
                  <a:rPr lang="en-US" altLang="zh-CN" sz="2399" b="1" dirty="0">
                    <a:solidFill>
                      <a:srgbClr val="000000"/>
                    </a:solidFill>
                    <a:latin typeface="微软雅黑"/>
                    <a:ea typeface="微软雅黑"/>
                  </a:rPr>
                  <a:t>1</a:t>
                </a:r>
                <a:r>
                  <a:rPr lang="zh-CN" altLang="zh-CN" sz="2399" b="1" dirty="0">
                    <a:solidFill>
                      <a:srgbClr val="000000"/>
                    </a:solidFill>
                    <a:latin typeface="微软雅黑"/>
                    <a:ea typeface="微软雅黑"/>
                  </a:rPr>
                  <a:t>是偶数当且仅当</a:t>
                </a:r>
                <a:r>
                  <a:rPr lang="en-US" altLang="zh-CN" sz="2399" b="1" dirty="0">
                    <a:solidFill>
                      <a:srgbClr val="000000"/>
                    </a:solidFill>
                    <a:latin typeface="微软雅黑"/>
                    <a:ea typeface="微软雅黑"/>
                  </a:rPr>
                  <a:t>1</a:t>
                </a:r>
                <a:r>
                  <a:rPr lang="zh-CN" altLang="zh-CN" sz="2399" b="1" dirty="0">
                    <a:solidFill>
                      <a:srgbClr val="000000"/>
                    </a:solidFill>
                    <a:latin typeface="微软雅黑"/>
                    <a:ea typeface="微软雅黑"/>
                  </a:rPr>
                  <a:t>是负数。</a:t>
                </a:r>
                <a:r>
                  <a:rPr lang="en-US" altLang="zh-CN" sz="2399" b="1" dirty="0">
                    <a:solidFill>
                      <a:srgbClr val="000000"/>
                    </a:solidFill>
                    <a:latin typeface="微软雅黑"/>
                    <a:ea typeface="微软雅黑"/>
                  </a:rPr>
                  <a:t>  </a:t>
                </a:r>
                <a:r>
                  <a:rPr lang="zh-CN" altLang="zh-CN" sz="2399" b="1" dirty="0">
                    <a:solidFill>
                      <a:srgbClr val="000000"/>
                    </a:solidFill>
                    <a:latin typeface="微软雅黑"/>
                    <a:ea typeface="微软雅黑"/>
                  </a:rPr>
                  <a:t>（</a:t>
                </a:r>
                <a:r>
                  <a:rPr lang="en-US" altLang="zh-CN" sz="2399" b="1" dirty="0">
                    <a:solidFill>
                      <a:srgbClr val="000000"/>
                    </a:solidFill>
                    <a:latin typeface="微软雅黑"/>
                    <a:ea typeface="微软雅黑"/>
                  </a:rPr>
                  <a:t>2</a:t>
                </a:r>
                <a:r>
                  <a:rPr lang="zh-CN" altLang="zh-CN" sz="2399" b="1" dirty="0">
                    <a:solidFill>
                      <a:srgbClr val="000000"/>
                    </a:solidFill>
                    <a:latin typeface="微软雅黑"/>
                    <a:ea typeface="微软雅黑"/>
                  </a:rPr>
                  <a:t>）太阳从东方升起当且仅当小鸡会飞。</a:t>
                </a:r>
              </a:p>
              <a:p>
                <a:pPr indent="267890" defTabSz="1219261">
                  <a:lnSpc>
                    <a:spcPct val="150000"/>
                  </a:lnSpc>
                </a:pPr>
                <a:r>
                  <a:rPr lang="zh-CN" altLang="zh-CN" sz="2399" b="1" dirty="0">
                    <a:solidFill>
                      <a:srgbClr val="C00000"/>
                    </a:solidFill>
                    <a:latin typeface="微软雅黑"/>
                    <a:ea typeface="微软雅黑"/>
                  </a:rPr>
                  <a:t>解</a:t>
                </a:r>
                <a:r>
                  <a:rPr lang="en-US" altLang="zh-CN" sz="2399" b="1" dirty="0">
                    <a:solidFill>
                      <a:srgbClr val="000000"/>
                    </a:solidFill>
                    <a:latin typeface="微软雅黑"/>
                    <a:ea typeface="微软雅黑"/>
                  </a:rPr>
                  <a:t>  </a:t>
                </a:r>
                <a:r>
                  <a:rPr lang="zh-CN" altLang="zh-CN" sz="2399" b="1" dirty="0">
                    <a:solidFill>
                      <a:srgbClr val="000000"/>
                    </a:solidFill>
                    <a:latin typeface="微软雅黑"/>
                    <a:ea typeface="微软雅黑"/>
                  </a:rPr>
                  <a:t>（</a:t>
                </a:r>
                <a:r>
                  <a:rPr lang="en-US" altLang="zh-CN" sz="2399" b="1" dirty="0">
                    <a:solidFill>
                      <a:srgbClr val="000000"/>
                    </a:solidFill>
                    <a:latin typeface="微软雅黑"/>
                    <a:ea typeface="微软雅黑"/>
                  </a:rPr>
                  <a:t>1</a:t>
                </a:r>
                <a:r>
                  <a:rPr lang="zh-CN" altLang="zh-CN" sz="2399" b="1" dirty="0">
                    <a:solidFill>
                      <a:srgbClr val="000000"/>
                    </a:solidFill>
                    <a:latin typeface="微软雅黑"/>
                    <a:ea typeface="微软雅黑"/>
                  </a:rPr>
                  <a:t>）设</a:t>
                </a:r>
                <a:r>
                  <a:rPr lang="en-US" altLang="zh-CN" sz="2399" b="1" dirty="0">
                    <a:solidFill>
                      <a:srgbClr val="000000"/>
                    </a:solidFill>
                    <a:latin typeface="微软雅黑"/>
                    <a:ea typeface="微软雅黑"/>
                  </a:rPr>
                  <a:t>P</a:t>
                </a:r>
                <a:r>
                  <a:rPr lang="zh-CN" altLang="zh-CN" sz="2399" b="1" dirty="0">
                    <a:solidFill>
                      <a:srgbClr val="000000"/>
                    </a:solidFill>
                    <a:latin typeface="微软雅黑"/>
                    <a:ea typeface="微软雅黑"/>
                  </a:rPr>
                  <a:t>：</a:t>
                </a:r>
                <a:r>
                  <a:rPr lang="en-US" altLang="zh-CN" sz="2399" b="1" dirty="0">
                    <a:solidFill>
                      <a:srgbClr val="000000"/>
                    </a:solidFill>
                    <a:latin typeface="微软雅黑"/>
                    <a:ea typeface="微软雅黑"/>
                  </a:rPr>
                  <a:t>1</a:t>
                </a:r>
                <a:r>
                  <a:rPr lang="zh-CN" altLang="zh-CN" sz="2399" b="1" dirty="0">
                    <a:solidFill>
                      <a:srgbClr val="000000"/>
                    </a:solidFill>
                    <a:latin typeface="微软雅黑"/>
                    <a:ea typeface="微软雅黑"/>
                  </a:rPr>
                  <a:t>是偶数；</a:t>
                </a:r>
                <a:r>
                  <a:rPr lang="en-US" altLang="zh-CN" sz="2399" b="1" dirty="0">
                    <a:solidFill>
                      <a:srgbClr val="000000"/>
                    </a:solidFill>
                    <a:latin typeface="微软雅黑"/>
                    <a:ea typeface="微软雅黑"/>
                  </a:rPr>
                  <a:t>Q</a:t>
                </a:r>
                <a:r>
                  <a:rPr lang="zh-CN" altLang="zh-CN" sz="2399" b="1" dirty="0">
                    <a:solidFill>
                      <a:srgbClr val="000000"/>
                    </a:solidFill>
                    <a:latin typeface="微软雅黑"/>
                    <a:ea typeface="微软雅黑"/>
                  </a:rPr>
                  <a:t>：</a:t>
                </a:r>
                <a:r>
                  <a:rPr lang="en-US" altLang="zh-CN" sz="2399" b="1" dirty="0">
                    <a:solidFill>
                      <a:srgbClr val="000000"/>
                    </a:solidFill>
                    <a:latin typeface="微软雅黑"/>
                    <a:ea typeface="微软雅黑"/>
                  </a:rPr>
                  <a:t>1</a:t>
                </a:r>
                <a:r>
                  <a:rPr lang="zh-CN" altLang="zh-CN" sz="2399" b="1" dirty="0">
                    <a:solidFill>
                      <a:srgbClr val="000000"/>
                    </a:solidFill>
                    <a:latin typeface="微软雅黑"/>
                    <a:ea typeface="微软雅黑"/>
                  </a:rPr>
                  <a:t>是负数，则命题（</a:t>
                </a:r>
                <a:r>
                  <a:rPr lang="en-US" altLang="zh-CN" sz="2399" b="1" dirty="0">
                    <a:solidFill>
                      <a:srgbClr val="000000"/>
                    </a:solidFill>
                    <a:latin typeface="微软雅黑"/>
                    <a:ea typeface="微软雅黑"/>
                  </a:rPr>
                  <a:t>1</a:t>
                </a:r>
                <a:r>
                  <a:rPr lang="zh-CN" altLang="zh-CN" sz="2399" b="1" dirty="0">
                    <a:solidFill>
                      <a:srgbClr val="000000"/>
                    </a:solidFill>
                    <a:latin typeface="微软雅黑"/>
                    <a:ea typeface="微软雅黑"/>
                  </a:rPr>
                  <a:t>）可符号化为</a:t>
                </a:r>
                <a:r>
                  <a:rPr lang="en-US" altLang="zh-CN" sz="2399" b="1" dirty="0">
                    <a:solidFill>
                      <a:srgbClr val="000000"/>
                    </a:solidFill>
                    <a:latin typeface="微软雅黑"/>
                    <a:ea typeface="微软雅黑"/>
                  </a:rPr>
                  <a:t>P</a:t>
                </a:r>
                <a14:m>
                  <m:oMath xmlns:m="http://schemas.openxmlformats.org/officeDocument/2006/math">
                    <m:r>
                      <a:rPr lang="en-US" altLang="zh-CN" sz="2399" b="1">
                        <a:solidFill>
                          <a:srgbClr val="000000"/>
                        </a:solidFill>
                        <a:latin typeface="Cambria Math" panose="02040503050406030204" pitchFamily="18" charset="0"/>
                      </a:rPr>
                      <m:t>↔</m:t>
                    </m:r>
                  </m:oMath>
                </a14:m>
                <a:r>
                  <a:rPr lang="en-US" altLang="zh-CN" sz="2399" b="1" dirty="0">
                    <a:solidFill>
                      <a:srgbClr val="000000"/>
                    </a:solidFill>
                    <a:latin typeface="微软雅黑"/>
                    <a:ea typeface="微软雅黑"/>
                  </a:rPr>
                  <a:t>Q</a:t>
                </a:r>
                <a:r>
                  <a:rPr lang="zh-CN" altLang="en-US" sz="2399" b="1" dirty="0">
                    <a:solidFill>
                      <a:srgbClr val="000000"/>
                    </a:solidFill>
                    <a:latin typeface="微软雅黑"/>
                    <a:ea typeface="微软雅黑"/>
                  </a:rPr>
                  <a:t>，</a:t>
                </a:r>
                <a:r>
                  <a:rPr lang="zh-CN" altLang="zh-CN" sz="2399" b="1" dirty="0">
                    <a:solidFill>
                      <a:srgbClr val="000000"/>
                    </a:solidFill>
                    <a:latin typeface="微软雅黑"/>
                    <a:ea typeface="微软雅黑"/>
                  </a:rPr>
                  <a:t>真值为</a:t>
                </a:r>
                <a:r>
                  <a:rPr lang="en-US" altLang="zh-CN" sz="2399" b="1" dirty="0">
                    <a:solidFill>
                      <a:srgbClr val="000000"/>
                    </a:solidFill>
                    <a:latin typeface="微软雅黑"/>
                    <a:ea typeface="微软雅黑"/>
                  </a:rPr>
                  <a:t>1</a:t>
                </a:r>
                <a:r>
                  <a:rPr lang="zh-CN" altLang="en-US" sz="2399" b="1" dirty="0">
                    <a:solidFill>
                      <a:srgbClr val="000000"/>
                    </a:solidFill>
                    <a:latin typeface="微软雅黑"/>
                    <a:ea typeface="微软雅黑"/>
                  </a:rPr>
                  <a:t>。</a:t>
                </a:r>
                <a:endParaRPr lang="zh-CN" altLang="zh-CN" sz="2399" b="1" dirty="0">
                  <a:solidFill>
                    <a:srgbClr val="000000"/>
                  </a:solidFill>
                  <a:latin typeface="微软雅黑"/>
                  <a:ea typeface="微软雅黑"/>
                </a:endParaRPr>
              </a:p>
              <a:p>
                <a:pPr indent="266620" defTabSz="1219261">
                  <a:lnSpc>
                    <a:spcPct val="150000"/>
                  </a:lnSpc>
                </a:pPr>
                <a:r>
                  <a:rPr lang="zh-CN" altLang="zh-CN" sz="2399" b="1" dirty="0">
                    <a:solidFill>
                      <a:srgbClr val="000000"/>
                    </a:solidFill>
                    <a:latin typeface="微软雅黑"/>
                    <a:ea typeface="微软雅黑"/>
                  </a:rPr>
                  <a:t>（</a:t>
                </a:r>
                <a:r>
                  <a:rPr lang="en-US" altLang="zh-CN" sz="2399" b="1" dirty="0">
                    <a:solidFill>
                      <a:srgbClr val="000000"/>
                    </a:solidFill>
                    <a:latin typeface="微软雅黑"/>
                    <a:ea typeface="微软雅黑"/>
                  </a:rPr>
                  <a:t>2</a:t>
                </a:r>
                <a:r>
                  <a:rPr lang="zh-CN" altLang="zh-CN" sz="2399" b="1" dirty="0">
                    <a:solidFill>
                      <a:srgbClr val="000000"/>
                    </a:solidFill>
                    <a:latin typeface="微软雅黑"/>
                    <a:ea typeface="微软雅黑"/>
                  </a:rPr>
                  <a:t>）设</a:t>
                </a:r>
                <a:r>
                  <a:rPr lang="en-US" altLang="zh-CN" sz="2399" b="1" dirty="0">
                    <a:solidFill>
                      <a:srgbClr val="000000"/>
                    </a:solidFill>
                    <a:latin typeface="微软雅黑"/>
                    <a:ea typeface="微软雅黑"/>
                  </a:rPr>
                  <a:t>R</a:t>
                </a:r>
                <a:r>
                  <a:rPr lang="zh-CN" altLang="zh-CN" sz="2399" b="1" dirty="0">
                    <a:solidFill>
                      <a:srgbClr val="000000"/>
                    </a:solidFill>
                    <a:latin typeface="微软雅黑"/>
                    <a:ea typeface="微软雅黑"/>
                  </a:rPr>
                  <a:t>：太阳从东方升起；</a:t>
                </a:r>
                <a:r>
                  <a:rPr lang="en-US" altLang="zh-CN" sz="2399" b="1" dirty="0">
                    <a:solidFill>
                      <a:srgbClr val="000000"/>
                    </a:solidFill>
                    <a:latin typeface="微软雅黑"/>
                    <a:ea typeface="微软雅黑"/>
                  </a:rPr>
                  <a:t>S</a:t>
                </a:r>
                <a:r>
                  <a:rPr lang="zh-CN" altLang="zh-CN" sz="2399" b="1" dirty="0">
                    <a:solidFill>
                      <a:srgbClr val="000000"/>
                    </a:solidFill>
                    <a:latin typeface="微软雅黑"/>
                    <a:ea typeface="微软雅黑"/>
                  </a:rPr>
                  <a:t>：小鸡会飞，则命题（</a:t>
                </a:r>
                <a:r>
                  <a:rPr lang="en-US" altLang="zh-CN" sz="2399" b="1" dirty="0">
                    <a:solidFill>
                      <a:srgbClr val="000000"/>
                    </a:solidFill>
                    <a:latin typeface="微软雅黑"/>
                    <a:ea typeface="微软雅黑"/>
                  </a:rPr>
                  <a:t>2</a:t>
                </a:r>
                <a:r>
                  <a:rPr lang="zh-CN" altLang="zh-CN" sz="2399" b="1" dirty="0">
                    <a:solidFill>
                      <a:srgbClr val="000000"/>
                    </a:solidFill>
                    <a:latin typeface="微软雅黑"/>
                    <a:ea typeface="微软雅黑"/>
                  </a:rPr>
                  <a:t>）可符号化为</a:t>
                </a:r>
                <a:r>
                  <a:rPr lang="en-US" altLang="zh-CN" sz="2399" b="1" dirty="0">
                    <a:solidFill>
                      <a:srgbClr val="000000"/>
                    </a:solidFill>
                    <a:latin typeface="微软雅黑"/>
                    <a:ea typeface="微软雅黑"/>
                  </a:rPr>
                  <a:t>R</a:t>
                </a:r>
                <a14:m>
                  <m:oMath xmlns:m="http://schemas.openxmlformats.org/officeDocument/2006/math">
                    <m:r>
                      <a:rPr lang="en-US" altLang="zh-CN" sz="2399" b="1">
                        <a:solidFill>
                          <a:srgbClr val="000000"/>
                        </a:solidFill>
                        <a:latin typeface="Cambria Math" panose="02040503050406030204" pitchFamily="18" charset="0"/>
                      </a:rPr>
                      <m:t>↔</m:t>
                    </m:r>
                  </m:oMath>
                </a14:m>
                <a:r>
                  <a:rPr lang="en-US" altLang="zh-CN" sz="2399" b="1" dirty="0">
                    <a:solidFill>
                      <a:srgbClr val="000000"/>
                    </a:solidFill>
                    <a:latin typeface="微软雅黑"/>
                    <a:ea typeface="微软雅黑"/>
                  </a:rPr>
                  <a:t>S</a:t>
                </a:r>
                <a:r>
                  <a:rPr lang="zh-CN" altLang="en-US" sz="2399" b="1" dirty="0">
                    <a:solidFill>
                      <a:srgbClr val="000000"/>
                    </a:solidFill>
                    <a:latin typeface="微软雅黑"/>
                    <a:ea typeface="微软雅黑"/>
                  </a:rPr>
                  <a:t>，</a:t>
                </a:r>
                <a:r>
                  <a:rPr lang="zh-CN" altLang="zh-CN" sz="2399" b="1" dirty="0">
                    <a:solidFill>
                      <a:srgbClr val="000000"/>
                    </a:solidFill>
                    <a:latin typeface="微软雅黑"/>
                    <a:ea typeface="微软雅黑"/>
                  </a:rPr>
                  <a:t>真值为</a:t>
                </a:r>
                <a:r>
                  <a:rPr lang="en-US" altLang="zh-CN" sz="2399" b="1" dirty="0">
                    <a:solidFill>
                      <a:srgbClr val="000000"/>
                    </a:solidFill>
                    <a:latin typeface="微软雅黑"/>
                    <a:ea typeface="微软雅黑"/>
                  </a:rPr>
                  <a:t>0</a:t>
                </a:r>
                <a:r>
                  <a:rPr lang="zh-CN" altLang="en-US" sz="2399" b="1" dirty="0">
                    <a:solidFill>
                      <a:srgbClr val="000000"/>
                    </a:solidFill>
                    <a:latin typeface="微软雅黑"/>
                    <a:ea typeface="微软雅黑"/>
                  </a:rPr>
                  <a:t>。</a:t>
                </a:r>
                <a:endParaRPr lang="zh-CN" altLang="zh-CN" sz="2399" b="1" dirty="0">
                  <a:solidFill>
                    <a:srgbClr val="000000"/>
                  </a:solidFill>
                  <a:latin typeface="微软雅黑"/>
                  <a:ea typeface="微软雅黑"/>
                </a:endParaRPr>
              </a:p>
            </p:txBody>
          </p:sp>
        </mc:Choice>
        <mc:Fallback xmlns="">
          <p:sp>
            <p:nvSpPr>
              <p:cNvPr id="2" name="矩形 1">
                <a:extLst>
                  <a:ext uri="{FF2B5EF4-FFF2-40B4-BE49-F238E27FC236}">
                    <a16:creationId xmlns:a16="http://schemas.microsoft.com/office/drawing/2014/main" id="{49562DE4-EC2B-4777-AB67-1BA65108E784}"/>
                  </a:ext>
                </a:extLst>
              </p:cNvPr>
              <p:cNvSpPr>
                <a:spLocks noRot="1" noChangeAspect="1" noMove="1" noResize="1" noEditPoints="1" noAdjustHandles="1" noChangeArrowheads="1" noChangeShapeType="1" noTextEdit="1"/>
              </p:cNvSpPr>
              <p:nvPr/>
            </p:nvSpPr>
            <p:spPr>
              <a:xfrm>
                <a:off x="1765" y="4347309"/>
                <a:ext cx="11870922" cy="2242401"/>
              </a:xfrm>
              <a:prstGeom prst="rect">
                <a:avLst/>
              </a:prstGeom>
              <a:blipFill>
                <a:blip r:embed="rId4"/>
                <a:stretch>
                  <a:fillRect r="-3337" b="-51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2AD7C52-68EE-47A2-B2A5-06AC535AF8BB}"/>
                  </a:ext>
                </a:extLst>
              </p:cNvPr>
              <p:cNvSpPr/>
              <p:nvPr/>
            </p:nvSpPr>
            <p:spPr>
              <a:xfrm>
                <a:off x="325664" y="2138948"/>
                <a:ext cx="6097411" cy="461772"/>
              </a:xfrm>
              <a:prstGeom prst="rect">
                <a:avLst/>
              </a:prstGeom>
            </p:spPr>
            <p:txBody>
              <a:bodyPr>
                <a:spAutoFit/>
              </a:bodyPr>
              <a:lstStyle/>
              <a:p>
                <a:r>
                  <a:rPr lang="zh-CN" altLang="en-US" b="1" dirty="0">
                    <a:solidFill>
                      <a:srgbClr val="800080"/>
                    </a:solidFill>
                    <a:latin typeface="+mn-ea"/>
                  </a:rPr>
                  <a:t>规定：</a:t>
                </a:r>
                <a:r>
                  <a:rPr lang="en-US" altLang="zh-CN" b="1" dirty="0">
                    <a:solidFill>
                      <a:srgbClr val="800080"/>
                    </a:solidFill>
                    <a:latin typeface="+mn-ea"/>
                  </a:rPr>
                  <a:t>P</a:t>
                </a:r>
                <a14:m>
                  <m:oMath xmlns:m="http://schemas.openxmlformats.org/officeDocument/2006/math">
                    <m:r>
                      <a:rPr lang="en-US" altLang="zh-CN" b="1">
                        <a:solidFill>
                          <a:srgbClr val="800080"/>
                        </a:solidFill>
                        <a:latin typeface="Cambria Math" panose="02040503050406030204" pitchFamily="18" charset="0"/>
                      </a:rPr>
                      <m:t>↔</m:t>
                    </m:r>
                  </m:oMath>
                </a14:m>
                <a:r>
                  <a:rPr lang="en-US" altLang="zh-CN" b="1" dirty="0">
                    <a:solidFill>
                      <a:srgbClr val="800080"/>
                    </a:solidFill>
                    <a:latin typeface="+mn-ea"/>
                  </a:rPr>
                  <a:t>Q</a:t>
                </a:r>
                <a:r>
                  <a:rPr lang="zh-CN" altLang="zh-CN" b="1" dirty="0">
                    <a:solidFill>
                      <a:srgbClr val="800080"/>
                    </a:solidFill>
                    <a:latin typeface="+mn-ea"/>
                  </a:rPr>
                  <a:t>为真当且仅当</a:t>
                </a:r>
                <a:r>
                  <a:rPr lang="en-US" altLang="zh-CN" b="1" dirty="0">
                    <a:solidFill>
                      <a:srgbClr val="800080"/>
                    </a:solidFill>
                    <a:latin typeface="+mn-ea"/>
                  </a:rPr>
                  <a:t>P</a:t>
                </a:r>
                <a:r>
                  <a:rPr lang="zh-CN" altLang="zh-CN" b="1" dirty="0">
                    <a:solidFill>
                      <a:srgbClr val="800080"/>
                    </a:solidFill>
                    <a:latin typeface="+mn-ea"/>
                  </a:rPr>
                  <a:t>、</a:t>
                </a:r>
                <a:r>
                  <a:rPr lang="en-US" altLang="zh-CN" b="1" dirty="0">
                    <a:solidFill>
                      <a:srgbClr val="800080"/>
                    </a:solidFill>
                    <a:latin typeface="+mn-ea"/>
                  </a:rPr>
                  <a:t>Q</a:t>
                </a:r>
                <a:r>
                  <a:rPr lang="zh-CN" altLang="zh-CN" b="1" dirty="0">
                    <a:solidFill>
                      <a:srgbClr val="800080"/>
                    </a:solidFill>
                    <a:latin typeface="+mn-ea"/>
                  </a:rPr>
                  <a:t>真值相同。</a:t>
                </a:r>
                <a:endParaRPr lang="zh-CN" altLang="en-US" b="1" dirty="0">
                  <a:latin typeface="+mn-ea"/>
                </a:endParaRPr>
              </a:p>
            </p:txBody>
          </p:sp>
        </mc:Choice>
        <mc:Fallback xmlns="">
          <p:sp>
            <p:nvSpPr>
              <p:cNvPr id="3" name="矩形 2">
                <a:extLst>
                  <a:ext uri="{FF2B5EF4-FFF2-40B4-BE49-F238E27FC236}">
                    <a16:creationId xmlns:a16="http://schemas.microsoft.com/office/drawing/2014/main" id="{72AD7C52-68EE-47A2-B2A5-06AC535AF8BB}"/>
                  </a:ext>
                </a:extLst>
              </p:cNvPr>
              <p:cNvSpPr>
                <a:spLocks noRot="1" noChangeAspect="1" noMove="1" noResize="1" noEditPoints="1" noAdjustHandles="1" noChangeArrowheads="1" noChangeShapeType="1" noTextEdit="1"/>
              </p:cNvSpPr>
              <p:nvPr/>
            </p:nvSpPr>
            <p:spPr>
              <a:xfrm>
                <a:off x="325664" y="2138948"/>
                <a:ext cx="6097411" cy="461772"/>
              </a:xfrm>
              <a:prstGeom prst="rect">
                <a:avLst/>
              </a:prstGeom>
              <a:blipFill>
                <a:blip r:embed="rId5"/>
                <a:stretch>
                  <a:fillRect l="-1499"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47A143E-F4B8-4641-A8E8-D9CDAAD66CBF}"/>
                  </a:ext>
                </a:extLst>
              </p:cNvPr>
              <p:cNvSpPr/>
              <p:nvPr/>
            </p:nvSpPr>
            <p:spPr>
              <a:xfrm>
                <a:off x="325664" y="2637904"/>
                <a:ext cx="5523944" cy="461772"/>
              </a:xfrm>
              <a:prstGeom prst="rect">
                <a:avLst/>
              </a:prstGeom>
            </p:spPr>
            <p:txBody>
              <a:bodyPr wrap="none">
                <a:spAutoFit/>
              </a:bodyPr>
              <a:lstStyle/>
              <a:p>
                <a:r>
                  <a:rPr lang="en-US" altLang="zh-CN" b="1" dirty="0">
                    <a:latin typeface="+mn-ea"/>
                  </a:rPr>
                  <a:t>P</a:t>
                </a:r>
                <a14:m>
                  <m:oMath xmlns:m="http://schemas.openxmlformats.org/officeDocument/2006/math">
                    <m:r>
                      <a:rPr lang="en-US" altLang="zh-CN" b="1">
                        <a:latin typeface="Cambria Math" panose="02040503050406030204" pitchFamily="18" charset="0"/>
                      </a:rPr>
                      <m:t>↔</m:t>
                    </m:r>
                  </m:oMath>
                </a14:m>
                <a:r>
                  <a:rPr lang="en-US" altLang="zh-CN" b="1" dirty="0">
                    <a:latin typeface="+mn-ea"/>
                  </a:rPr>
                  <a:t>Q</a:t>
                </a:r>
                <a:r>
                  <a:rPr lang="zh-CN" altLang="zh-CN" b="1" dirty="0">
                    <a:latin typeface="+mn-ea"/>
                  </a:rPr>
                  <a:t>所有可能的真值结果如</a:t>
                </a:r>
                <a:r>
                  <a:rPr lang="zh-CN" altLang="en-US" b="1" dirty="0">
                    <a:latin typeface="+mn-ea"/>
                  </a:rPr>
                  <a:t>右</a:t>
                </a:r>
                <a:r>
                  <a:rPr lang="zh-CN" altLang="zh-CN" b="1" dirty="0">
                    <a:latin typeface="+mn-ea"/>
                  </a:rPr>
                  <a:t>表所示。</a:t>
                </a:r>
                <a:endParaRPr lang="zh-CN" altLang="en-US" b="1" dirty="0">
                  <a:latin typeface="+mn-ea"/>
                </a:endParaRPr>
              </a:p>
            </p:txBody>
          </p:sp>
        </mc:Choice>
        <mc:Fallback xmlns="">
          <p:sp>
            <p:nvSpPr>
              <p:cNvPr id="4" name="矩形 3">
                <a:extLst>
                  <a:ext uri="{FF2B5EF4-FFF2-40B4-BE49-F238E27FC236}">
                    <a16:creationId xmlns:a16="http://schemas.microsoft.com/office/drawing/2014/main" id="{747A143E-F4B8-4641-A8E8-D9CDAAD66CBF}"/>
                  </a:ext>
                </a:extLst>
              </p:cNvPr>
              <p:cNvSpPr>
                <a:spLocks noRot="1" noChangeAspect="1" noMove="1" noResize="1" noEditPoints="1" noAdjustHandles="1" noChangeArrowheads="1" noChangeShapeType="1" noTextEdit="1"/>
              </p:cNvSpPr>
              <p:nvPr/>
            </p:nvSpPr>
            <p:spPr>
              <a:xfrm>
                <a:off x="325664" y="2637904"/>
                <a:ext cx="5523944" cy="461772"/>
              </a:xfrm>
              <a:prstGeom prst="rect">
                <a:avLst/>
              </a:prstGeom>
              <a:blipFill>
                <a:blip r:embed="rId6"/>
                <a:stretch>
                  <a:fillRect l="-1654" t="-10667" r="-992" b="-3066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56">
                                            <p:txEl>
                                              <p:pRg st="0" end="0"/>
                                            </p:txEl>
                                          </p:spTgt>
                                        </p:tgtEl>
                                        <p:attrNameLst>
                                          <p:attrName>style.visibility</p:attrName>
                                        </p:attrNameLst>
                                      </p:cBhvr>
                                      <p:to>
                                        <p:strVal val="visible"/>
                                      </p:to>
                                    </p:set>
                                    <p:anim calcmode="lin" valueType="num">
                                      <p:cBhvr additive="base">
                                        <p:cTn id="7" dur="500" fill="hold"/>
                                        <p:tgtEl>
                                          <p:spTgt spid="2355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55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557"/>
                                        </p:tgtEl>
                                        <p:attrNameLst>
                                          <p:attrName>style.visibility</p:attrName>
                                        </p:attrNameLst>
                                      </p:cBhvr>
                                      <p:to>
                                        <p:strVal val="visible"/>
                                      </p:to>
                                    </p:set>
                                    <p:anim calcmode="lin" valueType="num">
                                      <p:cBhvr additive="base">
                                        <p:cTn id="13" dur="500" fill="hold"/>
                                        <p:tgtEl>
                                          <p:spTgt spid="23557"/>
                                        </p:tgtEl>
                                        <p:attrNameLst>
                                          <p:attrName>ppt_x</p:attrName>
                                        </p:attrNameLst>
                                      </p:cBhvr>
                                      <p:tavLst>
                                        <p:tav tm="0">
                                          <p:val>
                                            <p:strVal val="#ppt_x"/>
                                          </p:val>
                                        </p:tav>
                                        <p:tav tm="100000">
                                          <p:val>
                                            <p:strVal val="#ppt_x"/>
                                          </p:val>
                                        </p:tav>
                                      </p:tavLst>
                                    </p:anim>
                                    <p:anim calcmode="lin" valueType="num">
                                      <p:cBhvr additive="base">
                                        <p:cTn id="14" dur="500" fill="hold"/>
                                        <p:tgtEl>
                                          <p:spTgt spid="2355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ircle(in)">
                                      <p:cBhvr>
                                        <p:cTn id="19" dur="20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randombar(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3559"/>
                                        </p:tgtEl>
                                        <p:attrNameLst>
                                          <p:attrName>style.visibility</p:attrName>
                                        </p:attrNameLst>
                                      </p:cBhvr>
                                      <p:to>
                                        <p:strVal val="visible"/>
                                      </p:to>
                                    </p:set>
                                    <p:anim calcmode="lin" valueType="num">
                                      <p:cBhvr additive="base">
                                        <p:cTn id="29" dur="500" fill="hold"/>
                                        <p:tgtEl>
                                          <p:spTgt spid="23559"/>
                                        </p:tgtEl>
                                        <p:attrNameLst>
                                          <p:attrName>ppt_x</p:attrName>
                                        </p:attrNameLst>
                                      </p:cBhvr>
                                      <p:tavLst>
                                        <p:tav tm="0">
                                          <p:val>
                                            <p:strVal val="#ppt_x"/>
                                          </p:val>
                                        </p:tav>
                                        <p:tav tm="100000">
                                          <p:val>
                                            <p:strVal val="#ppt_x"/>
                                          </p:val>
                                        </p:tav>
                                      </p:tavLst>
                                    </p:anim>
                                    <p:anim calcmode="lin" valueType="num">
                                      <p:cBhvr additive="base">
                                        <p:cTn id="30" dur="500" fill="hold"/>
                                        <p:tgtEl>
                                          <p:spTgt spid="2355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
                                            <p:txEl>
                                              <p:pRg st="0" end="0"/>
                                            </p:txEl>
                                          </p:spTgt>
                                        </p:tgtEl>
                                        <p:attrNameLst>
                                          <p:attrName>style.visibility</p:attrName>
                                        </p:attrNameLst>
                                      </p:cBhvr>
                                      <p:to>
                                        <p:strVal val="visible"/>
                                      </p:to>
                                    </p:set>
                                    <p:animEffect transition="in" filter="wipe(down)">
                                      <p:cBhvr>
                                        <p:cTn id="35" dur="500"/>
                                        <p:tgtEl>
                                          <p:spTgt spid="2">
                                            <p:txEl>
                                              <p:pRg st="0" end="0"/>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2">
                                            <p:txEl>
                                              <p:pRg st="1" end="1"/>
                                            </p:txEl>
                                          </p:spTgt>
                                        </p:tgtEl>
                                        <p:attrNameLst>
                                          <p:attrName>style.visibility</p:attrName>
                                        </p:attrNameLst>
                                      </p:cBhvr>
                                      <p:to>
                                        <p:strVal val="visible"/>
                                      </p:to>
                                    </p:set>
                                    <p:animEffect transition="in" filter="wipe(down)">
                                      <p:cBhvr>
                                        <p:cTn id="38" dur="500"/>
                                        <p:tgtEl>
                                          <p:spTgt spid="2">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nodeType="clickEffect">
                                  <p:stCondLst>
                                    <p:cond delay="0"/>
                                  </p:stCondLst>
                                  <p:childTnLst>
                                    <p:set>
                                      <p:cBhvr>
                                        <p:cTn id="42" dur="1" fill="hold">
                                          <p:stCondLst>
                                            <p:cond delay="0"/>
                                          </p:stCondLst>
                                        </p:cTn>
                                        <p:tgtEl>
                                          <p:spTgt spid="2">
                                            <p:txEl>
                                              <p:pRg st="2" end="2"/>
                                            </p:txEl>
                                          </p:spTgt>
                                        </p:tgtEl>
                                        <p:attrNameLst>
                                          <p:attrName>style.visibility</p:attrName>
                                        </p:attrNameLst>
                                      </p:cBhvr>
                                      <p:to>
                                        <p:strVal val="visible"/>
                                      </p:to>
                                    </p:set>
                                    <p:animEffect transition="in" filter="wheel(1)">
                                      <p:cBhvr>
                                        <p:cTn id="43" dur="2000"/>
                                        <p:tgtEl>
                                          <p:spTgt spid="2">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2">
                                            <p:txEl>
                                              <p:pRg st="3" end="3"/>
                                            </p:txEl>
                                          </p:spTgt>
                                        </p:tgtEl>
                                        <p:attrNameLst>
                                          <p:attrName>style.visibility</p:attrName>
                                        </p:attrNameLst>
                                      </p:cBhvr>
                                      <p:to>
                                        <p:strVal val="visible"/>
                                      </p:to>
                                    </p:set>
                                    <p:animEffect transition="in" filter="circle(in)">
                                      <p:cBhvr>
                                        <p:cTn id="48" dur="20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build="p" autoUpdateAnimBg="0"/>
      <p:bldP spid="23557" grpId="0" animBg="1" autoUpdateAnimBg="0"/>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4580" name="Group 4">
                <a:extLst>
                  <a:ext uri="{FF2B5EF4-FFF2-40B4-BE49-F238E27FC236}">
                    <a16:creationId xmlns:a16="http://schemas.microsoft.com/office/drawing/2014/main" id="{120B3808-A40E-4937-9075-EDC8EEEAF418}"/>
                  </a:ext>
                </a:extLst>
              </p:cNvPr>
              <p:cNvGraphicFramePr>
                <a:graphicFrameLocks noGrp="1"/>
              </p:cNvGraphicFramePr>
              <p:nvPr>
                <p:extLst/>
              </p:nvPr>
            </p:nvGraphicFramePr>
            <p:xfrm>
              <a:off x="273190" y="1062364"/>
              <a:ext cx="11615512" cy="4424235"/>
            </p:xfrm>
            <a:graphic>
              <a:graphicData uri="http://schemas.openxmlformats.org/drawingml/2006/table">
                <a:tbl>
                  <a:tblPr/>
                  <a:tblGrid>
                    <a:gridCol w="1366531">
                      <a:extLst>
                        <a:ext uri="{9D8B030D-6E8A-4147-A177-3AD203B41FA5}">
                          <a16:colId xmlns:a16="http://schemas.microsoft.com/office/drawing/2014/main" val="20000"/>
                        </a:ext>
                      </a:extLst>
                    </a:gridCol>
                    <a:gridCol w="911021">
                      <a:extLst>
                        <a:ext uri="{9D8B030D-6E8A-4147-A177-3AD203B41FA5}">
                          <a16:colId xmlns:a16="http://schemas.microsoft.com/office/drawing/2014/main" val="20001"/>
                        </a:ext>
                      </a:extLst>
                    </a:gridCol>
                    <a:gridCol w="1670205">
                      <a:extLst>
                        <a:ext uri="{9D8B030D-6E8A-4147-A177-3AD203B41FA5}">
                          <a16:colId xmlns:a16="http://schemas.microsoft.com/office/drawing/2014/main" val="20002"/>
                        </a:ext>
                      </a:extLst>
                    </a:gridCol>
                    <a:gridCol w="1138776">
                      <a:extLst>
                        <a:ext uri="{9D8B030D-6E8A-4147-A177-3AD203B41FA5}">
                          <a16:colId xmlns:a16="http://schemas.microsoft.com/office/drawing/2014/main" val="20003"/>
                        </a:ext>
                      </a:extLst>
                    </a:gridCol>
                    <a:gridCol w="2353469">
                      <a:extLst>
                        <a:ext uri="{9D8B030D-6E8A-4147-A177-3AD203B41FA5}">
                          <a16:colId xmlns:a16="http://schemas.microsoft.com/office/drawing/2014/main" val="20004"/>
                        </a:ext>
                      </a:extLst>
                    </a:gridCol>
                    <a:gridCol w="4175510">
                      <a:extLst>
                        <a:ext uri="{9D8B030D-6E8A-4147-A177-3AD203B41FA5}">
                          <a16:colId xmlns:a16="http://schemas.microsoft.com/office/drawing/2014/main" val="20005"/>
                        </a:ext>
                      </a:extLst>
                    </a:gridCol>
                  </a:tblGrid>
                  <a:tr h="579423">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联结词</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记号</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复合命题</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记法</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读</a:t>
                          </a:r>
                          <a:r>
                            <a:rPr lang="en-US" sz="2400" b="1" kern="0" dirty="0">
                              <a:ln>
                                <a:solidFill>
                                  <a:schemeClr val="bg1"/>
                                </a:solidFill>
                              </a:ln>
                              <a:solidFill>
                                <a:schemeClr val="bg1"/>
                              </a:solidFill>
                              <a:effectLst/>
                              <a:latin typeface="+mn-ea"/>
                              <a:ea typeface="+mn-ea"/>
                              <a:cs typeface="黑体" panose="02010609060101010101" pitchFamily="49" charset="-122"/>
                            </a:rPr>
                            <a:t>  </a:t>
                          </a:r>
                          <a:r>
                            <a:rPr lang="zh-CN" sz="2400" b="1" kern="0" dirty="0">
                              <a:ln>
                                <a:solidFill>
                                  <a:schemeClr val="bg1"/>
                                </a:solidFill>
                              </a:ln>
                              <a:solidFill>
                                <a:schemeClr val="bg1"/>
                              </a:solidFill>
                              <a:effectLst/>
                              <a:latin typeface="+mn-ea"/>
                              <a:ea typeface="+mn-ea"/>
                              <a:cs typeface="Times New Roman" panose="02020603050405020304" pitchFamily="18" charset="0"/>
                            </a:rPr>
                            <a:t>法</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真</a:t>
                          </a:r>
                          <a:r>
                            <a:rPr lang="en-US" sz="2400" b="1" kern="0" dirty="0">
                              <a:ln>
                                <a:solidFill>
                                  <a:schemeClr val="bg1"/>
                                </a:solidFill>
                              </a:ln>
                              <a:solidFill>
                                <a:schemeClr val="bg1"/>
                              </a:solidFill>
                              <a:effectLst/>
                              <a:latin typeface="+mn-ea"/>
                              <a:ea typeface="+mn-ea"/>
                              <a:cs typeface="黑体" panose="02010609060101010101" pitchFamily="49" charset="-122"/>
                            </a:rPr>
                            <a:t>    </a:t>
                          </a:r>
                          <a:r>
                            <a:rPr lang="zh-CN" sz="2400" b="1" kern="0" dirty="0">
                              <a:ln>
                                <a:solidFill>
                                  <a:schemeClr val="bg1"/>
                                </a:solidFill>
                              </a:ln>
                              <a:solidFill>
                                <a:schemeClr val="bg1"/>
                              </a:solidFill>
                              <a:effectLst/>
                              <a:latin typeface="+mn-ea"/>
                              <a:ea typeface="+mn-ea"/>
                              <a:cs typeface="Times New Roman" panose="02020603050405020304" pitchFamily="18" charset="0"/>
                            </a:rPr>
                            <a:t>值</a:t>
                          </a:r>
                          <a:r>
                            <a:rPr lang="en-US" sz="2400" b="1" kern="0" dirty="0">
                              <a:ln>
                                <a:solidFill>
                                  <a:schemeClr val="bg1"/>
                                </a:solidFill>
                              </a:ln>
                              <a:solidFill>
                                <a:schemeClr val="bg1"/>
                              </a:solidFill>
                              <a:effectLst/>
                              <a:latin typeface="+mn-ea"/>
                              <a:ea typeface="+mn-ea"/>
                              <a:cs typeface="黑体" panose="02010609060101010101" pitchFamily="49" charset="-122"/>
                            </a:rPr>
                            <a:t>    </a:t>
                          </a:r>
                          <a:r>
                            <a:rPr lang="zh-CN" sz="2400" b="1" kern="0" dirty="0">
                              <a:ln>
                                <a:solidFill>
                                  <a:schemeClr val="bg1"/>
                                </a:solidFill>
                              </a:ln>
                              <a:solidFill>
                                <a:schemeClr val="bg1"/>
                              </a:solidFill>
                              <a:effectLst/>
                              <a:latin typeface="+mn-ea"/>
                              <a:ea typeface="+mn-ea"/>
                              <a:cs typeface="Times New Roman" panose="02020603050405020304" pitchFamily="18" charset="0"/>
                            </a:rPr>
                            <a:t>结</a:t>
                          </a:r>
                          <a:r>
                            <a:rPr lang="en-US" sz="2400" b="1" kern="0" dirty="0">
                              <a:ln>
                                <a:solidFill>
                                  <a:schemeClr val="bg1"/>
                                </a:solidFill>
                              </a:ln>
                              <a:solidFill>
                                <a:schemeClr val="bg1"/>
                              </a:solidFill>
                              <a:effectLst/>
                              <a:latin typeface="+mn-ea"/>
                              <a:ea typeface="+mn-ea"/>
                              <a:cs typeface="黑体" panose="02010609060101010101" pitchFamily="49" charset="-122"/>
                            </a:rPr>
                            <a:t>    </a:t>
                          </a:r>
                          <a:r>
                            <a:rPr lang="zh-CN" sz="2400" b="1" kern="0" dirty="0">
                              <a:ln>
                                <a:solidFill>
                                  <a:schemeClr val="bg1"/>
                                </a:solidFill>
                              </a:ln>
                              <a:solidFill>
                                <a:schemeClr val="bg1"/>
                              </a:solidFill>
                              <a:effectLst/>
                              <a:latin typeface="+mn-ea"/>
                              <a:ea typeface="+mn-ea"/>
                              <a:cs typeface="Times New Roman" panose="02020603050405020304" pitchFamily="18" charset="0"/>
                            </a:rPr>
                            <a:t>果</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extLst>
                      <a:ext uri="{0D108BD9-81ED-4DB2-BD59-A6C34878D82A}">
                        <a16:rowId xmlns:a16="http://schemas.microsoft.com/office/drawing/2014/main" val="10000"/>
                      </a:ext>
                    </a:extLst>
                  </a:tr>
                  <a:tr h="623546">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否定</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14:m>
                            <m:oMathPara xmlns:m="http://schemas.openxmlformats.org/officeDocument/2006/math">
                              <m:oMathParaPr>
                                <m:jc m:val="centerGroup"/>
                              </m:oMathParaPr>
                              <m:oMath xmlns:m="http://schemas.openxmlformats.org/officeDocument/2006/math">
                                <m:r>
                                  <a:rPr lang="en-US" sz="2400" b="1" kern="0" smtClean="0">
                                    <a:ln>
                                      <a:solidFill>
                                        <a:schemeClr val="bg1"/>
                                      </a:solidFill>
                                    </a:ln>
                                    <a:solidFill>
                                      <a:schemeClr val="bg1"/>
                                    </a:solidFill>
                                    <a:effectLst/>
                                    <a:latin typeface="Cambria Math" panose="02040503050406030204" pitchFamily="18" charset="0"/>
                                    <a:ea typeface="+mn-ea"/>
                                    <a:cs typeface="Times New Roman" panose="02020603050405020304" pitchFamily="18" charset="0"/>
                                  </a:rPr>
                                  <m:t>¬</m:t>
                                </m:r>
                              </m:oMath>
                            </m:oMathPara>
                          </a14:m>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非</a:t>
                          </a:r>
                          <a:r>
                            <a:rPr lang="en-US" sz="2400" b="1" kern="0" dirty="0">
                              <a:ln>
                                <a:solidFill>
                                  <a:schemeClr val="bg1"/>
                                </a:solidFill>
                              </a:ln>
                              <a:solidFill>
                                <a:schemeClr val="bg1"/>
                              </a:solidFill>
                              <a:effectLst/>
                              <a:latin typeface="+mn-ea"/>
                              <a:ea typeface="+mn-ea"/>
                              <a:cs typeface="黑体" panose="02010609060101010101" pitchFamily="49" charset="-122"/>
                            </a:rPr>
                            <a:t>P</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14:m>
                            <m:oMath xmlns:m="http://schemas.openxmlformats.org/officeDocument/2006/math">
                              <m:r>
                                <a:rPr lang="en-US" sz="2400" b="1" kern="0" smtClean="0">
                                  <a:ln>
                                    <a:solidFill>
                                      <a:schemeClr val="bg1"/>
                                    </a:solidFill>
                                  </a:ln>
                                  <a:solidFill>
                                    <a:schemeClr val="bg1"/>
                                  </a:solidFill>
                                  <a:effectLst/>
                                  <a:latin typeface="Cambria Math" panose="02040503050406030204" pitchFamily="18" charset="0"/>
                                  <a:ea typeface="+mn-ea"/>
                                  <a:cs typeface="Times New Roman" panose="02020603050405020304" pitchFamily="18" charset="0"/>
                                </a:rPr>
                                <m:t>¬</m:t>
                              </m:r>
                            </m:oMath>
                          </a14:m>
                          <a:r>
                            <a:rPr lang="en-US" sz="2400" b="1" kern="0" dirty="0">
                              <a:ln>
                                <a:solidFill>
                                  <a:schemeClr val="bg1"/>
                                </a:solidFill>
                              </a:ln>
                              <a:solidFill>
                                <a:schemeClr val="bg1"/>
                              </a:solidFill>
                              <a:effectLst/>
                              <a:latin typeface="+mn-ea"/>
                              <a:ea typeface="+mn-ea"/>
                              <a:cs typeface="黑体" panose="02010609060101010101" pitchFamily="49" charset="-122"/>
                            </a:rPr>
                            <a:t>P</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的否定</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14:m>
                            <m:oMath xmlns:m="http://schemas.openxmlformats.org/officeDocument/2006/math">
                              <m:r>
                                <a:rPr lang="en-US" sz="2400" b="1" kern="0" smtClean="0">
                                  <a:ln>
                                    <a:solidFill>
                                      <a:schemeClr val="bg1"/>
                                    </a:solidFill>
                                  </a:ln>
                                  <a:solidFill>
                                    <a:schemeClr val="bg1"/>
                                  </a:solidFill>
                                  <a:effectLst/>
                                  <a:latin typeface="Cambria Math" panose="02040503050406030204" pitchFamily="18" charset="0"/>
                                  <a:ea typeface="+mn-ea"/>
                                  <a:cs typeface="Times New Roman" panose="02020603050405020304" pitchFamily="18" charset="0"/>
                                </a:rPr>
                                <m:t>¬</m:t>
                              </m:r>
                            </m:oMath>
                          </a14:m>
                          <a:r>
                            <a:rPr lang="en-US" sz="2400" b="1" kern="0" dirty="0">
                              <a:ln>
                                <a:solidFill>
                                  <a:schemeClr val="bg1"/>
                                </a:solidFill>
                              </a:ln>
                              <a:solidFill>
                                <a:schemeClr val="bg1"/>
                              </a:solidFill>
                              <a:effectLst/>
                              <a:latin typeface="+mn-ea"/>
                              <a:ea typeface="+mn-ea"/>
                              <a:cs typeface="黑体" panose="02010609060101010101" pitchFamily="49" charset="-122"/>
                            </a:rPr>
                            <a:t>P=1</a:t>
                          </a:r>
                          <a:r>
                            <a:rPr lang="zh-CN" sz="2400" b="1" kern="0" dirty="0">
                              <a:ln>
                                <a:solidFill>
                                  <a:schemeClr val="bg1"/>
                                </a:solidFill>
                              </a:ln>
                              <a:solidFill>
                                <a:schemeClr val="bg1"/>
                              </a:solidFill>
                              <a:effectLst/>
                              <a:latin typeface="+mn-ea"/>
                              <a:ea typeface="+mn-ea"/>
                              <a:cs typeface="Times New Roman" panose="02020603050405020304" pitchFamily="18" charset="0"/>
                            </a:rPr>
                            <a:t>当且仅当</a:t>
                          </a:r>
                          <a:r>
                            <a:rPr lang="en-US" sz="2400" b="1" kern="0" dirty="0">
                              <a:ln>
                                <a:solidFill>
                                  <a:schemeClr val="bg1"/>
                                </a:solidFill>
                              </a:ln>
                              <a:solidFill>
                                <a:schemeClr val="bg1"/>
                              </a:solidFill>
                              <a:effectLst/>
                              <a:latin typeface="+mn-ea"/>
                              <a:ea typeface="+mn-ea"/>
                              <a:cs typeface="黑体" panose="02010609060101010101" pitchFamily="49" charset="-122"/>
                            </a:rPr>
                            <a:t>P=0</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extLst>
                      <a:ext uri="{0D108BD9-81ED-4DB2-BD59-A6C34878D82A}">
                        <a16:rowId xmlns:a16="http://schemas.microsoft.com/office/drawing/2014/main" val="10001"/>
                      </a:ext>
                    </a:extLst>
                  </a:tr>
                  <a:tr h="984009">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合取</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宋体" panose="02010600030101010101" pitchFamily="2" charset="-122"/>
                            </a:rPr>
                            <a:t>∧</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并且</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宋体" panose="02010600030101010101" pitchFamily="2" charset="-122"/>
                            </a:rPr>
                            <a:t>∧</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a:t>
                          </a: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与</a:t>
                          </a:r>
                          <a:r>
                            <a:rPr lang="en-US" sz="2400" b="1" kern="0" dirty="0">
                              <a:ln>
                                <a:solidFill>
                                  <a:schemeClr val="bg1"/>
                                </a:solidFill>
                              </a:ln>
                              <a:solidFill>
                                <a:schemeClr val="bg1"/>
                              </a:solidFill>
                              <a:effectLst/>
                              <a:latin typeface="+mn-ea"/>
                              <a:ea typeface="+mn-ea"/>
                              <a:cs typeface="黑体" panose="02010609060101010101" pitchFamily="49" charset="-122"/>
                            </a:rPr>
                            <a:t>Q</a:t>
                          </a:r>
                          <a:r>
                            <a:rPr lang="zh-CN" sz="2400" b="1" kern="0" dirty="0">
                              <a:ln>
                                <a:solidFill>
                                  <a:schemeClr val="bg1"/>
                                </a:solidFill>
                              </a:ln>
                              <a:solidFill>
                                <a:schemeClr val="bg1"/>
                              </a:solidFill>
                              <a:effectLst/>
                              <a:latin typeface="+mn-ea"/>
                              <a:ea typeface="+mn-ea"/>
                              <a:cs typeface="Times New Roman" panose="02020603050405020304" pitchFamily="18" charset="0"/>
                            </a:rPr>
                            <a:t>的合取”</a:t>
                          </a:r>
                          <a:endParaRPr lang="zh-CN" sz="2400" b="1" kern="100" dirty="0">
                            <a:ln>
                              <a:solidFill>
                                <a:schemeClr val="bg1"/>
                              </a:solidFill>
                            </a:ln>
                            <a:solidFill>
                              <a:schemeClr val="bg1"/>
                            </a:solidFill>
                            <a:effectLst/>
                            <a:latin typeface="+mn-ea"/>
                            <a:ea typeface="+mn-ea"/>
                            <a:cs typeface="黑体" panose="02010609060101010101" pitchFamily="49" charset="-122"/>
                          </a:endParaRPr>
                        </a:p>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或者“</a:t>
                          </a: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合取</a:t>
                          </a:r>
                          <a:r>
                            <a:rPr lang="en-US" sz="2400" b="1" kern="0" dirty="0">
                              <a:ln>
                                <a:solidFill>
                                  <a:schemeClr val="bg1"/>
                                </a:solidFill>
                              </a:ln>
                              <a:solidFill>
                                <a:schemeClr val="bg1"/>
                              </a:solidFill>
                              <a:effectLst/>
                              <a:latin typeface="+mn-ea"/>
                              <a:ea typeface="+mn-ea"/>
                              <a:cs typeface="黑体" panose="02010609060101010101" pitchFamily="49" charset="-122"/>
                            </a:rPr>
                            <a:t>Q</a:t>
                          </a:r>
                          <a:r>
                            <a:rPr lang="zh-CN" sz="2400" b="1" kern="0" dirty="0">
                              <a:ln>
                                <a:solidFill>
                                  <a:schemeClr val="bg1"/>
                                </a:solidFill>
                              </a:ln>
                              <a:solidFill>
                                <a:schemeClr val="bg1"/>
                              </a:solidFill>
                              <a:effectLst/>
                              <a:latin typeface="+mn-ea"/>
                              <a:ea typeface="+mn-ea"/>
                              <a:cs typeface="Times New Roman" panose="02020603050405020304" pitchFamily="18" charset="0"/>
                            </a:rPr>
                            <a:t>”</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宋体" panose="02010600030101010101" pitchFamily="2" charset="-122"/>
                            </a:rPr>
                            <a:t>∧</a:t>
                          </a:r>
                          <a:r>
                            <a:rPr lang="en-US" sz="2400" b="1" kern="0" dirty="0">
                              <a:ln>
                                <a:solidFill>
                                  <a:schemeClr val="bg1"/>
                                </a:solidFill>
                              </a:ln>
                              <a:solidFill>
                                <a:schemeClr val="bg1"/>
                              </a:solidFill>
                              <a:effectLst/>
                              <a:latin typeface="+mn-ea"/>
                              <a:ea typeface="+mn-ea"/>
                              <a:cs typeface="黑体" panose="02010609060101010101" pitchFamily="49" charset="-122"/>
                            </a:rPr>
                            <a:t>Q=1</a:t>
                          </a:r>
                          <a:r>
                            <a:rPr lang="zh-CN" sz="2400" b="1" kern="0" dirty="0">
                              <a:ln>
                                <a:solidFill>
                                  <a:schemeClr val="bg1"/>
                                </a:solidFill>
                              </a:ln>
                              <a:solidFill>
                                <a:schemeClr val="bg1"/>
                              </a:solidFill>
                              <a:effectLst/>
                              <a:latin typeface="+mn-ea"/>
                              <a:ea typeface="+mn-ea"/>
                              <a:cs typeface="Times New Roman" panose="02020603050405020304" pitchFamily="18" charset="0"/>
                            </a:rPr>
                            <a:t>当且仅当</a:t>
                          </a:r>
                          <a:r>
                            <a:rPr lang="en-US" sz="2400" b="1" kern="0" dirty="0">
                              <a:ln>
                                <a:solidFill>
                                  <a:schemeClr val="bg1"/>
                                </a:solidFill>
                              </a:ln>
                              <a:solidFill>
                                <a:schemeClr val="bg1"/>
                              </a:solidFill>
                              <a:effectLst/>
                              <a:latin typeface="+mn-ea"/>
                              <a:ea typeface="+mn-ea"/>
                              <a:cs typeface="黑体" panose="02010609060101010101" pitchFamily="49" charset="-122"/>
                            </a:rPr>
                            <a:t>P=1</a:t>
                          </a:r>
                          <a:r>
                            <a:rPr lang="zh-CN" sz="2400" b="1" kern="0" dirty="0">
                              <a:ln>
                                <a:solidFill>
                                  <a:schemeClr val="bg1"/>
                                </a:solidFill>
                              </a:ln>
                              <a:solidFill>
                                <a:schemeClr val="bg1"/>
                              </a:solidFill>
                              <a:effectLst/>
                              <a:latin typeface="+mn-ea"/>
                              <a:ea typeface="+mn-ea"/>
                              <a:cs typeface="Times New Roman" panose="02020603050405020304" pitchFamily="18" charset="0"/>
                            </a:rPr>
                            <a:t>且</a:t>
                          </a:r>
                          <a:r>
                            <a:rPr lang="en-US" sz="2400" b="1" kern="0" dirty="0">
                              <a:ln>
                                <a:solidFill>
                                  <a:schemeClr val="bg1"/>
                                </a:solidFill>
                              </a:ln>
                              <a:solidFill>
                                <a:schemeClr val="bg1"/>
                              </a:solidFill>
                              <a:effectLst/>
                              <a:latin typeface="+mn-ea"/>
                              <a:ea typeface="+mn-ea"/>
                              <a:cs typeface="黑体" panose="02010609060101010101" pitchFamily="49" charset="-122"/>
                            </a:rPr>
                            <a:t>Q=1</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extLst>
                      <a:ext uri="{0D108BD9-81ED-4DB2-BD59-A6C34878D82A}">
                        <a16:rowId xmlns:a16="http://schemas.microsoft.com/office/drawing/2014/main" val="10002"/>
                      </a:ext>
                    </a:extLst>
                  </a:tr>
                  <a:tr h="977500">
                    <a:tc>
                      <a:txBody>
                        <a:bodyPr/>
                        <a:lstStyle/>
                        <a:p>
                          <a:pPr algn="ctr">
                            <a:lnSpc>
                              <a:spcPct val="130000"/>
                            </a:lnSpc>
                            <a:spcAft>
                              <a:spcPts val="0"/>
                            </a:spcAft>
                          </a:pPr>
                          <a:r>
                            <a:rPr lang="zh-CN" sz="2400" b="1" kern="0">
                              <a:ln>
                                <a:solidFill>
                                  <a:schemeClr val="bg1"/>
                                </a:solidFill>
                              </a:ln>
                              <a:solidFill>
                                <a:schemeClr val="bg1"/>
                              </a:solidFill>
                              <a:effectLst/>
                              <a:latin typeface="+mn-ea"/>
                              <a:ea typeface="+mn-ea"/>
                              <a:cs typeface="Times New Roman" panose="02020603050405020304" pitchFamily="18" charset="0"/>
                            </a:rPr>
                            <a:t>析取</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a:ln>
                                <a:solidFill>
                                  <a:schemeClr val="bg1"/>
                                </a:solidFill>
                              </a:ln>
                              <a:solidFill>
                                <a:schemeClr val="bg1"/>
                              </a:solidFill>
                              <a:effectLst/>
                              <a:latin typeface="+mn-ea"/>
                              <a:ea typeface="+mn-ea"/>
                              <a:cs typeface="宋体" panose="02010600030101010101" pitchFamily="2" charset="-122"/>
                            </a:rPr>
                            <a:t>∨</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或者</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宋体" panose="02010600030101010101" pitchFamily="2" charset="-122"/>
                            </a:rPr>
                            <a:t>∨</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a:t>
                          </a: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与</a:t>
                          </a:r>
                          <a:r>
                            <a:rPr lang="en-US" sz="2400" b="1" kern="0" dirty="0">
                              <a:ln>
                                <a:solidFill>
                                  <a:schemeClr val="bg1"/>
                                </a:solidFill>
                              </a:ln>
                              <a:solidFill>
                                <a:schemeClr val="bg1"/>
                              </a:solidFill>
                              <a:effectLst/>
                              <a:latin typeface="+mn-ea"/>
                              <a:ea typeface="+mn-ea"/>
                              <a:cs typeface="黑体" panose="02010609060101010101" pitchFamily="49" charset="-122"/>
                            </a:rPr>
                            <a:t>Q</a:t>
                          </a:r>
                          <a:r>
                            <a:rPr lang="zh-CN" sz="2400" b="1" kern="0" dirty="0">
                              <a:ln>
                                <a:solidFill>
                                  <a:schemeClr val="bg1"/>
                                </a:solidFill>
                              </a:ln>
                              <a:solidFill>
                                <a:schemeClr val="bg1"/>
                              </a:solidFill>
                              <a:effectLst/>
                              <a:latin typeface="+mn-ea"/>
                              <a:ea typeface="+mn-ea"/>
                              <a:cs typeface="Times New Roman" panose="02020603050405020304" pitchFamily="18" charset="0"/>
                            </a:rPr>
                            <a:t>的析取”</a:t>
                          </a:r>
                          <a:endParaRPr lang="zh-CN" sz="2400" b="1" kern="100" dirty="0">
                            <a:ln>
                              <a:solidFill>
                                <a:schemeClr val="bg1"/>
                              </a:solidFill>
                            </a:ln>
                            <a:solidFill>
                              <a:schemeClr val="bg1"/>
                            </a:solidFill>
                            <a:effectLst/>
                            <a:latin typeface="+mn-ea"/>
                            <a:ea typeface="+mn-ea"/>
                            <a:cs typeface="黑体" panose="02010609060101010101" pitchFamily="49" charset="-122"/>
                          </a:endParaRPr>
                        </a:p>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或者“</a:t>
                          </a: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析取</a:t>
                          </a:r>
                          <a:r>
                            <a:rPr lang="en-US" sz="2400" b="1" kern="0" dirty="0">
                              <a:ln>
                                <a:solidFill>
                                  <a:schemeClr val="bg1"/>
                                </a:solidFill>
                              </a:ln>
                              <a:solidFill>
                                <a:schemeClr val="bg1"/>
                              </a:solidFill>
                              <a:effectLst/>
                              <a:latin typeface="+mn-ea"/>
                              <a:ea typeface="+mn-ea"/>
                              <a:cs typeface="黑体" panose="02010609060101010101" pitchFamily="49" charset="-122"/>
                            </a:rPr>
                            <a:t>Q</a:t>
                          </a:r>
                          <a:r>
                            <a:rPr lang="zh-CN" sz="2400" b="1" kern="0" dirty="0">
                              <a:ln>
                                <a:solidFill>
                                  <a:schemeClr val="bg1"/>
                                </a:solidFill>
                              </a:ln>
                              <a:solidFill>
                                <a:schemeClr val="bg1"/>
                              </a:solidFill>
                              <a:effectLst/>
                              <a:latin typeface="+mn-ea"/>
                              <a:ea typeface="+mn-ea"/>
                              <a:cs typeface="Times New Roman" panose="02020603050405020304" pitchFamily="18" charset="0"/>
                            </a:rPr>
                            <a:t>”</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宋体" panose="02010600030101010101" pitchFamily="2" charset="-122"/>
                            </a:rPr>
                            <a:t>∨</a:t>
                          </a:r>
                          <a:r>
                            <a:rPr lang="en-US" sz="2400" b="1" kern="0" dirty="0">
                              <a:ln>
                                <a:solidFill>
                                  <a:schemeClr val="bg1"/>
                                </a:solidFill>
                              </a:ln>
                              <a:solidFill>
                                <a:schemeClr val="bg1"/>
                              </a:solidFill>
                              <a:effectLst/>
                              <a:latin typeface="+mn-ea"/>
                              <a:ea typeface="+mn-ea"/>
                              <a:cs typeface="黑体" panose="02010609060101010101" pitchFamily="49" charset="-122"/>
                            </a:rPr>
                            <a:t>Q=0</a:t>
                          </a:r>
                          <a:r>
                            <a:rPr lang="zh-CN" sz="2400" b="1" kern="0" dirty="0">
                              <a:ln>
                                <a:solidFill>
                                  <a:schemeClr val="bg1"/>
                                </a:solidFill>
                              </a:ln>
                              <a:solidFill>
                                <a:schemeClr val="bg1"/>
                              </a:solidFill>
                              <a:effectLst/>
                              <a:latin typeface="+mn-ea"/>
                              <a:ea typeface="+mn-ea"/>
                              <a:cs typeface="Times New Roman" panose="02020603050405020304" pitchFamily="18" charset="0"/>
                            </a:rPr>
                            <a:t>当且仅当</a:t>
                          </a:r>
                          <a:r>
                            <a:rPr lang="en-US" sz="2400" b="1" kern="0" dirty="0">
                              <a:ln>
                                <a:solidFill>
                                  <a:schemeClr val="bg1"/>
                                </a:solidFill>
                              </a:ln>
                              <a:solidFill>
                                <a:schemeClr val="bg1"/>
                              </a:solidFill>
                              <a:effectLst/>
                              <a:latin typeface="+mn-ea"/>
                              <a:ea typeface="+mn-ea"/>
                              <a:cs typeface="黑体" panose="02010609060101010101" pitchFamily="49" charset="-122"/>
                            </a:rPr>
                            <a:t>P=0</a:t>
                          </a:r>
                          <a:r>
                            <a:rPr lang="zh-CN" sz="2400" b="1" kern="0" dirty="0">
                              <a:ln>
                                <a:solidFill>
                                  <a:schemeClr val="bg1"/>
                                </a:solidFill>
                              </a:ln>
                              <a:solidFill>
                                <a:schemeClr val="bg1"/>
                              </a:solidFill>
                              <a:effectLst/>
                              <a:latin typeface="+mn-ea"/>
                              <a:ea typeface="+mn-ea"/>
                              <a:cs typeface="Times New Roman" panose="02020603050405020304" pitchFamily="18" charset="0"/>
                            </a:rPr>
                            <a:t>且</a:t>
                          </a:r>
                          <a:r>
                            <a:rPr lang="en-US" sz="2400" b="1" kern="0" dirty="0">
                              <a:ln>
                                <a:solidFill>
                                  <a:schemeClr val="bg1"/>
                                </a:solidFill>
                              </a:ln>
                              <a:solidFill>
                                <a:schemeClr val="bg1"/>
                              </a:solidFill>
                              <a:effectLst/>
                              <a:latin typeface="+mn-ea"/>
                              <a:ea typeface="+mn-ea"/>
                              <a:cs typeface="黑体" panose="02010609060101010101" pitchFamily="49" charset="-122"/>
                            </a:rPr>
                            <a:t>Q=0</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extLst>
                      <a:ext uri="{0D108BD9-81ED-4DB2-BD59-A6C34878D82A}">
                        <a16:rowId xmlns:a16="http://schemas.microsoft.com/office/drawing/2014/main" val="10003"/>
                      </a:ext>
                    </a:extLst>
                  </a:tr>
                  <a:tr h="680334">
                    <a:tc>
                      <a:txBody>
                        <a:bodyPr/>
                        <a:lstStyle/>
                        <a:p>
                          <a:pPr algn="ctr">
                            <a:lnSpc>
                              <a:spcPct val="130000"/>
                            </a:lnSpc>
                            <a:spcAft>
                              <a:spcPts val="0"/>
                            </a:spcAft>
                          </a:pPr>
                          <a:r>
                            <a:rPr lang="zh-CN" sz="2400" b="1" kern="0">
                              <a:ln>
                                <a:solidFill>
                                  <a:schemeClr val="bg1"/>
                                </a:solidFill>
                              </a:ln>
                              <a:solidFill>
                                <a:schemeClr val="bg1"/>
                              </a:solidFill>
                              <a:effectLst/>
                              <a:latin typeface="+mn-ea"/>
                              <a:ea typeface="+mn-ea"/>
                              <a:cs typeface="Times New Roman" panose="02020603050405020304" pitchFamily="18" charset="0"/>
                            </a:rPr>
                            <a:t>蕴涵</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a:ln>
                                <a:solidFill>
                                  <a:schemeClr val="bg1"/>
                                </a:solidFill>
                              </a:ln>
                              <a:solidFill>
                                <a:schemeClr val="bg1"/>
                              </a:solidFill>
                              <a:effectLst/>
                              <a:latin typeface="+mn-ea"/>
                              <a:ea typeface="+mn-ea"/>
                              <a:cs typeface="黑体" panose="02010609060101010101" pitchFamily="49" charset="-122"/>
                            </a:rPr>
                            <a:t>→</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a:ln>
                                <a:solidFill>
                                  <a:schemeClr val="bg1"/>
                                </a:solidFill>
                              </a:ln>
                              <a:solidFill>
                                <a:schemeClr val="bg1"/>
                              </a:solidFill>
                              <a:effectLst/>
                              <a:latin typeface="+mn-ea"/>
                              <a:ea typeface="+mn-ea"/>
                              <a:cs typeface="Times New Roman" panose="02020603050405020304" pitchFamily="18" charset="0"/>
                            </a:rPr>
                            <a:t>若</a:t>
                          </a:r>
                          <a:r>
                            <a:rPr lang="en-US" sz="2400" b="1" kern="0">
                              <a:ln>
                                <a:solidFill>
                                  <a:schemeClr val="bg1"/>
                                </a:solidFill>
                              </a:ln>
                              <a:solidFill>
                                <a:schemeClr val="bg1"/>
                              </a:solidFill>
                              <a:effectLst/>
                              <a:latin typeface="+mn-ea"/>
                              <a:ea typeface="+mn-ea"/>
                              <a:cs typeface="黑体" panose="02010609060101010101" pitchFamily="49" charset="-122"/>
                            </a:rPr>
                            <a:t>P</a:t>
                          </a:r>
                          <a:r>
                            <a:rPr lang="zh-CN" sz="2400" b="1" kern="0">
                              <a:ln>
                                <a:solidFill>
                                  <a:schemeClr val="bg1"/>
                                </a:solidFill>
                              </a:ln>
                              <a:solidFill>
                                <a:schemeClr val="bg1"/>
                              </a:solidFill>
                              <a:effectLst/>
                              <a:latin typeface="+mn-ea"/>
                              <a:ea typeface="+mn-ea"/>
                              <a:cs typeface="Times New Roman" panose="02020603050405020304" pitchFamily="18" charset="0"/>
                            </a:rPr>
                            <a:t>，则</a:t>
                          </a:r>
                          <a:r>
                            <a:rPr lang="en-US" sz="2400" b="1" kern="0">
                              <a:ln>
                                <a:solidFill>
                                  <a:schemeClr val="bg1"/>
                                </a:solidFill>
                              </a:ln>
                              <a:solidFill>
                                <a:schemeClr val="bg1"/>
                              </a:solidFill>
                              <a:effectLst/>
                              <a:latin typeface="+mn-ea"/>
                              <a:ea typeface="+mn-ea"/>
                              <a:cs typeface="黑体" panose="02010609060101010101" pitchFamily="49" charset="-122"/>
                            </a:rPr>
                            <a:t>Q</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a:ln>
                                <a:solidFill>
                                  <a:schemeClr val="bg1"/>
                                </a:solidFill>
                              </a:ln>
                              <a:solidFill>
                                <a:schemeClr val="bg1"/>
                              </a:solidFill>
                              <a:effectLst/>
                              <a:latin typeface="+mn-ea"/>
                              <a:ea typeface="+mn-ea"/>
                              <a:cs typeface="黑体" panose="02010609060101010101" pitchFamily="49" charset="-122"/>
                            </a:rPr>
                            <a:t>P→Q</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蕴涵</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P→Q=0</a:t>
                          </a:r>
                          <a:r>
                            <a:rPr lang="zh-CN" sz="2400" b="1" kern="0" dirty="0">
                              <a:ln>
                                <a:solidFill>
                                  <a:schemeClr val="bg1"/>
                                </a:solidFill>
                              </a:ln>
                              <a:solidFill>
                                <a:schemeClr val="bg1"/>
                              </a:solidFill>
                              <a:effectLst/>
                              <a:latin typeface="+mn-ea"/>
                              <a:ea typeface="+mn-ea"/>
                              <a:cs typeface="Times New Roman" panose="02020603050405020304" pitchFamily="18" charset="0"/>
                            </a:rPr>
                            <a:t>当且仅当</a:t>
                          </a:r>
                          <a:r>
                            <a:rPr lang="en-US" sz="2400" b="1" kern="0" dirty="0">
                              <a:ln>
                                <a:solidFill>
                                  <a:schemeClr val="bg1"/>
                                </a:solidFill>
                              </a:ln>
                              <a:solidFill>
                                <a:schemeClr val="bg1"/>
                              </a:solidFill>
                              <a:effectLst/>
                              <a:latin typeface="+mn-ea"/>
                              <a:ea typeface="+mn-ea"/>
                              <a:cs typeface="黑体" panose="02010609060101010101" pitchFamily="49" charset="-122"/>
                            </a:rPr>
                            <a:t>P=1</a:t>
                          </a:r>
                          <a:r>
                            <a:rPr lang="zh-CN" sz="2400" b="1" kern="0" dirty="0">
                              <a:ln>
                                <a:solidFill>
                                  <a:schemeClr val="bg1"/>
                                </a:solidFill>
                              </a:ln>
                              <a:solidFill>
                                <a:schemeClr val="bg1"/>
                              </a:solidFill>
                              <a:effectLst/>
                              <a:latin typeface="+mn-ea"/>
                              <a:ea typeface="+mn-ea"/>
                              <a:cs typeface="Times New Roman" panose="02020603050405020304" pitchFamily="18" charset="0"/>
                            </a:rPr>
                            <a:t>，</a:t>
                          </a:r>
                          <a:r>
                            <a:rPr lang="en-US" sz="2400" b="1" kern="0" dirty="0">
                              <a:ln>
                                <a:solidFill>
                                  <a:schemeClr val="bg1"/>
                                </a:solidFill>
                              </a:ln>
                              <a:solidFill>
                                <a:schemeClr val="bg1"/>
                              </a:solidFill>
                              <a:effectLst/>
                              <a:latin typeface="+mn-ea"/>
                              <a:ea typeface="+mn-ea"/>
                              <a:cs typeface="黑体" panose="02010609060101010101" pitchFamily="49" charset="-122"/>
                            </a:rPr>
                            <a:t>Q=0</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extLst>
                      <a:ext uri="{0D108BD9-81ED-4DB2-BD59-A6C34878D82A}">
                        <a16:rowId xmlns:a16="http://schemas.microsoft.com/office/drawing/2014/main" val="10004"/>
                      </a:ext>
                    </a:extLst>
                  </a:tr>
                  <a:tr h="579423">
                    <a:tc>
                      <a:txBody>
                        <a:bodyPr/>
                        <a:lstStyle/>
                        <a:p>
                          <a:pPr algn="ctr">
                            <a:lnSpc>
                              <a:spcPct val="130000"/>
                            </a:lnSpc>
                            <a:spcAft>
                              <a:spcPts val="0"/>
                            </a:spcAft>
                          </a:pPr>
                          <a:r>
                            <a:rPr lang="zh-CN" sz="2400" b="1" kern="0">
                              <a:ln>
                                <a:solidFill>
                                  <a:schemeClr val="bg1"/>
                                </a:solidFill>
                              </a:ln>
                              <a:solidFill>
                                <a:schemeClr val="bg1"/>
                              </a:solidFill>
                              <a:effectLst/>
                              <a:latin typeface="+mn-ea"/>
                              <a:ea typeface="+mn-ea"/>
                              <a:cs typeface="Times New Roman" panose="02020603050405020304" pitchFamily="18" charset="0"/>
                            </a:rPr>
                            <a:t>等价</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14:m>
                            <m:oMathPara xmlns:m="http://schemas.openxmlformats.org/officeDocument/2006/math">
                              <m:oMathParaPr>
                                <m:jc m:val="centerGroup"/>
                              </m:oMathParaPr>
                              <m:oMath xmlns:m="http://schemas.openxmlformats.org/officeDocument/2006/math">
                                <m:r>
                                  <a:rPr lang="en-US" sz="2400" b="1" i="1" kern="100" smtClean="0">
                                    <a:ln>
                                      <a:solidFill>
                                        <a:schemeClr val="bg1"/>
                                      </a:solidFill>
                                    </a:ln>
                                    <a:solidFill>
                                      <a:schemeClr val="bg1"/>
                                    </a:solidFill>
                                    <a:effectLst/>
                                    <a:latin typeface="Cambria Math" panose="02040503050406030204" pitchFamily="18" charset="0"/>
                                    <a:ea typeface="+mn-ea"/>
                                    <a:cs typeface="Segoe UI Emoji" panose="020B0502040204020203" pitchFamily="34" charset="0"/>
                                  </a:rPr>
                                  <m:t>↔</m:t>
                                </m:r>
                              </m:oMath>
                            </m:oMathPara>
                          </a14:m>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spc="-140" baseline="0" dirty="0">
                              <a:ln>
                                <a:solidFill>
                                  <a:schemeClr val="bg1"/>
                                </a:solidFill>
                              </a:ln>
                              <a:solidFill>
                                <a:schemeClr val="bg1"/>
                              </a:solidFill>
                              <a:effectLst/>
                              <a:latin typeface="+mn-ea"/>
                              <a:ea typeface="+mn-ea"/>
                              <a:cs typeface="Times New Roman" panose="02020603050405020304" pitchFamily="18" charset="0"/>
                            </a:rPr>
                            <a:t>P</a:t>
                          </a:r>
                          <a:r>
                            <a:rPr lang="zh-CN" altLang="en-US" sz="2400" b="1" kern="0" spc="-140" baseline="0" dirty="0">
                              <a:ln>
                                <a:solidFill>
                                  <a:schemeClr val="bg1"/>
                                </a:solidFill>
                              </a:ln>
                              <a:solidFill>
                                <a:schemeClr val="bg1"/>
                              </a:solidFill>
                              <a:effectLst/>
                              <a:latin typeface="+mn-ea"/>
                              <a:ea typeface="+mn-ea"/>
                              <a:cs typeface="Times New Roman" panose="02020603050405020304" pitchFamily="18" charset="0"/>
                            </a:rPr>
                            <a:t>当且仅当</a:t>
                          </a:r>
                          <a:r>
                            <a:rPr lang="en-US" sz="2400" b="1" kern="0" spc="-140" baseline="0" dirty="0">
                              <a:ln>
                                <a:solidFill>
                                  <a:schemeClr val="bg1"/>
                                </a:solidFill>
                              </a:ln>
                              <a:solidFill>
                                <a:schemeClr val="bg1"/>
                              </a:solidFill>
                              <a:effectLst/>
                              <a:latin typeface="+mn-ea"/>
                              <a:ea typeface="+mn-ea"/>
                              <a:cs typeface="Times New Roman" panose="02020603050405020304" pitchFamily="18" charset="0"/>
                            </a:rPr>
                            <a:t>Q</a:t>
                          </a:r>
                          <a:endParaRPr lang="zh-CN" altLang="en-US" sz="2400" b="1" kern="0" spc="-140" baseline="0" dirty="0">
                            <a:ln>
                              <a:solidFill>
                                <a:schemeClr val="bg1"/>
                              </a:solidFill>
                            </a:ln>
                            <a:solidFill>
                              <a:schemeClr val="bg1"/>
                            </a:solidFill>
                            <a:effectLst/>
                            <a:latin typeface="+mn-ea"/>
                            <a:ea typeface="+mn-ea"/>
                            <a:cs typeface="Times New Roman" panose="02020603050405020304" pitchFamily="18" charset="0"/>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a:ln>
                                <a:solidFill>
                                  <a:schemeClr val="bg1"/>
                                </a:solidFill>
                              </a:ln>
                              <a:solidFill>
                                <a:schemeClr val="bg1"/>
                              </a:solidFill>
                              <a:effectLst/>
                              <a:latin typeface="+mn-ea"/>
                              <a:ea typeface="+mn-ea"/>
                              <a:cs typeface="黑体" panose="02010609060101010101" pitchFamily="49" charset="-122"/>
                            </a:rPr>
                            <a:t>P</a:t>
                          </a:r>
                          <a:r>
                            <a:rPr lang="en-US" sz="2400" b="1" kern="0">
                              <a:ln>
                                <a:solidFill>
                                  <a:schemeClr val="bg1"/>
                                </a:solidFill>
                              </a:ln>
                              <a:solidFill>
                                <a:schemeClr val="bg1"/>
                              </a:solidFill>
                              <a:effectLst/>
                              <a:latin typeface="+mn-ea"/>
                              <a:ea typeface="+mn-ea"/>
                              <a:cs typeface="Times New Roman" panose="02020603050405020304" pitchFamily="18" charset="0"/>
                              <a:sym typeface="等线 Light" panose="02010600030101010101" pitchFamily="2" charset="-122"/>
                            </a:rPr>
                            <a:t></a:t>
                          </a:r>
                          <a:r>
                            <a:rPr lang="en-US" sz="2400" b="1" kern="0">
                              <a:ln>
                                <a:solidFill>
                                  <a:schemeClr val="bg1"/>
                                </a:solidFill>
                              </a:ln>
                              <a:solidFill>
                                <a:schemeClr val="bg1"/>
                              </a:solidFill>
                              <a:effectLst/>
                              <a:latin typeface="+mn-ea"/>
                              <a:ea typeface="+mn-ea"/>
                              <a:cs typeface="黑体" panose="02010609060101010101" pitchFamily="49" charset="-122"/>
                            </a:rPr>
                            <a:t>Q</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a:ln>
                                <a:solidFill>
                                  <a:schemeClr val="bg1"/>
                                </a:solidFill>
                              </a:ln>
                              <a:solidFill>
                                <a:schemeClr val="bg1"/>
                              </a:solidFill>
                              <a:effectLst/>
                              <a:latin typeface="+mn-ea"/>
                              <a:ea typeface="+mn-ea"/>
                              <a:cs typeface="黑体" panose="02010609060101010101" pitchFamily="49" charset="-122"/>
                            </a:rPr>
                            <a:t>P</a:t>
                          </a:r>
                          <a:r>
                            <a:rPr lang="zh-CN" sz="2400" b="1" kern="0">
                              <a:ln>
                                <a:solidFill>
                                  <a:schemeClr val="bg1"/>
                                </a:solidFill>
                              </a:ln>
                              <a:solidFill>
                                <a:schemeClr val="bg1"/>
                              </a:solidFill>
                              <a:effectLst/>
                              <a:latin typeface="+mn-ea"/>
                              <a:ea typeface="+mn-ea"/>
                              <a:cs typeface="Times New Roman" panose="02020603050405020304" pitchFamily="18" charset="0"/>
                            </a:rPr>
                            <a:t>等价于</a:t>
                          </a:r>
                          <a:r>
                            <a:rPr lang="en-US" sz="2400" b="1" kern="0">
                              <a:ln>
                                <a:solidFill>
                                  <a:schemeClr val="bg1"/>
                                </a:solidFill>
                              </a:ln>
                              <a:solidFill>
                                <a:schemeClr val="bg1"/>
                              </a:solidFill>
                              <a:effectLst/>
                              <a:latin typeface="+mn-ea"/>
                              <a:ea typeface="+mn-ea"/>
                              <a:cs typeface="黑体" panose="02010609060101010101" pitchFamily="49" charset="-122"/>
                            </a:rPr>
                            <a:t>Q</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14:m>
                            <m:oMath xmlns:m="http://schemas.openxmlformats.org/officeDocument/2006/math">
                              <m:r>
                                <a:rPr lang="en-US" sz="2400" b="1" i="1" kern="100" spc="-140" baseline="0">
                                  <a:ln>
                                    <a:solidFill>
                                      <a:schemeClr val="bg1"/>
                                    </a:solidFill>
                                  </a:ln>
                                  <a:solidFill>
                                    <a:schemeClr val="bg1"/>
                                  </a:solidFill>
                                  <a:effectLst/>
                                  <a:latin typeface="Cambria Math" panose="02040503050406030204" pitchFamily="18" charset="0"/>
                                  <a:ea typeface="+mn-ea"/>
                                  <a:cs typeface="黑体" panose="02010609060101010101" pitchFamily="49" charset="-122"/>
                                </a:rPr>
                                <m:t>↔</m:t>
                              </m:r>
                            </m:oMath>
                          </a14:m>
                          <a:r>
                            <a:rPr lang="en-US" sz="2400" b="1" kern="0" spc="-140" baseline="0" dirty="0">
                              <a:ln>
                                <a:solidFill>
                                  <a:schemeClr val="bg1"/>
                                </a:solidFill>
                              </a:ln>
                              <a:solidFill>
                                <a:schemeClr val="bg1"/>
                              </a:solidFill>
                              <a:effectLst/>
                              <a:latin typeface="+mn-ea"/>
                              <a:ea typeface="+mn-ea"/>
                              <a:cs typeface="黑体" panose="02010609060101010101" pitchFamily="49" charset="-122"/>
                            </a:rPr>
                            <a:t>Q=1</a:t>
                          </a:r>
                          <a:r>
                            <a:rPr lang="zh-CN" sz="2400" b="1" kern="0" spc="-140" baseline="0" dirty="0">
                              <a:ln>
                                <a:solidFill>
                                  <a:schemeClr val="bg1"/>
                                </a:solidFill>
                              </a:ln>
                              <a:solidFill>
                                <a:schemeClr val="bg1"/>
                              </a:solidFill>
                              <a:effectLst/>
                              <a:latin typeface="+mn-ea"/>
                              <a:ea typeface="+mn-ea"/>
                              <a:cs typeface="Times New Roman" panose="02020603050405020304" pitchFamily="18" charset="0"/>
                            </a:rPr>
                            <a:t>当且仅当</a:t>
                          </a:r>
                          <a:r>
                            <a:rPr lang="en-US" sz="2400" b="1" kern="0" spc="-140" baseline="0" dirty="0">
                              <a:ln>
                                <a:solidFill>
                                  <a:schemeClr val="bg1"/>
                                </a:solidFill>
                              </a:ln>
                              <a:solidFill>
                                <a:schemeClr val="bg1"/>
                              </a:solidFill>
                              <a:effectLst/>
                              <a:latin typeface="+mn-ea"/>
                              <a:ea typeface="+mn-ea"/>
                              <a:cs typeface="黑体" panose="02010609060101010101" pitchFamily="49" charset="-122"/>
                            </a:rPr>
                            <a:t>P</a:t>
                          </a:r>
                          <a:r>
                            <a:rPr lang="zh-CN" sz="2400" b="1" kern="0" spc="-140" baseline="0" dirty="0">
                              <a:ln>
                                <a:solidFill>
                                  <a:schemeClr val="bg1"/>
                                </a:solidFill>
                              </a:ln>
                              <a:solidFill>
                                <a:schemeClr val="bg1"/>
                              </a:solidFill>
                              <a:effectLst/>
                              <a:latin typeface="+mn-ea"/>
                              <a:ea typeface="+mn-ea"/>
                              <a:cs typeface="Times New Roman" panose="02020603050405020304" pitchFamily="18" charset="0"/>
                            </a:rPr>
                            <a:t>，</a:t>
                          </a:r>
                          <a:r>
                            <a:rPr lang="en-US" sz="2400" b="1" kern="0" spc="-140" baseline="0" dirty="0">
                              <a:ln>
                                <a:solidFill>
                                  <a:schemeClr val="bg1"/>
                                </a:solidFill>
                              </a:ln>
                              <a:solidFill>
                                <a:schemeClr val="bg1"/>
                              </a:solidFill>
                              <a:effectLst/>
                              <a:latin typeface="+mn-ea"/>
                              <a:ea typeface="+mn-ea"/>
                              <a:cs typeface="黑体" panose="02010609060101010101" pitchFamily="49" charset="-122"/>
                            </a:rPr>
                            <a:t>Q</a:t>
                          </a:r>
                          <a:r>
                            <a:rPr lang="zh-CN" sz="2400" b="1" kern="0" spc="-140" baseline="0" dirty="0">
                              <a:ln>
                                <a:solidFill>
                                  <a:schemeClr val="bg1"/>
                                </a:solidFill>
                              </a:ln>
                              <a:solidFill>
                                <a:schemeClr val="bg1"/>
                              </a:solidFill>
                              <a:effectLst/>
                              <a:latin typeface="+mn-ea"/>
                              <a:ea typeface="+mn-ea"/>
                              <a:cs typeface="Times New Roman" panose="02020603050405020304" pitchFamily="18" charset="0"/>
                            </a:rPr>
                            <a:t>真值相同</a:t>
                          </a:r>
                          <a:endParaRPr lang="zh-CN" sz="2400" b="1" kern="100" spc="-140" baseline="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extLst>
                      <a:ext uri="{0D108BD9-81ED-4DB2-BD59-A6C34878D82A}">
                        <a16:rowId xmlns:a16="http://schemas.microsoft.com/office/drawing/2014/main" val="10005"/>
                      </a:ext>
                    </a:extLst>
                  </a:tr>
                </a:tbl>
              </a:graphicData>
            </a:graphic>
          </p:graphicFrame>
        </mc:Choice>
        <mc:Fallback xmlns="">
          <p:graphicFrame>
            <p:nvGraphicFramePr>
              <p:cNvPr id="24580" name="Group 4">
                <a:extLst>
                  <a:ext uri="{FF2B5EF4-FFF2-40B4-BE49-F238E27FC236}">
                    <a16:creationId xmlns:a16="http://schemas.microsoft.com/office/drawing/2014/main" id="{120B3808-A40E-4937-9075-EDC8EEEAF418}"/>
                  </a:ext>
                </a:extLst>
              </p:cNvPr>
              <p:cNvGraphicFramePr>
                <a:graphicFrameLocks noGrp="1"/>
              </p:cNvGraphicFramePr>
              <p:nvPr>
                <p:extLst/>
              </p:nvPr>
            </p:nvGraphicFramePr>
            <p:xfrm>
              <a:off x="273190" y="1062364"/>
              <a:ext cx="11615512" cy="4424235"/>
            </p:xfrm>
            <a:graphic>
              <a:graphicData uri="http://schemas.openxmlformats.org/drawingml/2006/table">
                <a:tbl>
                  <a:tblPr/>
                  <a:tblGrid>
                    <a:gridCol w="1366531">
                      <a:extLst>
                        <a:ext uri="{9D8B030D-6E8A-4147-A177-3AD203B41FA5}">
                          <a16:colId xmlns:a16="http://schemas.microsoft.com/office/drawing/2014/main" val="20000"/>
                        </a:ext>
                      </a:extLst>
                    </a:gridCol>
                    <a:gridCol w="911021">
                      <a:extLst>
                        <a:ext uri="{9D8B030D-6E8A-4147-A177-3AD203B41FA5}">
                          <a16:colId xmlns:a16="http://schemas.microsoft.com/office/drawing/2014/main" val="20001"/>
                        </a:ext>
                      </a:extLst>
                    </a:gridCol>
                    <a:gridCol w="1670205">
                      <a:extLst>
                        <a:ext uri="{9D8B030D-6E8A-4147-A177-3AD203B41FA5}">
                          <a16:colId xmlns:a16="http://schemas.microsoft.com/office/drawing/2014/main" val="20002"/>
                        </a:ext>
                      </a:extLst>
                    </a:gridCol>
                    <a:gridCol w="1138776">
                      <a:extLst>
                        <a:ext uri="{9D8B030D-6E8A-4147-A177-3AD203B41FA5}">
                          <a16:colId xmlns:a16="http://schemas.microsoft.com/office/drawing/2014/main" val="20003"/>
                        </a:ext>
                      </a:extLst>
                    </a:gridCol>
                    <a:gridCol w="2353469">
                      <a:extLst>
                        <a:ext uri="{9D8B030D-6E8A-4147-A177-3AD203B41FA5}">
                          <a16:colId xmlns:a16="http://schemas.microsoft.com/office/drawing/2014/main" val="20004"/>
                        </a:ext>
                      </a:extLst>
                    </a:gridCol>
                    <a:gridCol w="4175510">
                      <a:extLst>
                        <a:ext uri="{9D8B030D-6E8A-4147-A177-3AD203B41FA5}">
                          <a16:colId xmlns:a16="http://schemas.microsoft.com/office/drawing/2014/main" val="20005"/>
                        </a:ext>
                      </a:extLst>
                    </a:gridCol>
                  </a:tblGrid>
                  <a:tr h="579423">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联结词</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记号</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复合命题</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记法</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读</a:t>
                          </a:r>
                          <a:r>
                            <a:rPr lang="en-US" sz="2400" b="1" kern="0" dirty="0">
                              <a:ln>
                                <a:solidFill>
                                  <a:schemeClr val="bg1"/>
                                </a:solidFill>
                              </a:ln>
                              <a:solidFill>
                                <a:schemeClr val="bg1"/>
                              </a:solidFill>
                              <a:effectLst/>
                              <a:latin typeface="+mn-ea"/>
                              <a:ea typeface="+mn-ea"/>
                              <a:cs typeface="黑体" panose="02010609060101010101" pitchFamily="49" charset="-122"/>
                            </a:rPr>
                            <a:t>  </a:t>
                          </a:r>
                          <a:r>
                            <a:rPr lang="zh-CN" sz="2400" b="1" kern="0" dirty="0">
                              <a:ln>
                                <a:solidFill>
                                  <a:schemeClr val="bg1"/>
                                </a:solidFill>
                              </a:ln>
                              <a:solidFill>
                                <a:schemeClr val="bg1"/>
                              </a:solidFill>
                              <a:effectLst/>
                              <a:latin typeface="+mn-ea"/>
                              <a:ea typeface="+mn-ea"/>
                              <a:cs typeface="Times New Roman" panose="02020603050405020304" pitchFamily="18" charset="0"/>
                            </a:rPr>
                            <a:t>法</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真</a:t>
                          </a:r>
                          <a:r>
                            <a:rPr lang="en-US" sz="2400" b="1" kern="0" dirty="0">
                              <a:ln>
                                <a:solidFill>
                                  <a:schemeClr val="bg1"/>
                                </a:solidFill>
                              </a:ln>
                              <a:solidFill>
                                <a:schemeClr val="bg1"/>
                              </a:solidFill>
                              <a:effectLst/>
                              <a:latin typeface="+mn-ea"/>
                              <a:ea typeface="+mn-ea"/>
                              <a:cs typeface="黑体" panose="02010609060101010101" pitchFamily="49" charset="-122"/>
                            </a:rPr>
                            <a:t>    </a:t>
                          </a:r>
                          <a:r>
                            <a:rPr lang="zh-CN" sz="2400" b="1" kern="0" dirty="0">
                              <a:ln>
                                <a:solidFill>
                                  <a:schemeClr val="bg1"/>
                                </a:solidFill>
                              </a:ln>
                              <a:solidFill>
                                <a:schemeClr val="bg1"/>
                              </a:solidFill>
                              <a:effectLst/>
                              <a:latin typeface="+mn-ea"/>
                              <a:ea typeface="+mn-ea"/>
                              <a:cs typeface="Times New Roman" panose="02020603050405020304" pitchFamily="18" charset="0"/>
                            </a:rPr>
                            <a:t>值</a:t>
                          </a:r>
                          <a:r>
                            <a:rPr lang="en-US" sz="2400" b="1" kern="0" dirty="0">
                              <a:ln>
                                <a:solidFill>
                                  <a:schemeClr val="bg1"/>
                                </a:solidFill>
                              </a:ln>
                              <a:solidFill>
                                <a:schemeClr val="bg1"/>
                              </a:solidFill>
                              <a:effectLst/>
                              <a:latin typeface="+mn-ea"/>
                              <a:ea typeface="+mn-ea"/>
                              <a:cs typeface="黑体" panose="02010609060101010101" pitchFamily="49" charset="-122"/>
                            </a:rPr>
                            <a:t>    </a:t>
                          </a:r>
                          <a:r>
                            <a:rPr lang="zh-CN" sz="2400" b="1" kern="0" dirty="0">
                              <a:ln>
                                <a:solidFill>
                                  <a:schemeClr val="bg1"/>
                                </a:solidFill>
                              </a:ln>
                              <a:solidFill>
                                <a:schemeClr val="bg1"/>
                              </a:solidFill>
                              <a:effectLst/>
                              <a:latin typeface="+mn-ea"/>
                              <a:ea typeface="+mn-ea"/>
                              <a:cs typeface="Times New Roman" panose="02020603050405020304" pitchFamily="18" charset="0"/>
                            </a:rPr>
                            <a:t>结</a:t>
                          </a:r>
                          <a:r>
                            <a:rPr lang="en-US" sz="2400" b="1" kern="0" dirty="0">
                              <a:ln>
                                <a:solidFill>
                                  <a:schemeClr val="bg1"/>
                                </a:solidFill>
                              </a:ln>
                              <a:solidFill>
                                <a:schemeClr val="bg1"/>
                              </a:solidFill>
                              <a:effectLst/>
                              <a:latin typeface="+mn-ea"/>
                              <a:ea typeface="+mn-ea"/>
                              <a:cs typeface="黑体" panose="02010609060101010101" pitchFamily="49" charset="-122"/>
                            </a:rPr>
                            <a:t>    </a:t>
                          </a:r>
                          <a:r>
                            <a:rPr lang="zh-CN" sz="2400" b="1" kern="0" dirty="0">
                              <a:ln>
                                <a:solidFill>
                                  <a:schemeClr val="bg1"/>
                                </a:solidFill>
                              </a:ln>
                              <a:solidFill>
                                <a:schemeClr val="bg1"/>
                              </a:solidFill>
                              <a:effectLst/>
                              <a:latin typeface="+mn-ea"/>
                              <a:ea typeface="+mn-ea"/>
                              <a:cs typeface="Times New Roman" panose="02020603050405020304" pitchFamily="18" charset="0"/>
                            </a:rPr>
                            <a:t>果</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extLst>
                      <a:ext uri="{0D108BD9-81ED-4DB2-BD59-A6C34878D82A}">
                        <a16:rowId xmlns:a16="http://schemas.microsoft.com/office/drawing/2014/main" val="10000"/>
                      </a:ext>
                    </a:extLst>
                  </a:tr>
                  <a:tr h="623546">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否定</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endParaRPr lang="zh-CN"/>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blipFill>
                          <a:blip r:embed="rId3"/>
                          <a:stretch>
                            <a:fillRect l="-151333" t="-95146" r="-1026000" b="-519417"/>
                          </a:stretch>
                        </a:blip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非</a:t>
                          </a:r>
                          <a:r>
                            <a:rPr lang="en-US" sz="2400" b="1" kern="0" dirty="0">
                              <a:ln>
                                <a:solidFill>
                                  <a:schemeClr val="bg1"/>
                                </a:solidFill>
                              </a:ln>
                              <a:solidFill>
                                <a:schemeClr val="bg1"/>
                              </a:solidFill>
                              <a:effectLst/>
                              <a:latin typeface="+mn-ea"/>
                              <a:ea typeface="+mn-ea"/>
                              <a:cs typeface="黑体" panose="02010609060101010101" pitchFamily="49" charset="-122"/>
                            </a:rPr>
                            <a:t>P</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endParaRPr lang="zh-CN"/>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blipFill>
                          <a:blip r:embed="rId3"/>
                          <a:stretch>
                            <a:fillRect l="-348128" t="-95146" r="-576471" b="-519417"/>
                          </a:stretch>
                        </a:blip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的否定</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endParaRPr lang="zh-CN"/>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blipFill>
                          <a:blip r:embed="rId3"/>
                          <a:stretch>
                            <a:fillRect l="-178426" t="-95146" r="-875" b="-519417"/>
                          </a:stretch>
                        </a:blipFill>
                      </a:tcPr>
                    </a:tc>
                    <a:extLst>
                      <a:ext uri="{0D108BD9-81ED-4DB2-BD59-A6C34878D82A}">
                        <a16:rowId xmlns:a16="http://schemas.microsoft.com/office/drawing/2014/main" val="10001"/>
                      </a:ext>
                    </a:extLst>
                  </a:tr>
                  <a:tr h="984009">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合取</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宋体" panose="02010600030101010101" pitchFamily="2" charset="-122"/>
                            </a:rPr>
                            <a:t>∧</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并且</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宋体" panose="02010600030101010101" pitchFamily="2" charset="-122"/>
                            </a:rPr>
                            <a:t>∧</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a:t>
                          </a: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与</a:t>
                          </a:r>
                          <a:r>
                            <a:rPr lang="en-US" sz="2400" b="1" kern="0" dirty="0">
                              <a:ln>
                                <a:solidFill>
                                  <a:schemeClr val="bg1"/>
                                </a:solidFill>
                              </a:ln>
                              <a:solidFill>
                                <a:schemeClr val="bg1"/>
                              </a:solidFill>
                              <a:effectLst/>
                              <a:latin typeface="+mn-ea"/>
                              <a:ea typeface="+mn-ea"/>
                              <a:cs typeface="黑体" panose="02010609060101010101" pitchFamily="49" charset="-122"/>
                            </a:rPr>
                            <a:t>Q</a:t>
                          </a:r>
                          <a:r>
                            <a:rPr lang="zh-CN" sz="2400" b="1" kern="0" dirty="0">
                              <a:ln>
                                <a:solidFill>
                                  <a:schemeClr val="bg1"/>
                                </a:solidFill>
                              </a:ln>
                              <a:solidFill>
                                <a:schemeClr val="bg1"/>
                              </a:solidFill>
                              <a:effectLst/>
                              <a:latin typeface="+mn-ea"/>
                              <a:ea typeface="+mn-ea"/>
                              <a:cs typeface="Times New Roman" panose="02020603050405020304" pitchFamily="18" charset="0"/>
                            </a:rPr>
                            <a:t>的合取”</a:t>
                          </a:r>
                          <a:endParaRPr lang="zh-CN" sz="2400" b="1" kern="100" dirty="0">
                            <a:ln>
                              <a:solidFill>
                                <a:schemeClr val="bg1"/>
                              </a:solidFill>
                            </a:ln>
                            <a:solidFill>
                              <a:schemeClr val="bg1"/>
                            </a:solidFill>
                            <a:effectLst/>
                            <a:latin typeface="+mn-ea"/>
                            <a:ea typeface="+mn-ea"/>
                            <a:cs typeface="黑体" panose="02010609060101010101" pitchFamily="49" charset="-122"/>
                          </a:endParaRPr>
                        </a:p>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或者“</a:t>
                          </a: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合取</a:t>
                          </a:r>
                          <a:r>
                            <a:rPr lang="en-US" sz="2400" b="1" kern="0" dirty="0">
                              <a:ln>
                                <a:solidFill>
                                  <a:schemeClr val="bg1"/>
                                </a:solidFill>
                              </a:ln>
                              <a:solidFill>
                                <a:schemeClr val="bg1"/>
                              </a:solidFill>
                              <a:effectLst/>
                              <a:latin typeface="+mn-ea"/>
                              <a:ea typeface="+mn-ea"/>
                              <a:cs typeface="黑体" panose="02010609060101010101" pitchFamily="49" charset="-122"/>
                            </a:rPr>
                            <a:t>Q</a:t>
                          </a:r>
                          <a:r>
                            <a:rPr lang="zh-CN" sz="2400" b="1" kern="0" dirty="0">
                              <a:ln>
                                <a:solidFill>
                                  <a:schemeClr val="bg1"/>
                                </a:solidFill>
                              </a:ln>
                              <a:solidFill>
                                <a:schemeClr val="bg1"/>
                              </a:solidFill>
                              <a:effectLst/>
                              <a:latin typeface="+mn-ea"/>
                              <a:ea typeface="+mn-ea"/>
                              <a:cs typeface="Times New Roman" panose="02020603050405020304" pitchFamily="18" charset="0"/>
                            </a:rPr>
                            <a:t>”</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宋体" panose="02010600030101010101" pitchFamily="2" charset="-122"/>
                            </a:rPr>
                            <a:t>∧</a:t>
                          </a:r>
                          <a:r>
                            <a:rPr lang="en-US" sz="2400" b="1" kern="0" dirty="0">
                              <a:ln>
                                <a:solidFill>
                                  <a:schemeClr val="bg1"/>
                                </a:solidFill>
                              </a:ln>
                              <a:solidFill>
                                <a:schemeClr val="bg1"/>
                              </a:solidFill>
                              <a:effectLst/>
                              <a:latin typeface="+mn-ea"/>
                              <a:ea typeface="+mn-ea"/>
                              <a:cs typeface="黑体" panose="02010609060101010101" pitchFamily="49" charset="-122"/>
                            </a:rPr>
                            <a:t>Q=1</a:t>
                          </a:r>
                          <a:r>
                            <a:rPr lang="zh-CN" sz="2400" b="1" kern="0" dirty="0">
                              <a:ln>
                                <a:solidFill>
                                  <a:schemeClr val="bg1"/>
                                </a:solidFill>
                              </a:ln>
                              <a:solidFill>
                                <a:schemeClr val="bg1"/>
                              </a:solidFill>
                              <a:effectLst/>
                              <a:latin typeface="+mn-ea"/>
                              <a:ea typeface="+mn-ea"/>
                              <a:cs typeface="Times New Roman" panose="02020603050405020304" pitchFamily="18" charset="0"/>
                            </a:rPr>
                            <a:t>当且仅当</a:t>
                          </a:r>
                          <a:r>
                            <a:rPr lang="en-US" sz="2400" b="1" kern="0" dirty="0">
                              <a:ln>
                                <a:solidFill>
                                  <a:schemeClr val="bg1"/>
                                </a:solidFill>
                              </a:ln>
                              <a:solidFill>
                                <a:schemeClr val="bg1"/>
                              </a:solidFill>
                              <a:effectLst/>
                              <a:latin typeface="+mn-ea"/>
                              <a:ea typeface="+mn-ea"/>
                              <a:cs typeface="黑体" panose="02010609060101010101" pitchFamily="49" charset="-122"/>
                            </a:rPr>
                            <a:t>P=1</a:t>
                          </a:r>
                          <a:r>
                            <a:rPr lang="zh-CN" sz="2400" b="1" kern="0" dirty="0">
                              <a:ln>
                                <a:solidFill>
                                  <a:schemeClr val="bg1"/>
                                </a:solidFill>
                              </a:ln>
                              <a:solidFill>
                                <a:schemeClr val="bg1"/>
                              </a:solidFill>
                              <a:effectLst/>
                              <a:latin typeface="+mn-ea"/>
                              <a:ea typeface="+mn-ea"/>
                              <a:cs typeface="Times New Roman" panose="02020603050405020304" pitchFamily="18" charset="0"/>
                            </a:rPr>
                            <a:t>且</a:t>
                          </a:r>
                          <a:r>
                            <a:rPr lang="en-US" sz="2400" b="1" kern="0" dirty="0">
                              <a:ln>
                                <a:solidFill>
                                  <a:schemeClr val="bg1"/>
                                </a:solidFill>
                              </a:ln>
                              <a:solidFill>
                                <a:schemeClr val="bg1"/>
                              </a:solidFill>
                              <a:effectLst/>
                              <a:latin typeface="+mn-ea"/>
                              <a:ea typeface="+mn-ea"/>
                              <a:cs typeface="黑体" panose="02010609060101010101" pitchFamily="49" charset="-122"/>
                            </a:rPr>
                            <a:t>Q=1</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extLst>
                      <a:ext uri="{0D108BD9-81ED-4DB2-BD59-A6C34878D82A}">
                        <a16:rowId xmlns:a16="http://schemas.microsoft.com/office/drawing/2014/main" val="10002"/>
                      </a:ext>
                    </a:extLst>
                  </a:tr>
                  <a:tr h="977500">
                    <a:tc>
                      <a:txBody>
                        <a:bodyPr/>
                        <a:lstStyle/>
                        <a:p>
                          <a:pPr algn="ctr">
                            <a:lnSpc>
                              <a:spcPct val="130000"/>
                            </a:lnSpc>
                            <a:spcAft>
                              <a:spcPts val="0"/>
                            </a:spcAft>
                          </a:pPr>
                          <a:r>
                            <a:rPr lang="zh-CN" sz="2400" b="1" kern="0">
                              <a:ln>
                                <a:solidFill>
                                  <a:schemeClr val="bg1"/>
                                </a:solidFill>
                              </a:ln>
                              <a:solidFill>
                                <a:schemeClr val="bg1"/>
                              </a:solidFill>
                              <a:effectLst/>
                              <a:latin typeface="+mn-ea"/>
                              <a:ea typeface="+mn-ea"/>
                              <a:cs typeface="Times New Roman" panose="02020603050405020304" pitchFamily="18" charset="0"/>
                            </a:rPr>
                            <a:t>析取</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a:ln>
                                <a:solidFill>
                                  <a:schemeClr val="bg1"/>
                                </a:solidFill>
                              </a:ln>
                              <a:solidFill>
                                <a:schemeClr val="bg1"/>
                              </a:solidFill>
                              <a:effectLst/>
                              <a:latin typeface="+mn-ea"/>
                              <a:ea typeface="+mn-ea"/>
                              <a:cs typeface="宋体" panose="02010600030101010101" pitchFamily="2" charset="-122"/>
                            </a:rPr>
                            <a:t>∨</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或者</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宋体" panose="02010600030101010101" pitchFamily="2" charset="-122"/>
                            </a:rPr>
                            <a:t>∨</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a:t>
                          </a: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与</a:t>
                          </a:r>
                          <a:r>
                            <a:rPr lang="en-US" sz="2400" b="1" kern="0" dirty="0">
                              <a:ln>
                                <a:solidFill>
                                  <a:schemeClr val="bg1"/>
                                </a:solidFill>
                              </a:ln>
                              <a:solidFill>
                                <a:schemeClr val="bg1"/>
                              </a:solidFill>
                              <a:effectLst/>
                              <a:latin typeface="+mn-ea"/>
                              <a:ea typeface="+mn-ea"/>
                              <a:cs typeface="黑体" panose="02010609060101010101" pitchFamily="49" charset="-122"/>
                            </a:rPr>
                            <a:t>Q</a:t>
                          </a:r>
                          <a:r>
                            <a:rPr lang="zh-CN" sz="2400" b="1" kern="0" dirty="0">
                              <a:ln>
                                <a:solidFill>
                                  <a:schemeClr val="bg1"/>
                                </a:solidFill>
                              </a:ln>
                              <a:solidFill>
                                <a:schemeClr val="bg1"/>
                              </a:solidFill>
                              <a:effectLst/>
                              <a:latin typeface="+mn-ea"/>
                              <a:ea typeface="+mn-ea"/>
                              <a:cs typeface="Times New Roman" panose="02020603050405020304" pitchFamily="18" charset="0"/>
                            </a:rPr>
                            <a:t>的析取”</a:t>
                          </a:r>
                          <a:endParaRPr lang="zh-CN" sz="2400" b="1" kern="100" dirty="0">
                            <a:ln>
                              <a:solidFill>
                                <a:schemeClr val="bg1"/>
                              </a:solidFill>
                            </a:ln>
                            <a:solidFill>
                              <a:schemeClr val="bg1"/>
                            </a:solidFill>
                            <a:effectLst/>
                            <a:latin typeface="+mn-ea"/>
                            <a:ea typeface="+mn-ea"/>
                            <a:cs typeface="黑体" panose="02010609060101010101" pitchFamily="49" charset="-122"/>
                          </a:endParaRPr>
                        </a:p>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或者“</a:t>
                          </a: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析取</a:t>
                          </a:r>
                          <a:r>
                            <a:rPr lang="en-US" sz="2400" b="1" kern="0" dirty="0">
                              <a:ln>
                                <a:solidFill>
                                  <a:schemeClr val="bg1"/>
                                </a:solidFill>
                              </a:ln>
                              <a:solidFill>
                                <a:schemeClr val="bg1"/>
                              </a:solidFill>
                              <a:effectLst/>
                              <a:latin typeface="+mn-ea"/>
                              <a:ea typeface="+mn-ea"/>
                              <a:cs typeface="黑体" panose="02010609060101010101" pitchFamily="49" charset="-122"/>
                            </a:rPr>
                            <a:t>Q</a:t>
                          </a:r>
                          <a:r>
                            <a:rPr lang="zh-CN" sz="2400" b="1" kern="0" dirty="0">
                              <a:ln>
                                <a:solidFill>
                                  <a:schemeClr val="bg1"/>
                                </a:solidFill>
                              </a:ln>
                              <a:solidFill>
                                <a:schemeClr val="bg1"/>
                              </a:solidFill>
                              <a:effectLst/>
                              <a:latin typeface="+mn-ea"/>
                              <a:ea typeface="+mn-ea"/>
                              <a:cs typeface="Times New Roman" panose="02020603050405020304" pitchFamily="18" charset="0"/>
                            </a:rPr>
                            <a:t>”</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宋体" panose="02010600030101010101" pitchFamily="2" charset="-122"/>
                            </a:rPr>
                            <a:t>∨</a:t>
                          </a:r>
                          <a:r>
                            <a:rPr lang="en-US" sz="2400" b="1" kern="0" dirty="0">
                              <a:ln>
                                <a:solidFill>
                                  <a:schemeClr val="bg1"/>
                                </a:solidFill>
                              </a:ln>
                              <a:solidFill>
                                <a:schemeClr val="bg1"/>
                              </a:solidFill>
                              <a:effectLst/>
                              <a:latin typeface="+mn-ea"/>
                              <a:ea typeface="+mn-ea"/>
                              <a:cs typeface="黑体" panose="02010609060101010101" pitchFamily="49" charset="-122"/>
                            </a:rPr>
                            <a:t>Q=0</a:t>
                          </a:r>
                          <a:r>
                            <a:rPr lang="zh-CN" sz="2400" b="1" kern="0" dirty="0">
                              <a:ln>
                                <a:solidFill>
                                  <a:schemeClr val="bg1"/>
                                </a:solidFill>
                              </a:ln>
                              <a:solidFill>
                                <a:schemeClr val="bg1"/>
                              </a:solidFill>
                              <a:effectLst/>
                              <a:latin typeface="+mn-ea"/>
                              <a:ea typeface="+mn-ea"/>
                              <a:cs typeface="Times New Roman" panose="02020603050405020304" pitchFamily="18" charset="0"/>
                            </a:rPr>
                            <a:t>当且仅当</a:t>
                          </a:r>
                          <a:r>
                            <a:rPr lang="en-US" sz="2400" b="1" kern="0" dirty="0">
                              <a:ln>
                                <a:solidFill>
                                  <a:schemeClr val="bg1"/>
                                </a:solidFill>
                              </a:ln>
                              <a:solidFill>
                                <a:schemeClr val="bg1"/>
                              </a:solidFill>
                              <a:effectLst/>
                              <a:latin typeface="+mn-ea"/>
                              <a:ea typeface="+mn-ea"/>
                              <a:cs typeface="黑体" panose="02010609060101010101" pitchFamily="49" charset="-122"/>
                            </a:rPr>
                            <a:t>P=0</a:t>
                          </a:r>
                          <a:r>
                            <a:rPr lang="zh-CN" sz="2400" b="1" kern="0" dirty="0">
                              <a:ln>
                                <a:solidFill>
                                  <a:schemeClr val="bg1"/>
                                </a:solidFill>
                              </a:ln>
                              <a:solidFill>
                                <a:schemeClr val="bg1"/>
                              </a:solidFill>
                              <a:effectLst/>
                              <a:latin typeface="+mn-ea"/>
                              <a:ea typeface="+mn-ea"/>
                              <a:cs typeface="Times New Roman" panose="02020603050405020304" pitchFamily="18" charset="0"/>
                            </a:rPr>
                            <a:t>且</a:t>
                          </a:r>
                          <a:r>
                            <a:rPr lang="en-US" sz="2400" b="1" kern="0" dirty="0">
                              <a:ln>
                                <a:solidFill>
                                  <a:schemeClr val="bg1"/>
                                </a:solidFill>
                              </a:ln>
                              <a:solidFill>
                                <a:schemeClr val="bg1"/>
                              </a:solidFill>
                              <a:effectLst/>
                              <a:latin typeface="+mn-ea"/>
                              <a:ea typeface="+mn-ea"/>
                              <a:cs typeface="黑体" panose="02010609060101010101" pitchFamily="49" charset="-122"/>
                            </a:rPr>
                            <a:t>Q=0</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extLst>
                      <a:ext uri="{0D108BD9-81ED-4DB2-BD59-A6C34878D82A}">
                        <a16:rowId xmlns:a16="http://schemas.microsoft.com/office/drawing/2014/main" val="10003"/>
                      </a:ext>
                    </a:extLst>
                  </a:tr>
                  <a:tr h="680334">
                    <a:tc>
                      <a:txBody>
                        <a:bodyPr/>
                        <a:lstStyle/>
                        <a:p>
                          <a:pPr algn="ctr">
                            <a:lnSpc>
                              <a:spcPct val="130000"/>
                            </a:lnSpc>
                            <a:spcAft>
                              <a:spcPts val="0"/>
                            </a:spcAft>
                          </a:pPr>
                          <a:r>
                            <a:rPr lang="zh-CN" sz="2400" b="1" kern="0">
                              <a:ln>
                                <a:solidFill>
                                  <a:schemeClr val="bg1"/>
                                </a:solidFill>
                              </a:ln>
                              <a:solidFill>
                                <a:schemeClr val="bg1"/>
                              </a:solidFill>
                              <a:effectLst/>
                              <a:latin typeface="+mn-ea"/>
                              <a:ea typeface="+mn-ea"/>
                              <a:cs typeface="Times New Roman" panose="02020603050405020304" pitchFamily="18" charset="0"/>
                            </a:rPr>
                            <a:t>蕴涵</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a:ln>
                                <a:solidFill>
                                  <a:schemeClr val="bg1"/>
                                </a:solidFill>
                              </a:ln>
                              <a:solidFill>
                                <a:schemeClr val="bg1"/>
                              </a:solidFill>
                              <a:effectLst/>
                              <a:latin typeface="+mn-ea"/>
                              <a:ea typeface="+mn-ea"/>
                              <a:cs typeface="黑体" panose="02010609060101010101" pitchFamily="49" charset="-122"/>
                            </a:rPr>
                            <a:t>→</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a:ln>
                                <a:solidFill>
                                  <a:schemeClr val="bg1"/>
                                </a:solidFill>
                              </a:ln>
                              <a:solidFill>
                                <a:schemeClr val="bg1"/>
                              </a:solidFill>
                              <a:effectLst/>
                              <a:latin typeface="+mn-ea"/>
                              <a:ea typeface="+mn-ea"/>
                              <a:cs typeface="Times New Roman" panose="02020603050405020304" pitchFamily="18" charset="0"/>
                            </a:rPr>
                            <a:t>若</a:t>
                          </a:r>
                          <a:r>
                            <a:rPr lang="en-US" sz="2400" b="1" kern="0">
                              <a:ln>
                                <a:solidFill>
                                  <a:schemeClr val="bg1"/>
                                </a:solidFill>
                              </a:ln>
                              <a:solidFill>
                                <a:schemeClr val="bg1"/>
                              </a:solidFill>
                              <a:effectLst/>
                              <a:latin typeface="+mn-ea"/>
                              <a:ea typeface="+mn-ea"/>
                              <a:cs typeface="黑体" panose="02010609060101010101" pitchFamily="49" charset="-122"/>
                            </a:rPr>
                            <a:t>P</a:t>
                          </a:r>
                          <a:r>
                            <a:rPr lang="zh-CN" sz="2400" b="1" kern="0">
                              <a:ln>
                                <a:solidFill>
                                  <a:schemeClr val="bg1"/>
                                </a:solidFill>
                              </a:ln>
                              <a:solidFill>
                                <a:schemeClr val="bg1"/>
                              </a:solidFill>
                              <a:effectLst/>
                              <a:latin typeface="+mn-ea"/>
                              <a:ea typeface="+mn-ea"/>
                              <a:cs typeface="Times New Roman" panose="02020603050405020304" pitchFamily="18" charset="0"/>
                            </a:rPr>
                            <a:t>，则</a:t>
                          </a:r>
                          <a:r>
                            <a:rPr lang="en-US" sz="2400" b="1" kern="0">
                              <a:ln>
                                <a:solidFill>
                                  <a:schemeClr val="bg1"/>
                                </a:solidFill>
                              </a:ln>
                              <a:solidFill>
                                <a:schemeClr val="bg1"/>
                              </a:solidFill>
                              <a:effectLst/>
                              <a:latin typeface="+mn-ea"/>
                              <a:ea typeface="+mn-ea"/>
                              <a:cs typeface="黑体" panose="02010609060101010101" pitchFamily="49" charset="-122"/>
                            </a:rPr>
                            <a:t>Q</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a:ln>
                                <a:solidFill>
                                  <a:schemeClr val="bg1"/>
                                </a:solidFill>
                              </a:ln>
                              <a:solidFill>
                                <a:schemeClr val="bg1"/>
                              </a:solidFill>
                              <a:effectLst/>
                              <a:latin typeface="+mn-ea"/>
                              <a:ea typeface="+mn-ea"/>
                              <a:cs typeface="黑体" panose="02010609060101010101" pitchFamily="49" charset="-122"/>
                            </a:rPr>
                            <a:t>P→Q</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蕴涵</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P→Q=0</a:t>
                          </a:r>
                          <a:r>
                            <a:rPr lang="zh-CN" sz="2400" b="1" kern="0" dirty="0">
                              <a:ln>
                                <a:solidFill>
                                  <a:schemeClr val="bg1"/>
                                </a:solidFill>
                              </a:ln>
                              <a:solidFill>
                                <a:schemeClr val="bg1"/>
                              </a:solidFill>
                              <a:effectLst/>
                              <a:latin typeface="+mn-ea"/>
                              <a:ea typeface="+mn-ea"/>
                              <a:cs typeface="Times New Roman" panose="02020603050405020304" pitchFamily="18" charset="0"/>
                            </a:rPr>
                            <a:t>当且仅当</a:t>
                          </a:r>
                          <a:r>
                            <a:rPr lang="en-US" sz="2400" b="1" kern="0" dirty="0">
                              <a:ln>
                                <a:solidFill>
                                  <a:schemeClr val="bg1"/>
                                </a:solidFill>
                              </a:ln>
                              <a:solidFill>
                                <a:schemeClr val="bg1"/>
                              </a:solidFill>
                              <a:effectLst/>
                              <a:latin typeface="+mn-ea"/>
                              <a:ea typeface="+mn-ea"/>
                              <a:cs typeface="黑体" panose="02010609060101010101" pitchFamily="49" charset="-122"/>
                            </a:rPr>
                            <a:t>P=1</a:t>
                          </a:r>
                          <a:r>
                            <a:rPr lang="zh-CN" sz="2400" b="1" kern="0" dirty="0">
                              <a:ln>
                                <a:solidFill>
                                  <a:schemeClr val="bg1"/>
                                </a:solidFill>
                              </a:ln>
                              <a:solidFill>
                                <a:schemeClr val="bg1"/>
                              </a:solidFill>
                              <a:effectLst/>
                              <a:latin typeface="+mn-ea"/>
                              <a:ea typeface="+mn-ea"/>
                              <a:cs typeface="Times New Roman" panose="02020603050405020304" pitchFamily="18" charset="0"/>
                            </a:rPr>
                            <a:t>，</a:t>
                          </a:r>
                          <a:r>
                            <a:rPr lang="en-US" sz="2400" b="1" kern="0" dirty="0">
                              <a:ln>
                                <a:solidFill>
                                  <a:schemeClr val="bg1"/>
                                </a:solidFill>
                              </a:ln>
                              <a:solidFill>
                                <a:schemeClr val="bg1"/>
                              </a:solidFill>
                              <a:effectLst/>
                              <a:latin typeface="+mn-ea"/>
                              <a:ea typeface="+mn-ea"/>
                              <a:cs typeface="黑体" panose="02010609060101010101" pitchFamily="49" charset="-122"/>
                            </a:rPr>
                            <a:t>Q=0</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extLst>
                      <a:ext uri="{0D108BD9-81ED-4DB2-BD59-A6C34878D82A}">
                        <a16:rowId xmlns:a16="http://schemas.microsoft.com/office/drawing/2014/main" val="10004"/>
                      </a:ext>
                    </a:extLst>
                  </a:tr>
                  <a:tr h="579423">
                    <a:tc>
                      <a:txBody>
                        <a:bodyPr/>
                        <a:lstStyle/>
                        <a:p>
                          <a:pPr algn="ctr">
                            <a:lnSpc>
                              <a:spcPct val="130000"/>
                            </a:lnSpc>
                            <a:spcAft>
                              <a:spcPts val="0"/>
                            </a:spcAft>
                          </a:pPr>
                          <a:r>
                            <a:rPr lang="zh-CN" sz="2400" b="1" kern="0">
                              <a:ln>
                                <a:solidFill>
                                  <a:schemeClr val="bg1"/>
                                </a:solidFill>
                              </a:ln>
                              <a:solidFill>
                                <a:schemeClr val="bg1"/>
                              </a:solidFill>
                              <a:effectLst/>
                              <a:latin typeface="+mn-ea"/>
                              <a:ea typeface="+mn-ea"/>
                              <a:cs typeface="Times New Roman" panose="02020603050405020304" pitchFamily="18" charset="0"/>
                            </a:rPr>
                            <a:t>等价</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endParaRPr lang="zh-CN"/>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blipFill>
                          <a:blip r:embed="rId3"/>
                          <a:stretch>
                            <a:fillRect l="-151333" t="-668421" r="-1026000" b="-6316"/>
                          </a:stretch>
                        </a:blipFill>
                      </a:tcPr>
                    </a:tc>
                    <a:tc>
                      <a:txBody>
                        <a:bodyPr/>
                        <a:lstStyle/>
                        <a:p>
                          <a:pPr algn="ctr">
                            <a:lnSpc>
                              <a:spcPct val="130000"/>
                            </a:lnSpc>
                            <a:spcAft>
                              <a:spcPts val="0"/>
                            </a:spcAft>
                          </a:pPr>
                          <a:r>
                            <a:rPr lang="en-US" sz="2400" b="1" kern="0" spc="-140" baseline="0" dirty="0">
                              <a:ln>
                                <a:solidFill>
                                  <a:schemeClr val="bg1"/>
                                </a:solidFill>
                              </a:ln>
                              <a:solidFill>
                                <a:schemeClr val="bg1"/>
                              </a:solidFill>
                              <a:effectLst/>
                              <a:latin typeface="+mn-ea"/>
                              <a:ea typeface="+mn-ea"/>
                              <a:cs typeface="Times New Roman" panose="02020603050405020304" pitchFamily="18" charset="0"/>
                            </a:rPr>
                            <a:t>P</a:t>
                          </a:r>
                          <a:r>
                            <a:rPr lang="zh-CN" altLang="en-US" sz="2400" b="1" kern="0" spc="-140" baseline="0" dirty="0">
                              <a:ln>
                                <a:solidFill>
                                  <a:schemeClr val="bg1"/>
                                </a:solidFill>
                              </a:ln>
                              <a:solidFill>
                                <a:schemeClr val="bg1"/>
                              </a:solidFill>
                              <a:effectLst/>
                              <a:latin typeface="+mn-ea"/>
                              <a:ea typeface="+mn-ea"/>
                              <a:cs typeface="Times New Roman" panose="02020603050405020304" pitchFamily="18" charset="0"/>
                            </a:rPr>
                            <a:t>当且仅当</a:t>
                          </a:r>
                          <a:r>
                            <a:rPr lang="en-US" sz="2400" b="1" kern="0" spc="-140" baseline="0" dirty="0">
                              <a:ln>
                                <a:solidFill>
                                  <a:schemeClr val="bg1"/>
                                </a:solidFill>
                              </a:ln>
                              <a:solidFill>
                                <a:schemeClr val="bg1"/>
                              </a:solidFill>
                              <a:effectLst/>
                              <a:latin typeface="+mn-ea"/>
                              <a:ea typeface="+mn-ea"/>
                              <a:cs typeface="Times New Roman" panose="02020603050405020304" pitchFamily="18" charset="0"/>
                            </a:rPr>
                            <a:t>Q</a:t>
                          </a:r>
                          <a:endParaRPr lang="zh-CN" altLang="en-US" sz="2400" b="1" kern="0" spc="-140" baseline="0" dirty="0">
                            <a:ln>
                              <a:solidFill>
                                <a:schemeClr val="bg1"/>
                              </a:solidFill>
                            </a:ln>
                            <a:solidFill>
                              <a:schemeClr val="bg1"/>
                            </a:solidFill>
                            <a:effectLst/>
                            <a:latin typeface="+mn-ea"/>
                            <a:ea typeface="+mn-ea"/>
                            <a:cs typeface="Times New Roman" panose="02020603050405020304" pitchFamily="18" charset="0"/>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a:ln>
                                <a:solidFill>
                                  <a:schemeClr val="bg1"/>
                                </a:solidFill>
                              </a:ln>
                              <a:solidFill>
                                <a:schemeClr val="bg1"/>
                              </a:solidFill>
                              <a:effectLst/>
                              <a:latin typeface="+mn-ea"/>
                              <a:ea typeface="+mn-ea"/>
                              <a:cs typeface="黑体" panose="02010609060101010101" pitchFamily="49" charset="-122"/>
                            </a:rPr>
                            <a:t>P</a:t>
                          </a:r>
                          <a:r>
                            <a:rPr lang="en-US" sz="2400" b="1" kern="0">
                              <a:ln>
                                <a:solidFill>
                                  <a:schemeClr val="bg1"/>
                                </a:solidFill>
                              </a:ln>
                              <a:solidFill>
                                <a:schemeClr val="bg1"/>
                              </a:solidFill>
                              <a:effectLst/>
                              <a:latin typeface="+mn-ea"/>
                              <a:ea typeface="+mn-ea"/>
                              <a:cs typeface="Times New Roman" panose="02020603050405020304" pitchFamily="18" charset="0"/>
                              <a:sym typeface="等线 Light" panose="02010600030101010101" pitchFamily="2" charset="-122"/>
                            </a:rPr>
                            <a:t></a:t>
                          </a:r>
                          <a:r>
                            <a:rPr lang="en-US" sz="2400" b="1" kern="0">
                              <a:ln>
                                <a:solidFill>
                                  <a:schemeClr val="bg1"/>
                                </a:solidFill>
                              </a:ln>
                              <a:solidFill>
                                <a:schemeClr val="bg1"/>
                              </a:solidFill>
                              <a:effectLst/>
                              <a:latin typeface="+mn-ea"/>
                              <a:ea typeface="+mn-ea"/>
                              <a:cs typeface="黑体" panose="02010609060101010101" pitchFamily="49" charset="-122"/>
                            </a:rPr>
                            <a:t>Q</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a:ln>
                                <a:solidFill>
                                  <a:schemeClr val="bg1"/>
                                </a:solidFill>
                              </a:ln>
                              <a:solidFill>
                                <a:schemeClr val="bg1"/>
                              </a:solidFill>
                              <a:effectLst/>
                              <a:latin typeface="+mn-ea"/>
                              <a:ea typeface="+mn-ea"/>
                              <a:cs typeface="黑体" panose="02010609060101010101" pitchFamily="49" charset="-122"/>
                            </a:rPr>
                            <a:t>P</a:t>
                          </a:r>
                          <a:r>
                            <a:rPr lang="zh-CN" sz="2400" b="1" kern="0">
                              <a:ln>
                                <a:solidFill>
                                  <a:schemeClr val="bg1"/>
                                </a:solidFill>
                              </a:ln>
                              <a:solidFill>
                                <a:schemeClr val="bg1"/>
                              </a:solidFill>
                              <a:effectLst/>
                              <a:latin typeface="+mn-ea"/>
                              <a:ea typeface="+mn-ea"/>
                              <a:cs typeface="Times New Roman" panose="02020603050405020304" pitchFamily="18" charset="0"/>
                            </a:rPr>
                            <a:t>等价于</a:t>
                          </a:r>
                          <a:r>
                            <a:rPr lang="en-US" sz="2400" b="1" kern="0">
                              <a:ln>
                                <a:solidFill>
                                  <a:schemeClr val="bg1"/>
                                </a:solidFill>
                              </a:ln>
                              <a:solidFill>
                                <a:schemeClr val="bg1"/>
                              </a:solidFill>
                              <a:effectLst/>
                              <a:latin typeface="+mn-ea"/>
                              <a:ea typeface="+mn-ea"/>
                              <a:cs typeface="黑体" panose="02010609060101010101" pitchFamily="49" charset="-122"/>
                            </a:rPr>
                            <a:t>Q</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endParaRPr lang="zh-CN"/>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blipFill>
                          <a:blip r:embed="rId3"/>
                          <a:stretch>
                            <a:fillRect l="-178426" t="-668421" r="-875" b="-6316"/>
                          </a:stretch>
                        </a:blipFill>
                      </a:tcPr>
                    </a:tc>
                    <a:extLst>
                      <a:ext uri="{0D108BD9-81ED-4DB2-BD59-A6C34878D82A}">
                        <a16:rowId xmlns:a16="http://schemas.microsoft.com/office/drawing/2014/main" val="10005"/>
                      </a:ext>
                    </a:extLst>
                  </a:tr>
                </a:tbl>
              </a:graphicData>
            </a:graphic>
          </p:graphicFrame>
        </mc:Fallback>
      </mc:AlternateContent>
      <p:sp>
        <p:nvSpPr>
          <p:cNvPr id="5" name="Rectangle 2">
            <a:extLst>
              <a:ext uri="{FF2B5EF4-FFF2-40B4-BE49-F238E27FC236}">
                <a16:creationId xmlns:a16="http://schemas.microsoft.com/office/drawing/2014/main" id="{1923078D-3CCE-4DCD-89F9-A2D4BD14F46B}"/>
              </a:ext>
            </a:extLst>
          </p:cNvPr>
          <p:cNvSpPr>
            <a:spLocks noChangeArrowheads="1"/>
          </p:cNvSpPr>
          <p:nvPr/>
        </p:nvSpPr>
        <p:spPr bwMode="auto">
          <a:xfrm>
            <a:off x="930287" y="269878"/>
            <a:ext cx="3384355" cy="6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90000"/>
              </a:lnSpc>
              <a:spcBef>
                <a:spcPct val="0"/>
              </a:spcBef>
              <a:buClrTx/>
              <a:buNone/>
            </a:pPr>
            <a:r>
              <a:rPr lang="zh-CN" altLang="en-US" sz="2199" dirty="0">
                <a:solidFill>
                  <a:prstClr val="white"/>
                </a:solidFill>
                <a:latin typeface="微软雅黑"/>
                <a:ea typeface="微软雅黑"/>
              </a:rPr>
              <a:t>总结</a:t>
            </a:r>
          </a:p>
        </p:txBody>
      </p:sp>
      <p:sp>
        <p:nvSpPr>
          <p:cNvPr id="6" name="Text Box 372">
            <a:extLst>
              <a:ext uri="{FF2B5EF4-FFF2-40B4-BE49-F238E27FC236}">
                <a16:creationId xmlns:a16="http://schemas.microsoft.com/office/drawing/2014/main" id="{155EB8ED-78C1-41F4-B81C-2AC6282C3412}"/>
              </a:ext>
            </a:extLst>
          </p:cNvPr>
          <p:cNvSpPr txBox="1">
            <a:spLocks noChangeArrowheads="1"/>
          </p:cNvSpPr>
          <p:nvPr/>
        </p:nvSpPr>
        <p:spPr bwMode="auto">
          <a:xfrm>
            <a:off x="291421" y="5658615"/>
            <a:ext cx="11615511" cy="1048045"/>
          </a:xfrm>
          <a:prstGeom prst="rect">
            <a:avLst/>
          </a:prstGeom>
          <a:solidFill>
            <a:schemeClr val="bg1">
              <a:lumMod val="85000"/>
              <a:lumOff val="0"/>
            </a:schemeClr>
          </a:solidFill>
          <a:ln w="9525">
            <a:solidFill>
              <a:srgbClr val="000000"/>
            </a:solidFill>
            <a:miter lim="800000"/>
            <a:headEnd/>
            <a:tailEnd/>
          </a:ln>
        </p:spPr>
        <p:txBody>
          <a:bodyPr rot="0" vert="horz" wrap="square" lIns="91413" tIns="45707" rIns="91413" bIns="45707" anchor="t" anchorCtr="0" upright="1">
            <a:spAutoFit/>
          </a:bodyPr>
          <a:lstStyle/>
          <a:p>
            <a:pPr algn="just" defTabSz="1219261">
              <a:lnSpc>
                <a:spcPct val="150000"/>
              </a:lnSpc>
            </a:pPr>
            <a:r>
              <a:rPr lang="zh-CN" altLang="en-US" sz="2199" b="1" kern="100" dirty="0">
                <a:solidFill>
                  <a:prstClr val="black"/>
                </a:solidFill>
                <a:latin typeface="微软雅黑"/>
                <a:ea typeface="微软雅黑"/>
                <a:cs typeface="黑体" panose="02010609060101010101" pitchFamily="49" charset="-122"/>
              </a:rPr>
              <a:t>解题小贴士</a:t>
            </a:r>
            <a:r>
              <a:rPr lang="en-US" altLang="zh-CN" sz="2199" b="1" kern="100" dirty="0">
                <a:solidFill>
                  <a:prstClr val="black"/>
                </a:solidFill>
                <a:latin typeface="微软雅黑"/>
                <a:ea typeface="微软雅黑"/>
                <a:cs typeface="黑体" panose="02010609060101010101" pitchFamily="49" charset="-122"/>
              </a:rPr>
              <a:t>—</a:t>
            </a:r>
            <a:r>
              <a:rPr lang="zh-CN" altLang="en-US" sz="2199" b="1" kern="100" dirty="0">
                <a:solidFill>
                  <a:srgbClr val="3333FF"/>
                </a:solidFill>
                <a:latin typeface="微软雅黑"/>
                <a:ea typeface="微软雅黑"/>
                <a:cs typeface="黑体" panose="02010609060101010101" pitchFamily="49" charset="-122"/>
              </a:rPr>
              <a:t>复合命题的真值判断方法</a:t>
            </a:r>
          </a:p>
          <a:p>
            <a:pPr algn="just" defTabSz="1219261">
              <a:lnSpc>
                <a:spcPct val="150000"/>
              </a:lnSpc>
            </a:pPr>
            <a:r>
              <a:rPr lang="zh-CN" altLang="en-US" sz="2199" b="1" kern="0" dirty="0">
                <a:solidFill>
                  <a:srgbClr val="C00000"/>
                </a:solidFill>
                <a:latin typeface="微软雅黑"/>
                <a:ea typeface="微软雅黑"/>
                <a:cs typeface="Times New Roman" panose="02020603050405020304" pitchFamily="18" charset="0"/>
              </a:rPr>
              <a:t>首先确定复合命题中每个原子命题的真值，然后确定具体的联结词，最后根据上表直接计算。</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24580"/>
                                        </p:tgtEl>
                                        <p:attrNameLst>
                                          <p:attrName>style.visibility</p:attrName>
                                        </p:attrNameLst>
                                      </p:cBhvr>
                                      <p:to>
                                        <p:strVal val="visible"/>
                                      </p:to>
                                    </p:set>
                                    <p:anim calcmode="lin" valueType="num">
                                      <p:cBhvr>
                                        <p:cTn id="7" dur="1000" fill="hold"/>
                                        <p:tgtEl>
                                          <p:spTgt spid="24580"/>
                                        </p:tgtEl>
                                        <p:attrNameLst>
                                          <p:attrName>ppt_w</p:attrName>
                                        </p:attrNameLst>
                                      </p:cBhvr>
                                      <p:tavLst>
                                        <p:tav tm="0">
                                          <p:val>
                                            <p:fltVal val="0"/>
                                          </p:val>
                                        </p:tav>
                                        <p:tav tm="100000">
                                          <p:val>
                                            <p:strVal val="#ppt_w"/>
                                          </p:val>
                                        </p:tav>
                                      </p:tavLst>
                                    </p:anim>
                                    <p:anim calcmode="lin" valueType="num">
                                      <p:cBhvr>
                                        <p:cTn id="8" dur="1000" fill="hold"/>
                                        <p:tgtEl>
                                          <p:spTgt spid="24580"/>
                                        </p:tgtEl>
                                        <p:attrNameLst>
                                          <p:attrName>ppt_h</p:attrName>
                                        </p:attrNameLst>
                                      </p:cBhvr>
                                      <p:tavLst>
                                        <p:tav tm="0">
                                          <p:val>
                                            <p:fltVal val="0"/>
                                          </p:val>
                                        </p:tav>
                                        <p:tav tm="100000">
                                          <p:val>
                                            <p:strVal val="#ppt_h"/>
                                          </p:val>
                                        </p:tav>
                                      </p:tavLst>
                                    </p:anim>
                                    <p:anim calcmode="lin" valueType="num">
                                      <p:cBhvr>
                                        <p:cTn id="9" dur="1000" fill="hold"/>
                                        <p:tgtEl>
                                          <p:spTgt spid="2458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458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F208CB3-A8CD-4C78-9797-305CD2FE0780}"/>
              </a:ext>
            </a:extLst>
          </p:cNvPr>
          <p:cNvSpPr/>
          <p:nvPr/>
        </p:nvSpPr>
        <p:spPr>
          <a:xfrm>
            <a:off x="482425" y="2005636"/>
            <a:ext cx="10679656" cy="3627730"/>
          </a:xfrm>
          <a:prstGeom prst="rect">
            <a:avLst/>
          </a:prstGeom>
        </p:spPr>
        <p:txBody>
          <a:bodyPr wrap="square">
            <a:spAutoFit/>
          </a:bodyPr>
          <a:lstStyle/>
          <a:p>
            <a:pPr defTabSz="1219261">
              <a:lnSpc>
                <a:spcPct val="250000"/>
              </a:lnSpc>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）如果李白是唐朝大诗人，那么他就不是诗仙。</a:t>
            </a:r>
          </a:p>
          <a:p>
            <a:pPr defTabSz="1219261">
              <a:lnSpc>
                <a:spcPct val="250000"/>
              </a:lnSpc>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2</a:t>
            </a:r>
            <a:r>
              <a:rPr lang="zh-CN" altLang="en-US" sz="2399" b="1" dirty="0">
                <a:solidFill>
                  <a:prstClr val="black"/>
                </a:solidFill>
                <a:latin typeface="微软雅黑"/>
                <a:ea typeface="微软雅黑"/>
              </a:rPr>
              <a:t>）如果一个四边形是梯形，那么它的一组对边平行，另一组对边不平行。</a:t>
            </a:r>
          </a:p>
          <a:p>
            <a:pPr defTabSz="1219261">
              <a:lnSpc>
                <a:spcPct val="250000"/>
              </a:lnSpc>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3</a:t>
            </a:r>
            <a:r>
              <a:rPr lang="zh-CN" altLang="en-US" sz="2399" b="1" dirty="0">
                <a:solidFill>
                  <a:prstClr val="black"/>
                </a:solidFill>
                <a:latin typeface="微软雅黑"/>
                <a:ea typeface="微软雅黑"/>
              </a:rPr>
              <a:t>）中国有四大发明或者中国的人口数量不是世界第一。</a:t>
            </a:r>
          </a:p>
          <a:p>
            <a:pPr defTabSz="1219261">
              <a:lnSpc>
                <a:spcPct val="250000"/>
              </a:lnSpc>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4</a:t>
            </a:r>
            <a:r>
              <a:rPr lang="zh-CN" altLang="en-US" sz="2399" b="1" dirty="0">
                <a:solidFill>
                  <a:prstClr val="black"/>
                </a:solidFill>
                <a:latin typeface="微软雅黑"/>
                <a:ea typeface="微软雅黑"/>
              </a:rPr>
              <a:t>）两个三角形全等当且仅当两个三角形的三条边对应相等。</a:t>
            </a:r>
          </a:p>
        </p:txBody>
      </p:sp>
      <p:sp>
        <p:nvSpPr>
          <p:cNvPr id="3" name="矩形 2">
            <a:extLst>
              <a:ext uri="{FF2B5EF4-FFF2-40B4-BE49-F238E27FC236}">
                <a16:creationId xmlns:a16="http://schemas.microsoft.com/office/drawing/2014/main" id="{D8949302-681F-4656-8AA4-371F417108E9}"/>
              </a:ext>
            </a:extLst>
          </p:cNvPr>
          <p:cNvSpPr/>
          <p:nvPr/>
        </p:nvSpPr>
        <p:spPr>
          <a:xfrm>
            <a:off x="614362" y="1372990"/>
            <a:ext cx="5756642" cy="580889"/>
          </a:xfrm>
          <a:prstGeom prst="rect">
            <a:avLst/>
          </a:prstGeom>
        </p:spPr>
        <p:txBody>
          <a:bodyPr wrap="none">
            <a:spAutoFit/>
          </a:bodyPr>
          <a:lstStyle/>
          <a:p>
            <a:pPr defTabSz="1219261">
              <a:lnSpc>
                <a:spcPct val="150000"/>
              </a:lnSpc>
            </a:pPr>
            <a:r>
              <a:rPr lang="zh-CN" altLang="en-US" sz="2399" b="1" dirty="0">
                <a:solidFill>
                  <a:srgbClr val="C00000"/>
                </a:solidFill>
                <a:latin typeface="微软雅黑"/>
                <a:ea typeface="微软雅黑"/>
              </a:rPr>
              <a:t>例</a:t>
            </a:r>
            <a:r>
              <a:rPr lang="en-US" altLang="zh-CN" sz="2399" b="1" dirty="0">
                <a:solidFill>
                  <a:srgbClr val="C00000"/>
                </a:solidFill>
                <a:latin typeface="微软雅黑"/>
                <a:ea typeface="微软雅黑"/>
              </a:rPr>
              <a:t>2.7  </a:t>
            </a:r>
            <a:r>
              <a:rPr lang="zh-CN" altLang="en-US" sz="2399" b="1" dirty="0">
                <a:solidFill>
                  <a:prstClr val="black"/>
                </a:solidFill>
                <a:latin typeface="微软雅黑"/>
                <a:ea typeface="微软雅黑"/>
              </a:rPr>
              <a:t>符号化下列命题，并确定其真值。</a:t>
            </a:r>
          </a:p>
        </p:txBody>
      </p:sp>
      <p:sp>
        <p:nvSpPr>
          <p:cNvPr id="4" name="矩形 3">
            <a:extLst>
              <a:ext uri="{FF2B5EF4-FFF2-40B4-BE49-F238E27FC236}">
                <a16:creationId xmlns:a16="http://schemas.microsoft.com/office/drawing/2014/main" id="{FDE070BE-92F6-41CC-A7F0-519BC6AD7E55}"/>
              </a:ext>
            </a:extLst>
          </p:cNvPr>
          <p:cNvSpPr/>
          <p:nvPr/>
        </p:nvSpPr>
        <p:spPr>
          <a:xfrm>
            <a:off x="842897" y="230320"/>
            <a:ext cx="958917" cy="580928"/>
          </a:xfrm>
          <a:prstGeom prst="rect">
            <a:avLst/>
          </a:prstGeom>
        </p:spPr>
        <p:txBody>
          <a:bodyPr wrap="none">
            <a:spAutoFit/>
          </a:bodyPr>
          <a:lstStyle/>
          <a:p>
            <a:pPr defTabSz="1219261">
              <a:lnSpc>
                <a:spcPct val="150000"/>
              </a:lnSpc>
            </a:pPr>
            <a:r>
              <a:rPr lang="zh-CN" altLang="en-US" sz="2399" b="1" dirty="0">
                <a:solidFill>
                  <a:prstClr val="white"/>
                </a:solidFill>
                <a:latin typeface="微软雅黑"/>
              </a:rPr>
              <a:t>例</a:t>
            </a:r>
            <a:r>
              <a:rPr lang="en-US" altLang="zh-CN" sz="2399" b="1" dirty="0">
                <a:solidFill>
                  <a:prstClr val="white"/>
                </a:solidFill>
                <a:latin typeface="微软雅黑"/>
              </a:rPr>
              <a:t>2.7</a:t>
            </a:r>
            <a:endParaRPr lang="zh-CN" altLang="en-US" sz="2399" b="1" dirty="0">
              <a:solidFill>
                <a:prstClr val="white"/>
              </a:solidFill>
              <a:latin typeface="微软雅黑"/>
            </a:endParaRPr>
          </a:p>
        </p:txBody>
      </p:sp>
      <p:sp>
        <p:nvSpPr>
          <p:cNvPr id="5" name="对话气泡: 矩形 4">
            <a:extLst>
              <a:ext uri="{FF2B5EF4-FFF2-40B4-BE49-F238E27FC236}">
                <a16:creationId xmlns:a16="http://schemas.microsoft.com/office/drawing/2014/main" id="{C26AA537-2211-4197-82DE-5627C58195C4}"/>
              </a:ext>
            </a:extLst>
          </p:cNvPr>
          <p:cNvSpPr/>
          <p:nvPr/>
        </p:nvSpPr>
        <p:spPr>
          <a:xfrm>
            <a:off x="614361" y="3039836"/>
            <a:ext cx="11367017" cy="997390"/>
          </a:xfrm>
          <a:prstGeom prst="wedgeRectCallout">
            <a:avLst>
              <a:gd name="adj1" fmla="val -26295"/>
              <a:gd name="adj2" fmla="val -84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261">
              <a:lnSpc>
                <a:spcPct val="150000"/>
              </a:lnSpc>
            </a:pPr>
            <a:r>
              <a:rPr lang="zh-CN" altLang="en-US" b="1" dirty="0">
                <a:solidFill>
                  <a:prstClr val="white"/>
                </a:solidFill>
                <a:latin typeface="微软雅黑"/>
                <a:ea typeface="微软雅黑"/>
              </a:rPr>
              <a:t>解（</a:t>
            </a:r>
            <a:r>
              <a:rPr lang="en-US" altLang="zh-CN" b="1" dirty="0">
                <a:solidFill>
                  <a:prstClr val="white"/>
                </a:solidFill>
                <a:latin typeface="微软雅黑"/>
                <a:ea typeface="微软雅黑"/>
              </a:rPr>
              <a:t>1</a:t>
            </a:r>
            <a:r>
              <a:rPr lang="zh-CN" altLang="en-US" b="1" dirty="0">
                <a:solidFill>
                  <a:prstClr val="white"/>
                </a:solidFill>
                <a:latin typeface="微软雅黑"/>
                <a:ea typeface="微软雅黑"/>
              </a:rPr>
              <a:t>）设</a:t>
            </a:r>
            <a:r>
              <a:rPr lang="en-US" altLang="zh-CN" b="1" dirty="0">
                <a:solidFill>
                  <a:prstClr val="white"/>
                </a:solidFill>
                <a:latin typeface="微软雅黑"/>
                <a:ea typeface="微软雅黑"/>
              </a:rPr>
              <a:t>P</a:t>
            </a:r>
            <a:r>
              <a:rPr lang="zh-CN" altLang="en-US" b="1" dirty="0">
                <a:solidFill>
                  <a:prstClr val="white"/>
                </a:solidFill>
                <a:latin typeface="微软雅黑"/>
                <a:ea typeface="微软雅黑"/>
              </a:rPr>
              <a:t>：李白是唐朝大诗人；</a:t>
            </a:r>
            <a:r>
              <a:rPr lang="en-US" altLang="zh-CN" b="1" dirty="0">
                <a:solidFill>
                  <a:prstClr val="white"/>
                </a:solidFill>
                <a:latin typeface="微软雅黑"/>
                <a:ea typeface="微软雅黑"/>
              </a:rPr>
              <a:t>Q</a:t>
            </a:r>
            <a:r>
              <a:rPr lang="zh-CN" altLang="en-US" b="1" dirty="0">
                <a:solidFill>
                  <a:prstClr val="white"/>
                </a:solidFill>
                <a:latin typeface="微软雅黑"/>
                <a:ea typeface="微软雅黑"/>
              </a:rPr>
              <a:t>：李白是诗仙，则命题（</a:t>
            </a:r>
            <a:r>
              <a:rPr lang="en-US" altLang="zh-CN" b="1" dirty="0">
                <a:solidFill>
                  <a:prstClr val="white"/>
                </a:solidFill>
                <a:latin typeface="微软雅黑"/>
                <a:ea typeface="微软雅黑"/>
              </a:rPr>
              <a:t>1</a:t>
            </a:r>
            <a:r>
              <a:rPr lang="zh-CN" altLang="en-US" b="1" dirty="0">
                <a:solidFill>
                  <a:prstClr val="white"/>
                </a:solidFill>
                <a:latin typeface="微软雅黑"/>
                <a:ea typeface="微软雅黑"/>
              </a:rPr>
              <a:t>）可符号化为</a:t>
            </a:r>
            <a:r>
              <a:rPr lang="en-US" altLang="zh-CN" b="1" dirty="0">
                <a:solidFill>
                  <a:prstClr val="white"/>
                </a:solidFill>
                <a:latin typeface="微软雅黑"/>
                <a:ea typeface="微软雅黑"/>
              </a:rPr>
              <a:t>P→¬Q</a:t>
            </a:r>
            <a:r>
              <a:rPr lang="zh-CN" altLang="en-US" b="1" dirty="0">
                <a:solidFill>
                  <a:prstClr val="white"/>
                </a:solidFill>
                <a:latin typeface="微软雅黑"/>
                <a:ea typeface="微软雅黑"/>
              </a:rPr>
              <a:t>，真值为</a:t>
            </a:r>
            <a:r>
              <a:rPr lang="en-US" altLang="zh-CN" b="1" dirty="0">
                <a:solidFill>
                  <a:prstClr val="white"/>
                </a:solidFill>
                <a:latin typeface="微软雅黑"/>
                <a:ea typeface="微软雅黑"/>
              </a:rPr>
              <a:t>0</a:t>
            </a:r>
            <a:r>
              <a:rPr lang="zh-CN" altLang="en-US" b="1" dirty="0">
                <a:solidFill>
                  <a:prstClr val="white"/>
                </a:solidFill>
                <a:latin typeface="微软雅黑"/>
                <a:ea typeface="微软雅黑"/>
              </a:rPr>
              <a:t>。</a:t>
            </a:r>
          </a:p>
        </p:txBody>
      </p:sp>
      <p:sp>
        <p:nvSpPr>
          <p:cNvPr id="6" name="对话气泡: 矩形 5">
            <a:extLst>
              <a:ext uri="{FF2B5EF4-FFF2-40B4-BE49-F238E27FC236}">
                <a16:creationId xmlns:a16="http://schemas.microsoft.com/office/drawing/2014/main" id="{1EFC8B19-43CE-4B68-90B8-F280AA7CEC72}"/>
              </a:ext>
            </a:extLst>
          </p:cNvPr>
          <p:cNvSpPr/>
          <p:nvPr/>
        </p:nvSpPr>
        <p:spPr>
          <a:xfrm>
            <a:off x="614362" y="4234263"/>
            <a:ext cx="11367017" cy="1112971"/>
          </a:xfrm>
          <a:prstGeom prst="wedgeRectCallout">
            <a:avLst>
              <a:gd name="adj1" fmla="val -27199"/>
              <a:gd name="adj2" fmla="val -1021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261">
              <a:lnSpc>
                <a:spcPct val="150000"/>
              </a:lnSpc>
            </a:pPr>
            <a:r>
              <a:rPr lang="zh-CN" altLang="en-US" b="1" dirty="0">
                <a:solidFill>
                  <a:prstClr val="white"/>
                </a:solidFill>
                <a:latin typeface="微软雅黑"/>
                <a:ea typeface="微软雅黑"/>
              </a:rPr>
              <a:t>（</a:t>
            </a:r>
            <a:r>
              <a:rPr lang="en-US" altLang="zh-CN" b="1" dirty="0">
                <a:solidFill>
                  <a:prstClr val="white"/>
                </a:solidFill>
                <a:latin typeface="微软雅黑"/>
                <a:ea typeface="微软雅黑"/>
              </a:rPr>
              <a:t>2</a:t>
            </a:r>
            <a:r>
              <a:rPr lang="zh-CN" altLang="en-US" b="1" dirty="0">
                <a:solidFill>
                  <a:prstClr val="white"/>
                </a:solidFill>
                <a:latin typeface="微软雅黑"/>
                <a:ea typeface="微软雅黑"/>
              </a:rPr>
              <a:t>）设</a:t>
            </a:r>
            <a:r>
              <a:rPr lang="en-US" altLang="zh-CN" b="1" dirty="0">
                <a:solidFill>
                  <a:prstClr val="white"/>
                </a:solidFill>
                <a:latin typeface="微软雅黑"/>
                <a:ea typeface="微软雅黑"/>
              </a:rPr>
              <a:t>P</a:t>
            </a:r>
            <a:r>
              <a:rPr lang="zh-CN" altLang="en-US" b="1" dirty="0">
                <a:solidFill>
                  <a:prstClr val="white"/>
                </a:solidFill>
                <a:latin typeface="微软雅黑"/>
                <a:ea typeface="微软雅黑"/>
              </a:rPr>
              <a:t>：一个四边形是梯形；</a:t>
            </a:r>
            <a:r>
              <a:rPr lang="en-US" altLang="zh-CN" b="1" dirty="0">
                <a:solidFill>
                  <a:prstClr val="white"/>
                </a:solidFill>
                <a:latin typeface="微软雅黑"/>
                <a:ea typeface="微软雅黑"/>
              </a:rPr>
              <a:t>Q</a:t>
            </a:r>
            <a:r>
              <a:rPr lang="zh-CN" altLang="en-US" b="1" dirty="0">
                <a:solidFill>
                  <a:prstClr val="white"/>
                </a:solidFill>
                <a:latin typeface="微软雅黑"/>
                <a:ea typeface="微软雅黑"/>
              </a:rPr>
              <a:t>：四边形的一组对边平行；</a:t>
            </a:r>
            <a:r>
              <a:rPr lang="en-US" altLang="zh-CN" b="1" dirty="0">
                <a:solidFill>
                  <a:prstClr val="white"/>
                </a:solidFill>
                <a:latin typeface="微软雅黑"/>
                <a:ea typeface="微软雅黑"/>
              </a:rPr>
              <a:t>R</a:t>
            </a:r>
            <a:r>
              <a:rPr lang="zh-CN" altLang="en-US" b="1" dirty="0">
                <a:solidFill>
                  <a:prstClr val="white"/>
                </a:solidFill>
                <a:latin typeface="微软雅黑"/>
                <a:ea typeface="微软雅黑"/>
              </a:rPr>
              <a:t>：四边形的另一组对</a:t>
            </a:r>
            <a:r>
              <a:rPr lang="en-US" altLang="zh-CN" b="1" dirty="0">
                <a:solidFill>
                  <a:prstClr val="white"/>
                </a:solidFill>
                <a:latin typeface="微软雅黑"/>
                <a:ea typeface="微软雅黑"/>
              </a:rPr>
              <a:t>           </a:t>
            </a:r>
            <a:r>
              <a:rPr lang="zh-CN" altLang="en-US" b="1" dirty="0">
                <a:solidFill>
                  <a:prstClr val="white"/>
                </a:solidFill>
                <a:latin typeface="微软雅黑"/>
                <a:ea typeface="微软雅黑"/>
              </a:rPr>
              <a:t>边不平行，则命题（</a:t>
            </a:r>
            <a:r>
              <a:rPr lang="en-US" altLang="zh-CN" b="1" dirty="0">
                <a:solidFill>
                  <a:prstClr val="white"/>
                </a:solidFill>
                <a:latin typeface="微软雅黑"/>
                <a:ea typeface="微软雅黑"/>
              </a:rPr>
              <a:t>2</a:t>
            </a:r>
            <a:r>
              <a:rPr lang="zh-CN" altLang="en-US" b="1" dirty="0">
                <a:solidFill>
                  <a:prstClr val="white"/>
                </a:solidFill>
                <a:latin typeface="微软雅黑"/>
                <a:ea typeface="微软雅黑"/>
              </a:rPr>
              <a:t>）可符号化为</a:t>
            </a:r>
            <a:r>
              <a:rPr lang="en-US" altLang="zh-CN" b="1" dirty="0">
                <a:solidFill>
                  <a:prstClr val="white"/>
                </a:solidFill>
                <a:latin typeface="微软雅黑"/>
                <a:ea typeface="微软雅黑"/>
              </a:rPr>
              <a:t>P→(Q∧¬R)</a:t>
            </a:r>
            <a:r>
              <a:rPr lang="zh-CN" altLang="en-US" b="1" dirty="0">
                <a:solidFill>
                  <a:prstClr val="white"/>
                </a:solidFill>
                <a:latin typeface="微软雅黑"/>
                <a:ea typeface="微软雅黑"/>
              </a:rPr>
              <a:t>，真值为</a:t>
            </a:r>
            <a:r>
              <a:rPr lang="en-US" altLang="zh-CN" b="1" dirty="0">
                <a:solidFill>
                  <a:prstClr val="white"/>
                </a:solidFill>
                <a:latin typeface="微软雅黑"/>
                <a:ea typeface="微软雅黑"/>
              </a:rPr>
              <a:t>1</a:t>
            </a:r>
            <a:r>
              <a:rPr lang="zh-CN" altLang="en-US" b="1" dirty="0">
                <a:solidFill>
                  <a:prstClr val="white"/>
                </a:solidFill>
                <a:latin typeface="微软雅黑"/>
                <a:ea typeface="微软雅黑"/>
              </a:rPr>
              <a:t>。</a:t>
            </a:r>
          </a:p>
        </p:txBody>
      </p:sp>
      <p:sp>
        <p:nvSpPr>
          <p:cNvPr id="7" name="对话气泡: 矩形 6">
            <a:extLst>
              <a:ext uri="{FF2B5EF4-FFF2-40B4-BE49-F238E27FC236}">
                <a16:creationId xmlns:a16="http://schemas.microsoft.com/office/drawing/2014/main" id="{58E4A9DC-443C-4E3B-A77E-DE78AB1653E5}"/>
              </a:ext>
            </a:extLst>
          </p:cNvPr>
          <p:cNvSpPr/>
          <p:nvPr/>
        </p:nvSpPr>
        <p:spPr>
          <a:xfrm>
            <a:off x="614361" y="5008873"/>
            <a:ext cx="11367017" cy="948375"/>
          </a:xfrm>
          <a:prstGeom prst="wedgeRectCallout">
            <a:avLst>
              <a:gd name="adj1" fmla="val -27199"/>
              <a:gd name="adj2" fmla="val -1021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261">
              <a:lnSpc>
                <a:spcPct val="150000"/>
              </a:lnSpc>
            </a:pPr>
            <a:r>
              <a:rPr lang="zh-CN" altLang="en-US" b="1" dirty="0">
                <a:solidFill>
                  <a:prstClr val="white"/>
                </a:solidFill>
                <a:latin typeface="微软雅黑"/>
                <a:ea typeface="微软雅黑"/>
              </a:rPr>
              <a:t>解</a:t>
            </a:r>
            <a:r>
              <a:rPr lang="zh-CN" altLang="en-US" sz="2399" b="1" dirty="0">
                <a:solidFill>
                  <a:prstClr val="white"/>
                </a:solidFill>
                <a:latin typeface="微软雅黑"/>
                <a:ea typeface="微软雅黑"/>
              </a:rPr>
              <a:t>（</a:t>
            </a:r>
            <a:r>
              <a:rPr lang="en-US" altLang="zh-CN" sz="2399" b="1" dirty="0">
                <a:solidFill>
                  <a:prstClr val="white"/>
                </a:solidFill>
                <a:latin typeface="微软雅黑"/>
                <a:ea typeface="微软雅黑"/>
              </a:rPr>
              <a:t>3</a:t>
            </a:r>
            <a:r>
              <a:rPr lang="zh-CN" altLang="en-US" sz="2399" b="1" dirty="0">
                <a:solidFill>
                  <a:prstClr val="white"/>
                </a:solidFill>
                <a:latin typeface="微软雅黑"/>
                <a:ea typeface="微软雅黑"/>
              </a:rPr>
              <a:t>）设</a:t>
            </a:r>
            <a:r>
              <a:rPr lang="en-US" altLang="zh-CN" sz="2399" b="1" dirty="0">
                <a:solidFill>
                  <a:prstClr val="white"/>
                </a:solidFill>
                <a:latin typeface="微软雅黑"/>
                <a:ea typeface="微软雅黑"/>
              </a:rPr>
              <a:t>P</a:t>
            </a:r>
            <a:r>
              <a:rPr lang="zh-CN" altLang="en-US" sz="2399" b="1" dirty="0">
                <a:solidFill>
                  <a:prstClr val="white"/>
                </a:solidFill>
                <a:latin typeface="微软雅黑"/>
                <a:ea typeface="微软雅黑"/>
              </a:rPr>
              <a:t>：中国有四大发明；</a:t>
            </a:r>
            <a:r>
              <a:rPr lang="en-US" altLang="zh-CN" sz="2399" b="1" dirty="0">
                <a:solidFill>
                  <a:prstClr val="white"/>
                </a:solidFill>
                <a:latin typeface="微软雅黑"/>
                <a:ea typeface="微软雅黑"/>
              </a:rPr>
              <a:t>Q</a:t>
            </a:r>
            <a:r>
              <a:rPr lang="zh-CN" altLang="en-US" sz="2399" b="1" dirty="0">
                <a:solidFill>
                  <a:prstClr val="white"/>
                </a:solidFill>
                <a:latin typeface="微软雅黑"/>
                <a:ea typeface="微软雅黑"/>
              </a:rPr>
              <a:t>：中国的人口数量是世界第一，则命题（</a:t>
            </a:r>
            <a:r>
              <a:rPr lang="en-US" altLang="zh-CN" sz="2399" b="1" dirty="0">
                <a:solidFill>
                  <a:prstClr val="white"/>
                </a:solidFill>
                <a:latin typeface="微软雅黑"/>
                <a:ea typeface="微软雅黑"/>
              </a:rPr>
              <a:t>3</a:t>
            </a:r>
            <a:r>
              <a:rPr lang="zh-CN" altLang="en-US" sz="2399" b="1" dirty="0">
                <a:solidFill>
                  <a:prstClr val="white"/>
                </a:solidFill>
                <a:latin typeface="微软雅黑"/>
                <a:ea typeface="微软雅黑"/>
              </a:rPr>
              <a:t>）可符号化为</a:t>
            </a:r>
            <a:r>
              <a:rPr lang="en-US" altLang="zh-CN" sz="2399" b="1" dirty="0">
                <a:solidFill>
                  <a:prstClr val="white"/>
                </a:solidFill>
                <a:latin typeface="微软雅黑"/>
                <a:ea typeface="微软雅黑"/>
              </a:rPr>
              <a:t>P∨¬Q</a:t>
            </a:r>
            <a:r>
              <a:rPr lang="zh-CN" altLang="en-US" sz="2399" b="1" dirty="0">
                <a:solidFill>
                  <a:prstClr val="white"/>
                </a:solidFill>
                <a:latin typeface="微软雅黑"/>
                <a:ea typeface="微软雅黑"/>
              </a:rPr>
              <a:t>，真值为</a:t>
            </a:r>
            <a:r>
              <a:rPr lang="en-US" altLang="zh-CN" sz="2399" b="1" dirty="0">
                <a:solidFill>
                  <a:prstClr val="white"/>
                </a:solidFill>
                <a:latin typeface="微软雅黑"/>
                <a:ea typeface="微软雅黑"/>
              </a:rPr>
              <a:t>1</a:t>
            </a:r>
            <a:r>
              <a:rPr lang="zh-CN" altLang="en-US" sz="2399" b="1" dirty="0">
                <a:solidFill>
                  <a:prstClr val="white"/>
                </a:solidFill>
                <a:latin typeface="微软雅黑"/>
                <a:ea typeface="微软雅黑"/>
              </a:rPr>
              <a:t>。</a:t>
            </a:r>
            <a:endParaRPr lang="zh-CN" altLang="en-US" b="1" dirty="0">
              <a:solidFill>
                <a:prstClr val="white"/>
              </a:solidFill>
              <a:latin typeface="微软雅黑"/>
              <a:ea typeface="微软雅黑"/>
            </a:endParaRPr>
          </a:p>
        </p:txBody>
      </p:sp>
      <mc:AlternateContent xmlns:mc="http://schemas.openxmlformats.org/markup-compatibility/2006" xmlns:a14="http://schemas.microsoft.com/office/drawing/2010/main">
        <mc:Choice Requires="a14">
          <p:sp>
            <p:nvSpPr>
              <p:cNvPr id="8" name="对话气泡: 矩形 7">
                <a:extLst>
                  <a:ext uri="{FF2B5EF4-FFF2-40B4-BE49-F238E27FC236}">
                    <a16:creationId xmlns:a16="http://schemas.microsoft.com/office/drawing/2014/main" id="{84CD22E4-2D6C-463B-AA9B-E50BD561AFB7}"/>
                  </a:ext>
                </a:extLst>
              </p:cNvPr>
              <p:cNvSpPr/>
              <p:nvPr/>
            </p:nvSpPr>
            <p:spPr>
              <a:xfrm>
                <a:off x="614361" y="5845488"/>
                <a:ext cx="11367017" cy="948375"/>
              </a:xfrm>
              <a:prstGeom prst="wedgeRectCallout">
                <a:avLst>
                  <a:gd name="adj1" fmla="val -22769"/>
                  <a:gd name="adj2" fmla="val -764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261"/>
                <a:r>
                  <a:rPr lang="zh-CN" altLang="en-US" b="1" dirty="0">
                    <a:solidFill>
                      <a:prstClr val="white"/>
                    </a:solidFill>
                    <a:latin typeface="微软雅黑"/>
                    <a:ea typeface="微软雅黑"/>
                  </a:rPr>
                  <a:t>解（</a:t>
                </a:r>
                <a:r>
                  <a:rPr lang="en-US" altLang="zh-CN" b="1" dirty="0">
                    <a:solidFill>
                      <a:prstClr val="white"/>
                    </a:solidFill>
                    <a:latin typeface="微软雅黑"/>
                    <a:ea typeface="微软雅黑"/>
                  </a:rPr>
                  <a:t>4</a:t>
                </a:r>
                <a:r>
                  <a:rPr lang="zh-CN" altLang="en-US" b="1" dirty="0">
                    <a:solidFill>
                      <a:prstClr val="white"/>
                    </a:solidFill>
                    <a:latin typeface="微软雅黑"/>
                    <a:ea typeface="微软雅黑"/>
                  </a:rPr>
                  <a:t>）设</a:t>
                </a:r>
                <a:r>
                  <a:rPr lang="en-US" altLang="zh-CN" b="1" dirty="0">
                    <a:solidFill>
                      <a:prstClr val="white"/>
                    </a:solidFill>
                    <a:latin typeface="微软雅黑"/>
                    <a:ea typeface="微软雅黑"/>
                  </a:rPr>
                  <a:t>P</a:t>
                </a:r>
                <a:r>
                  <a:rPr lang="zh-CN" altLang="en-US" b="1" dirty="0">
                    <a:solidFill>
                      <a:prstClr val="white"/>
                    </a:solidFill>
                    <a:latin typeface="微软雅黑"/>
                    <a:ea typeface="微软雅黑"/>
                  </a:rPr>
                  <a:t>：两个三角形全等；</a:t>
                </a:r>
                <a:r>
                  <a:rPr lang="en-US" altLang="zh-CN" b="1" dirty="0">
                    <a:solidFill>
                      <a:prstClr val="white"/>
                    </a:solidFill>
                    <a:latin typeface="微软雅黑"/>
                    <a:ea typeface="微软雅黑"/>
                  </a:rPr>
                  <a:t>Q</a:t>
                </a:r>
                <a:r>
                  <a:rPr lang="zh-CN" altLang="en-US" b="1" dirty="0">
                    <a:solidFill>
                      <a:prstClr val="white"/>
                    </a:solidFill>
                    <a:latin typeface="微软雅黑"/>
                    <a:ea typeface="微软雅黑"/>
                  </a:rPr>
                  <a:t>：两个三角形的三条边对应相等，则命题（</a:t>
                </a:r>
                <a:r>
                  <a:rPr lang="en-US" altLang="zh-CN" b="1" dirty="0">
                    <a:solidFill>
                      <a:prstClr val="white"/>
                    </a:solidFill>
                    <a:latin typeface="微软雅黑"/>
                    <a:ea typeface="微软雅黑"/>
                  </a:rPr>
                  <a:t>4</a:t>
                </a:r>
                <a:r>
                  <a:rPr lang="zh-CN" altLang="en-US" b="1" dirty="0">
                    <a:solidFill>
                      <a:prstClr val="white"/>
                    </a:solidFill>
                    <a:latin typeface="微软雅黑"/>
                    <a:ea typeface="微软雅黑"/>
                  </a:rPr>
                  <a:t>）可符号化为</a:t>
                </a:r>
                <a:r>
                  <a:rPr lang="en-US" altLang="zh-CN" b="1" dirty="0">
                    <a:solidFill>
                      <a:prstClr val="white"/>
                    </a:solidFill>
                    <a:latin typeface="微软雅黑"/>
                    <a:ea typeface="微软雅黑"/>
                  </a:rPr>
                  <a:t>P</a:t>
                </a:r>
                <a14:m>
                  <m:oMath xmlns:m="http://schemas.openxmlformats.org/officeDocument/2006/math">
                    <m:r>
                      <a:rPr lang="en-US" altLang="zh-CN" b="1" i="1" kern="100">
                        <a:solidFill>
                          <a:prstClr val="white"/>
                        </a:solidFill>
                        <a:latin typeface="Cambria Math" panose="02040503050406030204" pitchFamily="18" charset="0"/>
                        <a:cs typeface="Segoe UI Emoji" panose="020B0502040204020203" pitchFamily="34" charset="0"/>
                      </a:rPr>
                      <m:t>↔</m:t>
                    </m:r>
                  </m:oMath>
                </a14:m>
                <a:r>
                  <a:rPr lang="en-US" altLang="zh-CN" b="1" dirty="0">
                    <a:solidFill>
                      <a:prstClr val="white"/>
                    </a:solidFill>
                    <a:latin typeface="微软雅黑"/>
                    <a:ea typeface="微软雅黑"/>
                  </a:rPr>
                  <a:t>Q</a:t>
                </a:r>
                <a:r>
                  <a:rPr lang="zh-CN" altLang="en-US" b="1" dirty="0">
                    <a:solidFill>
                      <a:prstClr val="white"/>
                    </a:solidFill>
                    <a:latin typeface="微软雅黑"/>
                    <a:ea typeface="微软雅黑"/>
                  </a:rPr>
                  <a:t>，真值为</a:t>
                </a:r>
                <a:r>
                  <a:rPr lang="en-US" altLang="zh-CN" b="1" dirty="0">
                    <a:solidFill>
                      <a:prstClr val="white"/>
                    </a:solidFill>
                    <a:latin typeface="微软雅黑"/>
                    <a:ea typeface="微软雅黑"/>
                  </a:rPr>
                  <a:t>1</a:t>
                </a:r>
                <a:r>
                  <a:rPr lang="zh-CN" altLang="en-US" b="1" dirty="0">
                    <a:solidFill>
                      <a:prstClr val="white"/>
                    </a:solidFill>
                    <a:latin typeface="微软雅黑"/>
                    <a:ea typeface="微软雅黑"/>
                  </a:rPr>
                  <a:t>。</a:t>
                </a:r>
              </a:p>
            </p:txBody>
          </p:sp>
        </mc:Choice>
        <mc:Fallback xmlns="">
          <p:sp>
            <p:nvSpPr>
              <p:cNvPr id="8" name="对话气泡: 矩形 7">
                <a:extLst>
                  <a:ext uri="{FF2B5EF4-FFF2-40B4-BE49-F238E27FC236}">
                    <a16:creationId xmlns:a16="http://schemas.microsoft.com/office/drawing/2014/main" id="{84CD22E4-2D6C-463B-AA9B-E50BD561AFB7}"/>
                  </a:ext>
                </a:extLst>
              </p:cNvPr>
              <p:cNvSpPr>
                <a:spLocks noRot="1" noChangeAspect="1" noMove="1" noResize="1" noEditPoints="1" noAdjustHandles="1" noChangeArrowheads="1" noChangeShapeType="1" noTextEdit="1"/>
              </p:cNvSpPr>
              <p:nvPr/>
            </p:nvSpPr>
            <p:spPr>
              <a:xfrm>
                <a:off x="614361" y="5845488"/>
                <a:ext cx="11367017" cy="948375"/>
              </a:xfrm>
              <a:prstGeom prst="wedgeRectCallout">
                <a:avLst>
                  <a:gd name="adj1" fmla="val -22769"/>
                  <a:gd name="adj2" fmla="val -76426"/>
                </a:avLst>
              </a:prstGeom>
              <a:blipFill>
                <a:blip r:embed="rId6"/>
                <a:stretch>
                  <a:fillRect l="-749" b="-5500"/>
                </a:stretch>
              </a:blipFill>
            </p:spPr>
            <p:txBody>
              <a:bodyPr/>
              <a:lstStyle/>
              <a:p>
                <a:r>
                  <a:rPr lang="zh-CN" altLang="en-US">
                    <a:noFill/>
                  </a:rPr>
                  <a:t> </a:t>
                </a:r>
              </a:p>
            </p:txBody>
          </p:sp>
        </mc:Fallback>
      </mc:AlternateContent>
      <p:sp>
        <p:nvSpPr>
          <p:cNvPr id="9" name="Rectangle 3">
            <a:extLst>
              <a:ext uri="{FF2B5EF4-FFF2-40B4-BE49-F238E27FC236}">
                <a16:creationId xmlns:a16="http://schemas.microsoft.com/office/drawing/2014/main" id="{02649C2E-E895-4E16-98CA-49F8ADFA736F}"/>
              </a:ext>
            </a:extLst>
          </p:cNvPr>
          <p:cNvSpPr txBox="1">
            <a:spLocks noChangeArrowheads="1"/>
          </p:cNvSpPr>
          <p:nvPr/>
        </p:nvSpPr>
        <p:spPr>
          <a:xfrm>
            <a:off x="614361" y="5423136"/>
            <a:ext cx="11335206" cy="1370727"/>
          </a:xfrm>
          <a:prstGeom prst="rect">
            <a:avLst/>
          </a:prstGeom>
          <a:solidFill>
            <a:srgbClr val="1157AB"/>
          </a:solidFill>
        </p:spPr>
        <p:txBody>
          <a:bodyPr vert="horz" lIns="121882" tIns="60940" rIns="121882" bIns="60940" rtlCol="0">
            <a:norm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457153" indent="-457153" defTabSz="1219261">
              <a:buNone/>
            </a:pPr>
            <a:r>
              <a:rPr lang="zh-CN" altLang="en-US" sz="2399" dirty="0">
                <a:solidFill>
                  <a:prstClr val="white"/>
                </a:solidFill>
                <a:latin typeface="微软雅黑"/>
                <a:ea typeface="微软雅黑"/>
              </a:rPr>
              <a:t>注意：</a:t>
            </a:r>
            <a:r>
              <a:rPr lang="en-US" altLang="zh-CN" sz="2399" dirty="0">
                <a:solidFill>
                  <a:prstClr val="white"/>
                </a:solidFill>
                <a:latin typeface="微软雅黑"/>
                <a:ea typeface="微软雅黑"/>
              </a:rPr>
              <a:t>1</a:t>
            </a:r>
            <a:r>
              <a:rPr lang="zh-CN" altLang="en-US" sz="2399" dirty="0">
                <a:solidFill>
                  <a:prstClr val="white"/>
                </a:solidFill>
                <a:latin typeface="微软雅黑"/>
                <a:ea typeface="微软雅黑"/>
              </a:rPr>
              <a:t>、联结词是句子与句子之间的联结，而非词语的联结；</a:t>
            </a:r>
          </a:p>
          <a:p>
            <a:pPr marL="457153" indent="-457153" defTabSz="1219261">
              <a:buNone/>
            </a:pPr>
            <a:r>
              <a:rPr lang="en-US" altLang="zh-CN" sz="2399" dirty="0">
                <a:solidFill>
                  <a:prstClr val="white"/>
                </a:solidFill>
                <a:latin typeface="微软雅黑"/>
                <a:ea typeface="微软雅黑"/>
              </a:rPr>
              <a:t>2</a:t>
            </a:r>
            <a:r>
              <a:rPr lang="zh-CN" altLang="en-US" sz="2399" dirty="0">
                <a:solidFill>
                  <a:prstClr val="white"/>
                </a:solidFill>
                <a:latin typeface="微软雅黑"/>
                <a:ea typeface="微软雅黑"/>
              </a:rPr>
              <a:t>、联结词是联结的两个句子的真值，而非句子具体含义的联结。</a:t>
            </a:r>
          </a:p>
        </p:txBody>
      </p:sp>
    </p:spTree>
    <p:custDataLst>
      <p:tags r:id="rId1"/>
    </p:custDataLst>
    <p:extLst>
      <p:ext uri="{BB962C8B-B14F-4D97-AF65-F5344CB8AC3E}">
        <p14:creationId xmlns:p14="http://schemas.microsoft.com/office/powerpoint/2010/main" val="210116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1" nodeType="clickEffect">
                                  <p:stCondLst>
                                    <p:cond delay="0"/>
                                  </p:stCondLst>
                                  <p:childTnLst>
                                    <p:animEffect transition="out" filter="randombar(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grpId="1" nodeType="clickEffect">
                                  <p:stCondLst>
                                    <p:cond delay="0"/>
                                  </p:stCondLst>
                                  <p:childTnLst>
                                    <p:animEffect transition="out" filter="randombar(horizontal)">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xit" presetSubtype="10" fill="hold" grpId="1" nodeType="clickEffect">
                                  <p:stCondLst>
                                    <p:cond delay="0"/>
                                  </p:stCondLst>
                                  <p:childTnLst>
                                    <p:animEffect transition="out" filter="randombar(horizontal)">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randombar(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xit" presetSubtype="10" fill="hold" grpId="1" nodeType="clickEffect">
                                  <p:stCondLst>
                                    <p:cond delay="0"/>
                                  </p:stCondLst>
                                  <p:childTnLst>
                                    <p:animEffect transition="out" filter="randombar(horizontal)">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arn(inVertical)">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A8E1D9E-56F4-47FB-A5B4-6354F2F4E239}"/>
              </a:ext>
            </a:extLst>
          </p:cNvPr>
          <p:cNvSpPr/>
          <p:nvPr/>
        </p:nvSpPr>
        <p:spPr>
          <a:xfrm>
            <a:off x="842897" y="230320"/>
            <a:ext cx="4187755" cy="580889"/>
          </a:xfrm>
          <a:prstGeom prst="rect">
            <a:avLst/>
          </a:prstGeom>
        </p:spPr>
        <p:txBody>
          <a:bodyPr wrap="none">
            <a:spAutoFit/>
          </a:bodyPr>
          <a:lstStyle/>
          <a:p>
            <a:pPr defTabSz="1219261">
              <a:lnSpc>
                <a:spcPct val="150000"/>
              </a:lnSpc>
            </a:pPr>
            <a:r>
              <a:rPr lang="en-US" altLang="zh-CN" sz="2399" b="1" dirty="0">
                <a:solidFill>
                  <a:prstClr val="white"/>
                </a:solidFill>
                <a:latin typeface="微软雅黑"/>
                <a:ea typeface="微软雅黑"/>
              </a:rPr>
              <a:t>2.1.3  </a:t>
            </a:r>
            <a:r>
              <a:rPr lang="zh-CN" altLang="en-US" sz="2399" b="1" dirty="0">
                <a:solidFill>
                  <a:prstClr val="white"/>
                </a:solidFill>
                <a:latin typeface="微软雅黑"/>
                <a:ea typeface="微软雅黑"/>
              </a:rPr>
              <a:t>自然语言的命题符号化</a:t>
            </a: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563204AB-4609-4DF1-8BED-3E9B645765A9}"/>
                  </a:ext>
                </a:extLst>
              </p:cNvPr>
              <p:cNvGraphicFramePr>
                <a:graphicFrameLocks noGrp="1"/>
              </p:cNvGraphicFramePr>
              <p:nvPr>
                <p:extLst>
                  <p:ext uri="{D42A27DB-BD31-4B8C-83A1-F6EECF244321}">
                    <p14:modId xmlns:p14="http://schemas.microsoft.com/office/powerpoint/2010/main" val="237941127"/>
                  </p:ext>
                </p:extLst>
              </p:nvPr>
            </p:nvGraphicFramePr>
            <p:xfrm>
              <a:off x="233473" y="1666050"/>
              <a:ext cx="11655227" cy="4963217"/>
            </p:xfrm>
            <a:graphic>
              <a:graphicData uri="http://schemas.openxmlformats.org/drawingml/2006/table">
                <a:tbl>
                  <a:tblPr>
                    <a:tableStyleId>{5C22544A-7EE6-4342-B048-85BDC9FD1C3A}</a:tableStyleId>
                  </a:tblPr>
                  <a:tblGrid>
                    <a:gridCol w="1261096">
                      <a:extLst>
                        <a:ext uri="{9D8B030D-6E8A-4147-A177-3AD203B41FA5}">
                          <a16:colId xmlns:a16="http://schemas.microsoft.com/office/drawing/2014/main" val="3938232123"/>
                        </a:ext>
                      </a:extLst>
                    </a:gridCol>
                    <a:gridCol w="2184189">
                      <a:extLst>
                        <a:ext uri="{9D8B030D-6E8A-4147-A177-3AD203B41FA5}">
                          <a16:colId xmlns:a16="http://schemas.microsoft.com/office/drawing/2014/main" val="1648483553"/>
                        </a:ext>
                      </a:extLst>
                    </a:gridCol>
                    <a:gridCol w="8209942">
                      <a:extLst>
                        <a:ext uri="{9D8B030D-6E8A-4147-A177-3AD203B41FA5}">
                          <a16:colId xmlns:a16="http://schemas.microsoft.com/office/drawing/2014/main" val="4089331826"/>
                        </a:ext>
                      </a:extLst>
                    </a:gridCol>
                  </a:tblGrid>
                  <a:tr h="579672">
                    <a:tc>
                      <a:txBody>
                        <a:bodyPr/>
                        <a:lstStyle/>
                        <a:p>
                          <a:pPr algn="ctr">
                            <a:lnSpc>
                              <a:spcPct val="100000"/>
                            </a:lnSpc>
                            <a:spcBef>
                              <a:spcPts val="600"/>
                            </a:spcBef>
                            <a:spcAft>
                              <a:spcPts val="0"/>
                            </a:spcAft>
                          </a:pPr>
                          <a:r>
                            <a:rPr lang="zh-CN" sz="2200" b="1" kern="0" dirty="0">
                              <a:effectLst/>
                              <a:latin typeface="+mn-ea"/>
                              <a:ea typeface="+mn-ea"/>
                            </a:rPr>
                            <a:t>联结词</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solidFill>
                          <a:srgbClr val="FFFF00"/>
                        </a:solidFill>
                      </a:tcPr>
                    </a:tc>
                    <a:tc>
                      <a:txBody>
                        <a:bodyPr/>
                        <a:lstStyle/>
                        <a:p>
                          <a:pPr algn="ctr">
                            <a:lnSpc>
                              <a:spcPct val="100000"/>
                            </a:lnSpc>
                            <a:spcBef>
                              <a:spcPts val="600"/>
                            </a:spcBef>
                            <a:spcAft>
                              <a:spcPts val="0"/>
                            </a:spcAft>
                          </a:pPr>
                          <a:r>
                            <a:rPr lang="zh-CN" sz="2200" b="1" kern="0" dirty="0">
                              <a:effectLst/>
                              <a:latin typeface="+mn-ea"/>
                              <a:ea typeface="+mn-ea"/>
                            </a:rPr>
                            <a:t>关系类型</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solidFill>
                          <a:srgbClr val="FFFF00"/>
                        </a:solidFill>
                      </a:tcPr>
                    </a:tc>
                    <a:tc>
                      <a:txBody>
                        <a:bodyPr/>
                        <a:lstStyle/>
                        <a:p>
                          <a:pPr algn="ctr">
                            <a:lnSpc>
                              <a:spcPct val="100000"/>
                            </a:lnSpc>
                            <a:spcBef>
                              <a:spcPts val="600"/>
                            </a:spcBef>
                            <a:spcAft>
                              <a:spcPts val="0"/>
                            </a:spcAft>
                          </a:pPr>
                          <a:r>
                            <a:rPr lang="zh-CN" sz="2200" b="1" kern="0" dirty="0">
                              <a:effectLst/>
                              <a:latin typeface="+mn-ea"/>
                              <a:ea typeface="+mn-ea"/>
                            </a:rPr>
                            <a:t>自然语言关联词</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solidFill>
                          <a:srgbClr val="FFFF00"/>
                        </a:solidFill>
                      </a:tcPr>
                    </a:tc>
                    <a:extLst>
                      <a:ext uri="{0D108BD9-81ED-4DB2-BD59-A6C34878D82A}">
                        <a16:rowId xmlns:a16="http://schemas.microsoft.com/office/drawing/2014/main" val="2496517652"/>
                      </a:ext>
                    </a:extLst>
                  </a:tr>
                  <a:tr h="773716">
                    <a:tc>
                      <a:txBody>
                        <a:bodyPr/>
                        <a:lstStyle/>
                        <a:p>
                          <a:pPr algn="ctr">
                            <a:lnSpc>
                              <a:spcPts val="2640"/>
                            </a:lnSpc>
                            <a:spcBef>
                              <a:spcPts val="600"/>
                            </a:spcBef>
                            <a:spcAft>
                              <a:spcPts val="0"/>
                            </a:spcAft>
                          </a:pPr>
                          <a14:m>
                            <m:oMathPara xmlns:m="http://schemas.openxmlformats.org/officeDocument/2006/math">
                              <m:oMathParaPr>
                                <m:jc m:val="centerGroup"/>
                              </m:oMathParaPr>
                              <m:oMath xmlns:m="http://schemas.openxmlformats.org/officeDocument/2006/math">
                                <m:r>
                                  <a:rPr lang="en-US" sz="2200" b="1" kern="0" smtClean="0">
                                    <a:effectLst/>
                                    <a:latin typeface="Cambria Math" panose="02040503050406030204" pitchFamily="18" charset="0"/>
                                    <a:ea typeface="+mn-ea"/>
                                  </a:rPr>
                                  <m:t>¬</m:t>
                                </m:r>
                              </m:oMath>
                            </m:oMathPara>
                          </a14:m>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ctr">
                            <a:lnSpc>
                              <a:spcPts val="2640"/>
                            </a:lnSpc>
                            <a:spcBef>
                              <a:spcPts val="600"/>
                            </a:spcBef>
                            <a:spcAft>
                              <a:spcPts val="0"/>
                            </a:spcAft>
                          </a:pPr>
                          <a:r>
                            <a:rPr lang="zh-CN" sz="2200" b="1" kern="0">
                              <a:effectLst/>
                              <a:latin typeface="+mn-ea"/>
                              <a:ea typeface="+mn-ea"/>
                            </a:rPr>
                            <a:t>否定关系</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l">
                            <a:lnSpc>
                              <a:spcPts val="2640"/>
                            </a:lnSpc>
                            <a:spcBef>
                              <a:spcPts val="600"/>
                            </a:spcBef>
                            <a:spcAft>
                              <a:spcPts val="0"/>
                            </a:spcAft>
                          </a:pPr>
                          <a:r>
                            <a:rPr lang="en-US" sz="2200" b="1" kern="0" dirty="0">
                              <a:effectLst/>
                              <a:latin typeface="+mn-ea"/>
                              <a:ea typeface="+mn-ea"/>
                            </a:rPr>
                            <a:t>“</a:t>
                          </a:r>
                          <a:r>
                            <a:rPr lang="zh-CN" sz="2200" b="1" kern="0" dirty="0">
                              <a:effectLst/>
                              <a:latin typeface="+mn-ea"/>
                              <a:ea typeface="+mn-ea"/>
                            </a:rPr>
                            <a:t>非</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r>
                            <a:rPr lang="zh-CN" sz="2200" b="1" kern="0" dirty="0">
                              <a:effectLst/>
                              <a:latin typeface="+mn-ea"/>
                              <a:ea typeface="+mn-ea"/>
                            </a:rPr>
                            <a:t>不</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r>
                            <a:rPr lang="zh-CN" sz="2200" b="1" kern="0" dirty="0">
                              <a:effectLst/>
                              <a:latin typeface="+mn-ea"/>
                              <a:ea typeface="+mn-ea"/>
                            </a:rPr>
                            <a:t>没有</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3897753985"/>
                      </a:ext>
                    </a:extLst>
                  </a:tr>
                  <a:tr h="846555">
                    <a:tc>
                      <a:txBody>
                        <a:bodyPr/>
                        <a:lstStyle/>
                        <a:p>
                          <a:pPr algn="ctr">
                            <a:lnSpc>
                              <a:spcPts val="2640"/>
                            </a:lnSpc>
                            <a:spcBef>
                              <a:spcPts val="600"/>
                            </a:spcBef>
                            <a:spcAft>
                              <a:spcPts val="0"/>
                            </a:spcAft>
                          </a:pPr>
                          <a:r>
                            <a:rPr lang="zh-CN" sz="2200" b="1" kern="0">
                              <a:effectLst/>
                              <a:latin typeface="+mn-ea"/>
                              <a:ea typeface="+mn-ea"/>
                            </a:rPr>
                            <a:t>∧</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ctr">
                            <a:lnSpc>
                              <a:spcPts val="2640"/>
                            </a:lnSpc>
                            <a:spcBef>
                              <a:spcPts val="600"/>
                            </a:spcBef>
                            <a:spcAft>
                              <a:spcPts val="0"/>
                            </a:spcAft>
                          </a:pPr>
                          <a:r>
                            <a:rPr lang="zh-CN" sz="2200" b="1" kern="0">
                              <a:effectLst/>
                              <a:latin typeface="+mn-ea"/>
                              <a:ea typeface="+mn-ea"/>
                            </a:rPr>
                            <a:t>并且关系</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l">
                            <a:lnSpc>
                              <a:spcPts val="2640"/>
                            </a:lnSpc>
                            <a:spcBef>
                              <a:spcPts val="600"/>
                            </a:spcBef>
                            <a:spcAft>
                              <a:spcPts val="0"/>
                            </a:spcAft>
                          </a:pPr>
                          <a:r>
                            <a:rPr lang="en-US" sz="2200" b="1" kern="0">
                              <a:effectLst/>
                              <a:latin typeface="+mn-ea"/>
                              <a:ea typeface="+mn-ea"/>
                            </a:rPr>
                            <a:t>“</a:t>
                          </a:r>
                          <a:r>
                            <a:rPr lang="zh-CN" sz="2200" b="1" kern="0">
                              <a:effectLst/>
                              <a:latin typeface="+mn-ea"/>
                              <a:ea typeface="+mn-ea"/>
                            </a:rPr>
                            <a:t>并且</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既</a:t>
                          </a:r>
                          <a:r>
                            <a:rPr lang="en-US" sz="2200" b="1" kern="0">
                              <a:effectLst/>
                              <a:latin typeface="+mn-ea"/>
                              <a:ea typeface="+mn-ea"/>
                            </a:rPr>
                            <a:t>……</a:t>
                          </a:r>
                          <a:r>
                            <a:rPr lang="zh-CN" sz="2200" b="1" kern="0">
                              <a:effectLst/>
                              <a:latin typeface="+mn-ea"/>
                              <a:ea typeface="+mn-ea"/>
                            </a:rPr>
                            <a:t>又</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不仅</a:t>
                          </a:r>
                          <a:r>
                            <a:rPr lang="en-US" sz="2200" b="1" kern="0">
                              <a:effectLst/>
                              <a:latin typeface="+mn-ea"/>
                              <a:ea typeface="+mn-ea"/>
                            </a:rPr>
                            <a:t>……</a:t>
                          </a:r>
                          <a:r>
                            <a:rPr lang="zh-CN" sz="2200" b="1" kern="0">
                              <a:effectLst/>
                              <a:latin typeface="+mn-ea"/>
                              <a:ea typeface="+mn-ea"/>
                            </a:rPr>
                            <a:t>而且</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虽然</a:t>
                          </a:r>
                          <a:r>
                            <a:rPr lang="en-US" sz="2200" b="1" kern="0">
                              <a:effectLst/>
                              <a:latin typeface="+mn-ea"/>
                              <a:ea typeface="+mn-ea"/>
                            </a:rPr>
                            <a:t>……</a:t>
                          </a:r>
                          <a:r>
                            <a:rPr lang="zh-CN" sz="2200" b="1" kern="0">
                              <a:effectLst/>
                              <a:latin typeface="+mn-ea"/>
                              <a:ea typeface="+mn-ea"/>
                            </a:rPr>
                            <a:t>，但是</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和</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 ……</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460063380"/>
                      </a:ext>
                    </a:extLst>
                  </a:tr>
                  <a:tr h="663186">
                    <a:tc>
                      <a:txBody>
                        <a:bodyPr/>
                        <a:lstStyle/>
                        <a:p>
                          <a:pPr algn="ctr">
                            <a:lnSpc>
                              <a:spcPts val="2640"/>
                            </a:lnSpc>
                            <a:spcBef>
                              <a:spcPts val="600"/>
                            </a:spcBef>
                            <a:spcAft>
                              <a:spcPts val="0"/>
                            </a:spcAft>
                          </a:pPr>
                          <a:r>
                            <a:rPr lang="zh-CN" sz="2200" b="1" kern="0">
                              <a:effectLst/>
                              <a:latin typeface="+mn-ea"/>
                              <a:ea typeface="+mn-ea"/>
                            </a:rPr>
                            <a:t>∨</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ctr">
                            <a:lnSpc>
                              <a:spcPts val="2640"/>
                            </a:lnSpc>
                            <a:spcBef>
                              <a:spcPts val="600"/>
                            </a:spcBef>
                            <a:spcAft>
                              <a:spcPts val="0"/>
                            </a:spcAft>
                          </a:pPr>
                          <a:r>
                            <a:rPr lang="zh-CN" sz="2200" b="1" kern="0">
                              <a:effectLst/>
                              <a:latin typeface="+mn-ea"/>
                              <a:ea typeface="+mn-ea"/>
                            </a:rPr>
                            <a:t>选择关系</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l">
                            <a:lnSpc>
                              <a:spcPts val="2640"/>
                            </a:lnSpc>
                            <a:spcBef>
                              <a:spcPts val="600"/>
                            </a:spcBef>
                            <a:spcAft>
                              <a:spcPts val="0"/>
                            </a:spcAft>
                          </a:pPr>
                          <a:r>
                            <a:rPr lang="en-US" sz="2200" b="1" kern="0" dirty="0">
                              <a:effectLst/>
                              <a:latin typeface="+mn-ea"/>
                              <a:ea typeface="+mn-ea"/>
                            </a:rPr>
                            <a:t>“……</a:t>
                          </a:r>
                          <a:r>
                            <a:rPr lang="zh-CN" sz="2200" b="1" kern="0" dirty="0">
                              <a:effectLst/>
                              <a:latin typeface="+mn-ea"/>
                              <a:ea typeface="+mn-ea"/>
                            </a:rPr>
                            <a:t>或</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r>
                            <a:rPr lang="zh-CN" sz="2200" b="1" kern="0" dirty="0">
                              <a:effectLst/>
                              <a:latin typeface="+mn-ea"/>
                              <a:ea typeface="+mn-ea"/>
                            </a:rPr>
                            <a:t>或者</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4157852478"/>
                      </a:ext>
                    </a:extLst>
                  </a:tr>
                  <a:tr h="1326372">
                    <a:tc>
                      <a:txBody>
                        <a:bodyPr/>
                        <a:lstStyle/>
                        <a:p>
                          <a:pPr algn="ctr">
                            <a:lnSpc>
                              <a:spcPts val="2640"/>
                            </a:lnSpc>
                            <a:spcBef>
                              <a:spcPts val="600"/>
                            </a:spcBef>
                            <a:spcAft>
                              <a:spcPts val="0"/>
                            </a:spcAft>
                          </a:pPr>
                          <a:r>
                            <a:rPr lang="en-US" sz="2200" b="1" kern="0">
                              <a:effectLst/>
                              <a:latin typeface="+mn-ea"/>
                              <a:ea typeface="+mn-ea"/>
                            </a:rPr>
                            <a:t>→</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ctr">
                            <a:lnSpc>
                              <a:spcPts val="2640"/>
                            </a:lnSpc>
                            <a:spcBef>
                              <a:spcPts val="600"/>
                            </a:spcBef>
                            <a:spcAft>
                              <a:spcPts val="0"/>
                            </a:spcAft>
                          </a:pPr>
                          <a:r>
                            <a:rPr lang="zh-CN" sz="2200" b="1" kern="0">
                              <a:effectLst/>
                              <a:latin typeface="+mn-ea"/>
                              <a:ea typeface="+mn-ea"/>
                            </a:rPr>
                            <a:t>条件关系</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l">
                            <a:lnSpc>
                              <a:spcPts val="2640"/>
                            </a:lnSpc>
                            <a:spcBef>
                              <a:spcPts val="600"/>
                            </a:spcBef>
                            <a:spcAft>
                              <a:spcPts val="0"/>
                            </a:spcAft>
                          </a:pPr>
                          <a:r>
                            <a:rPr lang="en-US" sz="2200" b="1" kern="0">
                              <a:effectLst/>
                              <a:latin typeface="+mn-ea"/>
                              <a:ea typeface="+mn-ea"/>
                            </a:rPr>
                            <a:t>“</a:t>
                          </a:r>
                          <a:r>
                            <a:rPr lang="zh-CN" sz="2200" b="1" kern="0">
                              <a:effectLst/>
                              <a:latin typeface="+mn-ea"/>
                              <a:ea typeface="+mn-ea"/>
                            </a:rPr>
                            <a:t>因为</a:t>
                          </a:r>
                          <a:r>
                            <a:rPr lang="en-US" sz="2200" b="1" kern="0">
                              <a:effectLst/>
                              <a:latin typeface="+mn-ea"/>
                              <a:ea typeface="+mn-ea"/>
                            </a:rPr>
                            <a:t>……</a:t>
                          </a:r>
                          <a:r>
                            <a:rPr lang="zh-CN" sz="2200" b="1" kern="0">
                              <a:effectLst/>
                              <a:latin typeface="+mn-ea"/>
                              <a:ea typeface="+mn-ea"/>
                            </a:rPr>
                            <a:t>，所以</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只要</a:t>
                          </a:r>
                          <a:r>
                            <a:rPr lang="en-US" sz="2200" b="1" kern="0">
                              <a:effectLst/>
                              <a:latin typeface="+mn-ea"/>
                              <a:ea typeface="+mn-ea"/>
                            </a:rPr>
                            <a:t>……</a:t>
                          </a:r>
                          <a:r>
                            <a:rPr lang="zh-CN" sz="2200" b="1" kern="0">
                              <a:effectLst/>
                              <a:latin typeface="+mn-ea"/>
                              <a:ea typeface="+mn-ea"/>
                            </a:rPr>
                            <a:t>，就</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仅当</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只有</a:t>
                          </a:r>
                          <a:r>
                            <a:rPr lang="en-US" sz="2200" b="1" kern="0">
                              <a:effectLst/>
                              <a:latin typeface="+mn-ea"/>
                              <a:ea typeface="+mn-ea"/>
                            </a:rPr>
                            <a:t>……</a:t>
                          </a:r>
                          <a:r>
                            <a:rPr lang="zh-CN" sz="2200" b="1" kern="0">
                              <a:effectLst/>
                              <a:latin typeface="+mn-ea"/>
                              <a:ea typeface="+mn-ea"/>
                            </a:rPr>
                            <a:t>，才</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除非</a:t>
                          </a:r>
                          <a:r>
                            <a:rPr lang="en-US" sz="2200" b="1" kern="0">
                              <a:effectLst/>
                              <a:latin typeface="+mn-ea"/>
                              <a:ea typeface="+mn-ea"/>
                            </a:rPr>
                            <a:t>……</a:t>
                          </a:r>
                          <a:r>
                            <a:rPr lang="zh-CN" sz="2200" b="1" kern="0">
                              <a:effectLst/>
                              <a:latin typeface="+mn-ea"/>
                              <a:ea typeface="+mn-ea"/>
                            </a:rPr>
                            <a:t>，才</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除非</a:t>
                          </a:r>
                          <a:r>
                            <a:rPr lang="en-US" sz="2200" b="1" kern="0">
                              <a:effectLst/>
                              <a:latin typeface="+mn-ea"/>
                              <a:ea typeface="+mn-ea"/>
                            </a:rPr>
                            <a:t>……</a:t>
                          </a:r>
                          <a:r>
                            <a:rPr lang="zh-CN" sz="2200" b="1" kern="0">
                              <a:effectLst/>
                              <a:latin typeface="+mn-ea"/>
                              <a:ea typeface="+mn-ea"/>
                            </a:rPr>
                            <a:t>，否则</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没有</a:t>
                          </a:r>
                          <a:r>
                            <a:rPr lang="en-US" sz="2200" b="1" kern="0">
                              <a:effectLst/>
                              <a:latin typeface="+mn-ea"/>
                              <a:ea typeface="+mn-ea"/>
                            </a:rPr>
                            <a:t>……</a:t>
                          </a:r>
                          <a:r>
                            <a:rPr lang="zh-CN" sz="2200" b="1" kern="0">
                              <a:effectLst/>
                              <a:latin typeface="+mn-ea"/>
                              <a:ea typeface="+mn-ea"/>
                            </a:rPr>
                            <a:t>，就没有</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 ……</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392974952"/>
                      </a:ext>
                    </a:extLst>
                  </a:tr>
                  <a:tr h="773716">
                    <a:tc>
                      <a:txBody>
                        <a:bodyPr/>
                        <a:lstStyle/>
                        <a:p>
                          <a:pPr algn="ctr">
                            <a:lnSpc>
                              <a:spcPts val="2640"/>
                            </a:lnSpc>
                            <a:spcBef>
                              <a:spcPts val="600"/>
                            </a:spcBef>
                            <a:spcAft>
                              <a:spcPts val="0"/>
                            </a:spcAft>
                          </a:pPr>
                          <a14:m>
                            <m:oMathPara xmlns:m="http://schemas.openxmlformats.org/officeDocument/2006/math">
                              <m:oMathParaPr>
                                <m:jc m:val="centerGroup"/>
                              </m:oMathParaPr>
                              <m:oMath xmlns:m="http://schemas.openxmlformats.org/officeDocument/2006/math">
                                <m:r>
                                  <a:rPr lang="en-US" sz="2200" b="1" kern="100" smtClean="0">
                                    <a:effectLst/>
                                    <a:latin typeface="Cambria Math" panose="02040503050406030204" pitchFamily="18" charset="0"/>
                                    <a:ea typeface="+mn-ea"/>
                                  </a:rPr>
                                  <m:t>↔</m:t>
                                </m:r>
                              </m:oMath>
                            </m:oMathPara>
                          </a14:m>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ctr">
                            <a:lnSpc>
                              <a:spcPts val="2640"/>
                            </a:lnSpc>
                            <a:spcBef>
                              <a:spcPts val="600"/>
                            </a:spcBef>
                            <a:spcAft>
                              <a:spcPts val="0"/>
                            </a:spcAft>
                          </a:pPr>
                          <a:r>
                            <a:rPr lang="zh-CN" sz="2200" b="1" kern="0">
                              <a:effectLst/>
                              <a:latin typeface="+mn-ea"/>
                              <a:ea typeface="+mn-ea"/>
                            </a:rPr>
                            <a:t>充要条件关系</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l">
                            <a:lnSpc>
                              <a:spcPts val="2640"/>
                            </a:lnSpc>
                            <a:spcBef>
                              <a:spcPts val="600"/>
                            </a:spcBef>
                            <a:spcAft>
                              <a:spcPts val="0"/>
                            </a:spcAft>
                          </a:pPr>
                          <a:r>
                            <a:rPr lang="en-US" sz="2200" b="1" kern="0" dirty="0">
                              <a:effectLst/>
                              <a:latin typeface="+mn-ea"/>
                              <a:ea typeface="+mn-ea"/>
                            </a:rPr>
                            <a:t>“……</a:t>
                          </a:r>
                          <a:r>
                            <a:rPr lang="zh-CN" sz="2200" b="1" kern="0" dirty="0">
                              <a:effectLst/>
                              <a:latin typeface="+mn-ea"/>
                              <a:ea typeface="+mn-ea"/>
                            </a:rPr>
                            <a:t>当且仅当</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r>
                            <a:rPr lang="zh-CN" sz="2200" b="1" kern="0" dirty="0">
                              <a:effectLst/>
                              <a:latin typeface="+mn-ea"/>
                              <a:ea typeface="+mn-ea"/>
                            </a:rPr>
                            <a:t>的充要条件是</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239136196"/>
                      </a:ext>
                    </a:extLst>
                  </a:tr>
                </a:tbl>
              </a:graphicData>
            </a:graphic>
          </p:graphicFrame>
        </mc:Choice>
        <mc:Fallback xmlns="">
          <p:graphicFrame>
            <p:nvGraphicFramePr>
              <p:cNvPr id="2" name="表格 1">
                <a:extLst>
                  <a:ext uri="{FF2B5EF4-FFF2-40B4-BE49-F238E27FC236}">
                    <a16:creationId xmlns:a16="http://schemas.microsoft.com/office/drawing/2014/main" id="{563204AB-4609-4DF1-8BED-3E9B645765A9}"/>
                  </a:ext>
                </a:extLst>
              </p:cNvPr>
              <p:cNvGraphicFramePr>
                <a:graphicFrameLocks noGrp="1"/>
              </p:cNvGraphicFramePr>
              <p:nvPr>
                <p:extLst>
                  <p:ext uri="{D42A27DB-BD31-4B8C-83A1-F6EECF244321}">
                    <p14:modId xmlns:p14="http://schemas.microsoft.com/office/powerpoint/2010/main" val="237941127"/>
                  </p:ext>
                </p:extLst>
              </p:nvPr>
            </p:nvGraphicFramePr>
            <p:xfrm>
              <a:off x="233473" y="1666050"/>
              <a:ext cx="11655227" cy="4963217"/>
            </p:xfrm>
            <a:graphic>
              <a:graphicData uri="http://schemas.openxmlformats.org/drawingml/2006/table">
                <a:tbl>
                  <a:tblPr>
                    <a:tableStyleId>{5C22544A-7EE6-4342-B048-85BDC9FD1C3A}</a:tableStyleId>
                  </a:tblPr>
                  <a:tblGrid>
                    <a:gridCol w="1261096">
                      <a:extLst>
                        <a:ext uri="{9D8B030D-6E8A-4147-A177-3AD203B41FA5}">
                          <a16:colId xmlns:a16="http://schemas.microsoft.com/office/drawing/2014/main" val="3938232123"/>
                        </a:ext>
                      </a:extLst>
                    </a:gridCol>
                    <a:gridCol w="2184189">
                      <a:extLst>
                        <a:ext uri="{9D8B030D-6E8A-4147-A177-3AD203B41FA5}">
                          <a16:colId xmlns:a16="http://schemas.microsoft.com/office/drawing/2014/main" val="1648483553"/>
                        </a:ext>
                      </a:extLst>
                    </a:gridCol>
                    <a:gridCol w="8209942">
                      <a:extLst>
                        <a:ext uri="{9D8B030D-6E8A-4147-A177-3AD203B41FA5}">
                          <a16:colId xmlns:a16="http://schemas.microsoft.com/office/drawing/2014/main" val="4089331826"/>
                        </a:ext>
                      </a:extLst>
                    </a:gridCol>
                  </a:tblGrid>
                  <a:tr h="579672">
                    <a:tc>
                      <a:txBody>
                        <a:bodyPr/>
                        <a:lstStyle/>
                        <a:p>
                          <a:pPr algn="ctr">
                            <a:lnSpc>
                              <a:spcPct val="100000"/>
                            </a:lnSpc>
                            <a:spcBef>
                              <a:spcPts val="600"/>
                            </a:spcBef>
                            <a:spcAft>
                              <a:spcPts val="0"/>
                            </a:spcAft>
                          </a:pPr>
                          <a:r>
                            <a:rPr lang="zh-CN" sz="2200" b="1" kern="0" dirty="0">
                              <a:effectLst/>
                              <a:latin typeface="+mn-ea"/>
                              <a:ea typeface="+mn-ea"/>
                            </a:rPr>
                            <a:t>联结词</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solidFill>
                          <a:srgbClr val="FFFF00"/>
                        </a:solidFill>
                      </a:tcPr>
                    </a:tc>
                    <a:tc>
                      <a:txBody>
                        <a:bodyPr/>
                        <a:lstStyle/>
                        <a:p>
                          <a:pPr algn="ctr">
                            <a:lnSpc>
                              <a:spcPct val="100000"/>
                            </a:lnSpc>
                            <a:spcBef>
                              <a:spcPts val="600"/>
                            </a:spcBef>
                            <a:spcAft>
                              <a:spcPts val="0"/>
                            </a:spcAft>
                          </a:pPr>
                          <a:r>
                            <a:rPr lang="zh-CN" sz="2200" b="1" kern="0" dirty="0">
                              <a:effectLst/>
                              <a:latin typeface="+mn-ea"/>
                              <a:ea typeface="+mn-ea"/>
                            </a:rPr>
                            <a:t>关系类型</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solidFill>
                          <a:srgbClr val="FFFF00"/>
                        </a:solidFill>
                      </a:tcPr>
                    </a:tc>
                    <a:tc>
                      <a:txBody>
                        <a:bodyPr/>
                        <a:lstStyle/>
                        <a:p>
                          <a:pPr algn="ctr">
                            <a:lnSpc>
                              <a:spcPct val="100000"/>
                            </a:lnSpc>
                            <a:spcBef>
                              <a:spcPts val="600"/>
                            </a:spcBef>
                            <a:spcAft>
                              <a:spcPts val="0"/>
                            </a:spcAft>
                          </a:pPr>
                          <a:r>
                            <a:rPr lang="zh-CN" sz="2200" b="1" kern="0" dirty="0">
                              <a:effectLst/>
                              <a:latin typeface="+mn-ea"/>
                              <a:ea typeface="+mn-ea"/>
                            </a:rPr>
                            <a:t>自然语言关联词</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solidFill>
                          <a:srgbClr val="FFFF00"/>
                        </a:solidFill>
                      </a:tcPr>
                    </a:tc>
                    <a:extLst>
                      <a:ext uri="{0D108BD9-81ED-4DB2-BD59-A6C34878D82A}">
                        <a16:rowId xmlns:a16="http://schemas.microsoft.com/office/drawing/2014/main" val="2496517652"/>
                      </a:ext>
                    </a:extLst>
                  </a:tr>
                  <a:tr h="773716">
                    <a:tc>
                      <a:txBody>
                        <a:bodyPr/>
                        <a:lstStyle/>
                        <a:p>
                          <a:endParaRPr lang="zh-CN"/>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blipFill>
                          <a:blip r:embed="rId3"/>
                          <a:stretch>
                            <a:fillRect l="-1449" t="-85827" r="-827053" b="-471654"/>
                          </a:stretch>
                        </a:blipFill>
                      </a:tcPr>
                    </a:tc>
                    <a:tc>
                      <a:txBody>
                        <a:bodyPr/>
                        <a:lstStyle/>
                        <a:p>
                          <a:pPr algn="ctr">
                            <a:lnSpc>
                              <a:spcPts val="2640"/>
                            </a:lnSpc>
                            <a:spcBef>
                              <a:spcPts val="600"/>
                            </a:spcBef>
                            <a:spcAft>
                              <a:spcPts val="0"/>
                            </a:spcAft>
                          </a:pPr>
                          <a:r>
                            <a:rPr lang="zh-CN" sz="2200" b="1" kern="0">
                              <a:effectLst/>
                              <a:latin typeface="+mn-ea"/>
                              <a:ea typeface="+mn-ea"/>
                            </a:rPr>
                            <a:t>否定关系</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l">
                            <a:lnSpc>
                              <a:spcPts val="2640"/>
                            </a:lnSpc>
                            <a:spcBef>
                              <a:spcPts val="600"/>
                            </a:spcBef>
                            <a:spcAft>
                              <a:spcPts val="0"/>
                            </a:spcAft>
                          </a:pPr>
                          <a:r>
                            <a:rPr lang="en-US" sz="2200" b="1" kern="0" dirty="0">
                              <a:effectLst/>
                              <a:latin typeface="+mn-ea"/>
                              <a:ea typeface="+mn-ea"/>
                            </a:rPr>
                            <a:t>“</a:t>
                          </a:r>
                          <a:r>
                            <a:rPr lang="zh-CN" sz="2200" b="1" kern="0" dirty="0">
                              <a:effectLst/>
                              <a:latin typeface="+mn-ea"/>
                              <a:ea typeface="+mn-ea"/>
                            </a:rPr>
                            <a:t>非</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r>
                            <a:rPr lang="zh-CN" sz="2200" b="1" kern="0" dirty="0">
                              <a:effectLst/>
                              <a:latin typeface="+mn-ea"/>
                              <a:ea typeface="+mn-ea"/>
                            </a:rPr>
                            <a:t>不</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r>
                            <a:rPr lang="zh-CN" sz="2200" b="1" kern="0" dirty="0">
                              <a:effectLst/>
                              <a:latin typeface="+mn-ea"/>
                              <a:ea typeface="+mn-ea"/>
                            </a:rPr>
                            <a:t>没有</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3897753985"/>
                      </a:ext>
                    </a:extLst>
                  </a:tr>
                  <a:tr h="846555">
                    <a:tc>
                      <a:txBody>
                        <a:bodyPr/>
                        <a:lstStyle/>
                        <a:p>
                          <a:pPr algn="ctr">
                            <a:lnSpc>
                              <a:spcPts val="2640"/>
                            </a:lnSpc>
                            <a:spcBef>
                              <a:spcPts val="600"/>
                            </a:spcBef>
                            <a:spcAft>
                              <a:spcPts val="0"/>
                            </a:spcAft>
                          </a:pPr>
                          <a:r>
                            <a:rPr lang="zh-CN" sz="2200" b="1" kern="0">
                              <a:effectLst/>
                              <a:latin typeface="+mn-ea"/>
                              <a:ea typeface="+mn-ea"/>
                            </a:rPr>
                            <a:t>∧</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ctr">
                            <a:lnSpc>
                              <a:spcPts val="2640"/>
                            </a:lnSpc>
                            <a:spcBef>
                              <a:spcPts val="600"/>
                            </a:spcBef>
                            <a:spcAft>
                              <a:spcPts val="0"/>
                            </a:spcAft>
                          </a:pPr>
                          <a:r>
                            <a:rPr lang="zh-CN" sz="2200" b="1" kern="0">
                              <a:effectLst/>
                              <a:latin typeface="+mn-ea"/>
                              <a:ea typeface="+mn-ea"/>
                            </a:rPr>
                            <a:t>并且关系</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l">
                            <a:lnSpc>
                              <a:spcPts val="2640"/>
                            </a:lnSpc>
                            <a:spcBef>
                              <a:spcPts val="600"/>
                            </a:spcBef>
                            <a:spcAft>
                              <a:spcPts val="0"/>
                            </a:spcAft>
                          </a:pPr>
                          <a:r>
                            <a:rPr lang="en-US" sz="2200" b="1" kern="0">
                              <a:effectLst/>
                              <a:latin typeface="+mn-ea"/>
                              <a:ea typeface="+mn-ea"/>
                            </a:rPr>
                            <a:t>“</a:t>
                          </a:r>
                          <a:r>
                            <a:rPr lang="zh-CN" sz="2200" b="1" kern="0">
                              <a:effectLst/>
                              <a:latin typeface="+mn-ea"/>
                              <a:ea typeface="+mn-ea"/>
                            </a:rPr>
                            <a:t>并且</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既</a:t>
                          </a:r>
                          <a:r>
                            <a:rPr lang="en-US" sz="2200" b="1" kern="0">
                              <a:effectLst/>
                              <a:latin typeface="+mn-ea"/>
                              <a:ea typeface="+mn-ea"/>
                            </a:rPr>
                            <a:t>……</a:t>
                          </a:r>
                          <a:r>
                            <a:rPr lang="zh-CN" sz="2200" b="1" kern="0">
                              <a:effectLst/>
                              <a:latin typeface="+mn-ea"/>
                              <a:ea typeface="+mn-ea"/>
                            </a:rPr>
                            <a:t>又</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不仅</a:t>
                          </a:r>
                          <a:r>
                            <a:rPr lang="en-US" sz="2200" b="1" kern="0">
                              <a:effectLst/>
                              <a:latin typeface="+mn-ea"/>
                              <a:ea typeface="+mn-ea"/>
                            </a:rPr>
                            <a:t>……</a:t>
                          </a:r>
                          <a:r>
                            <a:rPr lang="zh-CN" sz="2200" b="1" kern="0">
                              <a:effectLst/>
                              <a:latin typeface="+mn-ea"/>
                              <a:ea typeface="+mn-ea"/>
                            </a:rPr>
                            <a:t>而且</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虽然</a:t>
                          </a:r>
                          <a:r>
                            <a:rPr lang="en-US" sz="2200" b="1" kern="0">
                              <a:effectLst/>
                              <a:latin typeface="+mn-ea"/>
                              <a:ea typeface="+mn-ea"/>
                            </a:rPr>
                            <a:t>……</a:t>
                          </a:r>
                          <a:r>
                            <a:rPr lang="zh-CN" sz="2200" b="1" kern="0">
                              <a:effectLst/>
                              <a:latin typeface="+mn-ea"/>
                              <a:ea typeface="+mn-ea"/>
                            </a:rPr>
                            <a:t>，但是</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和</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 ……</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460063380"/>
                      </a:ext>
                    </a:extLst>
                  </a:tr>
                  <a:tr h="663186">
                    <a:tc>
                      <a:txBody>
                        <a:bodyPr/>
                        <a:lstStyle/>
                        <a:p>
                          <a:pPr algn="ctr">
                            <a:lnSpc>
                              <a:spcPts val="2640"/>
                            </a:lnSpc>
                            <a:spcBef>
                              <a:spcPts val="600"/>
                            </a:spcBef>
                            <a:spcAft>
                              <a:spcPts val="0"/>
                            </a:spcAft>
                          </a:pPr>
                          <a:r>
                            <a:rPr lang="zh-CN" sz="2200" b="1" kern="0">
                              <a:effectLst/>
                              <a:latin typeface="+mn-ea"/>
                              <a:ea typeface="+mn-ea"/>
                            </a:rPr>
                            <a:t>∨</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ctr">
                            <a:lnSpc>
                              <a:spcPts val="2640"/>
                            </a:lnSpc>
                            <a:spcBef>
                              <a:spcPts val="600"/>
                            </a:spcBef>
                            <a:spcAft>
                              <a:spcPts val="0"/>
                            </a:spcAft>
                          </a:pPr>
                          <a:r>
                            <a:rPr lang="zh-CN" sz="2200" b="1" kern="0">
                              <a:effectLst/>
                              <a:latin typeface="+mn-ea"/>
                              <a:ea typeface="+mn-ea"/>
                            </a:rPr>
                            <a:t>选择关系</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l">
                            <a:lnSpc>
                              <a:spcPts val="2640"/>
                            </a:lnSpc>
                            <a:spcBef>
                              <a:spcPts val="600"/>
                            </a:spcBef>
                            <a:spcAft>
                              <a:spcPts val="0"/>
                            </a:spcAft>
                          </a:pPr>
                          <a:r>
                            <a:rPr lang="en-US" sz="2200" b="1" kern="0" dirty="0">
                              <a:effectLst/>
                              <a:latin typeface="+mn-ea"/>
                              <a:ea typeface="+mn-ea"/>
                            </a:rPr>
                            <a:t>“……</a:t>
                          </a:r>
                          <a:r>
                            <a:rPr lang="zh-CN" sz="2200" b="1" kern="0" dirty="0">
                              <a:effectLst/>
                              <a:latin typeface="+mn-ea"/>
                              <a:ea typeface="+mn-ea"/>
                            </a:rPr>
                            <a:t>或</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r>
                            <a:rPr lang="zh-CN" sz="2200" b="1" kern="0" dirty="0">
                              <a:effectLst/>
                              <a:latin typeface="+mn-ea"/>
                              <a:ea typeface="+mn-ea"/>
                            </a:rPr>
                            <a:t>或者</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4157852478"/>
                      </a:ext>
                    </a:extLst>
                  </a:tr>
                  <a:tr h="1326372">
                    <a:tc>
                      <a:txBody>
                        <a:bodyPr/>
                        <a:lstStyle/>
                        <a:p>
                          <a:pPr algn="ctr">
                            <a:lnSpc>
                              <a:spcPts val="2640"/>
                            </a:lnSpc>
                            <a:spcBef>
                              <a:spcPts val="600"/>
                            </a:spcBef>
                            <a:spcAft>
                              <a:spcPts val="0"/>
                            </a:spcAft>
                          </a:pPr>
                          <a:r>
                            <a:rPr lang="en-US" sz="2200" b="1" kern="0">
                              <a:effectLst/>
                              <a:latin typeface="+mn-ea"/>
                              <a:ea typeface="+mn-ea"/>
                            </a:rPr>
                            <a:t>→</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ctr">
                            <a:lnSpc>
                              <a:spcPts val="2640"/>
                            </a:lnSpc>
                            <a:spcBef>
                              <a:spcPts val="600"/>
                            </a:spcBef>
                            <a:spcAft>
                              <a:spcPts val="0"/>
                            </a:spcAft>
                          </a:pPr>
                          <a:r>
                            <a:rPr lang="zh-CN" sz="2200" b="1" kern="0">
                              <a:effectLst/>
                              <a:latin typeface="+mn-ea"/>
                              <a:ea typeface="+mn-ea"/>
                            </a:rPr>
                            <a:t>条件关系</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l">
                            <a:lnSpc>
                              <a:spcPts val="2640"/>
                            </a:lnSpc>
                            <a:spcBef>
                              <a:spcPts val="600"/>
                            </a:spcBef>
                            <a:spcAft>
                              <a:spcPts val="0"/>
                            </a:spcAft>
                          </a:pPr>
                          <a:r>
                            <a:rPr lang="en-US" sz="2200" b="1" kern="0">
                              <a:effectLst/>
                              <a:latin typeface="+mn-ea"/>
                              <a:ea typeface="+mn-ea"/>
                            </a:rPr>
                            <a:t>“</a:t>
                          </a:r>
                          <a:r>
                            <a:rPr lang="zh-CN" sz="2200" b="1" kern="0">
                              <a:effectLst/>
                              <a:latin typeface="+mn-ea"/>
                              <a:ea typeface="+mn-ea"/>
                            </a:rPr>
                            <a:t>因为</a:t>
                          </a:r>
                          <a:r>
                            <a:rPr lang="en-US" sz="2200" b="1" kern="0">
                              <a:effectLst/>
                              <a:latin typeface="+mn-ea"/>
                              <a:ea typeface="+mn-ea"/>
                            </a:rPr>
                            <a:t>……</a:t>
                          </a:r>
                          <a:r>
                            <a:rPr lang="zh-CN" sz="2200" b="1" kern="0">
                              <a:effectLst/>
                              <a:latin typeface="+mn-ea"/>
                              <a:ea typeface="+mn-ea"/>
                            </a:rPr>
                            <a:t>，所以</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只要</a:t>
                          </a:r>
                          <a:r>
                            <a:rPr lang="en-US" sz="2200" b="1" kern="0">
                              <a:effectLst/>
                              <a:latin typeface="+mn-ea"/>
                              <a:ea typeface="+mn-ea"/>
                            </a:rPr>
                            <a:t>……</a:t>
                          </a:r>
                          <a:r>
                            <a:rPr lang="zh-CN" sz="2200" b="1" kern="0">
                              <a:effectLst/>
                              <a:latin typeface="+mn-ea"/>
                              <a:ea typeface="+mn-ea"/>
                            </a:rPr>
                            <a:t>，就</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仅当</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只有</a:t>
                          </a:r>
                          <a:r>
                            <a:rPr lang="en-US" sz="2200" b="1" kern="0">
                              <a:effectLst/>
                              <a:latin typeface="+mn-ea"/>
                              <a:ea typeface="+mn-ea"/>
                            </a:rPr>
                            <a:t>……</a:t>
                          </a:r>
                          <a:r>
                            <a:rPr lang="zh-CN" sz="2200" b="1" kern="0">
                              <a:effectLst/>
                              <a:latin typeface="+mn-ea"/>
                              <a:ea typeface="+mn-ea"/>
                            </a:rPr>
                            <a:t>，才</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除非</a:t>
                          </a:r>
                          <a:r>
                            <a:rPr lang="en-US" sz="2200" b="1" kern="0">
                              <a:effectLst/>
                              <a:latin typeface="+mn-ea"/>
                              <a:ea typeface="+mn-ea"/>
                            </a:rPr>
                            <a:t>……</a:t>
                          </a:r>
                          <a:r>
                            <a:rPr lang="zh-CN" sz="2200" b="1" kern="0">
                              <a:effectLst/>
                              <a:latin typeface="+mn-ea"/>
                              <a:ea typeface="+mn-ea"/>
                            </a:rPr>
                            <a:t>，才</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除非</a:t>
                          </a:r>
                          <a:r>
                            <a:rPr lang="en-US" sz="2200" b="1" kern="0">
                              <a:effectLst/>
                              <a:latin typeface="+mn-ea"/>
                              <a:ea typeface="+mn-ea"/>
                            </a:rPr>
                            <a:t>……</a:t>
                          </a:r>
                          <a:r>
                            <a:rPr lang="zh-CN" sz="2200" b="1" kern="0">
                              <a:effectLst/>
                              <a:latin typeface="+mn-ea"/>
                              <a:ea typeface="+mn-ea"/>
                            </a:rPr>
                            <a:t>，否则</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没有</a:t>
                          </a:r>
                          <a:r>
                            <a:rPr lang="en-US" sz="2200" b="1" kern="0">
                              <a:effectLst/>
                              <a:latin typeface="+mn-ea"/>
                              <a:ea typeface="+mn-ea"/>
                            </a:rPr>
                            <a:t>……</a:t>
                          </a:r>
                          <a:r>
                            <a:rPr lang="zh-CN" sz="2200" b="1" kern="0">
                              <a:effectLst/>
                              <a:latin typeface="+mn-ea"/>
                              <a:ea typeface="+mn-ea"/>
                            </a:rPr>
                            <a:t>，就没有</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 ……</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392974952"/>
                      </a:ext>
                    </a:extLst>
                  </a:tr>
                  <a:tr h="773716">
                    <a:tc>
                      <a:txBody>
                        <a:bodyPr/>
                        <a:lstStyle/>
                        <a:p>
                          <a:endParaRPr lang="zh-CN"/>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blipFill>
                          <a:blip r:embed="rId3"/>
                          <a:stretch>
                            <a:fillRect l="-1449" t="-552756" r="-827053" b="-4724"/>
                          </a:stretch>
                        </a:blipFill>
                      </a:tcPr>
                    </a:tc>
                    <a:tc>
                      <a:txBody>
                        <a:bodyPr/>
                        <a:lstStyle/>
                        <a:p>
                          <a:pPr algn="ctr">
                            <a:lnSpc>
                              <a:spcPts val="2640"/>
                            </a:lnSpc>
                            <a:spcBef>
                              <a:spcPts val="600"/>
                            </a:spcBef>
                            <a:spcAft>
                              <a:spcPts val="0"/>
                            </a:spcAft>
                          </a:pPr>
                          <a:r>
                            <a:rPr lang="zh-CN" sz="2200" b="1" kern="0">
                              <a:effectLst/>
                              <a:latin typeface="+mn-ea"/>
                              <a:ea typeface="+mn-ea"/>
                            </a:rPr>
                            <a:t>充要条件关系</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l">
                            <a:lnSpc>
                              <a:spcPts val="2640"/>
                            </a:lnSpc>
                            <a:spcBef>
                              <a:spcPts val="600"/>
                            </a:spcBef>
                            <a:spcAft>
                              <a:spcPts val="0"/>
                            </a:spcAft>
                          </a:pPr>
                          <a:r>
                            <a:rPr lang="en-US" sz="2200" b="1" kern="0" dirty="0">
                              <a:effectLst/>
                              <a:latin typeface="+mn-ea"/>
                              <a:ea typeface="+mn-ea"/>
                            </a:rPr>
                            <a:t>“……</a:t>
                          </a:r>
                          <a:r>
                            <a:rPr lang="zh-CN" sz="2200" b="1" kern="0" dirty="0">
                              <a:effectLst/>
                              <a:latin typeface="+mn-ea"/>
                              <a:ea typeface="+mn-ea"/>
                            </a:rPr>
                            <a:t>当且仅当</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r>
                            <a:rPr lang="zh-CN" sz="2200" b="1" kern="0" dirty="0">
                              <a:effectLst/>
                              <a:latin typeface="+mn-ea"/>
                              <a:ea typeface="+mn-ea"/>
                            </a:rPr>
                            <a:t>的充要条件是</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239136196"/>
                      </a:ext>
                    </a:extLst>
                  </a:tr>
                </a:tbl>
              </a:graphicData>
            </a:graphic>
          </p:graphicFrame>
        </mc:Fallback>
      </mc:AlternateContent>
      <p:sp>
        <p:nvSpPr>
          <p:cNvPr id="4" name="矩形 3">
            <a:extLst>
              <a:ext uri="{FF2B5EF4-FFF2-40B4-BE49-F238E27FC236}">
                <a16:creationId xmlns:a16="http://schemas.microsoft.com/office/drawing/2014/main" id="{0AC0C77F-7257-40F2-BBA0-E9044FA93F13}"/>
              </a:ext>
            </a:extLst>
          </p:cNvPr>
          <p:cNvSpPr/>
          <p:nvPr/>
        </p:nvSpPr>
        <p:spPr>
          <a:xfrm>
            <a:off x="233472" y="1204519"/>
            <a:ext cx="6033817" cy="461644"/>
          </a:xfrm>
          <a:prstGeom prst="rect">
            <a:avLst/>
          </a:prstGeom>
        </p:spPr>
        <p:txBody>
          <a:bodyPr wrap="none">
            <a:spAutoFit/>
          </a:bodyPr>
          <a:lstStyle/>
          <a:p>
            <a:pPr marL="533347" indent="-533347" defTabSz="1219261"/>
            <a:r>
              <a:rPr lang="zh-CN" altLang="en-US" sz="2399" b="1" dirty="0">
                <a:solidFill>
                  <a:srgbClr val="1157AB"/>
                </a:solidFill>
                <a:latin typeface="Arial"/>
                <a:ea typeface="微软雅黑"/>
              </a:rPr>
              <a:t>联结词与自然语言之间并非是一一对应的。</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72A1D5B-115C-4179-9951-929BECA74AC9}"/>
              </a:ext>
            </a:extLst>
          </p:cNvPr>
          <p:cNvSpPr/>
          <p:nvPr/>
        </p:nvSpPr>
        <p:spPr>
          <a:xfrm>
            <a:off x="842897" y="230320"/>
            <a:ext cx="958917" cy="580928"/>
          </a:xfrm>
          <a:prstGeom prst="rect">
            <a:avLst/>
          </a:prstGeom>
        </p:spPr>
        <p:txBody>
          <a:bodyPr wrap="none">
            <a:spAutoFit/>
          </a:bodyPr>
          <a:lstStyle/>
          <a:p>
            <a:pPr defTabSz="1219261">
              <a:lnSpc>
                <a:spcPct val="150000"/>
              </a:lnSpc>
            </a:pPr>
            <a:r>
              <a:rPr lang="zh-CN" altLang="en-US" sz="2399" b="1" dirty="0">
                <a:solidFill>
                  <a:prstClr val="white"/>
                </a:solidFill>
                <a:latin typeface="微软雅黑"/>
              </a:rPr>
              <a:t>例</a:t>
            </a:r>
            <a:r>
              <a:rPr lang="en-US" altLang="zh-CN" sz="2399" b="1" dirty="0">
                <a:solidFill>
                  <a:prstClr val="white"/>
                </a:solidFill>
                <a:latin typeface="微软雅黑"/>
              </a:rPr>
              <a:t>2.8</a:t>
            </a:r>
            <a:endParaRPr lang="zh-CN" altLang="en-US" sz="2399" b="1" dirty="0">
              <a:solidFill>
                <a:prstClr val="white"/>
              </a:solidFill>
              <a:latin typeface="微软雅黑"/>
            </a:endParaRPr>
          </a:p>
        </p:txBody>
      </p:sp>
      <p:sp>
        <p:nvSpPr>
          <p:cNvPr id="3" name="矩形 2">
            <a:extLst>
              <a:ext uri="{FF2B5EF4-FFF2-40B4-BE49-F238E27FC236}">
                <a16:creationId xmlns:a16="http://schemas.microsoft.com/office/drawing/2014/main" id="{DB570CDB-6CB5-4BEA-B30A-33D5351BAB43}"/>
              </a:ext>
            </a:extLst>
          </p:cNvPr>
          <p:cNvSpPr/>
          <p:nvPr/>
        </p:nvSpPr>
        <p:spPr>
          <a:xfrm>
            <a:off x="1764" y="991868"/>
            <a:ext cx="5332457" cy="5151000"/>
          </a:xfrm>
          <a:prstGeom prst="rect">
            <a:avLst/>
          </a:prstGeom>
        </p:spPr>
        <p:txBody>
          <a:bodyPr wrap="square">
            <a:spAutoFit/>
          </a:bodyPr>
          <a:lstStyle/>
          <a:p>
            <a:pPr indent="267890" defTabSz="1219261"/>
            <a:r>
              <a:rPr lang="zh-CN" altLang="zh-CN" sz="2399" b="1" dirty="0">
                <a:solidFill>
                  <a:srgbClr val="C00000"/>
                </a:solidFill>
                <a:latin typeface="微软雅黑"/>
                <a:ea typeface="微软雅黑"/>
              </a:rPr>
              <a:t>例</a:t>
            </a:r>
            <a:r>
              <a:rPr lang="en-US" altLang="zh-CN" sz="2399" b="1" dirty="0">
                <a:solidFill>
                  <a:srgbClr val="C00000"/>
                </a:solidFill>
                <a:latin typeface="微软雅黑"/>
                <a:ea typeface="微软雅黑"/>
              </a:rPr>
              <a:t>2.8  </a:t>
            </a:r>
            <a:r>
              <a:rPr lang="zh-CN" altLang="zh-CN" sz="2399" b="1" dirty="0">
                <a:solidFill>
                  <a:prstClr val="black"/>
                </a:solidFill>
                <a:latin typeface="微软雅黑"/>
                <a:ea typeface="微软雅黑"/>
              </a:rPr>
              <a:t>符号化下列命题。</a:t>
            </a:r>
          </a:p>
          <a:p>
            <a:pPr indent="266620" defTabSz="1219261">
              <a:lnSpc>
                <a:spcPct val="150000"/>
              </a:lnSpc>
            </a:pP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1</a:t>
            </a:r>
            <a:r>
              <a:rPr lang="zh-CN" altLang="zh-CN" sz="2399" b="1" dirty="0">
                <a:solidFill>
                  <a:prstClr val="black"/>
                </a:solidFill>
                <a:latin typeface="微软雅黑"/>
                <a:ea typeface="微软雅黑"/>
              </a:rPr>
              <a:t>）张明既聪明又刻苦。</a:t>
            </a:r>
          </a:p>
          <a:p>
            <a:pPr indent="266620" defTabSz="1219261">
              <a:lnSpc>
                <a:spcPct val="400000"/>
              </a:lnSpc>
            </a:pP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2</a:t>
            </a:r>
            <a:r>
              <a:rPr lang="zh-CN" altLang="zh-CN" sz="2399" b="1" dirty="0">
                <a:solidFill>
                  <a:prstClr val="black"/>
                </a:solidFill>
                <a:latin typeface="微软雅黑"/>
                <a:ea typeface="微软雅黑"/>
              </a:rPr>
              <a:t>）张明不但聪明，而且刻苦。</a:t>
            </a:r>
          </a:p>
          <a:p>
            <a:pPr indent="266620" defTabSz="1219261">
              <a:lnSpc>
                <a:spcPct val="400000"/>
              </a:lnSpc>
            </a:pP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3</a:t>
            </a:r>
            <a:r>
              <a:rPr lang="zh-CN" altLang="zh-CN" sz="2399" b="1" dirty="0">
                <a:solidFill>
                  <a:prstClr val="black"/>
                </a:solidFill>
                <a:latin typeface="微软雅黑"/>
                <a:ea typeface="微软雅黑"/>
              </a:rPr>
              <a:t>）张明虽然聪明，但不刻苦。</a:t>
            </a:r>
          </a:p>
          <a:p>
            <a:pPr defTabSz="1219261">
              <a:lnSpc>
                <a:spcPct val="400000"/>
              </a:lnSpc>
            </a:pPr>
            <a:r>
              <a:rPr lang="en-US" altLang="zh-CN" sz="2399" b="1" dirty="0">
                <a:solidFill>
                  <a:prstClr val="black"/>
                </a:solidFill>
                <a:latin typeface="微软雅黑"/>
                <a:ea typeface="微软雅黑"/>
              </a:rPr>
              <a:t>   </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4</a:t>
            </a:r>
            <a:r>
              <a:rPr lang="zh-CN" altLang="zh-CN" sz="2399" b="1" dirty="0">
                <a:solidFill>
                  <a:prstClr val="black"/>
                </a:solidFill>
                <a:latin typeface="微软雅黑"/>
                <a:ea typeface="微软雅黑"/>
              </a:rPr>
              <a:t>）张明与李雷是好朋友。</a:t>
            </a:r>
            <a:endParaRPr lang="zh-CN" altLang="en-US" sz="2399" b="1" dirty="0">
              <a:solidFill>
                <a:prstClr val="black"/>
              </a:solidFill>
              <a:latin typeface="微软雅黑"/>
              <a:ea typeface="微软雅黑"/>
            </a:endParaRPr>
          </a:p>
        </p:txBody>
      </p:sp>
      <p:sp>
        <p:nvSpPr>
          <p:cNvPr id="4" name="矩形 3">
            <a:extLst>
              <a:ext uri="{FF2B5EF4-FFF2-40B4-BE49-F238E27FC236}">
                <a16:creationId xmlns:a16="http://schemas.microsoft.com/office/drawing/2014/main" id="{7F4DF36D-0364-4C1F-9EC4-D764A6080550}"/>
              </a:ext>
            </a:extLst>
          </p:cNvPr>
          <p:cNvSpPr/>
          <p:nvPr/>
        </p:nvSpPr>
        <p:spPr>
          <a:xfrm>
            <a:off x="614243" y="2009316"/>
            <a:ext cx="10518759" cy="581062"/>
          </a:xfrm>
          <a:prstGeom prst="rect">
            <a:avLst/>
          </a:prstGeom>
          <a:solidFill>
            <a:schemeClr val="accent1">
              <a:lumMod val="50000"/>
            </a:schemeClr>
          </a:solidFill>
        </p:spPr>
        <p:txBody>
          <a:bodyPr wrap="square">
            <a:spAutoFit/>
          </a:bodyPr>
          <a:lstStyle/>
          <a:p>
            <a:pPr indent="267890" defTabSz="1219261">
              <a:lnSpc>
                <a:spcPct val="150000"/>
              </a:lnSpc>
            </a:pPr>
            <a:r>
              <a:rPr lang="zh-CN" altLang="zh-CN" sz="2399" b="1" dirty="0">
                <a:solidFill>
                  <a:schemeClr val="bg1"/>
                </a:solidFill>
                <a:latin typeface="微软雅黑"/>
                <a:ea typeface="微软雅黑"/>
              </a:rPr>
              <a:t>解  设</a:t>
            </a:r>
            <a:r>
              <a:rPr lang="en-US" altLang="zh-CN" sz="2399" b="1" dirty="0">
                <a:solidFill>
                  <a:schemeClr val="bg1"/>
                </a:solidFill>
                <a:latin typeface="微软雅黑"/>
                <a:ea typeface="微软雅黑"/>
              </a:rPr>
              <a:t>P</a:t>
            </a:r>
            <a:r>
              <a:rPr lang="zh-CN" altLang="zh-CN" sz="2399" b="1" dirty="0">
                <a:solidFill>
                  <a:schemeClr val="bg1"/>
                </a:solidFill>
                <a:latin typeface="微软雅黑"/>
                <a:ea typeface="微软雅黑"/>
              </a:rPr>
              <a:t>：张明聪明；</a:t>
            </a:r>
            <a:r>
              <a:rPr lang="en-US" altLang="zh-CN" sz="2399" b="1" dirty="0">
                <a:solidFill>
                  <a:schemeClr val="bg1"/>
                </a:solidFill>
                <a:latin typeface="微软雅黑"/>
                <a:ea typeface="微软雅黑"/>
              </a:rPr>
              <a:t>Q</a:t>
            </a:r>
            <a:r>
              <a:rPr lang="zh-CN" altLang="zh-CN" sz="2399" b="1" dirty="0">
                <a:solidFill>
                  <a:schemeClr val="bg1"/>
                </a:solidFill>
                <a:latin typeface="微软雅黑"/>
                <a:ea typeface="微软雅黑"/>
              </a:rPr>
              <a:t>：张明刻苦，则命题（</a:t>
            </a:r>
            <a:r>
              <a:rPr lang="en-US" altLang="zh-CN" sz="2399" b="1" dirty="0">
                <a:solidFill>
                  <a:schemeClr val="bg1"/>
                </a:solidFill>
                <a:latin typeface="微软雅黑"/>
                <a:ea typeface="微软雅黑"/>
              </a:rPr>
              <a:t>1</a:t>
            </a:r>
            <a:r>
              <a:rPr lang="zh-CN" altLang="zh-CN" sz="2399" b="1" dirty="0">
                <a:solidFill>
                  <a:schemeClr val="bg1"/>
                </a:solidFill>
                <a:latin typeface="微软雅黑"/>
                <a:ea typeface="微软雅黑"/>
              </a:rPr>
              <a:t>）</a:t>
            </a:r>
            <a:r>
              <a:rPr lang="zh-CN" altLang="en-US" sz="2399" b="1" dirty="0">
                <a:solidFill>
                  <a:schemeClr val="bg1"/>
                </a:solidFill>
                <a:latin typeface="微软雅黑"/>
                <a:ea typeface="微软雅黑"/>
              </a:rPr>
              <a:t>可</a:t>
            </a:r>
            <a:r>
              <a:rPr lang="zh-CN" altLang="zh-CN" sz="2399" b="1" dirty="0">
                <a:solidFill>
                  <a:schemeClr val="bg1"/>
                </a:solidFill>
                <a:latin typeface="微软雅黑"/>
                <a:ea typeface="微软雅黑"/>
              </a:rPr>
              <a:t>符号化为</a:t>
            </a:r>
            <a:r>
              <a:rPr lang="en-US" altLang="zh-CN" sz="2399" b="1" dirty="0">
                <a:solidFill>
                  <a:schemeClr val="bg1"/>
                </a:solidFill>
                <a:latin typeface="微软雅黑"/>
                <a:ea typeface="微软雅黑"/>
              </a:rPr>
              <a:t>P</a:t>
            </a:r>
            <a:r>
              <a:rPr lang="zh-CN" altLang="zh-CN" sz="2399" b="1" dirty="0">
                <a:solidFill>
                  <a:schemeClr val="bg1"/>
                </a:solidFill>
                <a:latin typeface="微软雅黑"/>
                <a:ea typeface="微软雅黑"/>
              </a:rPr>
              <a:t>∧</a:t>
            </a:r>
            <a:r>
              <a:rPr lang="en-US" altLang="zh-CN" sz="2399" b="1" dirty="0">
                <a:solidFill>
                  <a:schemeClr val="bg1"/>
                </a:solidFill>
                <a:latin typeface="微软雅黑"/>
                <a:ea typeface="微软雅黑"/>
              </a:rPr>
              <a:t>Q</a:t>
            </a:r>
            <a:r>
              <a:rPr lang="zh-CN" altLang="en-US" sz="2399" b="1" dirty="0">
                <a:solidFill>
                  <a:schemeClr val="bg1"/>
                </a:solidFill>
                <a:latin typeface="微软雅黑"/>
                <a:ea typeface="微软雅黑"/>
              </a:rPr>
              <a:t>。</a:t>
            </a:r>
            <a:endParaRPr lang="zh-CN" altLang="zh-CN" sz="2399" b="1" dirty="0">
              <a:solidFill>
                <a:schemeClr val="bg1"/>
              </a:solidFill>
              <a:latin typeface="微软雅黑"/>
              <a:ea typeface="微软雅黑"/>
            </a:endParaRPr>
          </a:p>
        </p:txBody>
      </p:sp>
      <p:sp>
        <p:nvSpPr>
          <p:cNvPr id="5" name="矩形 4">
            <a:extLst>
              <a:ext uri="{FF2B5EF4-FFF2-40B4-BE49-F238E27FC236}">
                <a16:creationId xmlns:a16="http://schemas.microsoft.com/office/drawing/2014/main" id="{9BC28999-7CDD-42A9-879C-E66EADB09F75}"/>
              </a:ext>
            </a:extLst>
          </p:cNvPr>
          <p:cNvSpPr/>
          <p:nvPr/>
        </p:nvSpPr>
        <p:spPr>
          <a:xfrm>
            <a:off x="614244" y="6142868"/>
            <a:ext cx="10518757" cy="581062"/>
          </a:xfrm>
          <a:prstGeom prst="rect">
            <a:avLst/>
          </a:prstGeom>
          <a:solidFill>
            <a:schemeClr val="accent1">
              <a:lumMod val="50000"/>
            </a:schemeClr>
          </a:solidFill>
        </p:spPr>
        <p:txBody>
          <a:bodyPr wrap="square">
            <a:spAutoFit/>
          </a:bodyPr>
          <a:lstStyle/>
          <a:p>
            <a:pPr indent="267890" defTabSz="1219261">
              <a:lnSpc>
                <a:spcPct val="150000"/>
              </a:lnSpc>
            </a:pPr>
            <a:r>
              <a:rPr lang="zh-CN" altLang="zh-CN" sz="2399" b="1" dirty="0">
                <a:solidFill>
                  <a:schemeClr val="bg1"/>
                </a:solidFill>
                <a:latin typeface="微软雅黑"/>
                <a:ea typeface="微软雅黑"/>
              </a:rPr>
              <a:t>解  设</a:t>
            </a:r>
            <a:r>
              <a:rPr lang="en-US" altLang="zh-CN" sz="2399" b="1" dirty="0">
                <a:solidFill>
                  <a:schemeClr val="bg1"/>
                </a:solidFill>
                <a:latin typeface="微软雅黑"/>
                <a:ea typeface="微软雅黑"/>
              </a:rPr>
              <a:t>R</a:t>
            </a:r>
            <a:r>
              <a:rPr lang="zh-CN" altLang="zh-CN" sz="2399" b="1" dirty="0">
                <a:solidFill>
                  <a:schemeClr val="bg1"/>
                </a:solidFill>
                <a:latin typeface="微软雅黑"/>
                <a:ea typeface="微软雅黑"/>
              </a:rPr>
              <a:t>：张明与李雷是好朋友，则命题（</a:t>
            </a:r>
            <a:r>
              <a:rPr lang="en-US" altLang="zh-CN" sz="2399" b="1" dirty="0">
                <a:solidFill>
                  <a:schemeClr val="bg1"/>
                </a:solidFill>
                <a:latin typeface="微软雅黑"/>
                <a:ea typeface="微软雅黑"/>
              </a:rPr>
              <a:t>4</a:t>
            </a:r>
            <a:r>
              <a:rPr lang="zh-CN" altLang="zh-CN" sz="2399" b="1" dirty="0">
                <a:solidFill>
                  <a:schemeClr val="bg1"/>
                </a:solidFill>
                <a:latin typeface="微软雅黑"/>
                <a:ea typeface="微软雅黑"/>
              </a:rPr>
              <a:t>）</a:t>
            </a:r>
            <a:r>
              <a:rPr lang="zh-CN" altLang="en-US" sz="2399" b="1" dirty="0">
                <a:solidFill>
                  <a:schemeClr val="bg1"/>
                </a:solidFill>
                <a:latin typeface="微软雅黑"/>
                <a:ea typeface="微软雅黑"/>
              </a:rPr>
              <a:t>可</a:t>
            </a:r>
            <a:r>
              <a:rPr lang="zh-CN" altLang="zh-CN" sz="2399" b="1" dirty="0">
                <a:solidFill>
                  <a:schemeClr val="bg1"/>
                </a:solidFill>
                <a:latin typeface="微软雅黑"/>
                <a:ea typeface="微软雅黑"/>
              </a:rPr>
              <a:t>符号化为</a:t>
            </a:r>
            <a:r>
              <a:rPr lang="en-US" altLang="zh-CN" sz="2399" b="1" dirty="0">
                <a:solidFill>
                  <a:schemeClr val="bg1"/>
                </a:solidFill>
                <a:latin typeface="微软雅黑"/>
                <a:ea typeface="微软雅黑"/>
              </a:rPr>
              <a:t>R</a:t>
            </a:r>
            <a:r>
              <a:rPr lang="zh-CN" altLang="zh-CN" sz="2399" b="1" dirty="0">
                <a:solidFill>
                  <a:schemeClr val="bg1"/>
                </a:solidFill>
                <a:latin typeface="微软雅黑"/>
                <a:ea typeface="微软雅黑"/>
              </a:rPr>
              <a:t>。</a:t>
            </a:r>
          </a:p>
        </p:txBody>
      </p:sp>
      <p:sp>
        <p:nvSpPr>
          <p:cNvPr id="6" name="矩形 5">
            <a:extLst>
              <a:ext uri="{FF2B5EF4-FFF2-40B4-BE49-F238E27FC236}">
                <a16:creationId xmlns:a16="http://schemas.microsoft.com/office/drawing/2014/main" id="{B65F0EFD-F2F5-4163-99A1-385EFC5629B6}"/>
              </a:ext>
            </a:extLst>
          </p:cNvPr>
          <p:cNvSpPr/>
          <p:nvPr/>
        </p:nvSpPr>
        <p:spPr>
          <a:xfrm>
            <a:off x="614244" y="3280294"/>
            <a:ext cx="10518759" cy="581062"/>
          </a:xfrm>
          <a:prstGeom prst="rect">
            <a:avLst/>
          </a:prstGeom>
          <a:solidFill>
            <a:schemeClr val="accent1">
              <a:lumMod val="50000"/>
            </a:schemeClr>
          </a:solidFill>
        </p:spPr>
        <p:txBody>
          <a:bodyPr wrap="square">
            <a:spAutoFit/>
          </a:bodyPr>
          <a:lstStyle/>
          <a:p>
            <a:pPr indent="267890" defTabSz="1219261">
              <a:lnSpc>
                <a:spcPct val="150000"/>
              </a:lnSpc>
            </a:pPr>
            <a:r>
              <a:rPr lang="zh-CN" altLang="zh-CN" sz="2399" b="1" dirty="0">
                <a:solidFill>
                  <a:schemeClr val="bg1"/>
                </a:solidFill>
                <a:latin typeface="微软雅黑"/>
                <a:ea typeface="微软雅黑"/>
              </a:rPr>
              <a:t>解  设</a:t>
            </a:r>
            <a:r>
              <a:rPr lang="en-US" altLang="zh-CN" sz="2399" b="1" dirty="0">
                <a:solidFill>
                  <a:schemeClr val="bg1"/>
                </a:solidFill>
                <a:latin typeface="微软雅黑"/>
                <a:ea typeface="微软雅黑"/>
              </a:rPr>
              <a:t>P</a:t>
            </a:r>
            <a:r>
              <a:rPr lang="zh-CN" altLang="zh-CN" sz="2399" b="1" dirty="0">
                <a:solidFill>
                  <a:schemeClr val="bg1"/>
                </a:solidFill>
                <a:latin typeface="微软雅黑"/>
                <a:ea typeface="微软雅黑"/>
              </a:rPr>
              <a:t>：张明聪明；</a:t>
            </a:r>
            <a:r>
              <a:rPr lang="en-US" altLang="zh-CN" sz="2399" b="1" dirty="0">
                <a:solidFill>
                  <a:schemeClr val="bg1"/>
                </a:solidFill>
                <a:latin typeface="微软雅黑"/>
                <a:ea typeface="微软雅黑"/>
              </a:rPr>
              <a:t>Q</a:t>
            </a:r>
            <a:r>
              <a:rPr lang="zh-CN" altLang="zh-CN" sz="2399" b="1" dirty="0">
                <a:solidFill>
                  <a:schemeClr val="bg1"/>
                </a:solidFill>
                <a:latin typeface="微软雅黑"/>
                <a:ea typeface="微软雅黑"/>
              </a:rPr>
              <a:t>：张明刻苦，则命题（</a:t>
            </a:r>
            <a:r>
              <a:rPr lang="en-US" altLang="zh-CN" sz="2399" b="1" dirty="0">
                <a:solidFill>
                  <a:schemeClr val="bg1"/>
                </a:solidFill>
                <a:latin typeface="微软雅黑"/>
                <a:ea typeface="微软雅黑"/>
              </a:rPr>
              <a:t>2</a:t>
            </a:r>
            <a:r>
              <a:rPr lang="zh-CN" altLang="zh-CN" sz="2399" b="1" dirty="0">
                <a:solidFill>
                  <a:schemeClr val="bg1"/>
                </a:solidFill>
                <a:latin typeface="微软雅黑"/>
                <a:ea typeface="微软雅黑"/>
              </a:rPr>
              <a:t>）</a:t>
            </a:r>
            <a:r>
              <a:rPr lang="zh-CN" altLang="en-US" sz="2399" b="1" dirty="0">
                <a:solidFill>
                  <a:schemeClr val="bg1"/>
                </a:solidFill>
                <a:latin typeface="微软雅黑"/>
                <a:ea typeface="微软雅黑"/>
              </a:rPr>
              <a:t>也可</a:t>
            </a:r>
            <a:r>
              <a:rPr lang="zh-CN" altLang="zh-CN" sz="2399" b="1" dirty="0">
                <a:solidFill>
                  <a:schemeClr val="bg1"/>
                </a:solidFill>
                <a:latin typeface="微软雅黑"/>
                <a:ea typeface="微软雅黑"/>
              </a:rPr>
              <a:t>符号化为为</a:t>
            </a:r>
            <a:r>
              <a:rPr lang="en-US" altLang="zh-CN" sz="2399" b="1" dirty="0">
                <a:solidFill>
                  <a:schemeClr val="bg1"/>
                </a:solidFill>
                <a:latin typeface="微软雅黑"/>
                <a:ea typeface="微软雅黑"/>
              </a:rPr>
              <a:t>P</a:t>
            </a:r>
            <a:r>
              <a:rPr lang="zh-CN" altLang="zh-CN" sz="2399" b="1" dirty="0">
                <a:solidFill>
                  <a:schemeClr val="bg1"/>
                </a:solidFill>
                <a:latin typeface="微软雅黑"/>
                <a:ea typeface="微软雅黑"/>
              </a:rPr>
              <a:t>∧</a:t>
            </a:r>
            <a:r>
              <a:rPr lang="en-US" altLang="zh-CN" sz="2399" b="1" dirty="0">
                <a:solidFill>
                  <a:schemeClr val="bg1"/>
                </a:solidFill>
                <a:latin typeface="微软雅黑"/>
                <a:ea typeface="微软雅黑"/>
              </a:rPr>
              <a:t>Q</a:t>
            </a:r>
            <a:r>
              <a:rPr lang="zh-CN" altLang="en-US" sz="2399" b="1" dirty="0">
                <a:solidFill>
                  <a:schemeClr val="bg1"/>
                </a:solidFill>
                <a:latin typeface="微软雅黑"/>
                <a:ea typeface="微软雅黑"/>
              </a:rPr>
              <a:t>。</a:t>
            </a:r>
            <a:r>
              <a:rPr lang="en-US" altLang="zh-CN" sz="2399" b="1" dirty="0">
                <a:solidFill>
                  <a:schemeClr val="bg1"/>
                </a:solidFill>
                <a:latin typeface="微软雅黑"/>
                <a:ea typeface="微软雅黑"/>
              </a:rPr>
              <a:t>   </a:t>
            </a:r>
            <a:endParaRPr lang="zh-CN" altLang="zh-CN" sz="2399" b="1" dirty="0">
              <a:solidFill>
                <a:schemeClr val="bg1"/>
              </a:solidFill>
              <a:latin typeface="微软雅黑"/>
              <a:ea typeface="微软雅黑"/>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0D4AF01-62C3-40E9-98E2-DD453EC43B79}"/>
                  </a:ext>
                </a:extLst>
              </p:cNvPr>
              <p:cNvSpPr/>
              <p:nvPr/>
            </p:nvSpPr>
            <p:spPr>
              <a:xfrm>
                <a:off x="614243" y="4871891"/>
                <a:ext cx="10518761" cy="581192"/>
              </a:xfrm>
              <a:prstGeom prst="rect">
                <a:avLst/>
              </a:prstGeom>
              <a:solidFill>
                <a:schemeClr val="accent1">
                  <a:lumMod val="50000"/>
                </a:schemeClr>
              </a:solidFill>
            </p:spPr>
            <p:txBody>
              <a:bodyPr wrap="square">
                <a:spAutoFit/>
              </a:bodyPr>
              <a:lstStyle/>
              <a:p>
                <a:pPr indent="267890" defTabSz="1219261">
                  <a:lnSpc>
                    <a:spcPct val="150000"/>
                  </a:lnSpc>
                </a:pPr>
                <a:r>
                  <a:rPr lang="zh-CN" altLang="en-US" sz="2399" b="1" dirty="0">
                    <a:solidFill>
                      <a:schemeClr val="bg1"/>
                    </a:solidFill>
                    <a:latin typeface="微软雅黑"/>
                  </a:rPr>
                  <a:t>解  设</a:t>
                </a:r>
                <a:r>
                  <a:rPr lang="en-US" altLang="zh-CN" sz="2399" b="1" dirty="0">
                    <a:solidFill>
                      <a:schemeClr val="bg1"/>
                    </a:solidFill>
                    <a:latin typeface="微软雅黑"/>
                  </a:rPr>
                  <a:t>P</a:t>
                </a:r>
                <a:r>
                  <a:rPr lang="zh-CN" altLang="en-US" sz="2399" b="1" dirty="0">
                    <a:solidFill>
                      <a:schemeClr val="bg1"/>
                    </a:solidFill>
                    <a:latin typeface="微软雅黑"/>
                  </a:rPr>
                  <a:t>：张明聪明；</a:t>
                </a:r>
                <a:r>
                  <a:rPr lang="en-US" altLang="zh-CN" sz="2399" b="1" dirty="0">
                    <a:solidFill>
                      <a:schemeClr val="bg1"/>
                    </a:solidFill>
                    <a:latin typeface="微软雅黑"/>
                  </a:rPr>
                  <a:t>Q</a:t>
                </a:r>
                <a:r>
                  <a:rPr lang="zh-CN" altLang="en-US" sz="2399" b="1" dirty="0">
                    <a:solidFill>
                      <a:schemeClr val="bg1"/>
                    </a:solidFill>
                    <a:latin typeface="微软雅黑"/>
                  </a:rPr>
                  <a:t>：张明刻苦，则命题</a:t>
                </a:r>
                <a:r>
                  <a:rPr lang="zh-CN" altLang="zh-CN" sz="2399" b="1" dirty="0">
                    <a:solidFill>
                      <a:schemeClr val="bg1"/>
                    </a:solidFill>
                    <a:latin typeface="微软雅黑"/>
                    <a:ea typeface="微软雅黑"/>
                  </a:rPr>
                  <a:t>命题（</a:t>
                </a:r>
                <a:r>
                  <a:rPr lang="en-US" altLang="zh-CN" sz="2399" b="1" dirty="0">
                    <a:solidFill>
                      <a:schemeClr val="bg1"/>
                    </a:solidFill>
                    <a:latin typeface="微软雅黑"/>
                    <a:ea typeface="微软雅黑"/>
                  </a:rPr>
                  <a:t>3</a:t>
                </a:r>
                <a:r>
                  <a:rPr lang="zh-CN" altLang="zh-CN" sz="2399" b="1" dirty="0">
                    <a:solidFill>
                      <a:schemeClr val="bg1"/>
                    </a:solidFill>
                    <a:latin typeface="微软雅黑"/>
                    <a:ea typeface="微软雅黑"/>
                  </a:rPr>
                  <a:t>）</a:t>
                </a:r>
                <a:r>
                  <a:rPr lang="zh-CN" altLang="en-US" sz="2399" b="1" dirty="0">
                    <a:solidFill>
                      <a:schemeClr val="bg1"/>
                    </a:solidFill>
                    <a:latin typeface="微软雅黑"/>
                    <a:ea typeface="微软雅黑"/>
                  </a:rPr>
                  <a:t>可</a:t>
                </a:r>
                <a:r>
                  <a:rPr lang="zh-CN" altLang="zh-CN" sz="2399" b="1" dirty="0">
                    <a:solidFill>
                      <a:schemeClr val="bg1"/>
                    </a:solidFill>
                    <a:latin typeface="微软雅黑"/>
                    <a:ea typeface="微软雅黑"/>
                  </a:rPr>
                  <a:t>符号化为</a:t>
                </a:r>
                <a:r>
                  <a:rPr lang="en-US" altLang="zh-CN" b="1" dirty="0">
                    <a:solidFill>
                      <a:schemeClr val="bg1"/>
                    </a:solidFill>
                    <a:latin typeface="+mn-ea"/>
                  </a:rPr>
                  <a:t>P</a:t>
                </a:r>
                <a:r>
                  <a:rPr lang="zh-CN" altLang="zh-CN" b="1" dirty="0">
                    <a:solidFill>
                      <a:schemeClr val="bg1"/>
                    </a:solidFill>
                    <a:latin typeface="+mn-ea"/>
                  </a:rPr>
                  <a:t>∧</a:t>
                </a:r>
                <a14:m>
                  <m:oMath xmlns:m="http://schemas.openxmlformats.org/officeDocument/2006/math">
                    <m:r>
                      <a:rPr lang="en-US" altLang="zh-CN" b="1">
                        <a:solidFill>
                          <a:schemeClr val="bg1"/>
                        </a:solidFill>
                        <a:latin typeface="Cambria Math" panose="02040503050406030204" pitchFamily="18" charset="0"/>
                      </a:rPr>
                      <m:t>¬</m:t>
                    </m:r>
                  </m:oMath>
                </a14:m>
                <a:r>
                  <a:rPr lang="en-US" altLang="zh-CN" b="1" dirty="0">
                    <a:solidFill>
                      <a:schemeClr val="bg1"/>
                    </a:solidFill>
                    <a:latin typeface="+mn-ea"/>
                  </a:rPr>
                  <a:t>Q </a:t>
                </a:r>
                <a:r>
                  <a:rPr lang="zh-CN" altLang="zh-CN" sz="2399" b="1" dirty="0">
                    <a:solidFill>
                      <a:schemeClr val="bg1"/>
                    </a:solidFill>
                    <a:latin typeface="微软雅黑"/>
                    <a:ea typeface="微软雅黑"/>
                  </a:rPr>
                  <a:t>。</a:t>
                </a:r>
              </a:p>
            </p:txBody>
          </p:sp>
        </mc:Choice>
        <mc:Fallback xmlns="">
          <p:sp>
            <p:nvSpPr>
              <p:cNvPr id="7" name="矩形 6">
                <a:extLst>
                  <a:ext uri="{FF2B5EF4-FFF2-40B4-BE49-F238E27FC236}">
                    <a16:creationId xmlns:a16="http://schemas.microsoft.com/office/drawing/2014/main" id="{10D4AF01-62C3-40E9-98E2-DD453EC43B79}"/>
                  </a:ext>
                </a:extLst>
              </p:cNvPr>
              <p:cNvSpPr>
                <a:spLocks noRot="1" noChangeAspect="1" noMove="1" noResize="1" noEditPoints="1" noAdjustHandles="1" noChangeArrowheads="1" noChangeShapeType="1" noTextEdit="1"/>
              </p:cNvSpPr>
              <p:nvPr/>
            </p:nvSpPr>
            <p:spPr>
              <a:xfrm>
                <a:off x="614243" y="4871891"/>
                <a:ext cx="10518761" cy="581192"/>
              </a:xfrm>
              <a:prstGeom prst="rect">
                <a:avLst/>
              </a:prstGeom>
              <a:blipFill>
                <a:blip r:embed="rId3"/>
                <a:stretch>
                  <a:fillRect r="-580" b="-229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865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xit" presetSubtype="32" fill="hold" grpId="1" nodeType="clickEffect">
                                  <p:stCondLst>
                                    <p:cond delay="0"/>
                                  </p:stCondLst>
                                  <p:childTnLst>
                                    <p:animEffect transition="out" filter="circle(out)">
                                      <p:cBhvr>
                                        <p:cTn id="11" dur="2000"/>
                                        <p:tgtEl>
                                          <p:spTgt spid="4"/>
                                        </p:tgtEl>
                                      </p:cBhvr>
                                    </p:animEffect>
                                    <p:set>
                                      <p:cBhvr>
                                        <p:cTn id="12" dur="1" fill="hold">
                                          <p:stCondLst>
                                            <p:cond delay="19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xit" presetSubtype="32" fill="hold" grpId="1" nodeType="clickEffect">
                                  <p:stCondLst>
                                    <p:cond delay="0"/>
                                  </p:stCondLst>
                                  <p:childTnLst>
                                    <p:animEffect transition="out" filter="circle(out)">
                                      <p:cBhvr>
                                        <p:cTn id="21" dur="2000"/>
                                        <p:tgtEl>
                                          <p:spTgt spid="6"/>
                                        </p:tgtEl>
                                      </p:cBhvr>
                                    </p:animEffect>
                                    <p:set>
                                      <p:cBhvr>
                                        <p:cTn id="22" dur="1" fill="hold">
                                          <p:stCondLst>
                                            <p:cond delay="19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2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xit" presetSubtype="32" fill="hold" grpId="1" nodeType="clickEffect">
                                  <p:stCondLst>
                                    <p:cond delay="0"/>
                                  </p:stCondLst>
                                  <p:childTnLst>
                                    <p:animEffect transition="out" filter="circle(out)">
                                      <p:cBhvr>
                                        <p:cTn id="31" dur="2000"/>
                                        <p:tgtEl>
                                          <p:spTgt spid="7"/>
                                        </p:tgtEl>
                                      </p:cBhvr>
                                    </p:animEffect>
                                    <p:set>
                                      <p:cBhvr>
                                        <p:cTn id="32" dur="1" fill="hold">
                                          <p:stCondLst>
                                            <p:cond delay="19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heel(1)">
                                      <p:cBhvr>
                                        <p:cTn id="37" dur="20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xit" presetSubtype="32" fill="hold" grpId="1" nodeType="clickEffect">
                                  <p:stCondLst>
                                    <p:cond delay="0"/>
                                  </p:stCondLst>
                                  <p:childTnLst>
                                    <p:animEffect transition="out" filter="circle(out)">
                                      <p:cBhvr>
                                        <p:cTn id="41" dur="2000"/>
                                        <p:tgtEl>
                                          <p:spTgt spid="5"/>
                                        </p:tgtEl>
                                      </p:cBhvr>
                                    </p:animEffect>
                                    <p:set>
                                      <p:cBhvr>
                                        <p:cTn id="42"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72A1D5B-115C-4179-9951-929BECA74AC9}"/>
              </a:ext>
            </a:extLst>
          </p:cNvPr>
          <p:cNvSpPr/>
          <p:nvPr/>
        </p:nvSpPr>
        <p:spPr>
          <a:xfrm>
            <a:off x="842897" y="230320"/>
            <a:ext cx="958917" cy="580928"/>
          </a:xfrm>
          <a:prstGeom prst="rect">
            <a:avLst/>
          </a:prstGeom>
        </p:spPr>
        <p:txBody>
          <a:bodyPr wrap="none">
            <a:spAutoFit/>
          </a:bodyPr>
          <a:lstStyle/>
          <a:p>
            <a:pPr defTabSz="1219261">
              <a:lnSpc>
                <a:spcPct val="150000"/>
              </a:lnSpc>
            </a:pPr>
            <a:r>
              <a:rPr lang="zh-CN" altLang="en-US" sz="2399" b="1" dirty="0">
                <a:solidFill>
                  <a:prstClr val="white"/>
                </a:solidFill>
                <a:latin typeface="微软雅黑"/>
              </a:rPr>
              <a:t>例</a:t>
            </a:r>
            <a:r>
              <a:rPr lang="en-US" altLang="zh-CN" sz="2399" b="1" dirty="0">
                <a:solidFill>
                  <a:prstClr val="white"/>
                </a:solidFill>
                <a:latin typeface="微软雅黑"/>
              </a:rPr>
              <a:t>2.9</a:t>
            </a:r>
            <a:endParaRPr lang="zh-CN" altLang="en-US" sz="2399" b="1" dirty="0">
              <a:solidFill>
                <a:prstClr val="white"/>
              </a:solidFill>
              <a:latin typeface="微软雅黑"/>
              <a:ea typeface="微软雅黑"/>
            </a:endParaRPr>
          </a:p>
        </p:txBody>
      </p:sp>
      <p:sp>
        <p:nvSpPr>
          <p:cNvPr id="3" name="矩形 2">
            <a:extLst>
              <a:ext uri="{FF2B5EF4-FFF2-40B4-BE49-F238E27FC236}">
                <a16:creationId xmlns:a16="http://schemas.microsoft.com/office/drawing/2014/main" id="{DB570CDB-6CB5-4BEA-B30A-33D5351BAB43}"/>
              </a:ext>
            </a:extLst>
          </p:cNvPr>
          <p:cNvSpPr/>
          <p:nvPr/>
        </p:nvSpPr>
        <p:spPr>
          <a:xfrm>
            <a:off x="462005" y="1068278"/>
            <a:ext cx="9141356" cy="2196247"/>
          </a:xfrm>
          <a:prstGeom prst="rect">
            <a:avLst/>
          </a:prstGeom>
        </p:spPr>
        <p:txBody>
          <a:bodyPr wrap="square">
            <a:spAutoFit/>
          </a:bodyPr>
          <a:lstStyle/>
          <a:p>
            <a:pPr indent="267890" defTabSz="1219261">
              <a:lnSpc>
                <a:spcPct val="200000"/>
              </a:lnSpc>
            </a:pPr>
            <a:r>
              <a:rPr lang="zh-CN" altLang="zh-CN" sz="2399" b="1" dirty="0">
                <a:solidFill>
                  <a:srgbClr val="C00000"/>
                </a:solidFill>
                <a:latin typeface="微软雅黑"/>
                <a:ea typeface="微软雅黑"/>
              </a:rPr>
              <a:t>例</a:t>
            </a:r>
            <a:r>
              <a:rPr lang="en-US" altLang="zh-CN" sz="2399" b="1" dirty="0">
                <a:solidFill>
                  <a:srgbClr val="C00000"/>
                </a:solidFill>
                <a:latin typeface="微软雅黑"/>
                <a:ea typeface="微软雅黑"/>
              </a:rPr>
              <a:t>2.9  </a:t>
            </a:r>
            <a:r>
              <a:rPr lang="zh-CN" altLang="zh-CN" sz="2399" b="1" dirty="0">
                <a:solidFill>
                  <a:prstClr val="black"/>
                </a:solidFill>
                <a:latin typeface="微软雅黑"/>
                <a:ea typeface="微软雅黑"/>
              </a:rPr>
              <a:t>符号化下列命题。</a:t>
            </a:r>
          </a:p>
          <a:p>
            <a:pPr indent="266620" defTabSz="1219261">
              <a:lnSpc>
                <a:spcPct val="200000"/>
              </a:lnSpc>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）张明明天早上</a:t>
            </a:r>
            <a:r>
              <a:rPr lang="en-US" altLang="zh-CN" sz="2399" b="1" dirty="0">
                <a:solidFill>
                  <a:prstClr val="black"/>
                </a:solidFill>
                <a:latin typeface="微软雅黑"/>
                <a:ea typeface="微软雅黑"/>
              </a:rPr>
              <a:t>9</a:t>
            </a:r>
            <a:r>
              <a:rPr lang="zh-CN" altLang="en-US" sz="2399" b="1" dirty="0">
                <a:solidFill>
                  <a:prstClr val="black"/>
                </a:solidFill>
                <a:latin typeface="微软雅黑"/>
                <a:ea typeface="微软雅黑"/>
              </a:rPr>
              <a:t>点乘飞机到北京或者到上海。</a:t>
            </a:r>
          </a:p>
          <a:p>
            <a:pPr indent="266620" defTabSz="1219261">
              <a:lnSpc>
                <a:spcPct val="200000"/>
              </a:lnSpc>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2</a:t>
            </a:r>
            <a:r>
              <a:rPr lang="zh-CN" altLang="en-US" sz="2399" b="1" dirty="0">
                <a:solidFill>
                  <a:prstClr val="black"/>
                </a:solidFill>
                <a:latin typeface="微软雅黑"/>
                <a:ea typeface="微软雅黑"/>
              </a:rPr>
              <a:t>）我喜欢学习或者音乐。</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F4DF36D-0364-4C1F-9EC4-D764A6080550}"/>
                  </a:ext>
                </a:extLst>
              </p:cNvPr>
              <p:cNvSpPr/>
              <p:nvPr/>
            </p:nvSpPr>
            <p:spPr>
              <a:xfrm>
                <a:off x="385827" y="4240428"/>
                <a:ext cx="11274338" cy="1688564"/>
              </a:xfrm>
              <a:prstGeom prst="rect">
                <a:avLst/>
              </a:prstGeom>
            </p:spPr>
            <p:txBody>
              <a:bodyPr wrap="square">
                <a:spAutoFit/>
              </a:bodyPr>
              <a:lstStyle/>
              <a:p>
                <a:pPr indent="267890" defTabSz="1219261">
                  <a:lnSpc>
                    <a:spcPct val="150000"/>
                  </a:lnSpc>
                </a:pPr>
                <a:r>
                  <a:rPr lang="zh-CN" altLang="zh-CN" sz="2399" b="1" dirty="0">
                    <a:solidFill>
                      <a:srgbClr val="C00000"/>
                    </a:solidFill>
                    <a:latin typeface="微软雅黑"/>
                    <a:ea typeface="微软雅黑"/>
                  </a:rPr>
                  <a:t>解 </a:t>
                </a:r>
                <a:r>
                  <a:rPr lang="zh-CN" altLang="zh-CN" sz="2399" b="1" dirty="0">
                    <a:solidFill>
                      <a:prstClr val="black"/>
                    </a:solidFill>
                    <a:latin typeface="微软雅黑"/>
                    <a:ea typeface="微软雅黑"/>
                  </a:rPr>
                  <a:t> </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）设</a:t>
                </a:r>
                <a:r>
                  <a:rPr lang="en-US" altLang="zh-CN" sz="2399" b="1" dirty="0">
                    <a:solidFill>
                      <a:prstClr val="black"/>
                    </a:solidFill>
                    <a:latin typeface="微软雅黑"/>
                    <a:ea typeface="微软雅黑"/>
                  </a:rPr>
                  <a:t>P</a:t>
                </a:r>
                <a:r>
                  <a:rPr lang="zh-CN" altLang="en-US" sz="2399" b="1" dirty="0">
                    <a:solidFill>
                      <a:prstClr val="black"/>
                    </a:solidFill>
                    <a:latin typeface="微软雅黑"/>
                    <a:ea typeface="微软雅黑"/>
                  </a:rPr>
                  <a:t>：张明明天早上</a:t>
                </a:r>
                <a:r>
                  <a:rPr lang="en-US" altLang="zh-CN" sz="2399" b="1" dirty="0">
                    <a:solidFill>
                      <a:prstClr val="black"/>
                    </a:solidFill>
                    <a:latin typeface="微软雅黑"/>
                    <a:ea typeface="微软雅黑"/>
                  </a:rPr>
                  <a:t>9</a:t>
                </a:r>
                <a:r>
                  <a:rPr lang="zh-CN" altLang="en-US" sz="2399" b="1" dirty="0">
                    <a:solidFill>
                      <a:prstClr val="black"/>
                    </a:solidFill>
                    <a:latin typeface="微软雅黑"/>
                    <a:ea typeface="微软雅黑"/>
                  </a:rPr>
                  <a:t>点乘飞机到北京；</a:t>
                </a:r>
                <a:r>
                  <a:rPr lang="en-US" altLang="zh-CN" sz="2399" b="1" dirty="0">
                    <a:solidFill>
                      <a:prstClr val="black"/>
                    </a:solidFill>
                    <a:latin typeface="微软雅黑"/>
                    <a:ea typeface="微软雅黑"/>
                  </a:rPr>
                  <a:t>Q</a:t>
                </a:r>
                <a:r>
                  <a:rPr lang="zh-CN" altLang="en-US" sz="2399" b="1" dirty="0">
                    <a:solidFill>
                      <a:prstClr val="black"/>
                    </a:solidFill>
                    <a:latin typeface="微软雅黑"/>
                    <a:ea typeface="微软雅黑"/>
                  </a:rPr>
                  <a:t>：张明明天早上</a:t>
                </a:r>
                <a:r>
                  <a:rPr lang="en-US" altLang="zh-CN" sz="2399" b="1" dirty="0">
                    <a:solidFill>
                      <a:prstClr val="black"/>
                    </a:solidFill>
                    <a:latin typeface="微软雅黑"/>
                    <a:ea typeface="微软雅黑"/>
                  </a:rPr>
                  <a:t>9</a:t>
                </a:r>
                <a:r>
                  <a:rPr lang="zh-CN" altLang="en-US" sz="2399" b="1" dirty="0">
                    <a:solidFill>
                      <a:prstClr val="black"/>
                    </a:solidFill>
                    <a:latin typeface="微软雅黑"/>
                    <a:ea typeface="微软雅黑"/>
                  </a:rPr>
                  <a:t>点乘飞机到 </a:t>
                </a:r>
                <a:endParaRPr lang="en-US" altLang="zh-CN" sz="2399" b="1" dirty="0">
                  <a:solidFill>
                    <a:prstClr val="black"/>
                  </a:solidFill>
                  <a:latin typeface="微软雅黑"/>
                  <a:ea typeface="微软雅黑"/>
                </a:endParaRPr>
              </a:p>
              <a:p>
                <a:pPr indent="267890" defTabSz="1219261">
                  <a:lnSpc>
                    <a:spcPct val="150000"/>
                  </a:lnSpc>
                </a:pPr>
                <a:r>
                  <a:rPr lang="en-US" altLang="zh-CN" sz="2399" b="1" dirty="0">
                    <a:solidFill>
                      <a:prstClr val="black"/>
                    </a:solidFill>
                    <a:latin typeface="微软雅黑"/>
                    <a:ea typeface="微软雅黑"/>
                  </a:rPr>
                  <a:t>             </a:t>
                </a:r>
                <a:r>
                  <a:rPr lang="zh-CN" altLang="en-US" sz="2399" b="1" dirty="0">
                    <a:solidFill>
                      <a:prstClr val="black"/>
                    </a:solidFill>
                    <a:latin typeface="微软雅黑"/>
                    <a:ea typeface="微软雅黑"/>
                  </a:rPr>
                  <a:t>上海，则命题（</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）可符号化为</a:t>
                </a:r>
                <a:r>
                  <a:rPr lang="en-US" altLang="zh-CN" sz="2399" b="1" dirty="0">
                    <a:solidFill>
                      <a:prstClr val="black"/>
                    </a:solidFill>
                    <a:latin typeface="微软雅黑"/>
                    <a:ea typeface="微软雅黑"/>
                  </a:rPr>
                  <a:t>P</a:t>
                </a:r>
                <a14:m>
                  <m:oMath xmlns:m="http://schemas.openxmlformats.org/officeDocument/2006/math">
                    <m:acc>
                      <m:accPr>
                        <m:chr m:val="̅"/>
                        <m:ctrlPr>
                          <a:rPr lang="zh-CN" altLang="zh-CN" sz="2399" i="1">
                            <a:solidFill>
                              <a:prstClr val="black"/>
                            </a:solidFill>
                            <a:latin typeface="Cambria Math" panose="02040503050406030204" pitchFamily="18" charset="0"/>
                          </a:rPr>
                        </m:ctrlPr>
                      </m:accPr>
                      <m:e>
                        <m:r>
                          <a:rPr lang="en-US" altLang="zh-CN" sz="2399" i="1">
                            <a:solidFill>
                              <a:prstClr val="black"/>
                            </a:solidFill>
                            <a:latin typeface="Cambria Math" panose="02040503050406030204" pitchFamily="18" charset="0"/>
                          </a:rPr>
                          <m:t>⋁</m:t>
                        </m:r>
                      </m:e>
                    </m:acc>
                  </m:oMath>
                </a14:m>
                <a:r>
                  <a:rPr lang="en-US" altLang="zh-CN" sz="2399" b="1" dirty="0">
                    <a:solidFill>
                      <a:prstClr val="black"/>
                    </a:solidFill>
                    <a:latin typeface="微软雅黑"/>
                    <a:ea typeface="微软雅黑"/>
                  </a:rPr>
                  <a:t>Q</a:t>
                </a:r>
                <a:r>
                  <a:rPr lang="zh-CN" altLang="en-US" sz="2399" b="1" dirty="0">
                    <a:solidFill>
                      <a:prstClr val="black"/>
                    </a:solidFill>
                    <a:latin typeface="微软雅黑"/>
                    <a:ea typeface="微软雅黑"/>
                  </a:rPr>
                  <a:t>。</a:t>
                </a:r>
              </a:p>
              <a:p>
                <a:pPr indent="267890" defTabSz="1219261">
                  <a:lnSpc>
                    <a:spcPct val="150000"/>
                  </a:lnSpc>
                </a:pPr>
                <a:r>
                  <a:rPr lang="zh-CN" altLang="en-US" sz="2399" b="1" dirty="0">
                    <a:solidFill>
                      <a:prstClr val="black"/>
                    </a:solidFill>
                    <a:latin typeface="微软雅黑"/>
                    <a:ea typeface="微软雅黑"/>
                  </a:rPr>
                  <a:t>     （</a:t>
                </a:r>
                <a:r>
                  <a:rPr lang="en-US" altLang="zh-CN" sz="2399" b="1" dirty="0">
                    <a:solidFill>
                      <a:prstClr val="black"/>
                    </a:solidFill>
                    <a:latin typeface="微软雅黑"/>
                    <a:ea typeface="微软雅黑"/>
                  </a:rPr>
                  <a:t>2</a:t>
                </a:r>
                <a:r>
                  <a:rPr lang="zh-CN" altLang="en-US" sz="2399" b="1" dirty="0">
                    <a:solidFill>
                      <a:prstClr val="black"/>
                    </a:solidFill>
                    <a:latin typeface="微软雅黑"/>
                    <a:ea typeface="微软雅黑"/>
                  </a:rPr>
                  <a:t>）设</a:t>
                </a:r>
                <a:r>
                  <a:rPr lang="en-US" altLang="zh-CN" sz="2399" b="1" dirty="0">
                    <a:solidFill>
                      <a:prstClr val="black"/>
                    </a:solidFill>
                    <a:latin typeface="微软雅黑"/>
                    <a:ea typeface="微软雅黑"/>
                  </a:rPr>
                  <a:t>P</a:t>
                </a:r>
                <a:r>
                  <a:rPr lang="zh-CN" altLang="en-US" sz="2399" b="1" dirty="0">
                    <a:solidFill>
                      <a:prstClr val="black"/>
                    </a:solidFill>
                    <a:latin typeface="微软雅黑"/>
                    <a:ea typeface="微软雅黑"/>
                  </a:rPr>
                  <a:t>：我喜欢学习；</a:t>
                </a:r>
                <a:r>
                  <a:rPr lang="en-US" altLang="zh-CN" sz="2399" b="1" dirty="0">
                    <a:solidFill>
                      <a:prstClr val="black"/>
                    </a:solidFill>
                    <a:latin typeface="微软雅黑"/>
                    <a:ea typeface="微软雅黑"/>
                  </a:rPr>
                  <a:t>Q</a:t>
                </a:r>
                <a:r>
                  <a:rPr lang="zh-CN" altLang="en-US" sz="2399" b="1" dirty="0">
                    <a:solidFill>
                      <a:prstClr val="black"/>
                    </a:solidFill>
                    <a:latin typeface="微软雅黑"/>
                    <a:ea typeface="微软雅黑"/>
                  </a:rPr>
                  <a:t>：我喜欢音乐，则命题（</a:t>
                </a:r>
                <a:r>
                  <a:rPr lang="en-US" altLang="zh-CN" sz="2399" b="1" dirty="0">
                    <a:solidFill>
                      <a:prstClr val="black"/>
                    </a:solidFill>
                    <a:latin typeface="微软雅黑"/>
                    <a:ea typeface="微软雅黑"/>
                  </a:rPr>
                  <a:t>2</a:t>
                </a:r>
                <a:r>
                  <a:rPr lang="zh-CN" altLang="en-US" sz="2399" b="1" dirty="0">
                    <a:solidFill>
                      <a:prstClr val="black"/>
                    </a:solidFill>
                    <a:latin typeface="微软雅黑"/>
                    <a:ea typeface="微软雅黑"/>
                  </a:rPr>
                  <a:t>）可符号化为</a:t>
                </a:r>
                <a:r>
                  <a:rPr lang="en-US" altLang="zh-CN" sz="2399" b="1" dirty="0">
                    <a:solidFill>
                      <a:prstClr val="black"/>
                    </a:solidFill>
                    <a:latin typeface="微软雅黑"/>
                    <a:ea typeface="微软雅黑"/>
                  </a:rPr>
                  <a:t>P∨Q</a:t>
                </a:r>
                <a:r>
                  <a:rPr lang="zh-CN" altLang="en-US" sz="2399" b="1" dirty="0">
                    <a:solidFill>
                      <a:prstClr val="black"/>
                    </a:solidFill>
                    <a:latin typeface="微软雅黑"/>
                    <a:ea typeface="微软雅黑"/>
                  </a:rPr>
                  <a:t>。</a:t>
                </a:r>
              </a:p>
            </p:txBody>
          </p:sp>
        </mc:Choice>
        <mc:Fallback xmlns="">
          <p:sp>
            <p:nvSpPr>
              <p:cNvPr id="4" name="矩形 3">
                <a:extLst>
                  <a:ext uri="{FF2B5EF4-FFF2-40B4-BE49-F238E27FC236}">
                    <a16:creationId xmlns:a16="http://schemas.microsoft.com/office/drawing/2014/main" id="{7F4DF36D-0364-4C1F-9EC4-D764A6080550}"/>
                  </a:ext>
                </a:extLst>
              </p:cNvPr>
              <p:cNvSpPr>
                <a:spLocks noRot="1" noChangeAspect="1" noMove="1" noResize="1" noEditPoints="1" noAdjustHandles="1" noChangeArrowheads="1" noChangeShapeType="1" noTextEdit="1"/>
              </p:cNvSpPr>
              <p:nvPr/>
            </p:nvSpPr>
            <p:spPr>
              <a:xfrm>
                <a:off x="385827" y="4240428"/>
                <a:ext cx="11274338" cy="1688564"/>
              </a:xfrm>
              <a:prstGeom prst="rect">
                <a:avLst/>
              </a:prstGeom>
              <a:blipFill>
                <a:blip r:embed="rId3"/>
                <a:stretch>
                  <a:fillRect b="-7942"/>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59D77108-73E8-4A52-A90E-887190EE1F4B}"/>
              </a:ext>
            </a:extLst>
          </p:cNvPr>
          <p:cNvGrpSpPr/>
          <p:nvPr/>
        </p:nvGrpSpPr>
        <p:grpSpPr>
          <a:xfrm>
            <a:off x="3116911" y="2807457"/>
            <a:ext cx="3128981" cy="1125188"/>
            <a:chOff x="5668747" y="2043779"/>
            <a:chExt cx="3291831" cy="1125514"/>
          </a:xfrm>
        </p:grpSpPr>
        <p:sp>
          <p:nvSpPr>
            <p:cNvPr id="9" name="思想气泡: 云 8">
              <a:extLst>
                <a:ext uri="{FF2B5EF4-FFF2-40B4-BE49-F238E27FC236}">
                  <a16:creationId xmlns:a16="http://schemas.microsoft.com/office/drawing/2014/main" id="{FEC178D9-FF07-4F36-BC82-C1A1E2CFE2DC}"/>
                </a:ext>
              </a:extLst>
            </p:cNvPr>
            <p:cNvSpPr/>
            <p:nvPr/>
          </p:nvSpPr>
          <p:spPr>
            <a:xfrm>
              <a:off x="6407878" y="2455183"/>
              <a:ext cx="2552700" cy="714110"/>
            </a:xfrm>
            <a:prstGeom prst="cloudCallout">
              <a:avLst>
                <a:gd name="adj1" fmla="val -62720"/>
                <a:gd name="adj2" fmla="val -380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r>
                <a:rPr lang="zh-CN" altLang="en-US" sz="2399" b="1" dirty="0">
                  <a:solidFill>
                    <a:prstClr val="white"/>
                  </a:solidFill>
                  <a:latin typeface="Arial"/>
                  <a:ea typeface="微软雅黑"/>
                </a:rPr>
                <a:t>可兼或</a:t>
              </a:r>
              <a:r>
                <a:rPr lang="en-US" altLang="zh-CN" sz="2399" b="1" dirty="0">
                  <a:solidFill>
                    <a:prstClr val="white"/>
                  </a:solidFill>
                  <a:latin typeface="微软雅黑"/>
                  <a:ea typeface="微软雅黑"/>
                </a:rPr>
                <a:t>∨</a:t>
              </a:r>
              <a:endParaRPr lang="zh-CN" altLang="en-US" sz="2399" b="1" dirty="0">
                <a:solidFill>
                  <a:prstClr val="white"/>
                </a:solidFill>
                <a:latin typeface="Arial"/>
                <a:ea typeface="微软雅黑"/>
              </a:endParaRPr>
            </a:p>
          </p:txBody>
        </p:sp>
        <p:sp>
          <p:nvSpPr>
            <p:cNvPr id="10" name="矩形: 圆角 9">
              <a:extLst>
                <a:ext uri="{FF2B5EF4-FFF2-40B4-BE49-F238E27FC236}">
                  <a16:creationId xmlns:a16="http://schemas.microsoft.com/office/drawing/2014/main" id="{C822E1A2-7530-4B99-B6B4-FE87B9659D45}"/>
                </a:ext>
              </a:extLst>
            </p:cNvPr>
            <p:cNvSpPr/>
            <p:nvPr/>
          </p:nvSpPr>
          <p:spPr>
            <a:xfrm>
              <a:off x="5668747" y="2043779"/>
              <a:ext cx="609600" cy="457200"/>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endParaRPr lang="zh-CN" altLang="en-US" sz="2399">
                <a:solidFill>
                  <a:prstClr val="white"/>
                </a:solidFill>
                <a:latin typeface="Arial"/>
                <a:ea typeface="微软雅黑"/>
              </a:endParaRPr>
            </a:p>
          </p:txBody>
        </p:sp>
      </p:grpSp>
      <p:grpSp>
        <p:nvGrpSpPr>
          <p:cNvPr id="12" name="组合 11">
            <a:extLst>
              <a:ext uri="{FF2B5EF4-FFF2-40B4-BE49-F238E27FC236}">
                <a16:creationId xmlns:a16="http://schemas.microsoft.com/office/drawing/2014/main" id="{F4E493B3-6472-45AD-A984-6B9E89CBDD55}"/>
              </a:ext>
            </a:extLst>
          </p:cNvPr>
          <p:cNvGrpSpPr/>
          <p:nvPr/>
        </p:nvGrpSpPr>
        <p:grpSpPr>
          <a:xfrm>
            <a:off x="5568827" y="981302"/>
            <a:ext cx="2553291" cy="1520256"/>
            <a:chOff x="5489575" y="981075"/>
            <a:chExt cx="2552700" cy="1519904"/>
          </a:xfrm>
        </p:grpSpPr>
        <mc:AlternateContent xmlns:mc="http://schemas.openxmlformats.org/markup-compatibility/2006" xmlns:a14="http://schemas.microsoft.com/office/drawing/2010/main">
          <mc:Choice Requires="a14">
            <p:sp>
              <p:nvSpPr>
                <p:cNvPr id="13" name="思想气泡: 云 12">
                  <a:extLst>
                    <a:ext uri="{FF2B5EF4-FFF2-40B4-BE49-F238E27FC236}">
                      <a16:creationId xmlns:a16="http://schemas.microsoft.com/office/drawing/2014/main" id="{4C4035F9-4DD2-4871-9B9B-B3CCAF9B3D85}"/>
                    </a:ext>
                  </a:extLst>
                </p:cNvPr>
                <p:cNvSpPr/>
                <p:nvPr/>
              </p:nvSpPr>
              <p:spPr>
                <a:xfrm>
                  <a:off x="5489575" y="981075"/>
                  <a:ext cx="2552700" cy="714110"/>
                </a:xfrm>
                <a:prstGeom prst="cloudCallout">
                  <a:avLst>
                    <a:gd name="adj1" fmla="val -29215"/>
                    <a:gd name="adj2" fmla="val 1245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不可兼或</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m:t>
                          </m:r>
                        </m:e>
                      </m:acc>
                    </m:oMath>
                  </a14:m>
                  <a:endParaRPr lang="zh-CN" altLang="en-US" b="1" dirty="0"/>
                </a:p>
              </p:txBody>
            </p:sp>
          </mc:Choice>
          <mc:Fallback xmlns="">
            <p:sp>
              <p:nvSpPr>
                <p:cNvPr id="13" name="思想气泡: 云 12">
                  <a:extLst>
                    <a:ext uri="{FF2B5EF4-FFF2-40B4-BE49-F238E27FC236}">
                      <a16:creationId xmlns:a16="http://schemas.microsoft.com/office/drawing/2014/main" id="{4C4035F9-4DD2-4871-9B9B-B3CCAF9B3D85}"/>
                    </a:ext>
                  </a:extLst>
                </p:cNvPr>
                <p:cNvSpPr>
                  <a:spLocks noRot="1" noChangeAspect="1" noMove="1" noResize="1" noEditPoints="1" noAdjustHandles="1" noChangeArrowheads="1" noChangeShapeType="1" noTextEdit="1"/>
                </p:cNvSpPr>
                <p:nvPr/>
              </p:nvSpPr>
              <p:spPr>
                <a:xfrm>
                  <a:off x="5489575" y="981075"/>
                  <a:ext cx="2552700" cy="714110"/>
                </a:xfrm>
                <a:prstGeom prst="cloudCallout">
                  <a:avLst>
                    <a:gd name="adj1" fmla="val -29215"/>
                    <a:gd name="adj2" fmla="val 124558"/>
                  </a:avLst>
                </a:prstGeom>
                <a:blipFill>
                  <a:blip r:embed="rId4"/>
                  <a:stretch>
                    <a:fillRect/>
                  </a:stretch>
                </a:blipFill>
              </p:spPr>
              <p:txBody>
                <a:bodyPr/>
                <a:lstStyle/>
                <a:p>
                  <a:r>
                    <a:rPr lang="zh-CN" altLang="en-US">
                      <a:noFill/>
                    </a:rPr>
                    <a:t> </a:t>
                  </a:r>
                </a:p>
              </p:txBody>
            </p:sp>
          </mc:Fallback>
        </mc:AlternateContent>
        <p:sp>
          <p:nvSpPr>
            <p:cNvPr id="14" name="矩形: 圆角 13">
              <a:extLst>
                <a:ext uri="{FF2B5EF4-FFF2-40B4-BE49-F238E27FC236}">
                  <a16:creationId xmlns:a16="http://schemas.microsoft.com/office/drawing/2014/main" id="{DB36517B-3D0D-403D-942D-46099D5DC9DC}"/>
                </a:ext>
              </a:extLst>
            </p:cNvPr>
            <p:cNvSpPr/>
            <p:nvPr/>
          </p:nvSpPr>
          <p:spPr>
            <a:xfrm>
              <a:off x="5643880" y="2043779"/>
              <a:ext cx="701040" cy="457200"/>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graphicFrame>
            <p:nvGraphicFramePr>
              <p:cNvPr id="15" name="Group 7">
                <a:extLst>
                  <a:ext uri="{FF2B5EF4-FFF2-40B4-BE49-F238E27FC236}">
                    <a16:creationId xmlns:a16="http://schemas.microsoft.com/office/drawing/2014/main" id="{C3D40773-9020-425E-9B09-2F88C7C6D101}"/>
                  </a:ext>
                </a:extLst>
              </p:cNvPr>
              <p:cNvGraphicFramePr>
                <a:graphicFrameLocks noGrp="1"/>
              </p:cNvGraphicFramePr>
              <p:nvPr>
                <p:extLst>
                  <p:ext uri="{D42A27DB-BD31-4B8C-83A1-F6EECF244321}">
                    <p14:modId xmlns:p14="http://schemas.microsoft.com/office/powerpoint/2010/main" val="1340481225"/>
                  </p:ext>
                </p:extLst>
              </p:nvPr>
            </p:nvGraphicFramePr>
            <p:xfrm>
              <a:off x="7931574" y="1651825"/>
              <a:ext cx="4022349" cy="2016021"/>
            </p:xfrm>
            <a:graphic>
              <a:graphicData uri="http://schemas.openxmlformats.org/drawingml/2006/table">
                <a:tbl>
                  <a:tblPr/>
                  <a:tblGrid>
                    <a:gridCol w="1066739">
                      <a:extLst>
                        <a:ext uri="{9D8B030D-6E8A-4147-A177-3AD203B41FA5}">
                          <a16:colId xmlns:a16="http://schemas.microsoft.com/office/drawing/2014/main" val="20000"/>
                        </a:ext>
                      </a:extLst>
                    </a:gridCol>
                    <a:gridCol w="1246112">
                      <a:extLst>
                        <a:ext uri="{9D8B030D-6E8A-4147-A177-3AD203B41FA5}">
                          <a16:colId xmlns:a16="http://schemas.microsoft.com/office/drawing/2014/main" val="20001"/>
                        </a:ext>
                      </a:extLst>
                    </a:gridCol>
                    <a:gridCol w="1709498">
                      <a:extLst>
                        <a:ext uri="{9D8B030D-6E8A-4147-A177-3AD203B41FA5}">
                          <a16:colId xmlns:a16="http://schemas.microsoft.com/office/drawing/2014/main" val="20002"/>
                        </a:ext>
                      </a:extLst>
                    </a:gridCol>
                  </a:tblGrid>
                  <a:tr h="4019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P</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14:m>
                            <m:oMath xmlns:m="http://schemas.openxmlformats.org/officeDocument/2006/math">
                              <m:acc>
                                <m:accPr>
                                  <m:chr m:val="̅"/>
                                  <m:ctrlPr>
                                    <a:rPr lang="zh-CN" altLang="zh-CN" sz="2399" i="1" smtClean="0">
                                      <a:solidFill>
                                        <a:prstClr val="black"/>
                                      </a:solidFill>
                                      <a:latin typeface="Cambria Math" panose="02040503050406030204" pitchFamily="18" charset="0"/>
                                    </a:rPr>
                                  </m:ctrlPr>
                                </m:accPr>
                                <m:e>
                                  <m:r>
                                    <a:rPr lang="en-US" altLang="zh-CN" sz="2399" i="1">
                                      <a:solidFill>
                                        <a:prstClr val="black"/>
                                      </a:solidFill>
                                      <a:latin typeface="Cambria Math" panose="02040503050406030204" pitchFamily="18" charset="0"/>
                                    </a:rPr>
                                    <m:t>⋁</m:t>
                                  </m:r>
                                </m:e>
                              </m:acc>
                            </m:oMath>
                          </a14:m>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extLst>
                      <a:ext uri="{0D108BD9-81ED-4DB2-BD59-A6C34878D82A}">
                        <a16:rowId xmlns:a16="http://schemas.microsoft.com/office/drawing/2014/main" val="10000"/>
                      </a:ext>
                    </a:extLst>
                  </a:tr>
                  <a:tr h="4019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0</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10001"/>
                      </a:ext>
                    </a:extLst>
                  </a:tr>
                  <a:tr h="4019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extLst>
                      <a:ext uri="{0D108BD9-81ED-4DB2-BD59-A6C34878D82A}">
                        <a16:rowId xmlns:a16="http://schemas.microsoft.com/office/drawing/2014/main" val="10002"/>
                      </a:ext>
                    </a:extLst>
                  </a:tr>
                  <a:tr h="4019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10003"/>
                      </a:ext>
                    </a:extLst>
                  </a:tr>
                  <a:tr h="4019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0</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extLst>
                      <a:ext uri="{0D108BD9-81ED-4DB2-BD59-A6C34878D82A}">
                        <a16:rowId xmlns:a16="http://schemas.microsoft.com/office/drawing/2014/main" val="10004"/>
                      </a:ext>
                    </a:extLst>
                  </a:tr>
                </a:tbl>
              </a:graphicData>
            </a:graphic>
          </p:graphicFrame>
        </mc:Choice>
        <mc:Fallback xmlns="">
          <p:graphicFrame>
            <p:nvGraphicFramePr>
              <p:cNvPr id="15" name="Group 7">
                <a:extLst>
                  <a:ext uri="{FF2B5EF4-FFF2-40B4-BE49-F238E27FC236}">
                    <a16:creationId xmlns:a16="http://schemas.microsoft.com/office/drawing/2014/main" id="{C3D40773-9020-425E-9B09-2F88C7C6D101}"/>
                  </a:ext>
                </a:extLst>
              </p:cNvPr>
              <p:cNvGraphicFramePr>
                <a:graphicFrameLocks noGrp="1"/>
              </p:cNvGraphicFramePr>
              <p:nvPr>
                <p:extLst>
                  <p:ext uri="{D42A27DB-BD31-4B8C-83A1-F6EECF244321}">
                    <p14:modId xmlns:p14="http://schemas.microsoft.com/office/powerpoint/2010/main" val="1340481225"/>
                  </p:ext>
                </p:extLst>
              </p:nvPr>
            </p:nvGraphicFramePr>
            <p:xfrm>
              <a:off x="7931574" y="1651825"/>
              <a:ext cx="4022349" cy="2016021"/>
            </p:xfrm>
            <a:graphic>
              <a:graphicData uri="http://schemas.openxmlformats.org/drawingml/2006/table">
                <a:tbl>
                  <a:tblPr/>
                  <a:tblGrid>
                    <a:gridCol w="1066739">
                      <a:extLst>
                        <a:ext uri="{9D8B030D-6E8A-4147-A177-3AD203B41FA5}">
                          <a16:colId xmlns:a16="http://schemas.microsoft.com/office/drawing/2014/main" val="20000"/>
                        </a:ext>
                      </a:extLst>
                    </a:gridCol>
                    <a:gridCol w="1246112">
                      <a:extLst>
                        <a:ext uri="{9D8B030D-6E8A-4147-A177-3AD203B41FA5}">
                          <a16:colId xmlns:a16="http://schemas.microsoft.com/office/drawing/2014/main" val="20001"/>
                        </a:ext>
                      </a:extLst>
                    </a:gridCol>
                    <a:gridCol w="1709498">
                      <a:extLst>
                        <a:ext uri="{9D8B030D-6E8A-4147-A177-3AD203B41FA5}">
                          <a16:colId xmlns:a16="http://schemas.microsoft.com/office/drawing/2014/main" val="20002"/>
                        </a:ext>
                      </a:extLst>
                    </a:gridCol>
                  </a:tblGrid>
                  <a:tr h="40830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P</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tc>
                      <a:txBody>
                        <a:bodyPr/>
                        <a:lstStyle/>
                        <a:p>
                          <a:endParaRPr lang="zh-CN"/>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a:blip r:embed="rId5"/>
                          <a:stretch>
                            <a:fillRect l="-136786" t="-20896" r="-1786" b="-435821"/>
                          </a:stretch>
                        </a:blipFill>
                      </a:tcPr>
                    </a:tc>
                    <a:extLst>
                      <a:ext uri="{0D108BD9-81ED-4DB2-BD59-A6C34878D82A}">
                        <a16:rowId xmlns:a16="http://schemas.microsoft.com/office/drawing/2014/main" val="10000"/>
                      </a:ext>
                    </a:extLst>
                  </a:tr>
                  <a:tr h="4019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0</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10001"/>
                      </a:ext>
                    </a:extLst>
                  </a:tr>
                  <a:tr h="4019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extLst>
                      <a:ext uri="{0D108BD9-81ED-4DB2-BD59-A6C34878D82A}">
                        <a16:rowId xmlns:a16="http://schemas.microsoft.com/office/drawing/2014/main" val="10002"/>
                      </a:ext>
                    </a:extLst>
                  </a:tr>
                  <a:tr h="4019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10003"/>
                      </a:ext>
                    </a:extLst>
                  </a:tr>
                  <a:tr h="4019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0</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187438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80">
                                          <p:stCondLst>
                                            <p:cond delay="0"/>
                                          </p:stCondLst>
                                        </p:cTn>
                                        <p:tgtEl>
                                          <p:spTgt spid="12"/>
                                        </p:tgtEl>
                                      </p:cBhvr>
                                    </p:animEffect>
                                    <p:anim calcmode="lin" valueType="num">
                                      <p:cBhvr>
                                        <p:cTn id="15"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0" dur="26">
                                          <p:stCondLst>
                                            <p:cond delay="650"/>
                                          </p:stCondLst>
                                        </p:cTn>
                                        <p:tgtEl>
                                          <p:spTgt spid="12"/>
                                        </p:tgtEl>
                                      </p:cBhvr>
                                      <p:to x="100000" y="60000"/>
                                    </p:animScale>
                                    <p:animScale>
                                      <p:cBhvr>
                                        <p:cTn id="21" dur="166" decel="50000">
                                          <p:stCondLst>
                                            <p:cond delay="676"/>
                                          </p:stCondLst>
                                        </p:cTn>
                                        <p:tgtEl>
                                          <p:spTgt spid="12"/>
                                        </p:tgtEl>
                                      </p:cBhvr>
                                      <p:to x="100000" y="100000"/>
                                    </p:animScale>
                                    <p:animScale>
                                      <p:cBhvr>
                                        <p:cTn id="22" dur="26">
                                          <p:stCondLst>
                                            <p:cond delay="1312"/>
                                          </p:stCondLst>
                                        </p:cTn>
                                        <p:tgtEl>
                                          <p:spTgt spid="12"/>
                                        </p:tgtEl>
                                      </p:cBhvr>
                                      <p:to x="100000" y="80000"/>
                                    </p:animScale>
                                    <p:animScale>
                                      <p:cBhvr>
                                        <p:cTn id="23" dur="166" decel="50000">
                                          <p:stCondLst>
                                            <p:cond delay="1338"/>
                                          </p:stCondLst>
                                        </p:cTn>
                                        <p:tgtEl>
                                          <p:spTgt spid="12"/>
                                        </p:tgtEl>
                                      </p:cBhvr>
                                      <p:to x="100000" y="100000"/>
                                    </p:animScale>
                                    <p:animScale>
                                      <p:cBhvr>
                                        <p:cTn id="24" dur="26">
                                          <p:stCondLst>
                                            <p:cond delay="1642"/>
                                          </p:stCondLst>
                                        </p:cTn>
                                        <p:tgtEl>
                                          <p:spTgt spid="12"/>
                                        </p:tgtEl>
                                      </p:cBhvr>
                                      <p:to x="100000" y="90000"/>
                                    </p:animScale>
                                    <p:animScale>
                                      <p:cBhvr>
                                        <p:cTn id="25" dur="166" decel="50000">
                                          <p:stCondLst>
                                            <p:cond delay="1668"/>
                                          </p:stCondLst>
                                        </p:cTn>
                                        <p:tgtEl>
                                          <p:spTgt spid="12"/>
                                        </p:tgtEl>
                                      </p:cBhvr>
                                      <p:to x="100000" y="100000"/>
                                    </p:animScale>
                                    <p:animScale>
                                      <p:cBhvr>
                                        <p:cTn id="26" dur="26">
                                          <p:stCondLst>
                                            <p:cond delay="1808"/>
                                          </p:stCondLst>
                                        </p:cTn>
                                        <p:tgtEl>
                                          <p:spTgt spid="12"/>
                                        </p:tgtEl>
                                      </p:cBhvr>
                                      <p:to x="100000" y="95000"/>
                                    </p:animScale>
                                    <p:animScale>
                                      <p:cBhvr>
                                        <p:cTn id="27" dur="166" decel="50000">
                                          <p:stCondLst>
                                            <p:cond delay="1834"/>
                                          </p:stCondLst>
                                        </p:cTn>
                                        <p:tgtEl>
                                          <p:spTgt spid="12"/>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4">
                                            <p:txEl>
                                              <p:pRg st="0" end="0"/>
                                            </p:txEl>
                                          </p:spTgt>
                                        </p:tgtEl>
                                        <p:attrNameLst>
                                          <p:attrName>style.visibility</p:attrName>
                                        </p:attrNameLst>
                                      </p:cBhvr>
                                      <p:to>
                                        <p:strVal val="visible"/>
                                      </p:to>
                                    </p:set>
                                    <p:animEffect transition="in" filter="wheel(1)">
                                      <p:cBhvr>
                                        <p:cTn id="38" dur="2000"/>
                                        <p:tgtEl>
                                          <p:spTgt spid="4">
                                            <p:txEl>
                                              <p:pRg st="0" end="0"/>
                                            </p:txEl>
                                          </p:spTgt>
                                        </p:tgtEl>
                                      </p:cBhvr>
                                    </p:animEffect>
                                  </p:childTnLst>
                                </p:cTn>
                              </p:par>
                              <p:par>
                                <p:cTn id="39" presetID="21" presetClass="entr" presetSubtype="1" fill="hold"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animEffect transition="in" filter="wheel(1)">
                                      <p:cBhvr>
                                        <p:cTn id="41" dur="2000"/>
                                        <p:tgtEl>
                                          <p:spTgt spid="4">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4">
                                            <p:txEl>
                                              <p:pRg st="2" end="2"/>
                                            </p:txEl>
                                          </p:spTgt>
                                        </p:tgtEl>
                                        <p:attrNameLst>
                                          <p:attrName>style.visibility</p:attrName>
                                        </p:attrNameLst>
                                      </p:cBhvr>
                                      <p:to>
                                        <p:strVal val="visible"/>
                                      </p:to>
                                    </p:set>
                                    <p:anim calcmode="lin" valueType="num">
                                      <p:cBhvr>
                                        <p:cTn id="46"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47"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48"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49"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72A1D5B-115C-4179-9951-929BECA74AC9}"/>
              </a:ext>
            </a:extLst>
          </p:cNvPr>
          <p:cNvSpPr/>
          <p:nvPr/>
        </p:nvSpPr>
        <p:spPr>
          <a:xfrm>
            <a:off x="842897" y="230320"/>
            <a:ext cx="1148071" cy="580928"/>
          </a:xfrm>
          <a:prstGeom prst="rect">
            <a:avLst/>
          </a:prstGeom>
        </p:spPr>
        <p:txBody>
          <a:bodyPr wrap="none">
            <a:spAutoFit/>
          </a:bodyPr>
          <a:lstStyle/>
          <a:p>
            <a:pPr defTabSz="1219261">
              <a:lnSpc>
                <a:spcPct val="150000"/>
              </a:lnSpc>
            </a:pPr>
            <a:r>
              <a:rPr lang="zh-CN" altLang="en-US" sz="2399" b="1" dirty="0">
                <a:solidFill>
                  <a:prstClr val="white"/>
                </a:solidFill>
                <a:latin typeface="微软雅黑"/>
              </a:rPr>
              <a:t>例</a:t>
            </a:r>
            <a:r>
              <a:rPr lang="en-US" altLang="zh-CN" sz="2399" b="1" dirty="0">
                <a:solidFill>
                  <a:prstClr val="white"/>
                </a:solidFill>
                <a:latin typeface="微软雅黑"/>
              </a:rPr>
              <a:t>2.10</a:t>
            </a:r>
            <a:endParaRPr lang="zh-CN" altLang="en-US" sz="2399" b="1" dirty="0">
              <a:solidFill>
                <a:prstClr val="white"/>
              </a:solidFill>
              <a:latin typeface="微软雅黑"/>
              <a:ea typeface="微软雅黑"/>
            </a:endParaRPr>
          </a:p>
        </p:txBody>
      </p:sp>
      <p:sp>
        <p:nvSpPr>
          <p:cNvPr id="3" name="矩形 2">
            <a:extLst>
              <a:ext uri="{FF2B5EF4-FFF2-40B4-BE49-F238E27FC236}">
                <a16:creationId xmlns:a16="http://schemas.microsoft.com/office/drawing/2014/main" id="{DB570CDB-6CB5-4BEA-B30A-33D5351BAB43}"/>
              </a:ext>
            </a:extLst>
          </p:cNvPr>
          <p:cNvSpPr/>
          <p:nvPr/>
        </p:nvSpPr>
        <p:spPr>
          <a:xfrm>
            <a:off x="233472" y="992099"/>
            <a:ext cx="11579051" cy="5381822"/>
          </a:xfrm>
          <a:prstGeom prst="rect">
            <a:avLst/>
          </a:prstGeom>
        </p:spPr>
        <p:txBody>
          <a:bodyPr wrap="square">
            <a:spAutoFit/>
          </a:bodyPr>
          <a:lstStyle/>
          <a:p>
            <a:pPr indent="267890" defTabSz="1219261">
              <a:lnSpc>
                <a:spcPct val="150000"/>
              </a:lnSpc>
            </a:pPr>
            <a:r>
              <a:rPr lang="zh-CN" altLang="zh-CN" sz="2399" b="1" dirty="0">
                <a:solidFill>
                  <a:srgbClr val="C00000"/>
                </a:solidFill>
                <a:latin typeface="微软雅黑"/>
                <a:ea typeface="微软雅黑"/>
              </a:rPr>
              <a:t>例</a:t>
            </a:r>
            <a:r>
              <a:rPr lang="en-US" altLang="zh-CN" sz="2399" b="1" dirty="0">
                <a:solidFill>
                  <a:srgbClr val="C00000"/>
                </a:solidFill>
                <a:latin typeface="微软雅黑"/>
                <a:ea typeface="微软雅黑"/>
              </a:rPr>
              <a:t>2.10  </a:t>
            </a:r>
            <a:r>
              <a:rPr lang="zh-CN" altLang="en-US" sz="2399" b="1" dirty="0">
                <a:solidFill>
                  <a:prstClr val="black"/>
                </a:solidFill>
                <a:latin typeface="微软雅黑"/>
                <a:ea typeface="微软雅黑"/>
              </a:rPr>
              <a:t>设命题</a:t>
            </a:r>
            <a:r>
              <a:rPr lang="en-US" altLang="zh-CN" sz="2399" b="1" dirty="0">
                <a:solidFill>
                  <a:prstClr val="black"/>
                </a:solidFill>
                <a:latin typeface="微软雅黑"/>
                <a:ea typeface="微软雅黑"/>
              </a:rPr>
              <a:t>P</a:t>
            </a:r>
            <a:r>
              <a:rPr lang="zh-CN" altLang="en-US" sz="2399" b="1" dirty="0">
                <a:solidFill>
                  <a:prstClr val="black"/>
                </a:solidFill>
                <a:latin typeface="微软雅黑"/>
                <a:ea typeface="微软雅黑"/>
              </a:rPr>
              <a:t>：我认真听课；</a:t>
            </a:r>
            <a:r>
              <a:rPr lang="en-US" altLang="zh-CN" sz="2399" b="1" dirty="0">
                <a:solidFill>
                  <a:prstClr val="black"/>
                </a:solidFill>
                <a:latin typeface="微软雅黑"/>
                <a:ea typeface="微软雅黑"/>
              </a:rPr>
              <a:t>Q</a:t>
            </a:r>
            <a:r>
              <a:rPr lang="zh-CN" altLang="en-US" sz="2399" b="1" dirty="0">
                <a:solidFill>
                  <a:prstClr val="black"/>
                </a:solidFill>
                <a:latin typeface="微软雅黑"/>
                <a:ea typeface="微软雅黑"/>
              </a:rPr>
              <a:t>：我完成教材里所有习题；</a:t>
            </a:r>
            <a:r>
              <a:rPr lang="en-US" altLang="zh-CN" sz="2399" b="1" dirty="0">
                <a:solidFill>
                  <a:prstClr val="black"/>
                </a:solidFill>
                <a:latin typeface="微软雅黑"/>
                <a:ea typeface="微软雅黑"/>
              </a:rPr>
              <a:t>R</a:t>
            </a:r>
            <a:r>
              <a:rPr lang="zh-CN" altLang="en-US" sz="2399" b="1" dirty="0">
                <a:solidFill>
                  <a:prstClr val="black"/>
                </a:solidFill>
                <a:latin typeface="微软雅黑"/>
                <a:ea typeface="微软雅黑"/>
              </a:rPr>
              <a:t>：我的成绩好，试 </a:t>
            </a:r>
            <a:endParaRPr lang="en-US" altLang="zh-CN" sz="2399" b="1" dirty="0">
              <a:solidFill>
                <a:prstClr val="black"/>
              </a:solidFill>
              <a:latin typeface="微软雅黑"/>
              <a:ea typeface="微软雅黑"/>
            </a:endParaRPr>
          </a:p>
          <a:p>
            <a:pPr indent="267890" defTabSz="1219261">
              <a:lnSpc>
                <a:spcPct val="150000"/>
              </a:lnSpc>
            </a:pPr>
            <a:r>
              <a:rPr lang="en-US" altLang="zh-CN" sz="2399" b="1" dirty="0">
                <a:solidFill>
                  <a:prstClr val="black"/>
                </a:solidFill>
                <a:latin typeface="微软雅黑"/>
                <a:ea typeface="微软雅黑"/>
              </a:rPr>
              <a:t>            </a:t>
            </a:r>
            <a:r>
              <a:rPr lang="zh-CN" altLang="en-US" sz="2399" b="1" dirty="0">
                <a:solidFill>
                  <a:prstClr val="black"/>
                </a:solidFill>
                <a:latin typeface="微软雅黑"/>
                <a:ea typeface="微软雅黑"/>
              </a:rPr>
              <a:t>符号化下列命题。</a:t>
            </a:r>
          </a:p>
          <a:p>
            <a:pPr indent="267890" defTabSz="1219261">
              <a:lnSpc>
                <a:spcPct val="150000"/>
              </a:lnSpc>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）除非我认真听课并且完成教材里所有习题，否则我的成绩就不好。</a:t>
            </a:r>
          </a:p>
          <a:p>
            <a:pPr indent="267890" defTabSz="1219261">
              <a:lnSpc>
                <a:spcPct val="350000"/>
              </a:lnSpc>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2</a:t>
            </a:r>
            <a:r>
              <a:rPr lang="zh-CN" altLang="en-US" sz="2399" b="1" dirty="0">
                <a:solidFill>
                  <a:prstClr val="black"/>
                </a:solidFill>
                <a:latin typeface="微软雅黑"/>
                <a:ea typeface="微软雅黑"/>
              </a:rPr>
              <a:t>）只有我认真听课或完成教材里所有习题，我的成绩才好。</a:t>
            </a:r>
          </a:p>
          <a:p>
            <a:pPr indent="267890" defTabSz="1219261">
              <a:lnSpc>
                <a:spcPct val="350000"/>
              </a:lnSpc>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3</a:t>
            </a:r>
            <a:r>
              <a:rPr lang="zh-CN" altLang="en-US" sz="2399" b="1" dirty="0">
                <a:solidFill>
                  <a:prstClr val="black"/>
                </a:solidFill>
                <a:latin typeface="微软雅黑"/>
                <a:ea typeface="微软雅黑"/>
              </a:rPr>
              <a:t>）我的成绩好，仅当我认真听课且我完成教材里所有习题。</a:t>
            </a:r>
          </a:p>
          <a:p>
            <a:pPr indent="267890" defTabSz="1219261">
              <a:lnSpc>
                <a:spcPct val="350000"/>
              </a:lnSpc>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4</a:t>
            </a:r>
            <a:r>
              <a:rPr lang="zh-CN" altLang="en-US" sz="2399" b="1" dirty="0">
                <a:solidFill>
                  <a:prstClr val="black"/>
                </a:solidFill>
                <a:latin typeface="微软雅黑"/>
                <a:ea typeface="微软雅黑"/>
              </a:rPr>
              <a:t>）我的成绩不好，当我不认真听课或者我不完成教材里所有习题。</a:t>
            </a:r>
          </a:p>
        </p:txBody>
      </p:sp>
      <p:sp>
        <p:nvSpPr>
          <p:cNvPr id="5" name="对话气泡: 圆角矩形 4">
            <a:extLst>
              <a:ext uri="{FF2B5EF4-FFF2-40B4-BE49-F238E27FC236}">
                <a16:creationId xmlns:a16="http://schemas.microsoft.com/office/drawing/2014/main" id="{3242D562-A3E1-49E1-9030-6917D8D1E44F}"/>
              </a:ext>
            </a:extLst>
          </p:cNvPr>
          <p:cNvSpPr/>
          <p:nvPr/>
        </p:nvSpPr>
        <p:spPr>
          <a:xfrm>
            <a:off x="1490584" y="2753044"/>
            <a:ext cx="5718310" cy="538605"/>
          </a:xfrm>
          <a:prstGeom prst="wedgeRoundRectCallout">
            <a:avLst>
              <a:gd name="adj1" fmla="val -30640"/>
              <a:gd name="adj2" fmla="val -861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399" b="1" dirty="0">
                <a:solidFill>
                  <a:prstClr val="white"/>
                </a:solidFill>
                <a:latin typeface="微软雅黑"/>
              </a:rPr>
              <a:t>（</a:t>
            </a:r>
            <a:r>
              <a:rPr lang="en-US" altLang="zh-CN" sz="2399" b="1" dirty="0">
                <a:solidFill>
                  <a:prstClr val="white"/>
                </a:solidFill>
                <a:latin typeface="微软雅黑"/>
              </a:rPr>
              <a:t>1</a:t>
            </a:r>
            <a:r>
              <a:rPr lang="zh-CN" altLang="en-US" sz="2399" b="1" dirty="0">
                <a:solidFill>
                  <a:prstClr val="white"/>
                </a:solidFill>
                <a:latin typeface="微软雅黑"/>
              </a:rPr>
              <a:t>）</a:t>
            </a:r>
            <a:r>
              <a:rPr lang="en-US" altLang="zh-CN" sz="2399" b="1" dirty="0">
                <a:solidFill>
                  <a:prstClr val="white"/>
                </a:solidFill>
                <a:latin typeface="微软雅黑"/>
              </a:rPr>
              <a:t>¬(P∧Q)→¬R</a:t>
            </a:r>
            <a:r>
              <a:rPr lang="zh-CN" altLang="en-US" sz="2399" b="1" dirty="0">
                <a:solidFill>
                  <a:prstClr val="white"/>
                </a:solidFill>
                <a:latin typeface="微软雅黑"/>
              </a:rPr>
              <a:t>或</a:t>
            </a:r>
            <a:r>
              <a:rPr lang="en-US" altLang="zh-CN" sz="2399" b="1" dirty="0">
                <a:solidFill>
                  <a:prstClr val="white"/>
                </a:solidFill>
                <a:latin typeface="微软雅黑"/>
              </a:rPr>
              <a:t>R→(P∧Q)</a:t>
            </a:r>
            <a:endParaRPr lang="zh-CN" altLang="en-US" dirty="0"/>
          </a:p>
        </p:txBody>
      </p:sp>
      <p:sp>
        <p:nvSpPr>
          <p:cNvPr id="6" name="对话气泡: 圆角矩形 5">
            <a:extLst>
              <a:ext uri="{FF2B5EF4-FFF2-40B4-BE49-F238E27FC236}">
                <a16:creationId xmlns:a16="http://schemas.microsoft.com/office/drawing/2014/main" id="{06E263A0-273D-4E3D-A084-ED3B0B3A5EAE}"/>
              </a:ext>
            </a:extLst>
          </p:cNvPr>
          <p:cNvSpPr/>
          <p:nvPr/>
        </p:nvSpPr>
        <p:spPr>
          <a:xfrm>
            <a:off x="1490585" y="3879919"/>
            <a:ext cx="5718310" cy="609741"/>
          </a:xfrm>
          <a:prstGeom prst="wedgeRoundRectCallout">
            <a:avLst>
              <a:gd name="adj1" fmla="val -25131"/>
              <a:gd name="adj2" fmla="val -761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7890" defTabSz="1219261">
              <a:lnSpc>
                <a:spcPct val="150000"/>
              </a:lnSpc>
            </a:pPr>
            <a:r>
              <a:rPr lang="zh-CN" altLang="en-US" sz="2399" b="1" dirty="0">
                <a:solidFill>
                  <a:schemeClr val="bg1"/>
                </a:solidFill>
                <a:latin typeface="微软雅黑"/>
              </a:rPr>
              <a:t>（</a:t>
            </a:r>
            <a:r>
              <a:rPr lang="en-US" altLang="zh-CN" sz="2399" b="1" dirty="0">
                <a:solidFill>
                  <a:schemeClr val="bg1"/>
                </a:solidFill>
                <a:latin typeface="微软雅黑"/>
              </a:rPr>
              <a:t>2</a:t>
            </a:r>
            <a:r>
              <a:rPr lang="zh-CN" altLang="en-US" sz="2399" b="1" dirty="0">
                <a:solidFill>
                  <a:schemeClr val="bg1"/>
                </a:solidFill>
                <a:latin typeface="微软雅黑"/>
              </a:rPr>
              <a:t>）</a:t>
            </a:r>
            <a:r>
              <a:rPr lang="en-US" altLang="zh-CN" sz="2399" b="1" dirty="0">
                <a:solidFill>
                  <a:schemeClr val="bg1"/>
                </a:solidFill>
                <a:latin typeface="微软雅黑"/>
              </a:rPr>
              <a:t>R→(P∨Q)</a:t>
            </a:r>
            <a:endParaRPr lang="zh-CN" altLang="en-US" sz="2399" b="1" dirty="0">
              <a:solidFill>
                <a:schemeClr val="bg1"/>
              </a:solidFill>
              <a:latin typeface="微软雅黑"/>
            </a:endParaRPr>
          </a:p>
        </p:txBody>
      </p:sp>
      <p:sp>
        <p:nvSpPr>
          <p:cNvPr id="7" name="对话气泡: 圆角矩形 6">
            <a:extLst>
              <a:ext uri="{FF2B5EF4-FFF2-40B4-BE49-F238E27FC236}">
                <a16:creationId xmlns:a16="http://schemas.microsoft.com/office/drawing/2014/main" id="{9CE24C85-91E3-46B3-A8D9-46ABCACE1CC1}"/>
              </a:ext>
            </a:extLst>
          </p:cNvPr>
          <p:cNvSpPr/>
          <p:nvPr/>
        </p:nvSpPr>
        <p:spPr>
          <a:xfrm>
            <a:off x="1490585" y="5154438"/>
            <a:ext cx="5718310" cy="609741"/>
          </a:xfrm>
          <a:prstGeom prst="wedgeRoundRectCallout">
            <a:avLst>
              <a:gd name="adj1" fmla="val -14290"/>
              <a:gd name="adj2" fmla="val -861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7890" defTabSz="1219261">
              <a:lnSpc>
                <a:spcPct val="150000"/>
              </a:lnSpc>
            </a:pPr>
            <a:r>
              <a:rPr lang="zh-CN" altLang="en-US" sz="2399" b="1" dirty="0">
                <a:solidFill>
                  <a:schemeClr val="bg1"/>
                </a:solidFill>
                <a:latin typeface="微软雅黑"/>
              </a:rPr>
              <a:t>（</a:t>
            </a:r>
            <a:r>
              <a:rPr lang="en-US" altLang="zh-CN" sz="2399" b="1" dirty="0">
                <a:solidFill>
                  <a:schemeClr val="bg1"/>
                </a:solidFill>
                <a:latin typeface="微软雅黑"/>
              </a:rPr>
              <a:t>3</a:t>
            </a:r>
            <a:r>
              <a:rPr lang="zh-CN" altLang="en-US" sz="2399" b="1" dirty="0">
                <a:solidFill>
                  <a:schemeClr val="bg1"/>
                </a:solidFill>
                <a:latin typeface="微软雅黑"/>
              </a:rPr>
              <a:t>）</a:t>
            </a:r>
            <a:r>
              <a:rPr lang="en-US" altLang="zh-CN" sz="2399" b="1" dirty="0">
                <a:solidFill>
                  <a:schemeClr val="bg1"/>
                </a:solidFill>
                <a:latin typeface="微软雅黑"/>
              </a:rPr>
              <a:t>R→(P∧Q)</a:t>
            </a:r>
            <a:endParaRPr lang="zh-CN" altLang="en-US" sz="2399" b="1" dirty="0">
              <a:solidFill>
                <a:schemeClr val="bg1"/>
              </a:solidFill>
              <a:latin typeface="微软雅黑"/>
            </a:endParaRPr>
          </a:p>
        </p:txBody>
      </p:sp>
      <p:sp>
        <p:nvSpPr>
          <p:cNvPr id="8" name="对话气泡: 圆角矩形 7">
            <a:extLst>
              <a:ext uri="{FF2B5EF4-FFF2-40B4-BE49-F238E27FC236}">
                <a16:creationId xmlns:a16="http://schemas.microsoft.com/office/drawing/2014/main" id="{B2CCA59F-01EC-45A2-899B-AA355784D887}"/>
              </a:ext>
            </a:extLst>
          </p:cNvPr>
          <p:cNvSpPr/>
          <p:nvPr/>
        </p:nvSpPr>
        <p:spPr>
          <a:xfrm>
            <a:off x="1490584" y="6249847"/>
            <a:ext cx="5718310" cy="609741"/>
          </a:xfrm>
          <a:prstGeom prst="wedgeRoundRectCallout">
            <a:avLst>
              <a:gd name="adj1" fmla="val -19088"/>
              <a:gd name="adj2" fmla="val -528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7890" defTabSz="1219261">
              <a:lnSpc>
                <a:spcPct val="150000"/>
              </a:lnSpc>
            </a:pPr>
            <a:r>
              <a:rPr lang="zh-CN" altLang="en-US" sz="2399" b="1" dirty="0">
                <a:solidFill>
                  <a:schemeClr val="bg1"/>
                </a:solidFill>
                <a:latin typeface="微软雅黑"/>
              </a:rPr>
              <a:t>（</a:t>
            </a:r>
            <a:r>
              <a:rPr lang="en-US" altLang="zh-CN" sz="2399" b="1" dirty="0">
                <a:solidFill>
                  <a:schemeClr val="bg1"/>
                </a:solidFill>
                <a:latin typeface="微软雅黑"/>
              </a:rPr>
              <a:t>4</a:t>
            </a:r>
            <a:r>
              <a:rPr lang="zh-CN" altLang="en-US" sz="2399" b="1" dirty="0">
                <a:solidFill>
                  <a:schemeClr val="bg1"/>
                </a:solidFill>
                <a:latin typeface="微软雅黑"/>
              </a:rPr>
              <a:t>）</a:t>
            </a:r>
            <a:r>
              <a:rPr lang="en-US" altLang="zh-CN" sz="2399" b="1" dirty="0">
                <a:solidFill>
                  <a:schemeClr val="bg1"/>
                </a:solidFill>
                <a:latin typeface="微软雅黑"/>
              </a:rPr>
              <a:t>(¬P∨¬Q)→ R</a:t>
            </a:r>
            <a:r>
              <a:rPr lang="zh-CN" altLang="en-US" sz="2399" b="1" dirty="0">
                <a:solidFill>
                  <a:schemeClr val="bg1"/>
                </a:solidFill>
                <a:latin typeface="微软雅黑"/>
              </a:rPr>
              <a:t>。</a:t>
            </a:r>
            <a:endParaRPr lang="zh-CN" altLang="zh-CN" sz="2399" b="1" dirty="0">
              <a:solidFill>
                <a:schemeClr val="bg1"/>
              </a:solidFill>
              <a:latin typeface="微软雅黑"/>
            </a:endParaRPr>
          </a:p>
        </p:txBody>
      </p:sp>
    </p:spTree>
    <p:extLst>
      <p:ext uri="{BB962C8B-B14F-4D97-AF65-F5344CB8AC3E}">
        <p14:creationId xmlns:p14="http://schemas.microsoft.com/office/powerpoint/2010/main" val="128624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C793E4F7-AC30-4A11-8D4B-03A760484E7D}"/>
              </a:ext>
            </a:extLst>
          </p:cNvPr>
          <p:cNvGraphicFramePr>
            <a:graphicFrameLocks noGrp="1"/>
          </p:cNvGraphicFramePr>
          <p:nvPr>
            <p:extLst/>
          </p:nvPr>
        </p:nvGraphicFramePr>
        <p:xfrm>
          <a:off x="842895" y="1555754"/>
          <a:ext cx="10360201" cy="4951571"/>
        </p:xfrm>
        <a:graphic>
          <a:graphicData uri="http://schemas.openxmlformats.org/drawingml/2006/table">
            <a:tbl>
              <a:tblPr>
                <a:tableStyleId>{5C22544A-7EE6-4342-B048-85BDC9FD1C3A}</a:tableStyleId>
              </a:tblPr>
              <a:tblGrid>
                <a:gridCol w="2587978">
                  <a:extLst>
                    <a:ext uri="{9D8B030D-6E8A-4147-A177-3AD203B41FA5}">
                      <a16:colId xmlns:a16="http://schemas.microsoft.com/office/drawing/2014/main" val="730282050"/>
                    </a:ext>
                  </a:extLst>
                </a:gridCol>
                <a:gridCol w="5946756">
                  <a:extLst>
                    <a:ext uri="{9D8B030D-6E8A-4147-A177-3AD203B41FA5}">
                      <a16:colId xmlns:a16="http://schemas.microsoft.com/office/drawing/2014/main" val="4071712297"/>
                    </a:ext>
                  </a:extLst>
                </a:gridCol>
                <a:gridCol w="1825467">
                  <a:extLst>
                    <a:ext uri="{9D8B030D-6E8A-4147-A177-3AD203B41FA5}">
                      <a16:colId xmlns:a16="http://schemas.microsoft.com/office/drawing/2014/main" val="1190931102"/>
                    </a:ext>
                  </a:extLst>
                </a:gridCol>
              </a:tblGrid>
              <a:tr h="450143">
                <a:tc>
                  <a:txBody>
                    <a:bodyPr/>
                    <a:lstStyle/>
                    <a:p>
                      <a:pPr algn="ctr">
                        <a:spcAft>
                          <a:spcPts val="0"/>
                        </a:spcAft>
                      </a:pPr>
                      <a:r>
                        <a:rPr lang="zh-CN" sz="2400" b="1" kern="0" dirty="0">
                          <a:solidFill>
                            <a:srgbClr val="C00000"/>
                          </a:solidFill>
                          <a:effectLst/>
                          <a:latin typeface="+mn-ea"/>
                          <a:ea typeface="+mn-ea"/>
                        </a:rPr>
                        <a:t>自然语言描述</a:t>
                      </a:r>
                      <a:endParaRPr lang="zh-CN" sz="2400" b="1" kern="100" dirty="0">
                        <a:solidFill>
                          <a:srgbClr val="C00000"/>
                        </a:solidFill>
                        <a:effectLst/>
                        <a:latin typeface="+mn-ea"/>
                        <a:ea typeface="+mn-ea"/>
                        <a:cs typeface="黑体" panose="02010609060101010101" pitchFamily="49" charset="-122"/>
                      </a:endParaRPr>
                    </a:p>
                  </a:txBody>
                  <a:tcPr marL="17775" marR="17775" marT="0" marB="0">
                    <a:solidFill>
                      <a:schemeClr val="accent3">
                        <a:lumMod val="20000"/>
                        <a:lumOff val="80000"/>
                      </a:schemeClr>
                    </a:solidFill>
                  </a:tcPr>
                </a:tc>
                <a:tc>
                  <a:txBody>
                    <a:bodyPr/>
                    <a:lstStyle/>
                    <a:p>
                      <a:pPr algn="ctr">
                        <a:spcAft>
                          <a:spcPts val="0"/>
                        </a:spcAft>
                      </a:pPr>
                      <a:r>
                        <a:rPr lang="zh-CN" sz="2400" b="1" kern="0" dirty="0">
                          <a:solidFill>
                            <a:srgbClr val="C00000"/>
                          </a:solidFill>
                          <a:effectLst/>
                          <a:latin typeface="+mn-ea"/>
                          <a:ea typeface="+mn-ea"/>
                        </a:rPr>
                        <a:t>实例</a:t>
                      </a:r>
                      <a:r>
                        <a:rPr lang="en-US" sz="2400" b="1" kern="0" dirty="0">
                          <a:solidFill>
                            <a:srgbClr val="C00000"/>
                          </a:solidFill>
                          <a:effectLst/>
                          <a:latin typeface="+mn-ea"/>
                          <a:ea typeface="+mn-ea"/>
                        </a:rPr>
                        <a:t>(</a:t>
                      </a:r>
                      <a:r>
                        <a:rPr lang="zh-CN" sz="2400" b="1" kern="0" dirty="0">
                          <a:solidFill>
                            <a:srgbClr val="C00000"/>
                          </a:solidFill>
                          <a:effectLst/>
                          <a:latin typeface="+mn-ea"/>
                          <a:ea typeface="+mn-ea"/>
                        </a:rPr>
                        <a:t>设</a:t>
                      </a:r>
                      <a:r>
                        <a:rPr lang="en-US" sz="2400" b="1" kern="0" dirty="0">
                          <a:solidFill>
                            <a:srgbClr val="C00000"/>
                          </a:solidFill>
                          <a:effectLst/>
                          <a:latin typeface="+mn-ea"/>
                          <a:ea typeface="+mn-ea"/>
                        </a:rPr>
                        <a:t>P</a:t>
                      </a:r>
                      <a:r>
                        <a:rPr lang="zh-CN" sz="2400" b="1" kern="0" dirty="0">
                          <a:solidFill>
                            <a:srgbClr val="C00000"/>
                          </a:solidFill>
                          <a:effectLst/>
                          <a:latin typeface="+mn-ea"/>
                          <a:ea typeface="+mn-ea"/>
                        </a:rPr>
                        <a:t>：你来接我，</a:t>
                      </a:r>
                      <a:r>
                        <a:rPr lang="en-US" sz="2400" b="1" kern="0" dirty="0">
                          <a:solidFill>
                            <a:srgbClr val="C00000"/>
                          </a:solidFill>
                          <a:effectLst/>
                          <a:latin typeface="+mn-ea"/>
                          <a:ea typeface="+mn-ea"/>
                        </a:rPr>
                        <a:t>Q</a:t>
                      </a:r>
                      <a:r>
                        <a:rPr lang="zh-CN" sz="2400" b="1" kern="0" dirty="0">
                          <a:solidFill>
                            <a:srgbClr val="C00000"/>
                          </a:solidFill>
                          <a:effectLst/>
                          <a:latin typeface="+mn-ea"/>
                          <a:ea typeface="+mn-ea"/>
                        </a:rPr>
                        <a:t>：我去看电影</a:t>
                      </a:r>
                      <a:r>
                        <a:rPr lang="en-US" sz="2400" b="1" kern="0" dirty="0">
                          <a:solidFill>
                            <a:srgbClr val="C00000"/>
                          </a:solidFill>
                          <a:effectLst/>
                          <a:latin typeface="+mn-ea"/>
                          <a:ea typeface="+mn-ea"/>
                        </a:rPr>
                        <a:t>)</a:t>
                      </a:r>
                      <a:endParaRPr lang="zh-CN" sz="2400" b="1" kern="100" dirty="0">
                        <a:solidFill>
                          <a:srgbClr val="C00000"/>
                        </a:solidFill>
                        <a:effectLst/>
                        <a:latin typeface="+mn-ea"/>
                        <a:ea typeface="+mn-ea"/>
                        <a:cs typeface="黑体" panose="02010609060101010101" pitchFamily="49" charset="-122"/>
                      </a:endParaRPr>
                    </a:p>
                  </a:txBody>
                  <a:tcPr marL="17775" marR="17775" marT="0" marB="0">
                    <a:solidFill>
                      <a:schemeClr val="accent3">
                        <a:lumMod val="20000"/>
                        <a:lumOff val="80000"/>
                      </a:schemeClr>
                    </a:solidFill>
                  </a:tcPr>
                </a:tc>
                <a:tc>
                  <a:txBody>
                    <a:bodyPr/>
                    <a:lstStyle/>
                    <a:p>
                      <a:pPr algn="ctr">
                        <a:spcAft>
                          <a:spcPts val="0"/>
                        </a:spcAft>
                      </a:pPr>
                      <a:r>
                        <a:rPr lang="zh-CN" sz="2400" b="1" kern="0" dirty="0">
                          <a:solidFill>
                            <a:srgbClr val="C00000"/>
                          </a:solidFill>
                          <a:effectLst/>
                          <a:latin typeface="+mn-ea"/>
                          <a:ea typeface="+mn-ea"/>
                        </a:rPr>
                        <a:t>符号化结果</a:t>
                      </a:r>
                      <a:endParaRPr lang="zh-CN" sz="2400" b="1" kern="100" dirty="0">
                        <a:solidFill>
                          <a:srgbClr val="C00000"/>
                        </a:solidFill>
                        <a:effectLst/>
                        <a:latin typeface="+mn-ea"/>
                        <a:ea typeface="+mn-ea"/>
                        <a:cs typeface="黑体" panose="02010609060101010101" pitchFamily="49" charset="-122"/>
                      </a:endParaRPr>
                    </a:p>
                  </a:txBody>
                  <a:tcPr marL="17775" marR="17775" marT="0" marB="0">
                    <a:solidFill>
                      <a:schemeClr val="accent3">
                        <a:lumMod val="20000"/>
                        <a:lumOff val="80000"/>
                      </a:schemeClr>
                    </a:solidFill>
                  </a:tcPr>
                </a:tc>
                <a:extLst>
                  <a:ext uri="{0D108BD9-81ED-4DB2-BD59-A6C34878D82A}">
                    <a16:rowId xmlns:a16="http://schemas.microsoft.com/office/drawing/2014/main" val="4120375665"/>
                  </a:ext>
                </a:extLst>
              </a:tr>
              <a:tr h="450143">
                <a:tc>
                  <a:txBody>
                    <a:bodyPr/>
                    <a:lstStyle/>
                    <a:p>
                      <a:pPr algn="ctr">
                        <a:spcAft>
                          <a:spcPts val="0"/>
                        </a:spcAft>
                      </a:pPr>
                      <a:r>
                        <a:rPr lang="zh-CN" sz="2400" b="1" kern="0" dirty="0">
                          <a:effectLst/>
                          <a:latin typeface="+mn-ea"/>
                          <a:ea typeface="+mn-ea"/>
                        </a:rPr>
                        <a:t>如果</a:t>
                      </a:r>
                      <a:r>
                        <a:rPr lang="en-US" sz="2400" b="1" kern="0" dirty="0">
                          <a:effectLst/>
                          <a:latin typeface="+mn-ea"/>
                          <a:ea typeface="+mn-ea"/>
                        </a:rPr>
                        <a:t>P</a:t>
                      </a:r>
                      <a:r>
                        <a:rPr lang="zh-CN" sz="2400" b="1" kern="0" dirty="0">
                          <a:effectLst/>
                          <a:latin typeface="+mn-ea"/>
                          <a:ea typeface="+mn-ea"/>
                        </a:rPr>
                        <a:t>，那么</a:t>
                      </a:r>
                      <a:r>
                        <a:rPr lang="en-US" sz="2400" b="1" kern="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r>
                        <a:rPr lang="zh-CN" sz="2400" b="1" kern="0">
                          <a:effectLst/>
                          <a:latin typeface="+mn-ea"/>
                          <a:ea typeface="+mn-ea"/>
                        </a:rPr>
                        <a:t>如果你来接我，那么我去看电影</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en-US" sz="2400" b="1" kern="0">
                          <a:effectLst/>
                          <a:latin typeface="+mn-ea"/>
                          <a:ea typeface="+mn-ea"/>
                        </a:rPr>
                        <a:t>P→Q</a:t>
                      </a:r>
                      <a:endParaRPr lang="zh-CN" sz="2400" b="1" kern="10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3444913277"/>
                  </a:ext>
                </a:extLst>
              </a:tr>
              <a:tr h="450143">
                <a:tc>
                  <a:txBody>
                    <a:bodyPr/>
                    <a:lstStyle/>
                    <a:p>
                      <a:pPr algn="ctr">
                        <a:spcAft>
                          <a:spcPts val="0"/>
                        </a:spcAft>
                      </a:pPr>
                      <a:r>
                        <a:rPr lang="zh-CN" sz="2400" b="1" kern="0" dirty="0">
                          <a:effectLst/>
                          <a:latin typeface="+mn-ea"/>
                          <a:ea typeface="+mn-ea"/>
                        </a:rPr>
                        <a:t>因为</a:t>
                      </a:r>
                      <a:r>
                        <a:rPr lang="en-US" sz="2400" b="1" kern="0" dirty="0">
                          <a:effectLst/>
                          <a:latin typeface="+mn-ea"/>
                          <a:ea typeface="+mn-ea"/>
                        </a:rPr>
                        <a:t>P</a:t>
                      </a:r>
                      <a:r>
                        <a:rPr lang="zh-CN" sz="2400" b="1" kern="0" dirty="0">
                          <a:effectLst/>
                          <a:latin typeface="+mn-ea"/>
                          <a:ea typeface="+mn-ea"/>
                        </a:rPr>
                        <a:t>，所以</a:t>
                      </a:r>
                      <a:r>
                        <a:rPr lang="en-US" sz="2400" b="1" kern="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r>
                        <a:rPr lang="zh-CN" sz="2400" b="1" kern="0">
                          <a:effectLst/>
                          <a:latin typeface="+mn-ea"/>
                          <a:ea typeface="+mn-ea"/>
                        </a:rPr>
                        <a:t>因为你来接我，所以我去看电影</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en-US" sz="2400" b="1" kern="0">
                          <a:effectLst/>
                          <a:latin typeface="+mn-ea"/>
                          <a:ea typeface="+mn-ea"/>
                        </a:rPr>
                        <a:t>P→Q</a:t>
                      </a:r>
                      <a:endParaRPr lang="zh-CN" sz="2400" b="1" kern="10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520658294"/>
                  </a:ext>
                </a:extLst>
              </a:tr>
              <a:tr h="450143">
                <a:tc>
                  <a:txBody>
                    <a:bodyPr/>
                    <a:lstStyle/>
                    <a:p>
                      <a:pPr algn="ctr">
                        <a:spcAft>
                          <a:spcPts val="0"/>
                        </a:spcAft>
                      </a:pPr>
                      <a:r>
                        <a:rPr lang="zh-CN" sz="2400" b="1" kern="0">
                          <a:effectLst/>
                          <a:latin typeface="+mn-ea"/>
                          <a:ea typeface="+mn-ea"/>
                        </a:rPr>
                        <a:t>只要</a:t>
                      </a:r>
                      <a:r>
                        <a:rPr lang="en-US" sz="2400" b="1" kern="0">
                          <a:effectLst/>
                          <a:latin typeface="+mn-ea"/>
                          <a:ea typeface="+mn-ea"/>
                        </a:rPr>
                        <a:t>P</a:t>
                      </a:r>
                      <a:r>
                        <a:rPr lang="zh-CN" sz="2400" b="1" kern="0">
                          <a:effectLst/>
                          <a:latin typeface="+mn-ea"/>
                          <a:ea typeface="+mn-ea"/>
                        </a:rPr>
                        <a:t>，就</a:t>
                      </a:r>
                      <a:r>
                        <a:rPr lang="en-US" sz="2400" b="1" kern="0">
                          <a:effectLst/>
                          <a:latin typeface="+mn-ea"/>
                          <a:ea typeface="+mn-ea"/>
                        </a:rPr>
                        <a:t>Q</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zh-CN" sz="2400" b="1" kern="0">
                          <a:effectLst/>
                          <a:latin typeface="+mn-ea"/>
                          <a:ea typeface="+mn-ea"/>
                        </a:rPr>
                        <a:t>只要你来接我，我就去看电影</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en-US" sz="2400" b="1" kern="0">
                          <a:effectLst/>
                          <a:latin typeface="+mn-ea"/>
                          <a:ea typeface="+mn-ea"/>
                        </a:rPr>
                        <a:t>P→Q</a:t>
                      </a:r>
                      <a:endParaRPr lang="zh-CN" sz="2400" b="1" kern="10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3931792650"/>
                  </a:ext>
                </a:extLst>
              </a:tr>
              <a:tr h="900285">
                <a:tc>
                  <a:txBody>
                    <a:bodyPr/>
                    <a:lstStyle/>
                    <a:p>
                      <a:pPr algn="ctr">
                        <a:spcAft>
                          <a:spcPts val="0"/>
                        </a:spcAft>
                      </a:pPr>
                      <a:r>
                        <a:rPr lang="en-US" sz="2400" b="1" kern="0">
                          <a:effectLst/>
                          <a:latin typeface="+mn-ea"/>
                          <a:ea typeface="+mn-ea"/>
                        </a:rPr>
                        <a:t>P</a:t>
                      </a:r>
                      <a:r>
                        <a:rPr lang="zh-CN" sz="2400" b="1" kern="0">
                          <a:effectLst/>
                          <a:latin typeface="+mn-ea"/>
                          <a:ea typeface="+mn-ea"/>
                        </a:rPr>
                        <a:t>仅当</a:t>
                      </a:r>
                      <a:r>
                        <a:rPr lang="en-US" sz="2400" b="1" kern="0">
                          <a:effectLst/>
                          <a:latin typeface="+mn-ea"/>
                          <a:ea typeface="+mn-ea"/>
                        </a:rPr>
                        <a:t>Q</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zh-CN" sz="2400" b="1" kern="0">
                          <a:effectLst/>
                          <a:latin typeface="+mn-ea"/>
                          <a:ea typeface="+mn-ea"/>
                        </a:rPr>
                        <a:t>你来接我仅当我去看电影</a:t>
                      </a:r>
                      <a:r>
                        <a:rPr lang="en-US" sz="2400" b="1" kern="0">
                          <a:effectLst/>
                          <a:latin typeface="+mn-ea"/>
                          <a:ea typeface="+mn-ea"/>
                        </a:rPr>
                        <a:t>(</a:t>
                      </a:r>
                      <a:r>
                        <a:rPr lang="zh-CN" sz="2400" b="1" kern="0">
                          <a:effectLst/>
                          <a:latin typeface="+mn-ea"/>
                          <a:ea typeface="+mn-ea"/>
                        </a:rPr>
                        <a:t>你来接我为真的惟一途径是我去看电影为真</a:t>
                      </a:r>
                      <a:r>
                        <a:rPr lang="en-US" sz="2400" b="1" kern="0">
                          <a:effectLst/>
                          <a:latin typeface="+mn-ea"/>
                          <a:ea typeface="+mn-ea"/>
                        </a:rPr>
                        <a:t>)</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en-US" sz="2400" b="1" kern="0">
                          <a:effectLst/>
                          <a:latin typeface="+mn-ea"/>
                          <a:ea typeface="+mn-ea"/>
                        </a:rPr>
                        <a:t>P→Q</a:t>
                      </a:r>
                      <a:endParaRPr lang="zh-CN" sz="2400" b="1" kern="10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510654285"/>
                  </a:ext>
                </a:extLst>
              </a:tr>
              <a:tr h="450143">
                <a:tc>
                  <a:txBody>
                    <a:bodyPr/>
                    <a:lstStyle/>
                    <a:p>
                      <a:pPr algn="ctr">
                        <a:spcAft>
                          <a:spcPts val="0"/>
                        </a:spcAft>
                      </a:pPr>
                      <a:r>
                        <a:rPr lang="en-US" sz="2400" b="1" kern="0">
                          <a:effectLst/>
                          <a:latin typeface="+mn-ea"/>
                          <a:ea typeface="+mn-ea"/>
                        </a:rPr>
                        <a:t>P</a:t>
                      </a:r>
                      <a:r>
                        <a:rPr lang="zh-CN" sz="2400" b="1" kern="0">
                          <a:effectLst/>
                          <a:latin typeface="+mn-ea"/>
                          <a:ea typeface="+mn-ea"/>
                        </a:rPr>
                        <a:t>当</a:t>
                      </a:r>
                      <a:r>
                        <a:rPr lang="en-US" sz="2400" b="1" kern="0">
                          <a:effectLst/>
                          <a:latin typeface="+mn-ea"/>
                          <a:ea typeface="+mn-ea"/>
                        </a:rPr>
                        <a:t>Q</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zh-CN" sz="2400" b="1" kern="0">
                          <a:effectLst/>
                          <a:latin typeface="+mn-ea"/>
                          <a:ea typeface="+mn-ea"/>
                        </a:rPr>
                        <a:t>你来接我当我去看电影</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en-US" sz="2400" b="1" kern="0">
                          <a:effectLst/>
                          <a:latin typeface="+mn-ea"/>
                          <a:ea typeface="+mn-ea"/>
                        </a:rPr>
                        <a:t>Q→P</a:t>
                      </a:r>
                      <a:endParaRPr lang="zh-CN" sz="2400" b="1" kern="10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4099309122"/>
                  </a:ext>
                </a:extLst>
              </a:tr>
              <a:tr h="900285">
                <a:tc>
                  <a:txBody>
                    <a:bodyPr/>
                    <a:lstStyle/>
                    <a:p>
                      <a:pPr algn="ctr">
                        <a:spcAft>
                          <a:spcPts val="0"/>
                        </a:spcAft>
                      </a:pPr>
                      <a:r>
                        <a:rPr lang="zh-CN" sz="2400" b="1" kern="0">
                          <a:effectLst/>
                          <a:latin typeface="+mn-ea"/>
                          <a:ea typeface="+mn-ea"/>
                        </a:rPr>
                        <a:t>只有</a:t>
                      </a:r>
                      <a:r>
                        <a:rPr lang="en-US" sz="2400" b="1" kern="0">
                          <a:effectLst/>
                          <a:latin typeface="+mn-ea"/>
                          <a:ea typeface="+mn-ea"/>
                        </a:rPr>
                        <a:t>P</a:t>
                      </a:r>
                      <a:r>
                        <a:rPr lang="zh-CN" sz="2400" b="1" kern="0">
                          <a:effectLst/>
                          <a:latin typeface="+mn-ea"/>
                          <a:ea typeface="+mn-ea"/>
                        </a:rPr>
                        <a:t>，才</a:t>
                      </a:r>
                      <a:r>
                        <a:rPr lang="en-US" sz="2400" b="1" kern="0">
                          <a:effectLst/>
                          <a:latin typeface="+mn-ea"/>
                          <a:ea typeface="+mn-ea"/>
                        </a:rPr>
                        <a:t>Q</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zh-CN" sz="2400" b="1" kern="0">
                          <a:effectLst/>
                          <a:latin typeface="+mn-ea"/>
                          <a:ea typeface="+mn-ea"/>
                        </a:rPr>
                        <a:t>只有你来接我，我才去看电影</a:t>
                      </a:r>
                      <a:r>
                        <a:rPr lang="en-US" sz="2400" b="1" kern="0">
                          <a:effectLst/>
                          <a:latin typeface="+mn-ea"/>
                          <a:ea typeface="+mn-ea"/>
                        </a:rPr>
                        <a:t>(</a:t>
                      </a:r>
                      <a:r>
                        <a:rPr lang="zh-CN" sz="2400" b="1" kern="0">
                          <a:effectLst/>
                          <a:latin typeface="+mn-ea"/>
                          <a:ea typeface="+mn-ea"/>
                        </a:rPr>
                        <a:t>如果我去看电影，你肯定来接我了</a:t>
                      </a:r>
                      <a:r>
                        <a:rPr lang="en-US" sz="2400" b="1" kern="0">
                          <a:effectLst/>
                          <a:latin typeface="+mn-ea"/>
                          <a:ea typeface="+mn-ea"/>
                        </a:rPr>
                        <a:t>)</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en-US" sz="2400" b="1" kern="0">
                          <a:effectLst/>
                          <a:latin typeface="+mn-ea"/>
                          <a:ea typeface="+mn-ea"/>
                        </a:rPr>
                        <a:t>Q→P</a:t>
                      </a:r>
                      <a:endParaRPr lang="zh-CN" sz="2400" b="1" kern="10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336439862"/>
                  </a:ext>
                </a:extLst>
              </a:tr>
              <a:tr h="450143">
                <a:tc>
                  <a:txBody>
                    <a:bodyPr/>
                    <a:lstStyle/>
                    <a:p>
                      <a:pPr algn="ctr">
                        <a:spcAft>
                          <a:spcPts val="0"/>
                        </a:spcAft>
                      </a:pPr>
                      <a:r>
                        <a:rPr lang="zh-CN" sz="2400" b="1" kern="0">
                          <a:effectLst/>
                          <a:latin typeface="+mn-ea"/>
                          <a:ea typeface="+mn-ea"/>
                        </a:rPr>
                        <a:t>没有</a:t>
                      </a:r>
                      <a:r>
                        <a:rPr lang="en-US" sz="2400" b="1" kern="0">
                          <a:effectLst/>
                          <a:latin typeface="+mn-ea"/>
                          <a:ea typeface="+mn-ea"/>
                        </a:rPr>
                        <a:t>P</a:t>
                      </a:r>
                      <a:r>
                        <a:rPr lang="zh-CN" sz="2400" b="1" kern="0">
                          <a:effectLst/>
                          <a:latin typeface="+mn-ea"/>
                          <a:ea typeface="+mn-ea"/>
                        </a:rPr>
                        <a:t>，就没有</a:t>
                      </a:r>
                      <a:r>
                        <a:rPr lang="en-US" sz="2400" b="1" kern="0">
                          <a:effectLst/>
                          <a:latin typeface="+mn-ea"/>
                          <a:ea typeface="+mn-ea"/>
                        </a:rPr>
                        <a:t>Q</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zh-CN" sz="2400" b="1" kern="0">
                          <a:effectLst/>
                          <a:latin typeface="+mn-ea"/>
                          <a:ea typeface="+mn-ea"/>
                        </a:rPr>
                        <a:t>你没有来接我，我就没有去看电影</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en-US" sz="2400" b="1" kern="0">
                          <a:effectLst/>
                          <a:latin typeface="+mn-ea"/>
                          <a:ea typeface="+mn-ea"/>
                        </a:rPr>
                        <a:t>Q→P</a:t>
                      </a:r>
                      <a:endParaRPr lang="zh-CN" sz="2400" b="1" kern="10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3520725706"/>
                  </a:ext>
                </a:extLst>
              </a:tr>
              <a:tr h="450143">
                <a:tc>
                  <a:txBody>
                    <a:bodyPr/>
                    <a:lstStyle/>
                    <a:p>
                      <a:pPr algn="ctr">
                        <a:spcAft>
                          <a:spcPts val="0"/>
                        </a:spcAft>
                      </a:pPr>
                      <a:r>
                        <a:rPr lang="zh-CN" sz="2400" b="1" kern="0">
                          <a:effectLst/>
                          <a:latin typeface="+mn-ea"/>
                          <a:ea typeface="+mn-ea"/>
                        </a:rPr>
                        <a:t>除非</a:t>
                      </a:r>
                      <a:r>
                        <a:rPr lang="en-US" sz="2400" b="1" kern="0">
                          <a:effectLst/>
                          <a:latin typeface="+mn-ea"/>
                          <a:ea typeface="+mn-ea"/>
                        </a:rPr>
                        <a:t>P</a:t>
                      </a:r>
                      <a:r>
                        <a:rPr lang="zh-CN" sz="2400" b="1" kern="0">
                          <a:effectLst/>
                          <a:latin typeface="+mn-ea"/>
                          <a:ea typeface="+mn-ea"/>
                        </a:rPr>
                        <a:t>，否则非</a:t>
                      </a:r>
                      <a:r>
                        <a:rPr lang="en-US" sz="2400" b="1" kern="0">
                          <a:effectLst/>
                          <a:latin typeface="+mn-ea"/>
                          <a:ea typeface="+mn-ea"/>
                        </a:rPr>
                        <a:t>Q</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zh-CN" sz="2400" b="1" kern="0">
                          <a:effectLst/>
                          <a:latin typeface="+mn-ea"/>
                          <a:ea typeface="+mn-ea"/>
                        </a:rPr>
                        <a:t>除非你来接我，否则我就不去看电影</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en-US" sz="2400" b="1" kern="0" dirty="0">
                          <a:effectLst/>
                          <a:latin typeface="+mn-ea"/>
                          <a:ea typeface="+mn-ea"/>
                        </a:rPr>
                        <a:t>Q→P</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1120093558"/>
                  </a:ext>
                </a:extLst>
              </a:tr>
            </a:tbl>
          </a:graphicData>
        </a:graphic>
      </p:graphicFrame>
      <p:sp>
        <p:nvSpPr>
          <p:cNvPr id="3" name="矩形 2">
            <a:extLst>
              <a:ext uri="{FF2B5EF4-FFF2-40B4-BE49-F238E27FC236}">
                <a16:creationId xmlns:a16="http://schemas.microsoft.com/office/drawing/2014/main" id="{6B030DA8-DB42-40CB-9AC2-6DA21EE7F6D0}"/>
              </a:ext>
            </a:extLst>
          </p:cNvPr>
          <p:cNvSpPr/>
          <p:nvPr/>
        </p:nvSpPr>
        <p:spPr>
          <a:xfrm>
            <a:off x="842896" y="992100"/>
            <a:ext cx="4269486" cy="461532"/>
          </a:xfrm>
          <a:prstGeom prst="rect">
            <a:avLst/>
          </a:prstGeom>
        </p:spPr>
        <p:txBody>
          <a:bodyPr wrap="none">
            <a:spAutoFit/>
          </a:bodyPr>
          <a:lstStyle/>
          <a:p>
            <a:pPr defTabSz="1219261"/>
            <a:r>
              <a:rPr lang="zh-CN" altLang="zh-CN" sz="2399" b="1" dirty="0">
                <a:solidFill>
                  <a:srgbClr val="1157AB"/>
                </a:solidFill>
                <a:latin typeface="Arial"/>
                <a:ea typeface="微软雅黑"/>
              </a:rPr>
              <a:t>常见的几种条件关系描述方法</a:t>
            </a:r>
            <a:r>
              <a:rPr lang="en-US" altLang="zh-CN" sz="2399" b="1" dirty="0">
                <a:solidFill>
                  <a:srgbClr val="1157AB"/>
                </a:solidFill>
                <a:latin typeface="Arial"/>
                <a:ea typeface="微软雅黑"/>
              </a:rPr>
              <a:t>.</a:t>
            </a:r>
            <a:endParaRPr lang="zh-CN" altLang="en-US" sz="2399" b="1" dirty="0">
              <a:solidFill>
                <a:srgbClr val="1157AB"/>
              </a:solidFill>
              <a:latin typeface="Arial"/>
              <a:ea typeface="微软雅黑"/>
            </a:endParaRPr>
          </a:p>
        </p:txBody>
      </p:sp>
      <p:sp>
        <p:nvSpPr>
          <p:cNvPr id="4" name="矩形 3">
            <a:extLst>
              <a:ext uri="{FF2B5EF4-FFF2-40B4-BE49-F238E27FC236}">
                <a16:creationId xmlns:a16="http://schemas.microsoft.com/office/drawing/2014/main" id="{B13EDA07-8012-44B6-9D8A-8A0A0BD0BC89}"/>
              </a:ext>
            </a:extLst>
          </p:cNvPr>
          <p:cNvSpPr/>
          <p:nvPr/>
        </p:nvSpPr>
        <p:spPr>
          <a:xfrm>
            <a:off x="842897" y="230320"/>
            <a:ext cx="799987" cy="580889"/>
          </a:xfrm>
          <a:prstGeom prst="rect">
            <a:avLst/>
          </a:prstGeom>
        </p:spPr>
        <p:txBody>
          <a:bodyPr wrap="none">
            <a:spAutoFit/>
          </a:bodyPr>
          <a:lstStyle/>
          <a:p>
            <a:pPr defTabSz="1219261">
              <a:lnSpc>
                <a:spcPct val="150000"/>
              </a:lnSpc>
            </a:pPr>
            <a:r>
              <a:rPr lang="zh-CN" altLang="en-US" sz="2399" b="1" dirty="0">
                <a:solidFill>
                  <a:prstClr val="white"/>
                </a:solidFill>
                <a:latin typeface="微软雅黑"/>
                <a:ea typeface="微软雅黑"/>
              </a:rPr>
              <a:t>总结</a:t>
            </a:r>
          </a:p>
        </p:txBody>
      </p:sp>
    </p:spTree>
    <p:extLst>
      <p:ext uri="{BB962C8B-B14F-4D97-AF65-F5344CB8AC3E}">
        <p14:creationId xmlns:p14="http://schemas.microsoft.com/office/powerpoint/2010/main" val="1601567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400" cy="5510051"/>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9" name="矩形 28"/>
          <p:cNvSpPr/>
          <p:nvPr/>
        </p:nvSpPr>
        <p:spPr>
          <a:xfrm>
            <a:off x="5757541" y="3451078"/>
            <a:ext cx="4913633" cy="439022"/>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chemeClr val="bg1"/>
              </a:solidFill>
              <a:effectLst/>
              <a:uLnTx/>
              <a:uFillTx/>
              <a:latin typeface="Arial"/>
              <a:ea typeface="微软雅黑"/>
              <a:cs typeface="+mn-cs"/>
            </a:endParaRPr>
          </a:p>
        </p:txBody>
      </p:sp>
      <p:sp>
        <p:nvSpPr>
          <p:cNvPr id="17" name="TextBox 1"/>
          <p:cNvSpPr txBox="1"/>
          <p:nvPr/>
        </p:nvSpPr>
        <p:spPr>
          <a:xfrm>
            <a:off x="7013575" y="2368891"/>
            <a:ext cx="1231106" cy="369353"/>
          </a:xfrm>
          <a:prstGeom prst="rect">
            <a:avLst/>
          </a:prstGeom>
          <a:noFill/>
          <a:ln>
            <a:noFill/>
          </a:ln>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effectLst/>
                <a:uLnTx/>
                <a:uFillTx/>
                <a:latin typeface="Microsoft YaHei UI" pitchFamily="18" charset="0"/>
                <a:ea typeface="微软雅黑"/>
                <a:cs typeface="Microsoft YaHei UI" pitchFamily="18" charset="0"/>
              </a:rPr>
              <a:t>历史人物</a:t>
            </a:r>
          </a:p>
        </p:txBody>
      </p:sp>
      <p:sp>
        <p:nvSpPr>
          <p:cNvPr id="18" name="TextBox 1"/>
          <p:cNvSpPr txBox="1"/>
          <p:nvPr/>
        </p:nvSpPr>
        <p:spPr>
          <a:xfrm>
            <a:off x="7013575" y="1771674"/>
            <a:ext cx="2769989" cy="369353"/>
          </a:xfrm>
          <a:prstGeom prst="rect">
            <a:avLst/>
          </a:prstGeom>
          <a:noFill/>
        </p:spPr>
        <p:txBody>
          <a:bodyPr wrap="none" lIns="0" tIns="0" rIns="0" bIns="60981" rtlCol="0">
            <a:spAutoFit/>
          </a:bodyPr>
          <a:lstStyle/>
          <a:p>
            <a:pPr lvl="0">
              <a:lnSpc>
                <a:spcPts val="2401"/>
              </a:lnSpc>
            </a:pPr>
            <a:r>
              <a:rPr lang="zh-CN" altLang="en-US" b="1" dirty="0">
                <a:latin typeface="Microsoft YaHei UI" pitchFamily="18" charset="0"/>
                <a:cs typeface="Microsoft YaHei UI" pitchFamily="18" charset="0"/>
              </a:rPr>
              <a:t>本章导读及学习要求</a:t>
            </a:r>
          </a:p>
        </p:txBody>
      </p:sp>
      <p:sp>
        <p:nvSpPr>
          <p:cNvPr id="47" name="TextBox 1"/>
          <p:cNvSpPr txBox="1"/>
          <p:nvPr/>
        </p:nvSpPr>
        <p:spPr>
          <a:xfrm>
            <a:off x="7013575" y="2945958"/>
            <a:ext cx="246221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命题与命题联结词</a:t>
            </a:r>
          </a:p>
        </p:txBody>
      </p:sp>
      <p:sp>
        <p:nvSpPr>
          <p:cNvPr id="48" name="TextBox 1"/>
          <p:cNvSpPr txBox="1"/>
          <p:nvPr/>
        </p:nvSpPr>
        <p:spPr>
          <a:xfrm>
            <a:off x="7013575" y="3549826"/>
            <a:ext cx="3385542"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icrosoft YaHei UI" pitchFamily="18" charset="0"/>
                <a:ea typeface="微软雅黑"/>
                <a:cs typeface="Microsoft YaHei UI" pitchFamily="18" charset="0"/>
              </a:rPr>
              <a:t>命题公式、解释与真值表</a:t>
            </a:r>
          </a:p>
        </p:txBody>
      </p:sp>
      <p:sp>
        <p:nvSpPr>
          <p:cNvPr id="51" name="Freeform 3"/>
          <p:cNvSpPr/>
          <p:nvPr/>
        </p:nvSpPr>
        <p:spPr>
          <a:xfrm>
            <a:off x="6695261" y="1305604"/>
            <a:ext cx="45719" cy="5024095"/>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a:ea typeface="微软雅黑"/>
              <a:cs typeface="+mn-cs"/>
            </a:endParaRPr>
          </a:p>
        </p:txBody>
      </p:sp>
      <p:sp>
        <p:nvSpPr>
          <p:cNvPr id="52" name="Freeform 3"/>
          <p:cNvSpPr/>
          <p:nvPr/>
        </p:nvSpPr>
        <p:spPr>
          <a:xfrm>
            <a:off x="6632575" y="181272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Freeform 3"/>
          <p:cNvSpPr/>
          <p:nvPr/>
        </p:nvSpPr>
        <p:spPr>
          <a:xfrm>
            <a:off x="6632575" y="241969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Freeform 3"/>
          <p:cNvSpPr/>
          <p:nvPr/>
        </p:nvSpPr>
        <p:spPr>
          <a:xfrm>
            <a:off x="6632575" y="30511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Freeform 3"/>
          <p:cNvSpPr/>
          <p:nvPr/>
        </p:nvSpPr>
        <p:spPr>
          <a:xfrm>
            <a:off x="6632575" y="35923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6" name="TextBox 1"/>
          <p:cNvSpPr txBox="1"/>
          <p:nvPr/>
        </p:nvSpPr>
        <p:spPr>
          <a:xfrm>
            <a:off x="6048108" y="1777080"/>
            <a:ext cx="426399"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Arial"/>
                <a:ea typeface="微软雅黑"/>
                <a:cs typeface="Microsoft YaHei UI" pitchFamily="18" charset="0"/>
              </a:rPr>
              <a:t>   1</a:t>
            </a:r>
            <a:endParaRPr kumimoji="0" lang="zh-CN" altLang="en-US" sz="2400" b="1" i="0" u="none" strike="noStrike" kern="1200" cap="none" spc="0" normalizeH="0" baseline="0" noProof="0" dirty="0">
              <a:ln>
                <a:noFill/>
              </a:ln>
              <a:solidFill>
                <a:prstClr val="white"/>
              </a:solidFill>
              <a:effectLst/>
              <a:uLnTx/>
              <a:uFillTx/>
              <a:latin typeface="Arial"/>
              <a:ea typeface="微软雅黑"/>
              <a:cs typeface="Microsoft YaHei UI" pitchFamily="18" charset="0"/>
            </a:endParaRP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marL="0" marR="0" lvl="0" indent="0" algn="l" defTabSz="1219627" rtl="0" eaLnBrk="1" fontAlgn="auto" latinLnBrk="0" hangingPunct="1">
              <a:lnSpc>
                <a:spcPts val="6936"/>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4197DF"/>
                </a:solidFill>
                <a:effectLst/>
                <a:uLnTx/>
                <a:uFillTx/>
                <a:latin typeface="Microsoft YaHei UI" pitchFamily="18" charset="0"/>
                <a:ea typeface="微软雅黑"/>
                <a:cs typeface="Microsoft YaHei UI" pitchFamily="18" charset="0"/>
              </a:rPr>
              <a:t>内容导航</a:t>
            </a:r>
            <a:endParaRPr kumimoji="0" lang="en-US" altLang="zh-CN" sz="3600" b="1" i="0" u="none" strike="noStrike" kern="1200" cap="none" spc="0" normalizeH="0" baseline="0" noProof="0" dirty="0">
              <a:ln>
                <a:noFill/>
              </a:ln>
              <a:solidFill>
                <a:srgbClr val="4197DF"/>
              </a:solidFill>
              <a:effectLst/>
              <a:uLnTx/>
              <a:uFillTx/>
              <a:latin typeface="Microsoft YaHei UI" pitchFamily="18" charset="0"/>
              <a:ea typeface="微软雅黑"/>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marL="0" marR="0" lvl="0" indent="0" algn="dist" defTabSz="1219627" rtl="0" eaLnBrk="1" fontAlgn="auto" latinLnBrk="0" hangingPunct="1">
              <a:lnSpc>
                <a:spcPts val="1601"/>
              </a:lnSpc>
              <a:spcBef>
                <a:spcPts val="0"/>
              </a:spcBef>
              <a:spcAft>
                <a:spcPts val="0"/>
              </a:spcAft>
              <a:buClrTx/>
              <a:buSzTx/>
              <a:buFontTx/>
              <a:buNone/>
              <a:tabLst/>
              <a:defRPr/>
            </a:pPr>
            <a:r>
              <a:rPr kumimoji="0" lang="en-US" altLang="zh-CN" sz="1900" b="1" i="0" u="none" strike="noStrike" kern="1200" cap="none" spc="0" normalizeH="0" baseline="0" noProof="0" dirty="0">
                <a:ln>
                  <a:noFill/>
                </a:ln>
                <a:solidFill>
                  <a:srgbClr val="4197DF"/>
                </a:solidFill>
                <a:effectLst/>
                <a:uLnTx/>
                <a:uFillTx/>
                <a:latin typeface="Times New Roman" pitchFamily="18" charset="0"/>
                <a:ea typeface="微软雅黑"/>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TextBox 1"/>
          <p:cNvSpPr txBox="1"/>
          <p:nvPr/>
        </p:nvSpPr>
        <p:spPr>
          <a:xfrm>
            <a:off x="7013575" y="4191794"/>
            <a:ext cx="2794035"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公式的标准型</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a:t>
            </a: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范式</a:t>
            </a:r>
          </a:p>
        </p:txBody>
      </p:sp>
      <p:sp>
        <p:nvSpPr>
          <p:cNvPr id="39" name="TextBox 1"/>
          <p:cNvSpPr txBox="1"/>
          <p:nvPr/>
        </p:nvSpPr>
        <p:spPr>
          <a:xfrm>
            <a:off x="7000875" y="4775994"/>
            <a:ext cx="2769989"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prstClr val="black"/>
                </a:solidFill>
                <a:effectLst/>
                <a:uLnTx/>
                <a:uFillTx/>
                <a:latin typeface="Arial"/>
                <a:ea typeface="微软雅黑"/>
                <a:cs typeface="+mn-cs"/>
              </a:rPr>
              <a:t>命题逻辑的推理理论</a:t>
            </a:r>
            <a:endPar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endParaRPr>
          </a:p>
        </p:txBody>
      </p:sp>
      <p:sp>
        <p:nvSpPr>
          <p:cNvPr id="40" name="Freeform 3"/>
          <p:cNvSpPr/>
          <p:nvPr/>
        </p:nvSpPr>
        <p:spPr>
          <a:xfrm>
            <a:off x="6632575" y="423657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Freeform 3"/>
          <p:cNvSpPr/>
          <p:nvPr/>
        </p:nvSpPr>
        <p:spPr>
          <a:xfrm>
            <a:off x="6632575" y="481914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42" name="TextBox 1"/>
          <p:cNvSpPr txBox="1"/>
          <p:nvPr/>
        </p:nvSpPr>
        <p:spPr>
          <a:xfrm>
            <a:off x="6048108" y="2972594"/>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2.1</a:t>
            </a:r>
          </a:p>
        </p:txBody>
      </p:sp>
      <p:sp>
        <p:nvSpPr>
          <p:cNvPr id="43" name="TextBox 1"/>
          <p:cNvSpPr txBox="1"/>
          <p:nvPr/>
        </p:nvSpPr>
        <p:spPr>
          <a:xfrm>
            <a:off x="6048108" y="3531394"/>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bg1"/>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schemeClr val="bg1"/>
                </a:solidFill>
                <a:effectLst/>
                <a:uLnTx/>
                <a:uFillTx/>
                <a:latin typeface="Microsoft YaHei UI" pitchFamily="18" charset="0"/>
                <a:ea typeface="微软雅黑"/>
                <a:cs typeface="Microsoft YaHei UI" pitchFamily="18" charset="0"/>
              </a:rPr>
              <a:t>2.2</a:t>
            </a:r>
          </a:p>
        </p:txBody>
      </p:sp>
      <p:sp>
        <p:nvSpPr>
          <p:cNvPr id="44" name="TextBox 1"/>
          <p:cNvSpPr txBox="1"/>
          <p:nvPr/>
        </p:nvSpPr>
        <p:spPr>
          <a:xfrm>
            <a:off x="6048108" y="4185778"/>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2.3</a:t>
            </a:r>
          </a:p>
        </p:txBody>
      </p:sp>
      <p:sp>
        <p:nvSpPr>
          <p:cNvPr id="45" name="TextBox 1"/>
          <p:cNvSpPr txBox="1"/>
          <p:nvPr/>
        </p:nvSpPr>
        <p:spPr>
          <a:xfrm>
            <a:off x="6048108" y="4789362"/>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2.4</a:t>
            </a:r>
          </a:p>
        </p:txBody>
      </p:sp>
      <p:sp>
        <p:nvSpPr>
          <p:cNvPr id="77" name="等腰三角形 76"/>
          <p:cNvSpPr/>
          <p:nvPr/>
        </p:nvSpPr>
        <p:spPr>
          <a:xfrm>
            <a:off x="6190430" y="1686470"/>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78" name="等腰三角形 77"/>
          <p:cNvSpPr/>
          <p:nvPr/>
        </p:nvSpPr>
        <p:spPr>
          <a:xfrm>
            <a:off x="6169707" y="235082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a:ea typeface="微软雅黑"/>
              <a:cs typeface="+mn-cs"/>
            </a:endParaRPr>
          </a:p>
        </p:txBody>
      </p:sp>
      <p:sp>
        <p:nvSpPr>
          <p:cNvPr id="80" name="TextBox 1"/>
          <p:cNvSpPr txBox="1"/>
          <p:nvPr/>
        </p:nvSpPr>
        <p:spPr>
          <a:xfrm>
            <a:off x="7018519" y="5351908"/>
            <a:ext cx="2154436"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prstClr val="black"/>
                </a:solidFill>
                <a:effectLst/>
                <a:uLnTx/>
                <a:uFillTx/>
                <a:latin typeface="Arial"/>
                <a:ea typeface="微软雅黑"/>
                <a:cs typeface="+mn-cs"/>
              </a:rPr>
              <a:t>命题逻辑的应用</a:t>
            </a:r>
            <a:endPar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endParaRPr>
          </a:p>
        </p:txBody>
      </p:sp>
      <p:sp>
        <p:nvSpPr>
          <p:cNvPr id="81" name="Freeform 3"/>
          <p:cNvSpPr/>
          <p:nvPr/>
        </p:nvSpPr>
        <p:spPr>
          <a:xfrm>
            <a:off x="6650219" y="53950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82" name="TextBox 1"/>
          <p:cNvSpPr txBox="1"/>
          <p:nvPr/>
        </p:nvSpPr>
        <p:spPr>
          <a:xfrm>
            <a:off x="6065752" y="5365276"/>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2.5</a:t>
            </a:r>
          </a:p>
        </p:txBody>
      </p:sp>
      <p:sp>
        <p:nvSpPr>
          <p:cNvPr id="49" name="TextBox 1">
            <a:extLst>
              <a:ext uri="{FF2B5EF4-FFF2-40B4-BE49-F238E27FC236}">
                <a16:creationId xmlns:a16="http://schemas.microsoft.com/office/drawing/2014/main" id="{C950D117-C22D-4FE8-B5F9-4055FCCB634E}"/>
              </a:ext>
            </a:extLst>
          </p:cNvPr>
          <p:cNvSpPr txBox="1"/>
          <p:nvPr/>
        </p:nvSpPr>
        <p:spPr>
          <a:xfrm>
            <a:off x="6993940" y="5910708"/>
            <a:ext cx="61555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作业</a:t>
            </a:r>
          </a:p>
        </p:txBody>
      </p:sp>
      <p:sp>
        <p:nvSpPr>
          <p:cNvPr id="50" name="Freeform 3">
            <a:extLst>
              <a:ext uri="{FF2B5EF4-FFF2-40B4-BE49-F238E27FC236}">
                <a16:creationId xmlns:a16="http://schemas.microsoft.com/office/drawing/2014/main" id="{A2F34426-D05C-4088-85BE-86DB99842785}"/>
              </a:ext>
            </a:extLst>
          </p:cNvPr>
          <p:cNvSpPr/>
          <p:nvPr/>
        </p:nvSpPr>
        <p:spPr>
          <a:xfrm>
            <a:off x="6625640" y="59538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5" name="TextBox 1">
            <a:extLst>
              <a:ext uri="{FF2B5EF4-FFF2-40B4-BE49-F238E27FC236}">
                <a16:creationId xmlns:a16="http://schemas.microsoft.com/office/drawing/2014/main" id="{2D6C56C1-5D24-479B-9596-0B761538F1BE}"/>
              </a:ext>
            </a:extLst>
          </p:cNvPr>
          <p:cNvSpPr txBox="1"/>
          <p:nvPr/>
        </p:nvSpPr>
        <p:spPr>
          <a:xfrm>
            <a:off x="6058106" y="5924076"/>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2.6</a:t>
            </a:r>
          </a:p>
        </p:txBody>
      </p:sp>
    </p:spTree>
    <p:extLst>
      <p:ext uri="{BB962C8B-B14F-4D97-AF65-F5344CB8AC3E}">
        <p14:creationId xmlns:p14="http://schemas.microsoft.com/office/powerpoint/2010/main" val="171883092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Rectangle 3">
            <a:extLst>
              <a:ext uri="{FF2B5EF4-FFF2-40B4-BE49-F238E27FC236}">
                <a16:creationId xmlns:a16="http://schemas.microsoft.com/office/drawing/2014/main" id="{9DBDE372-4A7F-4A41-9C80-37C75DBEA7F1}"/>
              </a:ext>
            </a:extLst>
          </p:cNvPr>
          <p:cNvSpPr>
            <a:spLocks noGrp="1" noChangeArrowheads="1"/>
          </p:cNvSpPr>
          <p:nvPr>
            <p:ph type="body" idx="4294967295"/>
          </p:nvPr>
        </p:nvSpPr>
        <p:spPr>
          <a:xfrm>
            <a:off x="1061385" y="1316954"/>
            <a:ext cx="9510463" cy="2419210"/>
          </a:xfrm>
        </p:spPr>
        <p:txBody>
          <a:bodyPr/>
          <a:lstStyle/>
          <a:p>
            <a:pPr marL="0" indent="0">
              <a:lnSpc>
                <a:spcPct val="200000"/>
              </a:lnSpc>
              <a:buNone/>
            </a:pPr>
            <a:r>
              <a:rPr lang="zh-CN" altLang="en-US" noProof="1">
                <a:solidFill>
                  <a:srgbClr val="C00000"/>
                </a:solidFill>
              </a:rPr>
              <a:t>设命题</a:t>
            </a:r>
            <a:r>
              <a:rPr lang="en-US" altLang="en-US" noProof="1">
                <a:solidFill>
                  <a:srgbClr val="C00000"/>
                </a:solidFill>
              </a:rPr>
              <a:t> P</a:t>
            </a:r>
            <a:r>
              <a:rPr lang="zh-CN" altLang="en-US" noProof="1">
                <a:solidFill>
                  <a:srgbClr val="C00000"/>
                </a:solidFill>
              </a:rPr>
              <a:t>：你陪伴我；</a:t>
            </a:r>
            <a:r>
              <a:rPr lang="en-US" altLang="en-US" noProof="1">
                <a:solidFill>
                  <a:srgbClr val="C00000"/>
                </a:solidFill>
              </a:rPr>
              <a:t>Q</a:t>
            </a:r>
            <a:r>
              <a:rPr lang="zh-CN" altLang="en-US" noProof="1">
                <a:solidFill>
                  <a:srgbClr val="C00000"/>
                </a:solidFill>
              </a:rPr>
              <a:t>：你代我叫车子；</a:t>
            </a:r>
            <a:r>
              <a:rPr lang="en-US" altLang="en-US" noProof="1">
                <a:solidFill>
                  <a:srgbClr val="C00000"/>
                </a:solidFill>
              </a:rPr>
              <a:t>       R</a:t>
            </a:r>
            <a:r>
              <a:rPr lang="zh-CN" altLang="en-US" noProof="1">
                <a:solidFill>
                  <a:srgbClr val="C00000"/>
                </a:solidFill>
              </a:rPr>
              <a:t>：我将出去。</a:t>
            </a:r>
          </a:p>
          <a:p>
            <a:pPr marL="0" indent="0">
              <a:lnSpc>
                <a:spcPct val="200000"/>
              </a:lnSpc>
              <a:buNone/>
            </a:pPr>
            <a:r>
              <a:rPr lang="zh-CN" altLang="en-US" dirty="0"/>
              <a:t>则语句“</a:t>
            </a:r>
            <a:r>
              <a:rPr lang="zh-CN" altLang="en-US" noProof="1">
                <a:solidFill>
                  <a:srgbClr val="C00000"/>
                </a:solidFill>
              </a:rPr>
              <a:t>除非</a:t>
            </a:r>
            <a:r>
              <a:rPr lang="zh-CN" altLang="en-US" noProof="1"/>
              <a:t>你陪伴我或代我叫车子，</a:t>
            </a:r>
            <a:r>
              <a:rPr lang="zh-CN" altLang="en-US" noProof="1">
                <a:solidFill>
                  <a:srgbClr val="C00000"/>
                </a:solidFill>
              </a:rPr>
              <a:t>否则</a:t>
            </a:r>
            <a:r>
              <a:rPr lang="zh-CN" altLang="en-US" noProof="1"/>
              <a:t>我将</a:t>
            </a:r>
            <a:r>
              <a:rPr lang="zh-CN" altLang="en-US" noProof="1">
                <a:solidFill>
                  <a:srgbClr val="C00000"/>
                </a:solidFill>
              </a:rPr>
              <a:t>不</a:t>
            </a:r>
            <a:r>
              <a:rPr lang="zh-CN" altLang="en-US" noProof="1"/>
              <a:t>出去”符号化为：</a:t>
            </a:r>
            <a:r>
              <a:rPr lang="zh-CN" altLang="en-US" dirty="0"/>
              <a:t> </a:t>
            </a:r>
            <a:endParaRPr lang="zh-CN" altLang="en-US" noProof="1"/>
          </a:p>
        </p:txBody>
      </p:sp>
      <p:sp>
        <p:nvSpPr>
          <p:cNvPr id="30725" name="AutoShape 4">
            <a:extLst>
              <a:ext uri="{FF2B5EF4-FFF2-40B4-BE49-F238E27FC236}">
                <a16:creationId xmlns:a16="http://schemas.microsoft.com/office/drawing/2014/main" id="{A33A2613-9309-47E9-9518-B519E9B8AF88}"/>
              </a:ext>
            </a:extLst>
          </p:cNvPr>
          <p:cNvSpPr>
            <a:spLocks noChangeArrowheads="1"/>
          </p:cNvSpPr>
          <p:nvPr/>
        </p:nvSpPr>
        <p:spPr bwMode="auto">
          <a:xfrm>
            <a:off x="2154467" y="4302552"/>
            <a:ext cx="7324302" cy="584166"/>
          </a:xfrm>
          <a:prstGeom prst="wedgeRectCallout">
            <a:avLst>
              <a:gd name="adj1" fmla="val -28806"/>
              <a:gd name="adj2" fmla="val 48162"/>
            </a:avLst>
          </a:prstGeom>
          <a:solidFill>
            <a:srgbClr val="99FFCC"/>
          </a:solidFill>
          <a:ln w="12700">
            <a:solidFill>
              <a:srgbClr val="003300"/>
            </a:solidFill>
            <a:miter lim="800000"/>
            <a:headEnd/>
            <a:tailEnd/>
          </a:ln>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en-US" altLang="en-US" sz="3200" noProof="1"/>
              <a:t>R→(P∨Q)  </a:t>
            </a:r>
            <a:r>
              <a:rPr lang="zh-CN" altLang="en-US" sz="3200" noProof="1"/>
              <a:t>或  ┐</a:t>
            </a:r>
            <a:r>
              <a:rPr lang="en-US" altLang="en-US" sz="3200" noProof="1"/>
              <a:t>(P∨Q)→┐R</a:t>
            </a:r>
            <a:endParaRPr lang="zh-CN" altLang="en-US" sz="3200" dirty="0"/>
          </a:p>
        </p:txBody>
      </p:sp>
      <p:sp>
        <p:nvSpPr>
          <p:cNvPr id="2" name="云形标注 1">
            <a:extLst>
              <a:ext uri="{FF2B5EF4-FFF2-40B4-BE49-F238E27FC236}">
                <a16:creationId xmlns:a16="http://schemas.microsoft.com/office/drawing/2014/main" id="{6A1F81E2-3920-4CCF-BD17-B6B3AF8E98B7}"/>
              </a:ext>
            </a:extLst>
          </p:cNvPr>
          <p:cNvSpPr/>
          <p:nvPr/>
        </p:nvSpPr>
        <p:spPr bwMode="auto">
          <a:xfrm>
            <a:off x="4370564" y="1106026"/>
            <a:ext cx="2519216" cy="936571"/>
          </a:xfrm>
          <a:prstGeom prst="cloudCallout">
            <a:avLst>
              <a:gd name="adj1" fmla="val 15753"/>
              <a:gd name="adj2" fmla="val 83021"/>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anchor="ctr"/>
          <a:lstStyle/>
          <a:p>
            <a:pPr defTabSz="1219261">
              <a:defRPr/>
            </a:pPr>
            <a:r>
              <a:rPr lang="zh-CN" altLang="en-US" sz="2399" b="1" dirty="0">
                <a:solidFill>
                  <a:srgbClr val="0000FF"/>
                </a:solidFill>
                <a:latin typeface="Arial"/>
                <a:ea typeface="微软雅黑"/>
              </a:rPr>
              <a:t>命题公式</a:t>
            </a:r>
          </a:p>
        </p:txBody>
      </p:sp>
      <p:sp>
        <p:nvSpPr>
          <p:cNvPr id="10" name="云形标注 9">
            <a:extLst>
              <a:ext uri="{FF2B5EF4-FFF2-40B4-BE49-F238E27FC236}">
                <a16:creationId xmlns:a16="http://schemas.microsoft.com/office/drawing/2014/main" id="{CD017227-CBE7-4C33-A0AD-CFAB33E88CEB}"/>
              </a:ext>
            </a:extLst>
          </p:cNvPr>
          <p:cNvSpPr/>
          <p:nvPr/>
        </p:nvSpPr>
        <p:spPr bwMode="auto">
          <a:xfrm>
            <a:off x="8114237" y="1107614"/>
            <a:ext cx="2520804" cy="934983"/>
          </a:xfrm>
          <a:prstGeom prst="cloudCallout">
            <a:avLst>
              <a:gd name="adj1" fmla="val -30285"/>
              <a:gd name="adj2" fmla="val 65783"/>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anchor="ctr"/>
          <a:lstStyle/>
          <a:p>
            <a:pPr defTabSz="1219261">
              <a:defRPr/>
            </a:pPr>
            <a:r>
              <a:rPr lang="zh-CN" altLang="en-US" sz="2399" b="1" dirty="0">
                <a:solidFill>
                  <a:srgbClr val="0000FF"/>
                </a:solidFill>
                <a:latin typeface="Arial"/>
                <a:ea typeface="微软雅黑"/>
              </a:rPr>
              <a:t>真值函数</a:t>
            </a:r>
          </a:p>
        </p:txBody>
      </p:sp>
      <p:grpSp>
        <p:nvGrpSpPr>
          <p:cNvPr id="5" name="组合 4">
            <a:extLst>
              <a:ext uri="{FF2B5EF4-FFF2-40B4-BE49-F238E27FC236}">
                <a16:creationId xmlns:a16="http://schemas.microsoft.com/office/drawing/2014/main" id="{882B91E4-1B05-4678-92FD-FCED732183BA}"/>
              </a:ext>
            </a:extLst>
          </p:cNvPr>
          <p:cNvGrpSpPr>
            <a:grpSpLocks/>
          </p:cNvGrpSpPr>
          <p:nvPr/>
        </p:nvGrpSpPr>
        <p:grpSpPr bwMode="auto">
          <a:xfrm>
            <a:off x="6851607" y="2988495"/>
            <a:ext cx="1655667" cy="966733"/>
            <a:chOff x="5323728" y="2987246"/>
            <a:chExt cx="1656184" cy="967018"/>
          </a:xfrm>
        </p:grpSpPr>
        <p:sp>
          <p:nvSpPr>
            <p:cNvPr id="3" name="矩形 2">
              <a:extLst>
                <a:ext uri="{FF2B5EF4-FFF2-40B4-BE49-F238E27FC236}">
                  <a16:creationId xmlns:a16="http://schemas.microsoft.com/office/drawing/2014/main" id="{E0D8D4D1-0999-4380-A7AE-BC85ADF7012F}"/>
                </a:ext>
              </a:extLst>
            </p:cNvPr>
            <p:cNvSpPr/>
            <p:nvPr/>
          </p:nvSpPr>
          <p:spPr bwMode="auto">
            <a:xfrm>
              <a:off x="5323728" y="3522361"/>
              <a:ext cx="1656184" cy="431903"/>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defTabSz="1219261">
                <a:defRPr/>
              </a:pPr>
              <a:r>
                <a:rPr lang="en-US" altLang="zh-CN" sz="2399" dirty="0">
                  <a:solidFill>
                    <a:srgbClr val="FF0000"/>
                  </a:solidFill>
                  <a:latin typeface="Arial"/>
                  <a:ea typeface="微软雅黑"/>
                </a:rPr>
                <a:t>F(P,Q,R)</a:t>
              </a:r>
              <a:endParaRPr lang="zh-CN" altLang="en-US" sz="2399" dirty="0">
                <a:solidFill>
                  <a:srgbClr val="FF0000"/>
                </a:solidFill>
                <a:latin typeface="Arial"/>
                <a:ea typeface="微软雅黑"/>
              </a:endParaRPr>
            </a:p>
          </p:txBody>
        </p:sp>
        <p:sp>
          <p:nvSpPr>
            <p:cNvPr id="4" name="右箭头 3">
              <a:extLst>
                <a:ext uri="{FF2B5EF4-FFF2-40B4-BE49-F238E27FC236}">
                  <a16:creationId xmlns:a16="http://schemas.microsoft.com/office/drawing/2014/main" id="{6452385B-03E3-4ED8-893F-379306D0E757}"/>
                </a:ext>
              </a:extLst>
            </p:cNvPr>
            <p:cNvSpPr/>
            <p:nvPr/>
          </p:nvSpPr>
          <p:spPr bwMode="auto">
            <a:xfrm rot="5400000" flipH="1">
              <a:off x="5792957" y="3134123"/>
              <a:ext cx="506533" cy="212779"/>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defTabSz="1219261">
                <a:defRPr/>
              </a:pPr>
              <a:endParaRPr lang="zh-CN" altLang="en-US" sz="2399">
                <a:solidFill>
                  <a:srgbClr val="FF0000"/>
                </a:solidFill>
                <a:latin typeface="Arial"/>
                <a:ea typeface="微软雅黑"/>
              </a:endParaRPr>
            </a:p>
          </p:txBody>
        </p:sp>
      </p:grpSp>
      <p:sp>
        <p:nvSpPr>
          <p:cNvPr id="14" name="云形标注 13">
            <a:extLst>
              <a:ext uri="{FF2B5EF4-FFF2-40B4-BE49-F238E27FC236}">
                <a16:creationId xmlns:a16="http://schemas.microsoft.com/office/drawing/2014/main" id="{9B8355DE-6AD1-49C8-93CA-A2D27E756DD8}"/>
              </a:ext>
            </a:extLst>
          </p:cNvPr>
          <p:cNvSpPr/>
          <p:nvPr/>
        </p:nvSpPr>
        <p:spPr bwMode="auto">
          <a:xfrm>
            <a:off x="2283046" y="3523453"/>
            <a:ext cx="4149485" cy="934982"/>
          </a:xfrm>
          <a:prstGeom prst="cloudCallout">
            <a:avLst>
              <a:gd name="adj1" fmla="val 61320"/>
              <a:gd name="adj2" fmla="val -11398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anchor="ctr"/>
          <a:lstStyle/>
          <a:p>
            <a:pPr defTabSz="1219261">
              <a:defRPr/>
            </a:pPr>
            <a:r>
              <a:rPr lang="zh-CN" altLang="en-US" sz="2399" b="1" dirty="0">
                <a:solidFill>
                  <a:srgbClr val="0000FF"/>
                </a:solidFill>
                <a:latin typeface="Arial"/>
                <a:ea typeface="微软雅黑"/>
              </a:rPr>
              <a:t>命题变元（变量）</a:t>
            </a:r>
          </a:p>
        </p:txBody>
      </p:sp>
      <p:sp>
        <p:nvSpPr>
          <p:cNvPr id="15" name="AutoShape 4">
            <a:extLst>
              <a:ext uri="{FF2B5EF4-FFF2-40B4-BE49-F238E27FC236}">
                <a16:creationId xmlns:a16="http://schemas.microsoft.com/office/drawing/2014/main" id="{DCB3F497-DF20-487F-ADCE-751F853699DC}"/>
              </a:ext>
            </a:extLst>
          </p:cNvPr>
          <p:cNvSpPr>
            <a:spLocks noChangeArrowheads="1"/>
          </p:cNvSpPr>
          <p:nvPr/>
        </p:nvSpPr>
        <p:spPr bwMode="auto">
          <a:xfrm>
            <a:off x="2139112" y="4942596"/>
            <a:ext cx="7324302" cy="584166"/>
          </a:xfrm>
          <a:prstGeom prst="wedgeRectCallout">
            <a:avLst>
              <a:gd name="adj1" fmla="val -28806"/>
              <a:gd name="adj2" fmla="val 48162"/>
            </a:avLst>
          </a:prstGeom>
          <a:solidFill>
            <a:srgbClr val="99FFCC"/>
          </a:solidFill>
          <a:ln w="12700">
            <a:solidFill>
              <a:srgbClr val="003300"/>
            </a:solidFill>
            <a:miter lim="800000"/>
            <a:headEnd/>
            <a:tailEnd/>
          </a:ln>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zh-CN" altLang="en-US" sz="3200" dirty="0"/>
              <a:t>定义域</a:t>
            </a:r>
            <a:r>
              <a:rPr lang="en-US" altLang="zh-CN" sz="3200" dirty="0"/>
              <a:t>{0</a:t>
            </a:r>
            <a:r>
              <a:rPr lang="zh-CN" altLang="en-US" sz="3200" dirty="0"/>
              <a:t>，</a:t>
            </a:r>
            <a:r>
              <a:rPr lang="en-US" altLang="zh-CN" sz="3200" dirty="0"/>
              <a:t>1}</a:t>
            </a:r>
            <a:r>
              <a:rPr lang="zh-CN" altLang="en-US" sz="3200" dirty="0"/>
              <a:t>，值域</a:t>
            </a:r>
            <a:r>
              <a:rPr lang="en-US" altLang="zh-CN" sz="3200" dirty="0"/>
              <a:t>{0</a:t>
            </a:r>
            <a:r>
              <a:rPr lang="zh-CN" altLang="en-US" sz="3200" dirty="0"/>
              <a:t>，</a:t>
            </a:r>
            <a:r>
              <a:rPr lang="en-US" altLang="zh-CN" sz="3200" dirty="0"/>
              <a:t>1}</a:t>
            </a:r>
            <a:endParaRPr lang="zh-CN" altLang="en-US" sz="3200" dirty="0"/>
          </a:p>
        </p:txBody>
      </p:sp>
      <p:sp>
        <p:nvSpPr>
          <p:cNvPr id="13" name="矩形 12">
            <a:extLst>
              <a:ext uri="{FF2B5EF4-FFF2-40B4-BE49-F238E27FC236}">
                <a16:creationId xmlns:a16="http://schemas.microsoft.com/office/drawing/2014/main" id="{561CECDC-22F3-4F62-AD5A-57212953B51E}"/>
              </a:ext>
            </a:extLst>
          </p:cNvPr>
          <p:cNvSpPr/>
          <p:nvPr/>
        </p:nvSpPr>
        <p:spPr>
          <a:xfrm>
            <a:off x="842897" y="230320"/>
            <a:ext cx="4126859" cy="580889"/>
          </a:xfrm>
          <a:prstGeom prst="rect">
            <a:avLst/>
          </a:prstGeom>
        </p:spPr>
        <p:txBody>
          <a:bodyPr wrap="none">
            <a:spAutoFit/>
          </a:bodyPr>
          <a:lstStyle/>
          <a:p>
            <a:pPr defTabSz="1219261">
              <a:lnSpc>
                <a:spcPct val="150000"/>
              </a:lnSpc>
            </a:pPr>
            <a:r>
              <a:rPr lang="en-US" altLang="zh-CN" sz="2399" b="1" dirty="0">
                <a:solidFill>
                  <a:prstClr val="white"/>
                </a:solidFill>
                <a:latin typeface="微软雅黑"/>
                <a:ea typeface="微软雅黑"/>
              </a:rPr>
              <a:t>2.2 </a:t>
            </a:r>
            <a:r>
              <a:rPr lang="zh-CN" altLang="en-US" sz="2399" b="1" dirty="0">
                <a:solidFill>
                  <a:prstClr val="white"/>
                </a:solidFill>
                <a:latin typeface="微软雅黑"/>
                <a:ea typeface="微软雅黑"/>
              </a:rPr>
              <a:t>命题公式、解释与真值表</a:t>
            </a:r>
          </a:p>
        </p:txBody>
      </p:sp>
      <p:sp>
        <p:nvSpPr>
          <p:cNvPr id="17" name="Rectangle 3">
            <a:extLst>
              <a:ext uri="{FF2B5EF4-FFF2-40B4-BE49-F238E27FC236}">
                <a16:creationId xmlns:a16="http://schemas.microsoft.com/office/drawing/2014/main" id="{F96B06F1-DFCA-46FB-8639-CB058B23E01E}"/>
              </a:ext>
            </a:extLst>
          </p:cNvPr>
          <p:cNvSpPr txBox="1">
            <a:spLocks noChangeArrowheads="1"/>
          </p:cNvSpPr>
          <p:nvPr/>
        </p:nvSpPr>
        <p:spPr>
          <a:xfrm>
            <a:off x="1147607" y="5583589"/>
            <a:ext cx="9510463" cy="885926"/>
          </a:xfrm>
          <a:prstGeom prst="rect">
            <a:avLst/>
          </a:prstGeom>
        </p:spPr>
        <p:txBody>
          <a:bodyPr vert="horz" lIns="91413" tIns="45707" rIns="91413" bIns="45707"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126">
              <a:lnSpc>
                <a:spcPct val="200000"/>
              </a:lnSpc>
              <a:spcBef>
                <a:spcPts val="999"/>
              </a:spcBef>
              <a:buNone/>
            </a:pPr>
            <a:r>
              <a:rPr lang="zh-CN" altLang="en-US" b="1" noProof="1">
                <a:solidFill>
                  <a:srgbClr val="3333FF"/>
                </a:solidFill>
                <a:latin typeface="Arial"/>
                <a:ea typeface="微软雅黑"/>
              </a:rPr>
              <a:t>注意：</a:t>
            </a:r>
            <a:r>
              <a:rPr lang="zh-CN" altLang="en-US" b="1" noProof="1">
                <a:solidFill>
                  <a:prstClr val="black"/>
                </a:solidFill>
                <a:latin typeface="Arial"/>
                <a:ea typeface="微软雅黑"/>
              </a:rPr>
              <a:t>具有确切真值的</a:t>
            </a:r>
            <a:r>
              <a:rPr lang="zh-CN" altLang="zh-CN" b="1" dirty="0">
                <a:solidFill>
                  <a:prstClr val="black"/>
                </a:solidFill>
                <a:latin typeface="Arial"/>
                <a:ea typeface="微软雅黑"/>
              </a:rPr>
              <a:t>原子命题又常被称作</a:t>
            </a:r>
            <a:r>
              <a:rPr lang="zh-CN" altLang="zh-CN" b="1" dirty="0">
                <a:solidFill>
                  <a:srgbClr val="C00000"/>
                </a:solidFill>
                <a:latin typeface="Arial"/>
                <a:ea typeface="微软雅黑"/>
              </a:rPr>
              <a:t>命题常量</a:t>
            </a:r>
            <a:r>
              <a:rPr lang="zh-CN" altLang="en-US" b="1" dirty="0">
                <a:solidFill>
                  <a:prstClr val="black"/>
                </a:solidFill>
                <a:latin typeface="Arial"/>
                <a:ea typeface="微软雅黑"/>
              </a:rPr>
              <a:t>。</a:t>
            </a:r>
            <a:endParaRPr lang="zh-CN" altLang="en-US" b="1" noProof="1">
              <a:solidFill>
                <a:prstClr val="black"/>
              </a:solidFill>
              <a:latin typeface="Arial"/>
              <a:ea typeface="微软雅黑"/>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724">
                                            <p:txEl>
                                              <p:pRg st="0" end="0"/>
                                            </p:txEl>
                                          </p:spTgt>
                                        </p:tgtEl>
                                        <p:attrNameLst>
                                          <p:attrName>style.visibility</p:attrName>
                                        </p:attrNameLst>
                                      </p:cBhvr>
                                      <p:to>
                                        <p:strVal val="visible"/>
                                      </p:to>
                                    </p:set>
                                    <p:anim calcmode="lin" valueType="num">
                                      <p:cBhvr additive="base">
                                        <p:cTn id="7" dur="500" fill="hold"/>
                                        <p:tgtEl>
                                          <p:spTgt spid="3072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724">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0724">
                                            <p:txEl>
                                              <p:pRg st="1" end="1"/>
                                            </p:txEl>
                                          </p:spTgt>
                                        </p:tgtEl>
                                        <p:attrNameLst>
                                          <p:attrName>style.visibility</p:attrName>
                                        </p:attrNameLst>
                                      </p:cBhvr>
                                      <p:to>
                                        <p:strVal val="visible"/>
                                      </p:to>
                                    </p:set>
                                    <p:anim calcmode="lin" valueType="num">
                                      <p:cBhvr additive="base">
                                        <p:cTn id="12" dur="500" fill="hold"/>
                                        <p:tgtEl>
                                          <p:spTgt spid="30724">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072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9" fill="hold" grpId="0" nodeType="clickEffect">
                                  <p:stCondLst>
                                    <p:cond delay="0"/>
                                  </p:stCondLst>
                                  <p:childTnLst>
                                    <p:set>
                                      <p:cBhvr>
                                        <p:cTn id="17" dur="1" fill="hold">
                                          <p:stCondLst>
                                            <p:cond delay="0"/>
                                          </p:stCondLst>
                                        </p:cTn>
                                        <p:tgtEl>
                                          <p:spTgt spid="30725">
                                            <p:bg/>
                                          </p:spTgt>
                                        </p:tgtEl>
                                        <p:attrNameLst>
                                          <p:attrName>style.visibility</p:attrName>
                                        </p:attrNameLst>
                                      </p:cBhvr>
                                      <p:to>
                                        <p:strVal val="visible"/>
                                      </p:to>
                                    </p:set>
                                    <p:anim calcmode="lin" valueType="num">
                                      <p:cBhvr additive="base">
                                        <p:cTn id="18" dur="500" fill="hold"/>
                                        <p:tgtEl>
                                          <p:spTgt spid="30725">
                                            <p:bg/>
                                          </p:spTgt>
                                        </p:tgtEl>
                                        <p:attrNameLst>
                                          <p:attrName>ppt_x</p:attrName>
                                        </p:attrNameLst>
                                      </p:cBhvr>
                                      <p:tavLst>
                                        <p:tav tm="0">
                                          <p:val>
                                            <p:strVal val="0-#ppt_w/2"/>
                                          </p:val>
                                        </p:tav>
                                        <p:tav tm="100000">
                                          <p:val>
                                            <p:strVal val="#ppt_x"/>
                                          </p:val>
                                        </p:tav>
                                      </p:tavLst>
                                    </p:anim>
                                    <p:anim calcmode="lin" valueType="num">
                                      <p:cBhvr additive="base">
                                        <p:cTn id="19" dur="500" fill="hold"/>
                                        <p:tgtEl>
                                          <p:spTgt spid="30725">
                                            <p:bg/>
                                          </p:spTgt>
                                        </p:tgtEl>
                                        <p:attrNameLst>
                                          <p:attrName>ppt_y</p:attrName>
                                        </p:attrNameLst>
                                      </p:cBhvr>
                                      <p:tavLst>
                                        <p:tav tm="0">
                                          <p:val>
                                            <p:strVal val="0-#ppt_h/2"/>
                                          </p:val>
                                        </p:tav>
                                        <p:tav tm="100000">
                                          <p:val>
                                            <p:strVal val="#ppt_y"/>
                                          </p:val>
                                        </p:tav>
                                      </p:tavLst>
                                    </p:anim>
                                  </p:childTnLst>
                                </p:cTn>
                              </p:par>
                              <p:par>
                                <p:cTn id="20" presetID="2" presetClass="entr" presetSubtype="9" fill="hold" grpId="0" nodeType="withEffect">
                                  <p:stCondLst>
                                    <p:cond delay="0"/>
                                  </p:stCondLst>
                                  <p:childTnLst>
                                    <p:set>
                                      <p:cBhvr>
                                        <p:cTn id="21" dur="1" fill="hold">
                                          <p:stCondLst>
                                            <p:cond delay="0"/>
                                          </p:stCondLst>
                                        </p:cTn>
                                        <p:tgtEl>
                                          <p:spTgt spid="30725">
                                            <p:txEl>
                                              <p:pRg st="0" end="0"/>
                                            </p:txEl>
                                          </p:spTgt>
                                        </p:tgtEl>
                                        <p:attrNameLst>
                                          <p:attrName>style.visibility</p:attrName>
                                        </p:attrNameLst>
                                      </p:cBhvr>
                                      <p:to>
                                        <p:strVal val="visible"/>
                                      </p:to>
                                    </p:set>
                                    <p:anim calcmode="lin" valueType="num">
                                      <p:cBhvr additive="base">
                                        <p:cTn id="22" dur="500" fill="hold"/>
                                        <p:tgtEl>
                                          <p:spTgt spid="30725">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072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nodeType="afterGroup">
                            <p:stCondLst>
                              <p:cond delay="0"/>
                            </p:stCondLst>
                            <p:childTnLst>
                              <p:par>
                                <p:cTn id="26" presetID="14" presetClass="exit" presetSubtype="10" fill="hold" grpId="1" nodeType="clickEffect">
                                  <p:stCondLst>
                                    <p:cond delay="0"/>
                                  </p:stCondLst>
                                  <p:childTnLst>
                                    <p:animEffect transition="out" filter="randombar(horizontal)">
                                      <p:cBhvr>
                                        <p:cTn id="27" dur="500"/>
                                        <p:tgtEl>
                                          <p:spTgt spid="30724">
                                            <p:txEl>
                                              <p:pRg st="0" end="0"/>
                                            </p:txEl>
                                          </p:spTgt>
                                        </p:tgtEl>
                                      </p:cBhvr>
                                    </p:animEffect>
                                    <p:set>
                                      <p:cBhvr>
                                        <p:cTn id="28" dur="1" fill="hold">
                                          <p:stCondLst>
                                            <p:cond delay="499"/>
                                          </p:stCondLst>
                                        </p:cTn>
                                        <p:tgtEl>
                                          <p:spTgt spid="30724">
                                            <p:txEl>
                                              <p:pRg st="0" end="0"/>
                                            </p:txEl>
                                          </p:spTgt>
                                        </p:tgtEl>
                                        <p:attrNameLst>
                                          <p:attrName>style.visibility</p:attrName>
                                        </p:attrNameLst>
                                      </p:cBhvr>
                                      <p:to>
                                        <p:strVal val="hidden"/>
                                      </p:to>
                                    </p:set>
                                  </p:childTnLst>
                                </p:cTn>
                              </p:par>
                              <p:par>
                                <p:cTn id="29" presetID="14" presetClass="exit" presetSubtype="10" fill="hold" grpId="1" nodeType="withEffect">
                                  <p:stCondLst>
                                    <p:cond delay="0"/>
                                  </p:stCondLst>
                                  <p:childTnLst>
                                    <p:animEffect transition="out" filter="randombar(horizontal)">
                                      <p:cBhvr>
                                        <p:cTn id="30" dur="500"/>
                                        <p:tgtEl>
                                          <p:spTgt spid="30724">
                                            <p:txEl>
                                              <p:pRg st="1" end="1"/>
                                            </p:txEl>
                                          </p:spTgt>
                                        </p:tgtEl>
                                      </p:cBhvr>
                                    </p:animEffect>
                                    <p:set>
                                      <p:cBhvr>
                                        <p:cTn id="31" dur="1" fill="hold">
                                          <p:stCondLst>
                                            <p:cond delay="499"/>
                                          </p:stCondLst>
                                        </p:cTn>
                                        <p:tgtEl>
                                          <p:spTgt spid="30724">
                                            <p:txEl>
                                              <p:pRg st="1" end="1"/>
                                            </p:txEl>
                                          </p:spTgt>
                                        </p:tgtEl>
                                        <p:attrNameLst>
                                          <p:attrName>style.visibility</p:attrName>
                                        </p:attrNameLst>
                                      </p:cBhvr>
                                      <p:to>
                                        <p:strVal val="hidden"/>
                                      </p:to>
                                    </p:set>
                                  </p:childTnLst>
                                </p:cTn>
                              </p:par>
                            </p:childTnLst>
                          </p:cTn>
                        </p:par>
                        <p:par>
                          <p:cTn id="32" fill="hold" nodeType="afterGroup">
                            <p:stCondLst>
                              <p:cond delay="500"/>
                            </p:stCondLst>
                            <p:childTnLst>
                              <p:par>
                                <p:cTn id="33" presetID="42" presetClass="path" presetSubtype="0" accel="50000" decel="50000" fill="hold" grpId="1" nodeType="afterEffect">
                                  <p:stCondLst>
                                    <p:cond delay="0"/>
                                  </p:stCondLst>
                                  <p:childTnLst>
                                    <p:animMotion origin="layout" path="M -4.84123E-6 -2.37214E-6 L 0.00729 -0.30502 " pathEditMode="relative" rAng="0" ptsTypes="AA">
                                      <p:cBhvr>
                                        <p:cTn id="34" dur="2000" fill="hold"/>
                                        <p:tgtEl>
                                          <p:spTgt spid="30725">
                                            <p:bg/>
                                          </p:spTgt>
                                        </p:tgtEl>
                                        <p:attrNameLst>
                                          <p:attrName>ppt_x</p:attrName>
                                          <p:attrName>ppt_y</p:attrName>
                                        </p:attrNameLst>
                                      </p:cBhvr>
                                      <p:rCtr x="364" y="-15251"/>
                                    </p:animMotion>
                                  </p:childTnLst>
                                </p:cTn>
                              </p:par>
                              <p:par>
                                <p:cTn id="35" presetID="42" presetClass="path" presetSubtype="0" accel="50000" decel="50000" fill="hold" grpId="1" nodeType="withEffect">
                                  <p:stCondLst>
                                    <p:cond delay="0"/>
                                  </p:stCondLst>
                                  <p:childTnLst>
                                    <p:animMotion origin="layout" path="M -3.9771E-6 -2.37214E-6 L 0.00378 -0.30502 " pathEditMode="relative" rAng="0" ptsTypes="AA">
                                      <p:cBhvr>
                                        <p:cTn id="36" dur="2000" fill="hold"/>
                                        <p:tgtEl>
                                          <p:spTgt spid="30725">
                                            <p:txEl>
                                              <p:pRg st="0" end="0"/>
                                            </p:txEl>
                                          </p:spTgt>
                                        </p:tgtEl>
                                        <p:attrNameLst>
                                          <p:attrName>ppt_x</p:attrName>
                                          <p:attrName>ppt_y</p:attrName>
                                        </p:attrNameLst>
                                      </p:cBhvr>
                                      <p:rCtr x="182" y="-15251"/>
                                    </p:animMotion>
                                  </p:childTnLst>
                                </p:cTn>
                              </p:par>
                            </p:childTnLst>
                          </p:cTn>
                        </p:par>
                      </p:childTnLst>
                    </p:cTn>
                  </p:par>
                  <p:par>
                    <p:cTn id="37" fill="hold" nodeType="clickPar">
                      <p:stCondLst>
                        <p:cond delay="indefinite"/>
                      </p:stCondLst>
                      <p:childTnLst>
                        <p:par>
                          <p:cTn id="38" fill="hold" nodeType="withGroup">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p:cTn id="41" dur="500" fill="hold"/>
                                        <p:tgtEl>
                                          <p:spTgt spid="2"/>
                                        </p:tgtEl>
                                        <p:attrNameLst>
                                          <p:attrName>ppt_w</p:attrName>
                                        </p:attrNameLst>
                                      </p:cBhvr>
                                      <p:tavLst>
                                        <p:tav tm="0">
                                          <p:val>
                                            <p:fltVal val="0"/>
                                          </p:val>
                                        </p:tav>
                                        <p:tav tm="100000">
                                          <p:val>
                                            <p:strVal val="#ppt_w"/>
                                          </p:val>
                                        </p:tav>
                                      </p:tavLst>
                                    </p:anim>
                                    <p:anim calcmode="lin" valueType="num">
                                      <p:cBhvr>
                                        <p:cTn id="42" dur="500" fill="hold"/>
                                        <p:tgtEl>
                                          <p:spTgt spid="2"/>
                                        </p:tgtEl>
                                        <p:attrNameLst>
                                          <p:attrName>ppt_h</p:attrName>
                                        </p:attrNameLst>
                                      </p:cBhvr>
                                      <p:tavLst>
                                        <p:tav tm="0">
                                          <p:val>
                                            <p:fltVal val="0"/>
                                          </p:val>
                                        </p:tav>
                                        <p:tav tm="100000">
                                          <p:val>
                                            <p:strVal val="#ppt_h"/>
                                          </p:val>
                                        </p:tav>
                                      </p:tavLst>
                                    </p:anim>
                                    <p:animEffect transition="in" filter="fade">
                                      <p:cBhvr>
                                        <p:cTn id="43" dur="500"/>
                                        <p:tgtEl>
                                          <p:spTgt spid="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4"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ppt_w</p:attrName>
                                        </p:attrNameLst>
                                      </p:cBhvr>
                                      <p:tavLst>
                                        <p:tav tm="0">
                                          <p:val>
                                            <p:fltVal val="0"/>
                                          </p:val>
                                        </p:tav>
                                        <p:tav tm="100000">
                                          <p:val>
                                            <p:strVal val="#ppt_w"/>
                                          </p:val>
                                        </p:tav>
                                      </p:tavLst>
                                    </p:anim>
                                    <p:anim calcmode="lin" valueType="num">
                                      <p:cBhvr>
                                        <p:cTn id="58" dur="500" fill="hold"/>
                                        <p:tgtEl>
                                          <p:spTgt spid="14"/>
                                        </p:tgtEl>
                                        <p:attrNameLst>
                                          <p:attrName>ppt_h</p:attrName>
                                        </p:attrNameLst>
                                      </p:cBhvr>
                                      <p:tavLst>
                                        <p:tav tm="0">
                                          <p:val>
                                            <p:fltVal val="0"/>
                                          </p:val>
                                        </p:tav>
                                        <p:tav tm="100000">
                                          <p:val>
                                            <p:strVal val="#ppt_h"/>
                                          </p:val>
                                        </p:tav>
                                      </p:tavLst>
                                    </p:anim>
                                    <p:animEffect transition="in" filter="fade">
                                      <p:cBhvr>
                                        <p:cTn id="59" dur="500"/>
                                        <p:tgtEl>
                                          <p:spTgt spid="14"/>
                                        </p:tgtEl>
                                      </p:cBhvr>
                                    </p:animEffect>
                                  </p:childTnLst>
                                </p:cTn>
                              </p:par>
                            </p:childTnLst>
                          </p:cTn>
                        </p:par>
                        <p:par>
                          <p:cTn id="60" fill="hold" nodeType="afterGroup">
                            <p:stCondLst>
                              <p:cond delay="500"/>
                            </p:stCondLst>
                            <p:childTnLst>
                              <p:par>
                                <p:cTn id="61" presetID="2" presetClass="entr" presetSubtype="9" fill="hold" grpId="0" nodeType="afterEffect">
                                  <p:stCondLst>
                                    <p:cond delay="0"/>
                                  </p:stCondLst>
                                  <p:childTnLst>
                                    <p:set>
                                      <p:cBhvr>
                                        <p:cTn id="62" dur="1" fill="hold">
                                          <p:stCondLst>
                                            <p:cond delay="0"/>
                                          </p:stCondLst>
                                        </p:cTn>
                                        <p:tgtEl>
                                          <p:spTgt spid="15">
                                            <p:bg/>
                                          </p:spTgt>
                                        </p:tgtEl>
                                        <p:attrNameLst>
                                          <p:attrName>style.visibility</p:attrName>
                                        </p:attrNameLst>
                                      </p:cBhvr>
                                      <p:to>
                                        <p:strVal val="visible"/>
                                      </p:to>
                                    </p:set>
                                    <p:anim calcmode="lin" valueType="num">
                                      <p:cBhvr additive="base">
                                        <p:cTn id="63" dur="500" fill="hold"/>
                                        <p:tgtEl>
                                          <p:spTgt spid="15">
                                            <p:bg/>
                                          </p:spTgt>
                                        </p:tgtEl>
                                        <p:attrNameLst>
                                          <p:attrName>ppt_x</p:attrName>
                                        </p:attrNameLst>
                                      </p:cBhvr>
                                      <p:tavLst>
                                        <p:tav tm="0">
                                          <p:val>
                                            <p:strVal val="0-#ppt_w/2"/>
                                          </p:val>
                                        </p:tav>
                                        <p:tav tm="100000">
                                          <p:val>
                                            <p:strVal val="#ppt_x"/>
                                          </p:val>
                                        </p:tav>
                                      </p:tavLst>
                                    </p:anim>
                                    <p:anim calcmode="lin" valueType="num">
                                      <p:cBhvr additive="base">
                                        <p:cTn id="64" dur="500" fill="hold"/>
                                        <p:tgtEl>
                                          <p:spTgt spid="15">
                                            <p:bg/>
                                          </p:spTgt>
                                        </p:tgtEl>
                                        <p:attrNameLst>
                                          <p:attrName>ppt_y</p:attrName>
                                        </p:attrNameLst>
                                      </p:cBhvr>
                                      <p:tavLst>
                                        <p:tav tm="0">
                                          <p:val>
                                            <p:strVal val="0-#ppt_h/2"/>
                                          </p:val>
                                        </p:tav>
                                        <p:tav tm="100000">
                                          <p:val>
                                            <p:strVal val="#ppt_y"/>
                                          </p:val>
                                        </p:tav>
                                      </p:tavLst>
                                    </p:anim>
                                  </p:childTnLst>
                                </p:cTn>
                              </p:par>
                              <p:par>
                                <p:cTn id="65" presetID="2" presetClass="entr" presetSubtype="9" fill="hold" grpId="0" nodeType="withEffect">
                                  <p:stCondLst>
                                    <p:cond delay="0"/>
                                  </p:stCondLst>
                                  <p:childTnLst>
                                    <p:set>
                                      <p:cBhvr>
                                        <p:cTn id="66" dur="1" fill="hold">
                                          <p:stCondLst>
                                            <p:cond delay="0"/>
                                          </p:stCondLst>
                                        </p:cTn>
                                        <p:tgtEl>
                                          <p:spTgt spid="15">
                                            <p:txEl>
                                              <p:pRg st="0" end="0"/>
                                            </p:txEl>
                                          </p:spTgt>
                                        </p:tgtEl>
                                        <p:attrNameLst>
                                          <p:attrName>style.visibility</p:attrName>
                                        </p:attrNameLst>
                                      </p:cBhvr>
                                      <p:to>
                                        <p:strVal val="visible"/>
                                      </p:to>
                                    </p:set>
                                    <p:anim calcmode="lin" valueType="num">
                                      <p:cBhvr additive="base">
                                        <p:cTn id="67"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17">
                                            <p:txEl>
                                              <p:pRg st="0" end="0"/>
                                            </p:txEl>
                                          </p:spTgt>
                                        </p:tgtEl>
                                        <p:attrNameLst>
                                          <p:attrName>style.visibility</p:attrName>
                                        </p:attrNameLst>
                                      </p:cBhvr>
                                      <p:to>
                                        <p:strVal val="visible"/>
                                      </p:to>
                                    </p:set>
                                    <p:anim calcmode="lin" valueType="num">
                                      <p:cBhvr additive="base">
                                        <p:cTn id="73"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uiExpand="1" build="p" autoUpdateAnimBg="0"/>
      <p:bldP spid="30724" grpId="1" uiExpand="1" build="p"/>
      <p:bldP spid="30725" grpId="0" uiExpand="1" build="allAtOnce" animBg="1" autoUpdateAnimBg="0"/>
      <p:bldP spid="30725" grpId="1" uiExpand="1" build="allAtOnce" animBg="1"/>
      <p:bldP spid="2" grpId="0" animBg="1"/>
      <p:bldP spid="10" grpId="0" animBg="1"/>
      <p:bldP spid="14" grpId="0" animBg="1"/>
      <p:bldP spid="15" grpId="0" build="allAtOnce" animBg="1" autoUpdateAnimBg="0"/>
      <p:bldP spid="17" grpId="0" uiExpand="1"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E3CBA45E-EC64-4745-8EE7-89EEC4CAAE74}"/>
              </a:ext>
            </a:extLst>
          </p:cNvPr>
          <p:cNvSpPr>
            <a:spLocks noGrp="1" noChangeArrowheads="1"/>
          </p:cNvSpPr>
          <p:nvPr>
            <p:ph type="body" idx="4294967295"/>
          </p:nvPr>
        </p:nvSpPr>
        <p:spPr>
          <a:xfrm>
            <a:off x="495074" y="992156"/>
            <a:ext cx="11167120" cy="5503712"/>
          </a:xfrm>
        </p:spPr>
        <p:txBody>
          <a:bodyPr>
            <a:noAutofit/>
          </a:bodyPr>
          <a:lstStyle/>
          <a:p>
            <a:pPr marL="0" indent="0">
              <a:lnSpc>
                <a:spcPct val="180000"/>
              </a:lnSpc>
              <a:spcBef>
                <a:spcPct val="0"/>
              </a:spcBef>
              <a:buClr>
                <a:srgbClr val="0000CC"/>
              </a:buClr>
              <a:buNone/>
            </a:pPr>
            <a:r>
              <a:rPr lang="zh-CN" altLang="en-US" dirty="0"/>
              <a:t>数理逻辑（</a:t>
            </a:r>
            <a:r>
              <a:rPr lang="en-US" altLang="zh-CN" dirty="0"/>
              <a:t>Mathematical  Logic</a:t>
            </a:r>
            <a:r>
              <a:rPr lang="zh-CN" altLang="en-US" dirty="0"/>
              <a:t>）是研究演绎推理的一门学科，</a:t>
            </a:r>
            <a:r>
              <a:rPr lang="zh-CN" altLang="zh-CN" dirty="0"/>
              <a:t>包括</a:t>
            </a:r>
            <a:endParaRPr lang="en-US" altLang="zh-CN" dirty="0"/>
          </a:p>
          <a:p>
            <a:pPr marL="705741" lvl="2" indent="-76136">
              <a:lnSpc>
                <a:spcPct val="180000"/>
              </a:lnSpc>
              <a:spcBef>
                <a:spcPct val="0"/>
              </a:spcBef>
              <a:buClr>
                <a:srgbClr val="0000CC"/>
              </a:buClr>
              <a:buFont typeface="Wingdings" panose="05000000000000000000" pitchFamily="2" charset="2"/>
              <a:buChar char="u"/>
            </a:pPr>
            <a:r>
              <a:rPr lang="en-US" altLang="zh-CN" dirty="0">
                <a:solidFill>
                  <a:srgbClr val="C00000"/>
                </a:solidFill>
              </a:rPr>
              <a:t> </a:t>
            </a:r>
            <a:r>
              <a:rPr lang="zh-CN" altLang="zh-CN" dirty="0">
                <a:solidFill>
                  <a:srgbClr val="C00000"/>
                </a:solidFill>
              </a:rPr>
              <a:t>命题逻辑</a:t>
            </a:r>
            <a:endParaRPr lang="en-US" altLang="zh-CN" dirty="0">
              <a:solidFill>
                <a:srgbClr val="C00000"/>
              </a:solidFill>
            </a:endParaRPr>
          </a:p>
          <a:p>
            <a:pPr marL="705741" lvl="2" indent="-76136">
              <a:lnSpc>
                <a:spcPct val="180000"/>
              </a:lnSpc>
              <a:spcBef>
                <a:spcPct val="0"/>
              </a:spcBef>
              <a:buClr>
                <a:srgbClr val="0000CC"/>
              </a:buClr>
              <a:buFont typeface="Wingdings" panose="05000000000000000000" pitchFamily="2" charset="2"/>
              <a:buChar char="u"/>
            </a:pPr>
            <a:r>
              <a:rPr lang="en-US" altLang="zh-CN" dirty="0">
                <a:solidFill>
                  <a:srgbClr val="C00000"/>
                </a:solidFill>
              </a:rPr>
              <a:t> </a:t>
            </a:r>
            <a:r>
              <a:rPr lang="zh-CN" altLang="zh-CN" dirty="0">
                <a:solidFill>
                  <a:srgbClr val="C00000"/>
                </a:solidFill>
              </a:rPr>
              <a:t>谓词逻辑</a:t>
            </a:r>
            <a:endParaRPr lang="en-US" altLang="zh-CN" dirty="0">
              <a:solidFill>
                <a:srgbClr val="C00000"/>
              </a:solidFill>
            </a:endParaRPr>
          </a:p>
          <a:p>
            <a:pPr marL="0" indent="0">
              <a:lnSpc>
                <a:spcPct val="180000"/>
              </a:lnSpc>
              <a:spcBef>
                <a:spcPct val="0"/>
              </a:spcBef>
              <a:buClr>
                <a:srgbClr val="0000CC"/>
              </a:buClr>
              <a:buNone/>
            </a:pPr>
            <a:r>
              <a:rPr lang="zh-CN" altLang="en-US" dirty="0"/>
              <a:t>数理逻辑的</a:t>
            </a:r>
            <a:r>
              <a:rPr lang="zh-CN" altLang="en-US" dirty="0">
                <a:solidFill>
                  <a:srgbClr val="3333FF"/>
                </a:solidFill>
              </a:rPr>
              <a:t>主要研究内容是推理</a:t>
            </a:r>
            <a:r>
              <a:rPr lang="zh-CN" altLang="en-US" dirty="0"/>
              <a:t>，特别着重于</a:t>
            </a:r>
            <a:r>
              <a:rPr lang="zh-CN" altLang="en-US" dirty="0">
                <a:solidFill>
                  <a:srgbClr val="0000FF"/>
                </a:solidFill>
              </a:rPr>
              <a:t>推理过程是否正确</a:t>
            </a:r>
            <a:r>
              <a:rPr lang="zh-CN" altLang="en-US" dirty="0"/>
              <a:t>；</a:t>
            </a:r>
          </a:p>
          <a:p>
            <a:pPr marL="0" indent="0">
              <a:lnSpc>
                <a:spcPct val="180000"/>
              </a:lnSpc>
              <a:spcBef>
                <a:spcPct val="0"/>
              </a:spcBef>
              <a:buClr>
                <a:srgbClr val="0000CC"/>
              </a:buClr>
              <a:buNone/>
            </a:pPr>
            <a:r>
              <a:rPr lang="zh-CN" altLang="en-US" dirty="0"/>
              <a:t>它不是研究某个特定的语句是否正确，而是着重于</a:t>
            </a:r>
            <a:r>
              <a:rPr lang="zh-CN" altLang="en-US" dirty="0">
                <a:solidFill>
                  <a:srgbClr val="0000FF"/>
                </a:solidFill>
              </a:rPr>
              <a:t>语句之间的关系。</a:t>
            </a:r>
            <a:endParaRPr lang="en-US" altLang="zh-CN" dirty="0">
              <a:solidFill>
                <a:srgbClr val="0000FF"/>
              </a:solidFill>
            </a:endParaRPr>
          </a:p>
          <a:p>
            <a:pPr marL="0" indent="0">
              <a:lnSpc>
                <a:spcPct val="180000"/>
              </a:lnSpc>
              <a:spcBef>
                <a:spcPct val="0"/>
              </a:spcBef>
              <a:buClr>
                <a:srgbClr val="0000CC"/>
              </a:buClr>
              <a:buNone/>
            </a:pPr>
            <a:r>
              <a:rPr lang="zh-CN" altLang="en-US" dirty="0"/>
              <a:t>它的</a:t>
            </a:r>
            <a:r>
              <a:rPr lang="zh-CN" altLang="en-US" dirty="0">
                <a:solidFill>
                  <a:srgbClr val="C00000"/>
                </a:solidFill>
                <a:latin typeface="+mn-lt"/>
              </a:rPr>
              <a:t>主要研究方法</a:t>
            </a:r>
            <a:r>
              <a:rPr lang="zh-CN" altLang="en-US" dirty="0"/>
              <a:t>是采用</a:t>
            </a:r>
            <a:r>
              <a:rPr lang="zh-CN" altLang="en-US" dirty="0">
                <a:solidFill>
                  <a:srgbClr val="0000FF"/>
                </a:solidFill>
              </a:rPr>
              <a:t>数学的方法</a:t>
            </a:r>
            <a:r>
              <a:rPr lang="zh-CN" altLang="en-US" dirty="0"/>
              <a:t>进行推理研究；</a:t>
            </a:r>
          </a:p>
          <a:p>
            <a:pPr marL="0" indent="0">
              <a:lnSpc>
                <a:spcPct val="180000"/>
              </a:lnSpc>
              <a:spcBef>
                <a:spcPct val="0"/>
              </a:spcBef>
              <a:buClr>
                <a:srgbClr val="0000CC"/>
              </a:buClr>
              <a:buNone/>
            </a:pPr>
            <a:r>
              <a:rPr lang="zh-CN" altLang="en-US" dirty="0"/>
              <a:t>而所谓</a:t>
            </a:r>
            <a:r>
              <a:rPr lang="zh-CN" altLang="en-US" dirty="0">
                <a:solidFill>
                  <a:srgbClr val="0000FF"/>
                </a:solidFill>
              </a:rPr>
              <a:t>数学方法</a:t>
            </a:r>
            <a:r>
              <a:rPr lang="zh-CN" altLang="en-US" dirty="0"/>
              <a:t>就是</a:t>
            </a:r>
            <a:r>
              <a:rPr lang="zh-CN" altLang="en-US" dirty="0">
                <a:latin typeface="+mn-lt"/>
              </a:rPr>
              <a:t>引进一套符号体系，</a:t>
            </a:r>
            <a:r>
              <a:rPr lang="zh-CN" altLang="zh-CN" dirty="0"/>
              <a:t>并基于这套符号体系进行推理研究</a:t>
            </a:r>
            <a:r>
              <a:rPr lang="zh-CN" altLang="en-US" dirty="0">
                <a:latin typeface="+mn-lt"/>
              </a:rPr>
              <a:t>的方法，所以数理逻辑又叫</a:t>
            </a:r>
            <a:r>
              <a:rPr lang="zh-CN" altLang="en-US" dirty="0">
                <a:solidFill>
                  <a:srgbClr val="3333FF"/>
                </a:solidFill>
                <a:latin typeface="+mn-lt"/>
              </a:rPr>
              <a:t>符号逻辑</a:t>
            </a:r>
            <a:r>
              <a:rPr lang="zh-CN" altLang="en-US" dirty="0">
                <a:latin typeface="+mn-lt"/>
              </a:rPr>
              <a:t>（</a:t>
            </a:r>
            <a:r>
              <a:rPr lang="en-US" altLang="zh-CN" dirty="0">
                <a:latin typeface="+mn-lt"/>
              </a:rPr>
              <a:t>Symbolic  Logic</a:t>
            </a:r>
            <a:r>
              <a:rPr lang="zh-CN" altLang="en-US" dirty="0">
                <a:latin typeface="+mn-lt"/>
              </a:rPr>
              <a:t>）。</a:t>
            </a:r>
          </a:p>
          <a:p>
            <a:pPr marL="0" indent="0">
              <a:spcBef>
                <a:spcPct val="0"/>
              </a:spcBef>
              <a:buClr>
                <a:srgbClr val="0000CC"/>
              </a:buClr>
              <a:buNone/>
            </a:pPr>
            <a:endParaRPr lang="zh-CN" altLang="en-US" dirty="0">
              <a:solidFill>
                <a:srgbClr val="C00000"/>
              </a:solidFill>
              <a:latin typeface="+mn-lt"/>
            </a:endParaRPr>
          </a:p>
        </p:txBody>
      </p:sp>
      <p:sp>
        <p:nvSpPr>
          <p:cNvPr id="7" name="Rectangle 2">
            <a:extLst>
              <a:ext uri="{FF2B5EF4-FFF2-40B4-BE49-F238E27FC236}">
                <a16:creationId xmlns:a16="http://schemas.microsoft.com/office/drawing/2014/main" id="{2213C8BA-2F0D-45F7-8735-F6786A7396AD}"/>
              </a:ext>
            </a:extLst>
          </p:cNvPr>
          <p:cNvSpPr txBox="1">
            <a:spLocks noChangeArrowheads="1"/>
          </p:cNvSpPr>
          <p:nvPr/>
        </p:nvSpPr>
        <p:spPr>
          <a:xfrm>
            <a:off x="774482" y="363720"/>
            <a:ext cx="5304152" cy="399845"/>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kern="1200">
                <a:solidFill>
                  <a:schemeClr val="bg1"/>
                </a:solidFill>
                <a:latin typeface="+mj-lt"/>
                <a:ea typeface="+mj-ea"/>
                <a:cs typeface="+mj-cs"/>
              </a:defRPr>
            </a:lvl1pPr>
          </a:lstStyle>
          <a:p>
            <a:pPr defTabSz="1219261"/>
            <a:r>
              <a:rPr lang="zh-CN" altLang="en-US" sz="2199" b="1" dirty="0">
                <a:solidFill>
                  <a:prstClr val="white"/>
                </a:solidFill>
                <a:latin typeface="微软雅黑"/>
                <a:ea typeface="微软雅黑"/>
              </a:rPr>
              <a:t>本章导读</a:t>
            </a: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23">
                                            <p:txEl>
                                              <p:pRg st="3" end="3"/>
                                            </p:txEl>
                                          </p:spTgt>
                                        </p:tgtEl>
                                        <p:attrNameLst>
                                          <p:attrName>style.visibility</p:attrName>
                                        </p:attrNameLst>
                                      </p:cBhvr>
                                      <p:to>
                                        <p:strVal val="visible"/>
                                      </p:to>
                                    </p:set>
                                    <p:anim calcmode="lin" valueType="num">
                                      <p:cBhvr additive="base">
                                        <p:cTn id="7" dur="500" fill="hold"/>
                                        <p:tgtEl>
                                          <p:spTgt spid="512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2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23">
                                            <p:txEl>
                                              <p:pRg st="4" end="4"/>
                                            </p:txEl>
                                          </p:spTgt>
                                        </p:tgtEl>
                                        <p:attrNameLst>
                                          <p:attrName>style.visibility</p:attrName>
                                        </p:attrNameLst>
                                      </p:cBhvr>
                                      <p:to>
                                        <p:strVal val="visible"/>
                                      </p:to>
                                    </p:set>
                                    <p:anim calcmode="lin" valueType="num">
                                      <p:cBhvr additive="base">
                                        <p:cTn id="13" dur="500" fill="hold"/>
                                        <p:tgtEl>
                                          <p:spTgt spid="5123">
                                            <p:txEl>
                                              <p:pRg st="4" end="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2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123">
                                            <p:txEl>
                                              <p:pRg st="5" end="5"/>
                                            </p:txEl>
                                          </p:spTgt>
                                        </p:tgtEl>
                                        <p:attrNameLst>
                                          <p:attrName>style.visibility</p:attrName>
                                        </p:attrNameLst>
                                      </p:cBhvr>
                                      <p:to>
                                        <p:strVal val="visible"/>
                                      </p:to>
                                    </p:set>
                                    <p:anim calcmode="lin" valueType="num">
                                      <p:cBhvr additive="base">
                                        <p:cTn id="19" dur="500" fill="hold"/>
                                        <p:tgtEl>
                                          <p:spTgt spid="5123">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12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123">
                                            <p:txEl>
                                              <p:pRg st="6" end="6"/>
                                            </p:txEl>
                                          </p:spTgt>
                                        </p:tgtEl>
                                        <p:attrNameLst>
                                          <p:attrName>style.visibility</p:attrName>
                                        </p:attrNameLst>
                                      </p:cBhvr>
                                      <p:to>
                                        <p:strVal val="visible"/>
                                      </p:to>
                                    </p:set>
                                    <p:anim calcmode="lin" valueType="num">
                                      <p:cBhvr additive="base">
                                        <p:cTn id="25" dur="500" fill="hold"/>
                                        <p:tgtEl>
                                          <p:spTgt spid="5123">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12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uiExpand="1"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Rectangle 2">
            <a:extLst>
              <a:ext uri="{FF2B5EF4-FFF2-40B4-BE49-F238E27FC236}">
                <a16:creationId xmlns:a16="http://schemas.microsoft.com/office/drawing/2014/main" id="{C2DA7BD7-EF8D-4C5E-B9A8-EEF4C6BB51D0}"/>
              </a:ext>
            </a:extLst>
          </p:cNvPr>
          <p:cNvSpPr>
            <a:spLocks noGrp="1" noChangeArrowheads="1"/>
          </p:cNvSpPr>
          <p:nvPr>
            <p:ph type="title" idx="4294967295"/>
          </p:nvPr>
        </p:nvSpPr>
        <p:spPr>
          <a:xfrm>
            <a:off x="818084" y="248396"/>
            <a:ext cx="7848146" cy="641312"/>
          </a:xfrm>
        </p:spPr>
        <p:txBody>
          <a:bodyPr/>
          <a:lstStyle/>
          <a:p>
            <a:pPr eaLnBrk="1" hangingPunct="1"/>
            <a:r>
              <a:rPr lang="zh-CN" altLang="en-US" dirty="0"/>
              <a:t>命题公式的定义</a:t>
            </a:r>
          </a:p>
        </p:txBody>
      </p:sp>
      <mc:AlternateContent xmlns:mc="http://schemas.openxmlformats.org/markup-compatibility/2006" xmlns:a14="http://schemas.microsoft.com/office/drawing/2010/main">
        <mc:Choice Requires="a14">
          <p:sp>
            <p:nvSpPr>
              <p:cNvPr id="40964" name="Rectangle 3">
                <a:extLst>
                  <a:ext uri="{FF2B5EF4-FFF2-40B4-BE49-F238E27FC236}">
                    <a16:creationId xmlns:a16="http://schemas.microsoft.com/office/drawing/2014/main" id="{7E4D5FC6-DBDB-437E-BE81-8410FD090629}"/>
                  </a:ext>
                </a:extLst>
              </p:cNvPr>
              <p:cNvSpPr>
                <a:spLocks noGrp="1" noChangeArrowheads="1"/>
              </p:cNvSpPr>
              <p:nvPr>
                <p:ph type="body" idx="4294967295"/>
              </p:nvPr>
            </p:nvSpPr>
            <p:spPr>
              <a:xfrm>
                <a:off x="423917" y="1371720"/>
                <a:ext cx="11350517" cy="3544103"/>
              </a:xfrm>
            </p:spPr>
            <p:txBody>
              <a:bodyPr>
                <a:normAutofit/>
              </a:bodyPr>
              <a:lstStyle/>
              <a:p>
                <a:pPr marL="609539" indent="-609539">
                  <a:buNone/>
                </a:pPr>
                <a:r>
                  <a:rPr lang="zh-CN" altLang="en-US" dirty="0">
                    <a:solidFill>
                      <a:srgbClr val="FF0000"/>
                    </a:solidFill>
                  </a:rPr>
                  <a:t>定义</a:t>
                </a:r>
                <a:r>
                  <a:rPr lang="en-US" altLang="zh-CN" dirty="0">
                    <a:solidFill>
                      <a:srgbClr val="FF0000"/>
                    </a:solidFill>
                  </a:rPr>
                  <a:t>2.7  </a:t>
                </a:r>
                <a:r>
                  <a:rPr lang="zh-CN" altLang="en-US" dirty="0">
                    <a:solidFill>
                      <a:schemeClr val="tx1">
                        <a:lumMod val="95000"/>
                        <a:lumOff val="5000"/>
                      </a:schemeClr>
                    </a:solidFill>
                  </a:rPr>
                  <a:t>命题演算的合式公式</a:t>
                </a:r>
                <a:r>
                  <a:rPr lang="en-US" altLang="zh-CN" dirty="0">
                    <a:solidFill>
                      <a:schemeClr val="tx1">
                        <a:lumMod val="95000"/>
                        <a:lumOff val="5000"/>
                      </a:schemeClr>
                    </a:solidFill>
                  </a:rPr>
                  <a:t>(Well Formed Formula)</a:t>
                </a:r>
                <a:r>
                  <a:rPr lang="zh-CN" altLang="en-US" dirty="0">
                    <a:solidFill>
                      <a:schemeClr val="tx1">
                        <a:lumMod val="95000"/>
                        <a:lumOff val="5000"/>
                      </a:schemeClr>
                    </a:solidFill>
                  </a:rPr>
                  <a:t>，又称命题公式</a:t>
                </a:r>
                <a:r>
                  <a:rPr lang="en-US" altLang="zh-CN" dirty="0">
                    <a:solidFill>
                      <a:schemeClr val="tx1">
                        <a:lumMod val="95000"/>
                        <a:lumOff val="5000"/>
                      </a:schemeClr>
                    </a:solidFill>
                  </a:rPr>
                  <a:t>(Proposition Formula)</a:t>
                </a:r>
                <a:r>
                  <a:rPr lang="zh-CN" altLang="en-US" dirty="0">
                    <a:solidFill>
                      <a:schemeClr val="tx1">
                        <a:lumMod val="95000"/>
                        <a:lumOff val="5000"/>
                      </a:schemeClr>
                    </a:solidFill>
                  </a:rPr>
                  <a:t>，可按如下规则生成：</a:t>
                </a:r>
                <a:endParaRPr lang="en-US" altLang="zh-CN" dirty="0">
                  <a:solidFill>
                    <a:schemeClr val="tx1">
                      <a:lumMod val="95000"/>
                      <a:lumOff val="5000"/>
                    </a:schemeClr>
                  </a:solidFill>
                </a:endParaRPr>
              </a:p>
              <a:p>
                <a:pPr marL="0" indent="0">
                  <a:buClr>
                    <a:srgbClr val="800080"/>
                  </a:buClr>
                  <a:buNone/>
                </a:pPr>
                <a:r>
                  <a:rPr lang="zh-CN" altLang="zh-CN" dirty="0"/>
                  <a:t>（</a:t>
                </a:r>
                <a:r>
                  <a:rPr lang="en-US" altLang="zh-CN" dirty="0"/>
                  <a:t>1</a:t>
                </a:r>
                <a:r>
                  <a:rPr lang="zh-CN" altLang="zh-CN" dirty="0"/>
                  <a:t>）</a:t>
                </a:r>
                <a:r>
                  <a:rPr lang="zh-CN" altLang="en-US" dirty="0">
                    <a:solidFill>
                      <a:srgbClr val="0000FF"/>
                    </a:solidFill>
                  </a:rPr>
                  <a:t>命题变元</a:t>
                </a:r>
                <a:r>
                  <a:rPr lang="en-US" altLang="zh-CN" dirty="0">
                    <a:solidFill>
                      <a:srgbClr val="0000FF"/>
                    </a:solidFill>
                  </a:rPr>
                  <a:t>G</a:t>
                </a:r>
                <a:r>
                  <a:rPr lang="zh-CN" altLang="en-US" dirty="0"/>
                  <a:t>是命题公式；</a:t>
                </a:r>
              </a:p>
              <a:p>
                <a:pPr marL="0" indent="0">
                  <a:buClr>
                    <a:srgbClr val="800080"/>
                  </a:buClr>
                  <a:buNone/>
                </a:pPr>
                <a:r>
                  <a:rPr lang="zh-CN" altLang="zh-CN" dirty="0"/>
                  <a:t>（</a:t>
                </a:r>
                <a:r>
                  <a:rPr lang="en-US" altLang="zh-CN" dirty="0"/>
                  <a:t>2</a:t>
                </a:r>
                <a:r>
                  <a:rPr lang="zh-CN" altLang="zh-CN" dirty="0"/>
                  <a:t>）如果</a:t>
                </a:r>
                <a:r>
                  <a:rPr lang="en-US" altLang="zh-CN" dirty="0"/>
                  <a:t>G</a:t>
                </a:r>
                <a:r>
                  <a:rPr lang="zh-CN" altLang="zh-CN" dirty="0"/>
                  <a:t>是命题公式，则</a:t>
                </a:r>
                <a:r>
                  <a:rPr lang="en-US" altLang="zh-CN" dirty="0"/>
                  <a:t>(</a:t>
                </a:r>
                <a14:m>
                  <m:oMath xmlns:m="http://schemas.openxmlformats.org/officeDocument/2006/math">
                    <m:r>
                      <a:rPr lang="en-US" altLang="zh-CN">
                        <a:latin typeface="Cambria Math" panose="02040503050406030204" pitchFamily="18" charset="0"/>
                      </a:rPr>
                      <m:t>¬</m:t>
                    </m:r>
                  </m:oMath>
                </a14:m>
                <a:r>
                  <a:rPr lang="en-US" altLang="zh-CN" dirty="0"/>
                  <a:t>G)</a:t>
                </a:r>
                <a:r>
                  <a:rPr lang="zh-CN" altLang="zh-CN" dirty="0"/>
                  <a:t>也是命题公式</a:t>
                </a:r>
                <a:r>
                  <a:rPr lang="zh-CN" altLang="en-US" dirty="0"/>
                  <a:t>；</a:t>
                </a:r>
              </a:p>
              <a:p>
                <a:pPr marL="0" indent="0">
                  <a:buClr>
                    <a:srgbClr val="800080"/>
                  </a:buClr>
                  <a:buNone/>
                </a:pPr>
                <a:r>
                  <a:rPr lang="zh-CN" altLang="zh-CN" dirty="0"/>
                  <a:t>（</a:t>
                </a:r>
                <a:r>
                  <a:rPr lang="en-US" altLang="zh-CN" dirty="0"/>
                  <a:t>3</a:t>
                </a:r>
                <a:r>
                  <a:rPr lang="zh-CN" altLang="zh-CN" dirty="0"/>
                  <a:t>）</a:t>
                </a:r>
                <a:r>
                  <a:rPr lang="zh-CN" altLang="en-US" dirty="0"/>
                  <a:t>如果</a:t>
                </a:r>
                <a:r>
                  <a:rPr lang="en-US" altLang="zh-CN" dirty="0"/>
                  <a:t>G</a:t>
                </a:r>
                <a:r>
                  <a:rPr lang="zh-CN" altLang="en-US" dirty="0"/>
                  <a:t>，</a:t>
                </a:r>
                <a:r>
                  <a:rPr lang="en-US" altLang="zh-CN" dirty="0"/>
                  <a:t>H</a:t>
                </a:r>
                <a:r>
                  <a:rPr lang="zh-CN" altLang="en-US" dirty="0"/>
                  <a:t>是公式，则</a:t>
                </a:r>
                <a:r>
                  <a:rPr lang="en-US" altLang="zh-CN" dirty="0">
                    <a:solidFill>
                      <a:srgbClr val="0000FF"/>
                    </a:solidFill>
                  </a:rPr>
                  <a:t>(G∧H)</a:t>
                </a:r>
                <a:r>
                  <a:rPr lang="zh-CN" altLang="en-US" dirty="0"/>
                  <a:t>、</a:t>
                </a:r>
                <a:r>
                  <a:rPr lang="en-US" altLang="zh-CN" dirty="0">
                    <a:solidFill>
                      <a:srgbClr val="0000FF"/>
                    </a:solidFill>
                  </a:rPr>
                  <a:t>(G∨H)</a:t>
                </a:r>
                <a:r>
                  <a:rPr lang="zh-CN" altLang="en-US" dirty="0"/>
                  <a:t>、</a:t>
                </a:r>
                <a:r>
                  <a:rPr lang="en-US" altLang="zh-CN" dirty="0">
                    <a:solidFill>
                      <a:srgbClr val="0000FF"/>
                    </a:solidFill>
                  </a:rPr>
                  <a:t>(G→H)</a:t>
                </a:r>
                <a:r>
                  <a:rPr lang="zh-CN" altLang="en-US" dirty="0"/>
                  <a:t>、</a:t>
                </a:r>
                <a:r>
                  <a:rPr lang="en-US" altLang="zh-CN" dirty="0">
                    <a:solidFill>
                      <a:srgbClr val="0000FF"/>
                    </a:solidFill>
                  </a:rPr>
                  <a:t>(G</a:t>
                </a:r>
                <a:r>
                  <a:rPr lang="en-US" altLang="zh-CN" dirty="0">
                    <a:solidFill>
                      <a:srgbClr val="0000FF"/>
                    </a:solidFill>
                    <a:sym typeface="Symbol" panose="05050102010706020507" pitchFamily="18" charset="2"/>
                  </a:rPr>
                  <a:t></a:t>
                </a:r>
                <a:r>
                  <a:rPr lang="en-US" altLang="zh-CN" dirty="0">
                    <a:solidFill>
                      <a:srgbClr val="0000FF"/>
                    </a:solidFill>
                  </a:rPr>
                  <a:t>H)</a:t>
                </a:r>
                <a:r>
                  <a:rPr lang="zh-CN" altLang="en-US" dirty="0"/>
                  <a:t>也是命题公式；</a:t>
                </a:r>
              </a:p>
              <a:p>
                <a:pPr marL="609539" indent="-609539">
                  <a:buNone/>
                </a:pPr>
                <a:r>
                  <a:rPr lang="zh-CN" altLang="zh-CN" dirty="0"/>
                  <a:t>（</a:t>
                </a:r>
                <a:r>
                  <a:rPr lang="en-US" altLang="zh-CN" dirty="0"/>
                  <a:t>4</a:t>
                </a:r>
                <a:r>
                  <a:rPr lang="zh-CN" altLang="zh-CN" dirty="0"/>
                  <a:t>）有限次使用规则（</a:t>
                </a:r>
                <a:r>
                  <a:rPr lang="en-US" altLang="zh-CN" dirty="0"/>
                  <a:t>1</a:t>
                </a:r>
                <a:r>
                  <a:rPr lang="zh-CN" altLang="zh-CN" dirty="0"/>
                  <a:t>）、（</a:t>
                </a:r>
                <a:r>
                  <a:rPr lang="en-US" altLang="zh-CN" dirty="0"/>
                  <a:t>2</a:t>
                </a:r>
                <a:r>
                  <a:rPr lang="zh-CN" altLang="zh-CN" dirty="0"/>
                  <a:t>）和（</a:t>
                </a:r>
                <a:r>
                  <a:rPr lang="en-US" altLang="zh-CN" dirty="0"/>
                  <a:t>3</a:t>
                </a:r>
                <a:r>
                  <a:rPr lang="zh-CN" altLang="zh-CN" dirty="0"/>
                  <a:t>）后得到的符号串也是命题公式。</a:t>
                </a:r>
                <a:endParaRPr lang="zh-CN" altLang="en-US" noProof="1"/>
              </a:p>
            </p:txBody>
          </p:sp>
        </mc:Choice>
        <mc:Fallback xmlns="">
          <p:sp>
            <p:nvSpPr>
              <p:cNvPr id="40964" name="Rectangle 3">
                <a:extLst>
                  <a:ext uri="{FF2B5EF4-FFF2-40B4-BE49-F238E27FC236}">
                    <a16:creationId xmlns:a16="http://schemas.microsoft.com/office/drawing/2014/main" id="{7E4D5FC6-DBDB-437E-BE81-8410FD090629}"/>
                  </a:ext>
                </a:extLst>
              </p:cNvPr>
              <p:cNvSpPr>
                <a:spLocks noGrp="1" noRot="1" noChangeAspect="1" noMove="1" noResize="1" noEditPoints="1" noAdjustHandles="1" noChangeArrowheads="1" noChangeShapeType="1" noTextEdit="1"/>
              </p:cNvSpPr>
              <p:nvPr>
                <p:ph type="body" idx="4294967295"/>
              </p:nvPr>
            </p:nvSpPr>
            <p:spPr>
              <a:xfrm>
                <a:off x="423917" y="1371720"/>
                <a:ext cx="11350517" cy="3544103"/>
              </a:xfrm>
              <a:blipFill>
                <a:blip r:embed="rId6"/>
                <a:stretch>
                  <a:fillRect l="-591"/>
                </a:stretch>
              </a:blipFill>
            </p:spPr>
            <p:txBody>
              <a:bodyPr/>
              <a:lstStyle/>
              <a:p>
                <a:r>
                  <a:rPr lang="zh-CN" altLang="en-US">
                    <a:noFill/>
                  </a:rPr>
                  <a:t> </a:t>
                </a:r>
              </a:p>
            </p:txBody>
          </p:sp>
        </mc:Fallback>
      </mc:AlternateContent>
      <p:sp>
        <p:nvSpPr>
          <p:cNvPr id="40965" name="AutoShape 4">
            <a:extLst>
              <a:ext uri="{FF2B5EF4-FFF2-40B4-BE49-F238E27FC236}">
                <a16:creationId xmlns:a16="http://schemas.microsoft.com/office/drawing/2014/main" id="{B67CCCA8-A24E-4410-AD6A-719E4398B4BC}"/>
              </a:ext>
            </a:extLst>
          </p:cNvPr>
          <p:cNvSpPr>
            <a:spLocks noChangeArrowheads="1"/>
          </p:cNvSpPr>
          <p:nvPr/>
        </p:nvSpPr>
        <p:spPr bwMode="auto">
          <a:xfrm>
            <a:off x="3892255" y="1717153"/>
            <a:ext cx="1214368" cy="461532"/>
          </a:xfrm>
          <a:prstGeom prst="wedgeRectCallout">
            <a:avLst>
              <a:gd name="adj1" fmla="val -85073"/>
              <a:gd name="adj2" fmla="val 193105"/>
            </a:avLst>
          </a:prstGeom>
          <a:solidFill>
            <a:srgbClr val="99FFCC"/>
          </a:solidFill>
          <a:ln w="12700">
            <a:solidFill>
              <a:srgbClr val="003300"/>
            </a:solidFill>
            <a:miter lim="800000"/>
            <a:headEnd/>
            <a:tailEnd/>
          </a:ln>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zh-CN" altLang="en-US" sz="2399" dirty="0">
                <a:latin typeface="微软雅黑" panose="020B0503020204020204" pitchFamily="34" charset="-122"/>
                <a:ea typeface="微软雅黑" panose="020B0503020204020204" pitchFamily="34" charset="-122"/>
              </a:rPr>
              <a:t>基础</a:t>
            </a:r>
          </a:p>
        </p:txBody>
      </p:sp>
      <p:sp>
        <p:nvSpPr>
          <p:cNvPr id="40966" name="AutoShape 5">
            <a:extLst>
              <a:ext uri="{FF2B5EF4-FFF2-40B4-BE49-F238E27FC236}">
                <a16:creationId xmlns:a16="http://schemas.microsoft.com/office/drawing/2014/main" id="{66080C94-3D2B-45B6-806B-7E40E8109D42}"/>
              </a:ext>
            </a:extLst>
          </p:cNvPr>
          <p:cNvSpPr>
            <a:spLocks noChangeArrowheads="1"/>
          </p:cNvSpPr>
          <p:nvPr/>
        </p:nvSpPr>
        <p:spPr bwMode="auto">
          <a:xfrm>
            <a:off x="6026588" y="1729693"/>
            <a:ext cx="1030228" cy="461532"/>
          </a:xfrm>
          <a:prstGeom prst="wedgeRectCallout">
            <a:avLst>
              <a:gd name="adj1" fmla="val -137766"/>
              <a:gd name="adj2" fmla="val 424926"/>
            </a:avLst>
          </a:prstGeom>
          <a:solidFill>
            <a:srgbClr val="99FFCC"/>
          </a:solidFill>
          <a:ln w="12700">
            <a:solidFill>
              <a:srgbClr val="003300"/>
            </a:solidFill>
            <a:miter lim="800000"/>
            <a:headEnd/>
            <a:tailEnd/>
          </a:ln>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zh-CN" altLang="en-US" sz="2399">
                <a:latin typeface="微软雅黑" panose="020B0503020204020204" pitchFamily="34" charset="-122"/>
                <a:ea typeface="微软雅黑" panose="020B0503020204020204" pitchFamily="34" charset="-122"/>
              </a:rPr>
              <a:t>归纳</a:t>
            </a:r>
          </a:p>
        </p:txBody>
      </p:sp>
      <p:sp>
        <p:nvSpPr>
          <p:cNvPr id="40967" name="AutoShape 6">
            <a:extLst>
              <a:ext uri="{FF2B5EF4-FFF2-40B4-BE49-F238E27FC236}">
                <a16:creationId xmlns:a16="http://schemas.microsoft.com/office/drawing/2014/main" id="{F5DB6481-D138-4A30-B469-1A92A61C49D8}"/>
              </a:ext>
            </a:extLst>
          </p:cNvPr>
          <p:cNvSpPr>
            <a:spLocks noChangeArrowheads="1"/>
          </p:cNvSpPr>
          <p:nvPr/>
        </p:nvSpPr>
        <p:spPr bwMode="auto">
          <a:xfrm>
            <a:off x="7810620" y="1729693"/>
            <a:ext cx="1528675" cy="461532"/>
          </a:xfrm>
          <a:prstGeom prst="wedgeRectCallout">
            <a:avLst>
              <a:gd name="adj1" fmla="val -117418"/>
              <a:gd name="adj2" fmla="val 482120"/>
            </a:avLst>
          </a:prstGeom>
          <a:solidFill>
            <a:srgbClr val="99FFCC"/>
          </a:solidFill>
          <a:ln w="12700">
            <a:solidFill>
              <a:srgbClr val="003300"/>
            </a:solidFill>
            <a:miter lim="800000"/>
            <a:headEnd/>
            <a:tailEnd/>
          </a:ln>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zh-CN" altLang="en-US" sz="2399" dirty="0">
                <a:latin typeface="微软雅黑" panose="020B0503020204020204" pitchFamily="34" charset="-122"/>
                <a:ea typeface="微软雅黑" panose="020B0503020204020204" pitchFamily="34" charset="-122"/>
              </a:rPr>
              <a:t>极小性</a:t>
            </a:r>
          </a:p>
        </p:txBody>
      </p:sp>
      <p:sp>
        <p:nvSpPr>
          <p:cNvPr id="40968" name="AutoShape 4">
            <a:extLst>
              <a:ext uri="{FF2B5EF4-FFF2-40B4-BE49-F238E27FC236}">
                <a16:creationId xmlns:a16="http://schemas.microsoft.com/office/drawing/2014/main" id="{B3E2BFC0-4657-4DC7-A79D-C51D5E01D5A3}"/>
              </a:ext>
            </a:extLst>
          </p:cNvPr>
          <p:cNvSpPr>
            <a:spLocks noChangeArrowheads="1"/>
          </p:cNvSpPr>
          <p:nvPr/>
        </p:nvSpPr>
        <p:spPr bwMode="auto">
          <a:xfrm>
            <a:off x="4499439" y="2567597"/>
            <a:ext cx="1428668" cy="461532"/>
          </a:xfrm>
          <a:prstGeom prst="wedgeRectCallout">
            <a:avLst>
              <a:gd name="adj1" fmla="val -34049"/>
              <a:gd name="adj2" fmla="val 237113"/>
            </a:avLst>
          </a:prstGeom>
          <a:solidFill>
            <a:srgbClr val="99FFCC"/>
          </a:solidFill>
          <a:ln w="12700">
            <a:solidFill>
              <a:srgbClr val="003300"/>
            </a:solidFill>
            <a:miter lim="800000"/>
            <a:headEnd/>
            <a:tailEnd/>
          </a:ln>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zh-CN" altLang="en-US" sz="2399" dirty="0">
                <a:latin typeface="微软雅黑" panose="020B0503020204020204" pitchFamily="34" charset="-122"/>
                <a:ea typeface="微软雅黑" panose="020B0503020204020204" pitchFamily="34" charset="-122"/>
              </a:rPr>
              <a:t>合取式</a:t>
            </a:r>
          </a:p>
        </p:txBody>
      </p:sp>
      <p:sp>
        <p:nvSpPr>
          <p:cNvPr id="40969" name="AutoShape 4">
            <a:extLst>
              <a:ext uri="{FF2B5EF4-FFF2-40B4-BE49-F238E27FC236}">
                <a16:creationId xmlns:a16="http://schemas.microsoft.com/office/drawing/2014/main" id="{B0022096-2B0D-47F8-AD10-CCB8090DF540}"/>
              </a:ext>
            </a:extLst>
          </p:cNvPr>
          <p:cNvSpPr>
            <a:spLocks noChangeArrowheads="1"/>
          </p:cNvSpPr>
          <p:nvPr/>
        </p:nvSpPr>
        <p:spPr bwMode="auto">
          <a:xfrm>
            <a:off x="6249842" y="2567596"/>
            <a:ext cx="1428668" cy="461532"/>
          </a:xfrm>
          <a:prstGeom prst="wedgeRectCallout">
            <a:avLst>
              <a:gd name="adj1" fmla="val -67543"/>
              <a:gd name="adj2" fmla="val 238099"/>
            </a:avLst>
          </a:prstGeom>
          <a:solidFill>
            <a:srgbClr val="99FFCC"/>
          </a:solidFill>
          <a:ln w="12700">
            <a:solidFill>
              <a:srgbClr val="003300"/>
            </a:solidFill>
            <a:miter lim="800000"/>
            <a:headEnd/>
            <a:tailEnd/>
          </a:ln>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zh-CN" altLang="en-US" sz="2399" dirty="0">
                <a:latin typeface="微软雅黑" panose="020B0503020204020204" pitchFamily="34" charset="-122"/>
                <a:ea typeface="微软雅黑" panose="020B0503020204020204" pitchFamily="34" charset="-122"/>
              </a:rPr>
              <a:t>析取式</a:t>
            </a:r>
          </a:p>
        </p:txBody>
      </p:sp>
      <p:sp>
        <p:nvSpPr>
          <p:cNvPr id="40970" name="AutoShape 4">
            <a:extLst>
              <a:ext uri="{FF2B5EF4-FFF2-40B4-BE49-F238E27FC236}">
                <a16:creationId xmlns:a16="http://schemas.microsoft.com/office/drawing/2014/main" id="{676515A4-287C-4A94-AF51-07D5109EF5C2}"/>
              </a:ext>
            </a:extLst>
          </p:cNvPr>
          <p:cNvSpPr>
            <a:spLocks noChangeArrowheads="1"/>
          </p:cNvSpPr>
          <p:nvPr/>
        </p:nvSpPr>
        <p:spPr bwMode="auto">
          <a:xfrm>
            <a:off x="7935114" y="2567597"/>
            <a:ext cx="1428668" cy="830756"/>
          </a:xfrm>
          <a:prstGeom prst="wedgeRectCallout">
            <a:avLst>
              <a:gd name="adj1" fmla="val -87230"/>
              <a:gd name="adj2" fmla="val 104377"/>
            </a:avLst>
          </a:prstGeom>
          <a:solidFill>
            <a:srgbClr val="99FFCC"/>
          </a:solidFill>
          <a:ln w="12700">
            <a:solidFill>
              <a:srgbClr val="003300"/>
            </a:solidFill>
            <a:miter lim="800000"/>
            <a:headEnd/>
            <a:tailEnd/>
          </a:ln>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zh-CN" altLang="en-US" sz="2399" dirty="0">
                <a:latin typeface="微软雅黑" panose="020B0503020204020204" pitchFamily="34" charset="-122"/>
                <a:ea typeface="微软雅黑" panose="020B0503020204020204" pitchFamily="34" charset="-122"/>
              </a:rPr>
              <a:t>蕴含式</a:t>
            </a:r>
          </a:p>
          <a:p>
            <a:pPr algn="ctr" defTabSz="1219261">
              <a:lnSpc>
                <a:spcPct val="100000"/>
              </a:lnSpc>
              <a:spcBef>
                <a:spcPct val="0"/>
              </a:spcBef>
              <a:buClrTx/>
              <a:buNone/>
            </a:pPr>
            <a:r>
              <a:rPr lang="zh-CN" altLang="en-US" sz="2399" dirty="0">
                <a:latin typeface="微软雅黑" panose="020B0503020204020204" pitchFamily="34" charset="-122"/>
                <a:ea typeface="微软雅黑" panose="020B0503020204020204" pitchFamily="34" charset="-122"/>
              </a:rPr>
              <a:t>条件式</a:t>
            </a:r>
          </a:p>
        </p:txBody>
      </p:sp>
      <p:sp>
        <p:nvSpPr>
          <p:cNvPr id="40971" name="AutoShape 4">
            <a:extLst>
              <a:ext uri="{FF2B5EF4-FFF2-40B4-BE49-F238E27FC236}">
                <a16:creationId xmlns:a16="http://schemas.microsoft.com/office/drawing/2014/main" id="{F59F13C6-D984-44A4-BA36-A2E8470C7865}"/>
              </a:ext>
            </a:extLst>
          </p:cNvPr>
          <p:cNvSpPr>
            <a:spLocks noChangeArrowheads="1"/>
          </p:cNvSpPr>
          <p:nvPr/>
        </p:nvSpPr>
        <p:spPr bwMode="auto">
          <a:xfrm>
            <a:off x="9698213" y="2567596"/>
            <a:ext cx="1857268" cy="830756"/>
          </a:xfrm>
          <a:prstGeom prst="wedgeRectCallout">
            <a:avLst>
              <a:gd name="adj1" fmla="val -100829"/>
              <a:gd name="adj2" fmla="val 99968"/>
            </a:avLst>
          </a:prstGeom>
          <a:solidFill>
            <a:srgbClr val="99FFCC"/>
          </a:solidFill>
          <a:ln w="12700">
            <a:solidFill>
              <a:srgbClr val="003300"/>
            </a:solidFill>
            <a:miter lim="800000"/>
            <a:headEnd/>
            <a:tailEnd/>
          </a:ln>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zh-CN" altLang="en-US" sz="2399" dirty="0">
                <a:latin typeface="微软雅黑" panose="020B0503020204020204" pitchFamily="34" charset="-122"/>
                <a:ea typeface="微软雅黑" panose="020B0503020204020204" pitchFamily="34" charset="-122"/>
              </a:rPr>
              <a:t>等价式</a:t>
            </a:r>
          </a:p>
          <a:p>
            <a:pPr algn="l" defTabSz="1219261">
              <a:lnSpc>
                <a:spcPct val="100000"/>
              </a:lnSpc>
              <a:spcBef>
                <a:spcPct val="0"/>
              </a:spcBef>
              <a:buClrTx/>
              <a:buNone/>
            </a:pPr>
            <a:r>
              <a:rPr lang="zh-CN" altLang="en-US" sz="2399" dirty="0">
                <a:latin typeface="微软雅黑" panose="020B0503020204020204" pitchFamily="34" charset="-122"/>
                <a:ea typeface="微软雅黑" panose="020B0503020204020204" pitchFamily="34" charset="-122"/>
              </a:rPr>
              <a:t>双条件式</a:t>
            </a:r>
          </a:p>
        </p:txBody>
      </p:sp>
      <p:grpSp>
        <p:nvGrpSpPr>
          <p:cNvPr id="12" name="组合 11">
            <a:extLst>
              <a:ext uri="{FF2B5EF4-FFF2-40B4-BE49-F238E27FC236}">
                <a16:creationId xmlns:a16="http://schemas.microsoft.com/office/drawing/2014/main" id="{4180DC49-F45D-42FE-9F86-3E4866D1D978}"/>
              </a:ext>
            </a:extLst>
          </p:cNvPr>
          <p:cNvGrpSpPr/>
          <p:nvPr/>
        </p:nvGrpSpPr>
        <p:grpSpPr>
          <a:xfrm>
            <a:off x="1299963" y="731151"/>
            <a:ext cx="3706282" cy="2297977"/>
            <a:chOff x="5578698" y="-3019063"/>
            <a:chExt cx="3707354" cy="2298642"/>
          </a:xfrm>
        </p:grpSpPr>
        <p:sp>
          <p:nvSpPr>
            <p:cNvPr id="13" name="思想气泡: 云 12">
              <a:extLst>
                <a:ext uri="{FF2B5EF4-FFF2-40B4-BE49-F238E27FC236}">
                  <a16:creationId xmlns:a16="http://schemas.microsoft.com/office/drawing/2014/main" id="{BEF235BD-1C12-41CB-B68E-D2BCAF18204D}"/>
                </a:ext>
              </a:extLst>
            </p:cNvPr>
            <p:cNvSpPr/>
            <p:nvPr/>
          </p:nvSpPr>
          <p:spPr>
            <a:xfrm>
              <a:off x="5704653" y="-3019063"/>
              <a:ext cx="3581399" cy="859370"/>
            </a:xfrm>
            <a:prstGeom prst="cloudCallout">
              <a:avLst>
                <a:gd name="adj1" fmla="val -28354"/>
                <a:gd name="adj2" fmla="val 166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r>
                <a:rPr lang="zh-CN" altLang="en-US" sz="2399" b="1" dirty="0">
                  <a:solidFill>
                    <a:prstClr val="white"/>
                  </a:solidFill>
                  <a:latin typeface="Arial"/>
                  <a:ea typeface="微软雅黑"/>
                </a:rPr>
                <a:t>原子命题公式</a:t>
              </a:r>
            </a:p>
          </p:txBody>
        </p:sp>
        <p:sp>
          <p:nvSpPr>
            <p:cNvPr id="14" name="矩形: 圆角 13">
              <a:extLst>
                <a:ext uri="{FF2B5EF4-FFF2-40B4-BE49-F238E27FC236}">
                  <a16:creationId xmlns:a16="http://schemas.microsoft.com/office/drawing/2014/main" id="{684A23FC-AFB5-43A1-AD13-D59BC6C7E566}"/>
                </a:ext>
              </a:extLst>
            </p:cNvPr>
            <p:cNvSpPr/>
            <p:nvPr/>
          </p:nvSpPr>
          <p:spPr>
            <a:xfrm>
              <a:off x="5578698" y="-1157839"/>
              <a:ext cx="1524000" cy="437418"/>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endParaRPr lang="zh-CN" altLang="en-US" sz="2399">
                <a:solidFill>
                  <a:prstClr val="white"/>
                </a:solidFill>
                <a:latin typeface="Arial"/>
                <a:ea typeface="微软雅黑"/>
              </a:endParaRPr>
            </a:p>
          </p:txBody>
        </p:sp>
      </p:grpSp>
      <p:sp>
        <p:nvSpPr>
          <p:cNvPr id="16" name="思想气泡: 云 15">
            <a:extLst>
              <a:ext uri="{FF2B5EF4-FFF2-40B4-BE49-F238E27FC236}">
                <a16:creationId xmlns:a16="http://schemas.microsoft.com/office/drawing/2014/main" id="{2D8545BA-884F-496B-BC6E-0B44FBB3D1D1}"/>
              </a:ext>
            </a:extLst>
          </p:cNvPr>
          <p:cNvSpPr/>
          <p:nvPr/>
        </p:nvSpPr>
        <p:spPr>
          <a:xfrm>
            <a:off x="8433232" y="896621"/>
            <a:ext cx="3580364" cy="859122"/>
          </a:xfrm>
          <a:prstGeom prst="cloudCallout">
            <a:avLst>
              <a:gd name="adj1" fmla="val -49203"/>
              <a:gd name="adj2" fmla="val 2320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r>
              <a:rPr lang="zh-CN" altLang="en-US" sz="2399" b="1" dirty="0">
                <a:solidFill>
                  <a:prstClr val="white"/>
                </a:solidFill>
                <a:latin typeface="Arial"/>
                <a:ea typeface="微软雅黑"/>
              </a:rPr>
              <a:t>集合的归纳法</a:t>
            </a:r>
          </a:p>
        </p:txBody>
      </p:sp>
    </p:spTree>
    <p:custDataLst>
      <p:tags r:id="rId1"/>
    </p:custDataLst>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64">
                                            <p:txEl>
                                              <p:pRg st="0" end="0"/>
                                            </p:txEl>
                                          </p:spTgt>
                                        </p:tgtEl>
                                        <p:attrNameLst>
                                          <p:attrName>style.visibility</p:attrName>
                                        </p:attrNameLst>
                                      </p:cBhvr>
                                      <p:to>
                                        <p:strVal val="visible"/>
                                      </p:to>
                                    </p:set>
                                    <p:anim calcmode="lin" valueType="num">
                                      <p:cBhvr additive="base">
                                        <p:cTn id="7" dur="500" fill="hold"/>
                                        <p:tgtEl>
                                          <p:spTgt spid="4096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6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964">
                                            <p:txEl>
                                              <p:pRg st="1" end="1"/>
                                            </p:txEl>
                                          </p:spTgt>
                                        </p:tgtEl>
                                        <p:attrNameLst>
                                          <p:attrName>style.visibility</p:attrName>
                                        </p:attrNameLst>
                                      </p:cBhvr>
                                      <p:to>
                                        <p:strVal val="visible"/>
                                      </p:to>
                                    </p:set>
                                    <p:anim calcmode="lin" valueType="num">
                                      <p:cBhvr additive="base">
                                        <p:cTn id="13" dur="500" fill="hold"/>
                                        <p:tgtEl>
                                          <p:spTgt spid="4096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96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964">
                                            <p:txEl>
                                              <p:pRg st="2" end="2"/>
                                            </p:txEl>
                                          </p:spTgt>
                                        </p:tgtEl>
                                        <p:attrNameLst>
                                          <p:attrName>style.visibility</p:attrName>
                                        </p:attrNameLst>
                                      </p:cBhvr>
                                      <p:to>
                                        <p:strVal val="visible"/>
                                      </p:to>
                                    </p:set>
                                    <p:anim calcmode="lin" valueType="num">
                                      <p:cBhvr additive="base">
                                        <p:cTn id="19" dur="500" fill="hold"/>
                                        <p:tgtEl>
                                          <p:spTgt spid="4096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96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964">
                                            <p:txEl>
                                              <p:pRg st="3" end="3"/>
                                            </p:txEl>
                                          </p:spTgt>
                                        </p:tgtEl>
                                        <p:attrNameLst>
                                          <p:attrName>style.visibility</p:attrName>
                                        </p:attrNameLst>
                                      </p:cBhvr>
                                      <p:to>
                                        <p:strVal val="visible"/>
                                      </p:to>
                                    </p:set>
                                    <p:anim calcmode="lin" valueType="num">
                                      <p:cBhvr additive="base">
                                        <p:cTn id="25" dur="500" fill="hold"/>
                                        <p:tgtEl>
                                          <p:spTgt spid="4096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96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0964">
                                            <p:txEl>
                                              <p:pRg st="4" end="4"/>
                                            </p:txEl>
                                          </p:spTgt>
                                        </p:tgtEl>
                                        <p:attrNameLst>
                                          <p:attrName>style.visibility</p:attrName>
                                        </p:attrNameLst>
                                      </p:cBhvr>
                                      <p:to>
                                        <p:strVal val="visible"/>
                                      </p:to>
                                    </p:set>
                                    <p:anim calcmode="lin" valueType="num">
                                      <p:cBhvr additive="base">
                                        <p:cTn id="31" dur="500" fill="hold"/>
                                        <p:tgtEl>
                                          <p:spTgt spid="4096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096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9" fill="hold" grpId="0" nodeType="clickEffect">
                                  <p:stCondLst>
                                    <p:cond delay="0"/>
                                  </p:stCondLst>
                                  <p:childTnLst>
                                    <p:set>
                                      <p:cBhvr>
                                        <p:cTn id="43" dur="1" fill="hold">
                                          <p:stCondLst>
                                            <p:cond delay="0"/>
                                          </p:stCondLst>
                                        </p:cTn>
                                        <p:tgtEl>
                                          <p:spTgt spid="40965">
                                            <p:bg/>
                                          </p:spTgt>
                                        </p:tgtEl>
                                        <p:attrNameLst>
                                          <p:attrName>style.visibility</p:attrName>
                                        </p:attrNameLst>
                                      </p:cBhvr>
                                      <p:to>
                                        <p:strVal val="visible"/>
                                      </p:to>
                                    </p:set>
                                    <p:anim calcmode="lin" valueType="num">
                                      <p:cBhvr additive="base">
                                        <p:cTn id="44" dur="500" fill="hold"/>
                                        <p:tgtEl>
                                          <p:spTgt spid="40965">
                                            <p:bg/>
                                          </p:spTgt>
                                        </p:tgtEl>
                                        <p:attrNameLst>
                                          <p:attrName>ppt_x</p:attrName>
                                        </p:attrNameLst>
                                      </p:cBhvr>
                                      <p:tavLst>
                                        <p:tav tm="0">
                                          <p:val>
                                            <p:strVal val="0-#ppt_w/2"/>
                                          </p:val>
                                        </p:tav>
                                        <p:tav tm="100000">
                                          <p:val>
                                            <p:strVal val="#ppt_x"/>
                                          </p:val>
                                        </p:tav>
                                      </p:tavLst>
                                    </p:anim>
                                    <p:anim calcmode="lin" valueType="num">
                                      <p:cBhvr additive="base">
                                        <p:cTn id="45" dur="500" fill="hold"/>
                                        <p:tgtEl>
                                          <p:spTgt spid="40965">
                                            <p:bg/>
                                          </p:spTgt>
                                        </p:tgtEl>
                                        <p:attrNameLst>
                                          <p:attrName>ppt_y</p:attrName>
                                        </p:attrNameLst>
                                      </p:cBhvr>
                                      <p:tavLst>
                                        <p:tav tm="0">
                                          <p:val>
                                            <p:strVal val="0-#ppt_h/2"/>
                                          </p:val>
                                        </p:tav>
                                        <p:tav tm="100000">
                                          <p:val>
                                            <p:strVal val="#ppt_y"/>
                                          </p:val>
                                        </p:tav>
                                      </p:tavLst>
                                    </p:anim>
                                  </p:childTnLst>
                                </p:cTn>
                              </p:par>
                              <p:par>
                                <p:cTn id="46" presetID="2" presetClass="entr" presetSubtype="9" fill="hold" grpId="0" nodeType="withEffect">
                                  <p:stCondLst>
                                    <p:cond delay="0"/>
                                  </p:stCondLst>
                                  <p:childTnLst>
                                    <p:set>
                                      <p:cBhvr>
                                        <p:cTn id="47" dur="1" fill="hold">
                                          <p:stCondLst>
                                            <p:cond delay="0"/>
                                          </p:stCondLst>
                                        </p:cTn>
                                        <p:tgtEl>
                                          <p:spTgt spid="40965">
                                            <p:txEl>
                                              <p:pRg st="0" end="0"/>
                                            </p:txEl>
                                          </p:spTgt>
                                        </p:tgtEl>
                                        <p:attrNameLst>
                                          <p:attrName>style.visibility</p:attrName>
                                        </p:attrNameLst>
                                      </p:cBhvr>
                                      <p:to>
                                        <p:strVal val="visible"/>
                                      </p:to>
                                    </p:set>
                                    <p:anim calcmode="lin" valueType="num">
                                      <p:cBhvr additive="base">
                                        <p:cTn id="48" dur="500" fill="hold"/>
                                        <p:tgtEl>
                                          <p:spTgt spid="40965">
                                            <p:txEl>
                                              <p:pRg st="0" end="0"/>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4096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9" fill="hold" grpId="0" nodeType="clickEffect">
                                  <p:stCondLst>
                                    <p:cond delay="0"/>
                                  </p:stCondLst>
                                  <p:childTnLst>
                                    <p:set>
                                      <p:cBhvr>
                                        <p:cTn id="53" dur="1" fill="hold">
                                          <p:stCondLst>
                                            <p:cond delay="0"/>
                                          </p:stCondLst>
                                        </p:cTn>
                                        <p:tgtEl>
                                          <p:spTgt spid="40966">
                                            <p:bg/>
                                          </p:spTgt>
                                        </p:tgtEl>
                                        <p:attrNameLst>
                                          <p:attrName>style.visibility</p:attrName>
                                        </p:attrNameLst>
                                      </p:cBhvr>
                                      <p:to>
                                        <p:strVal val="visible"/>
                                      </p:to>
                                    </p:set>
                                    <p:anim calcmode="lin" valueType="num">
                                      <p:cBhvr additive="base">
                                        <p:cTn id="54" dur="500" fill="hold"/>
                                        <p:tgtEl>
                                          <p:spTgt spid="40966">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40966">
                                            <p:bg/>
                                          </p:spTgt>
                                        </p:tgtEl>
                                        <p:attrNameLst>
                                          <p:attrName>ppt_y</p:attrName>
                                        </p:attrNameLst>
                                      </p:cBhvr>
                                      <p:tavLst>
                                        <p:tav tm="0">
                                          <p:val>
                                            <p:strVal val="0-#ppt_h/2"/>
                                          </p:val>
                                        </p:tav>
                                        <p:tav tm="100000">
                                          <p:val>
                                            <p:strVal val="#ppt_y"/>
                                          </p:val>
                                        </p:tav>
                                      </p:tavLst>
                                    </p:anim>
                                  </p:childTnLst>
                                </p:cTn>
                              </p:par>
                              <p:par>
                                <p:cTn id="56" presetID="2" presetClass="entr" presetSubtype="9" fill="hold" grpId="0" nodeType="withEffect">
                                  <p:stCondLst>
                                    <p:cond delay="0"/>
                                  </p:stCondLst>
                                  <p:childTnLst>
                                    <p:set>
                                      <p:cBhvr>
                                        <p:cTn id="57" dur="1" fill="hold">
                                          <p:stCondLst>
                                            <p:cond delay="0"/>
                                          </p:stCondLst>
                                        </p:cTn>
                                        <p:tgtEl>
                                          <p:spTgt spid="40966">
                                            <p:txEl>
                                              <p:pRg st="0" end="0"/>
                                            </p:txEl>
                                          </p:spTgt>
                                        </p:tgtEl>
                                        <p:attrNameLst>
                                          <p:attrName>style.visibility</p:attrName>
                                        </p:attrNameLst>
                                      </p:cBhvr>
                                      <p:to>
                                        <p:strVal val="visible"/>
                                      </p:to>
                                    </p:set>
                                    <p:anim calcmode="lin" valueType="num">
                                      <p:cBhvr additive="base">
                                        <p:cTn id="58" dur="500" fill="hold"/>
                                        <p:tgtEl>
                                          <p:spTgt spid="40966">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40966">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9" fill="hold" grpId="0" nodeType="clickEffect">
                                  <p:stCondLst>
                                    <p:cond delay="0"/>
                                  </p:stCondLst>
                                  <p:childTnLst>
                                    <p:set>
                                      <p:cBhvr>
                                        <p:cTn id="63" dur="1" fill="hold">
                                          <p:stCondLst>
                                            <p:cond delay="0"/>
                                          </p:stCondLst>
                                        </p:cTn>
                                        <p:tgtEl>
                                          <p:spTgt spid="40967">
                                            <p:bg/>
                                          </p:spTgt>
                                        </p:tgtEl>
                                        <p:attrNameLst>
                                          <p:attrName>style.visibility</p:attrName>
                                        </p:attrNameLst>
                                      </p:cBhvr>
                                      <p:to>
                                        <p:strVal val="visible"/>
                                      </p:to>
                                    </p:set>
                                    <p:anim calcmode="lin" valueType="num">
                                      <p:cBhvr additive="base">
                                        <p:cTn id="64" dur="500" fill="hold"/>
                                        <p:tgtEl>
                                          <p:spTgt spid="40967">
                                            <p:bg/>
                                          </p:spTgt>
                                        </p:tgtEl>
                                        <p:attrNameLst>
                                          <p:attrName>ppt_x</p:attrName>
                                        </p:attrNameLst>
                                      </p:cBhvr>
                                      <p:tavLst>
                                        <p:tav tm="0">
                                          <p:val>
                                            <p:strVal val="0-#ppt_w/2"/>
                                          </p:val>
                                        </p:tav>
                                        <p:tav tm="100000">
                                          <p:val>
                                            <p:strVal val="#ppt_x"/>
                                          </p:val>
                                        </p:tav>
                                      </p:tavLst>
                                    </p:anim>
                                    <p:anim calcmode="lin" valueType="num">
                                      <p:cBhvr additive="base">
                                        <p:cTn id="65" dur="500" fill="hold"/>
                                        <p:tgtEl>
                                          <p:spTgt spid="40967">
                                            <p:bg/>
                                          </p:spTgt>
                                        </p:tgtEl>
                                        <p:attrNameLst>
                                          <p:attrName>ppt_y</p:attrName>
                                        </p:attrNameLst>
                                      </p:cBhvr>
                                      <p:tavLst>
                                        <p:tav tm="0">
                                          <p:val>
                                            <p:strVal val="0-#ppt_h/2"/>
                                          </p:val>
                                        </p:tav>
                                        <p:tav tm="100000">
                                          <p:val>
                                            <p:strVal val="#ppt_y"/>
                                          </p:val>
                                        </p:tav>
                                      </p:tavLst>
                                    </p:anim>
                                  </p:childTnLst>
                                </p:cTn>
                              </p:par>
                              <p:par>
                                <p:cTn id="66" presetID="2" presetClass="entr" presetSubtype="9" fill="hold" grpId="0" nodeType="withEffect">
                                  <p:stCondLst>
                                    <p:cond delay="0"/>
                                  </p:stCondLst>
                                  <p:childTnLst>
                                    <p:set>
                                      <p:cBhvr>
                                        <p:cTn id="67" dur="1" fill="hold">
                                          <p:stCondLst>
                                            <p:cond delay="0"/>
                                          </p:stCondLst>
                                        </p:cTn>
                                        <p:tgtEl>
                                          <p:spTgt spid="40967">
                                            <p:txEl>
                                              <p:pRg st="0" end="0"/>
                                            </p:txEl>
                                          </p:spTgt>
                                        </p:tgtEl>
                                        <p:attrNameLst>
                                          <p:attrName>style.visibility</p:attrName>
                                        </p:attrNameLst>
                                      </p:cBhvr>
                                      <p:to>
                                        <p:strVal val="visible"/>
                                      </p:to>
                                    </p:set>
                                    <p:anim calcmode="lin" valueType="num">
                                      <p:cBhvr additive="base">
                                        <p:cTn id="68" dur="500" fill="hold"/>
                                        <p:tgtEl>
                                          <p:spTgt spid="40967">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40967">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xit" presetSubtype="3" fill="hold" grpId="1" nodeType="clickEffect">
                                  <p:stCondLst>
                                    <p:cond delay="0"/>
                                  </p:stCondLst>
                                  <p:childTnLst>
                                    <p:anim calcmode="lin" valueType="num">
                                      <p:cBhvr additive="base">
                                        <p:cTn id="73" dur="500"/>
                                        <p:tgtEl>
                                          <p:spTgt spid="40965">
                                            <p:txEl>
                                              <p:pRg st="0" end="0"/>
                                            </p:txEl>
                                          </p:spTgt>
                                        </p:tgtEl>
                                        <p:attrNameLst>
                                          <p:attrName>ppt_x</p:attrName>
                                        </p:attrNameLst>
                                      </p:cBhvr>
                                      <p:tavLst>
                                        <p:tav tm="0">
                                          <p:val>
                                            <p:strVal val="ppt_x"/>
                                          </p:val>
                                        </p:tav>
                                        <p:tav tm="100000">
                                          <p:val>
                                            <p:strVal val="1+ppt_w/2"/>
                                          </p:val>
                                        </p:tav>
                                      </p:tavLst>
                                    </p:anim>
                                    <p:anim calcmode="lin" valueType="num">
                                      <p:cBhvr additive="base">
                                        <p:cTn id="74" dur="500"/>
                                        <p:tgtEl>
                                          <p:spTgt spid="40965">
                                            <p:txEl>
                                              <p:pRg st="0" end="0"/>
                                            </p:txEl>
                                          </p:spTgt>
                                        </p:tgtEl>
                                        <p:attrNameLst>
                                          <p:attrName>ppt_y</p:attrName>
                                        </p:attrNameLst>
                                      </p:cBhvr>
                                      <p:tavLst>
                                        <p:tav tm="0">
                                          <p:val>
                                            <p:strVal val="ppt_y"/>
                                          </p:val>
                                        </p:tav>
                                        <p:tav tm="100000">
                                          <p:val>
                                            <p:strVal val="0-ppt_h/2"/>
                                          </p:val>
                                        </p:tav>
                                      </p:tavLst>
                                    </p:anim>
                                    <p:set>
                                      <p:cBhvr>
                                        <p:cTn id="75" dur="1" fill="hold">
                                          <p:stCondLst>
                                            <p:cond delay="499"/>
                                          </p:stCondLst>
                                        </p:cTn>
                                        <p:tgtEl>
                                          <p:spTgt spid="40965">
                                            <p:txEl>
                                              <p:pRg st="0" end="0"/>
                                            </p:txEl>
                                          </p:spTgt>
                                        </p:tgtEl>
                                        <p:attrNameLst>
                                          <p:attrName>style.visibility</p:attrName>
                                        </p:attrNameLst>
                                      </p:cBhvr>
                                      <p:to>
                                        <p:strVal val="hidden"/>
                                      </p:to>
                                    </p:set>
                                  </p:childTnLst>
                                </p:cTn>
                              </p:par>
                              <p:par>
                                <p:cTn id="76" presetID="2" presetClass="exit" presetSubtype="3" fill="hold" grpId="1" nodeType="withEffect">
                                  <p:stCondLst>
                                    <p:cond delay="0"/>
                                  </p:stCondLst>
                                  <p:childTnLst>
                                    <p:anim calcmode="lin" valueType="num">
                                      <p:cBhvr additive="base">
                                        <p:cTn id="77" dur="500"/>
                                        <p:tgtEl>
                                          <p:spTgt spid="40965">
                                            <p:bg/>
                                          </p:spTgt>
                                        </p:tgtEl>
                                        <p:attrNameLst>
                                          <p:attrName>ppt_x</p:attrName>
                                        </p:attrNameLst>
                                      </p:cBhvr>
                                      <p:tavLst>
                                        <p:tav tm="0">
                                          <p:val>
                                            <p:strVal val="ppt_x"/>
                                          </p:val>
                                        </p:tav>
                                        <p:tav tm="100000">
                                          <p:val>
                                            <p:strVal val="1+ppt_w/2"/>
                                          </p:val>
                                        </p:tav>
                                      </p:tavLst>
                                    </p:anim>
                                    <p:anim calcmode="lin" valueType="num">
                                      <p:cBhvr additive="base">
                                        <p:cTn id="78" dur="500"/>
                                        <p:tgtEl>
                                          <p:spTgt spid="40965">
                                            <p:bg/>
                                          </p:spTgt>
                                        </p:tgtEl>
                                        <p:attrNameLst>
                                          <p:attrName>ppt_y</p:attrName>
                                        </p:attrNameLst>
                                      </p:cBhvr>
                                      <p:tavLst>
                                        <p:tav tm="0">
                                          <p:val>
                                            <p:strVal val="ppt_y"/>
                                          </p:val>
                                        </p:tav>
                                        <p:tav tm="100000">
                                          <p:val>
                                            <p:strVal val="0-ppt_h/2"/>
                                          </p:val>
                                        </p:tav>
                                      </p:tavLst>
                                    </p:anim>
                                    <p:set>
                                      <p:cBhvr>
                                        <p:cTn id="79" dur="1" fill="hold">
                                          <p:stCondLst>
                                            <p:cond delay="499"/>
                                          </p:stCondLst>
                                        </p:cTn>
                                        <p:tgtEl>
                                          <p:spTgt spid="40965">
                                            <p:bg/>
                                          </p:spTgt>
                                        </p:tgtEl>
                                        <p:attrNameLst>
                                          <p:attrName>style.visibility</p:attrName>
                                        </p:attrNameLst>
                                      </p:cBhvr>
                                      <p:to>
                                        <p:strVal val="hidden"/>
                                      </p:to>
                                    </p:set>
                                  </p:childTnLst>
                                </p:cTn>
                              </p:par>
                              <p:par>
                                <p:cTn id="80" presetID="2" presetClass="exit" presetSubtype="3" fill="hold" grpId="1" nodeType="withEffect">
                                  <p:stCondLst>
                                    <p:cond delay="0"/>
                                  </p:stCondLst>
                                  <p:childTnLst>
                                    <p:anim calcmode="lin" valueType="num">
                                      <p:cBhvr additive="base">
                                        <p:cTn id="81" dur="500"/>
                                        <p:tgtEl>
                                          <p:spTgt spid="40966">
                                            <p:txEl>
                                              <p:pRg st="0" end="0"/>
                                            </p:txEl>
                                          </p:spTgt>
                                        </p:tgtEl>
                                        <p:attrNameLst>
                                          <p:attrName>ppt_x</p:attrName>
                                        </p:attrNameLst>
                                      </p:cBhvr>
                                      <p:tavLst>
                                        <p:tav tm="0">
                                          <p:val>
                                            <p:strVal val="ppt_x"/>
                                          </p:val>
                                        </p:tav>
                                        <p:tav tm="100000">
                                          <p:val>
                                            <p:strVal val="1+ppt_w/2"/>
                                          </p:val>
                                        </p:tav>
                                      </p:tavLst>
                                    </p:anim>
                                    <p:anim calcmode="lin" valueType="num">
                                      <p:cBhvr additive="base">
                                        <p:cTn id="82" dur="500"/>
                                        <p:tgtEl>
                                          <p:spTgt spid="40966">
                                            <p:txEl>
                                              <p:pRg st="0" end="0"/>
                                            </p:txEl>
                                          </p:spTgt>
                                        </p:tgtEl>
                                        <p:attrNameLst>
                                          <p:attrName>ppt_y</p:attrName>
                                        </p:attrNameLst>
                                      </p:cBhvr>
                                      <p:tavLst>
                                        <p:tav tm="0">
                                          <p:val>
                                            <p:strVal val="ppt_y"/>
                                          </p:val>
                                        </p:tav>
                                        <p:tav tm="100000">
                                          <p:val>
                                            <p:strVal val="0-ppt_h/2"/>
                                          </p:val>
                                        </p:tav>
                                      </p:tavLst>
                                    </p:anim>
                                    <p:set>
                                      <p:cBhvr>
                                        <p:cTn id="83" dur="1" fill="hold">
                                          <p:stCondLst>
                                            <p:cond delay="499"/>
                                          </p:stCondLst>
                                        </p:cTn>
                                        <p:tgtEl>
                                          <p:spTgt spid="40966">
                                            <p:txEl>
                                              <p:pRg st="0" end="0"/>
                                            </p:txEl>
                                          </p:spTgt>
                                        </p:tgtEl>
                                        <p:attrNameLst>
                                          <p:attrName>style.visibility</p:attrName>
                                        </p:attrNameLst>
                                      </p:cBhvr>
                                      <p:to>
                                        <p:strVal val="hidden"/>
                                      </p:to>
                                    </p:set>
                                  </p:childTnLst>
                                </p:cTn>
                              </p:par>
                              <p:par>
                                <p:cTn id="84" presetID="2" presetClass="exit" presetSubtype="3" fill="hold" grpId="1" nodeType="withEffect">
                                  <p:stCondLst>
                                    <p:cond delay="0"/>
                                  </p:stCondLst>
                                  <p:childTnLst>
                                    <p:anim calcmode="lin" valueType="num">
                                      <p:cBhvr additive="base">
                                        <p:cTn id="85" dur="500"/>
                                        <p:tgtEl>
                                          <p:spTgt spid="40966">
                                            <p:bg/>
                                          </p:spTgt>
                                        </p:tgtEl>
                                        <p:attrNameLst>
                                          <p:attrName>ppt_x</p:attrName>
                                        </p:attrNameLst>
                                      </p:cBhvr>
                                      <p:tavLst>
                                        <p:tav tm="0">
                                          <p:val>
                                            <p:strVal val="ppt_x"/>
                                          </p:val>
                                        </p:tav>
                                        <p:tav tm="100000">
                                          <p:val>
                                            <p:strVal val="1+ppt_w/2"/>
                                          </p:val>
                                        </p:tav>
                                      </p:tavLst>
                                    </p:anim>
                                    <p:anim calcmode="lin" valueType="num">
                                      <p:cBhvr additive="base">
                                        <p:cTn id="86" dur="500"/>
                                        <p:tgtEl>
                                          <p:spTgt spid="40966">
                                            <p:bg/>
                                          </p:spTgt>
                                        </p:tgtEl>
                                        <p:attrNameLst>
                                          <p:attrName>ppt_y</p:attrName>
                                        </p:attrNameLst>
                                      </p:cBhvr>
                                      <p:tavLst>
                                        <p:tav tm="0">
                                          <p:val>
                                            <p:strVal val="ppt_y"/>
                                          </p:val>
                                        </p:tav>
                                        <p:tav tm="100000">
                                          <p:val>
                                            <p:strVal val="0-ppt_h/2"/>
                                          </p:val>
                                        </p:tav>
                                      </p:tavLst>
                                    </p:anim>
                                    <p:set>
                                      <p:cBhvr>
                                        <p:cTn id="87" dur="1" fill="hold">
                                          <p:stCondLst>
                                            <p:cond delay="499"/>
                                          </p:stCondLst>
                                        </p:cTn>
                                        <p:tgtEl>
                                          <p:spTgt spid="40966">
                                            <p:bg/>
                                          </p:spTgt>
                                        </p:tgtEl>
                                        <p:attrNameLst>
                                          <p:attrName>style.visibility</p:attrName>
                                        </p:attrNameLst>
                                      </p:cBhvr>
                                      <p:to>
                                        <p:strVal val="hidden"/>
                                      </p:to>
                                    </p:set>
                                  </p:childTnLst>
                                </p:cTn>
                              </p:par>
                              <p:par>
                                <p:cTn id="88" presetID="2" presetClass="exit" presetSubtype="3" fill="hold" grpId="1" nodeType="withEffect">
                                  <p:stCondLst>
                                    <p:cond delay="0"/>
                                  </p:stCondLst>
                                  <p:childTnLst>
                                    <p:anim calcmode="lin" valueType="num">
                                      <p:cBhvr additive="base">
                                        <p:cTn id="89" dur="500"/>
                                        <p:tgtEl>
                                          <p:spTgt spid="40967">
                                            <p:txEl>
                                              <p:pRg st="0" end="0"/>
                                            </p:txEl>
                                          </p:spTgt>
                                        </p:tgtEl>
                                        <p:attrNameLst>
                                          <p:attrName>ppt_x</p:attrName>
                                        </p:attrNameLst>
                                      </p:cBhvr>
                                      <p:tavLst>
                                        <p:tav tm="0">
                                          <p:val>
                                            <p:strVal val="ppt_x"/>
                                          </p:val>
                                        </p:tav>
                                        <p:tav tm="100000">
                                          <p:val>
                                            <p:strVal val="1+ppt_w/2"/>
                                          </p:val>
                                        </p:tav>
                                      </p:tavLst>
                                    </p:anim>
                                    <p:anim calcmode="lin" valueType="num">
                                      <p:cBhvr additive="base">
                                        <p:cTn id="90" dur="500"/>
                                        <p:tgtEl>
                                          <p:spTgt spid="40967">
                                            <p:txEl>
                                              <p:pRg st="0" end="0"/>
                                            </p:txEl>
                                          </p:spTgt>
                                        </p:tgtEl>
                                        <p:attrNameLst>
                                          <p:attrName>ppt_y</p:attrName>
                                        </p:attrNameLst>
                                      </p:cBhvr>
                                      <p:tavLst>
                                        <p:tav tm="0">
                                          <p:val>
                                            <p:strVal val="ppt_y"/>
                                          </p:val>
                                        </p:tav>
                                        <p:tav tm="100000">
                                          <p:val>
                                            <p:strVal val="0-ppt_h/2"/>
                                          </p:val>
                                        </p:tav>
                                      </p:tavLst>
                                    </p:anim>
                                    <p:set>
                                      <p:cBhvr>
                                        <p:cTn id="91" dur="1" fill="hold">
                                          <p:stCondLst>
                                            <p:cond delay="499"/>
                                          </p:stCondLst>
                                        </p:cTn>
                                        <p:tgtEl>
                                          <p:spTgt spid="40967">
                                            <p:txEl>
                                              <p:pRg st="0" end="0"/>
                                            </p:txEl>
                                          </p:spTgt>
                                        </p:tgtEl>
                                        <p:attrNameLst>
                                          <p:attrName>style.visibility</p:attrName>
                                        </p:attrNameLst>
                                      </p:cBhvr>
                                      <p:to>
                                        <p:strVal val="hidden"/>
                                      </p:to>
                                    </p:set>
                                  </p:childTnLst>
                                </p:cTn>
                              </p:par>
                              <p:par>
                                <p:cTn id="92" presetID="2" presetClass="exit" presetSubtype="3" fill="hold" grpId="1" nodeType="withEffect">
                                  <p:stCondLst>
                                    <p:cond delay="0"/>
                                  </p:stCondLst>
                                  <p:childTnLst>
                                    <p:anim calcmode="lin" valueType="num">
                                      <p:cBhvr additive="base">
                                        <p:cTn id="93" dur="500"/>
                                        <p:tgtEl>
                                          <p:spTgt spid="40967">
                                            <p:bg/>
                                          </p:spTgt>
                                        </p:tgtEl>
                                        <p:attrNameLst>
                                          <p:attrName>ppt_x</p:attrName>
                                        </p:attrNameLst>
                                      </p:cBhvr>
                                      <p:tavLst>
                                        <p:tav tm="0">
                                          <p:val>
                                            <p:strVal val="ppt_x"/>
                                          </p:val>
                                        </p:tav>
                                        <p:tav tm="100000">
                                          <p:val>
                                            <p:strVal val="1+ppt_w/2"/>
                                          </p:val>
                                        </p:tav>
                                      </p:tavLst>
                                    </p:anim>
                                    <p:anim calcmode="lin" valueType="num">
                                      <p:cBhvr additive="base">
                                        <p:cTn id="94" dur="500"/>
                                        <p:tgtEl>
                                          <p:spTgt spid="40967">
                                            <p:bg/>
                                          </p:spTgt>
                                        </p:tgtEl>
                                        <p:attrNameLst>
                                          <p:attrName>ppt_y</p:attrName>
                                        </p:attrNameLst>
                                      </p:cBhvr>
                                      <p:tavLst>
                                        <p:tav tm="0">
                                          <p:val>
                                            <p:strVal val="ppt_y"/>
                                          </p:val>
                                        </p:tav>
                                        <p:tav tm="100000">
                                          <p:val>
                                            <p:strVal val="0-ppt_h/2"/>
                                          </p:val>
                                        </p:tav>
                                      </p:tavLst>
                                    </p:anim>
                                    <p:set>
                                      <p:cBhvr>
                                        <p:cTn id="95" dur="1" fill="hold">
                                          <p:stCondLst>
                                            <p:cond delay="499"/>
                                          </p:stCondLst>
                                        </p:cTn>
                                        <p:tgtEl>
                                          <p:spTgt spid="40967">
                                            <p:bg/>
                                          </p:spTgt>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4" presetClass="entr" presetSubtype="10" fill="hold" nodeType="click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randombar(horizontal)">
                                      <p:cBhvr>
                                        <p:cTn id="100" dur="500"/>
                                        <p:tgtEl>
                                          <p:spTgt spid="12"/>
                                        </p:tgtEl>
                                      </p:cBhvr>
                                    </p:animEffect>
                                  </p:childTnLst>
                                </p:cTn>
                              </p:par>
                            </p:childTnLst>
                          </p:cTn>
                        </p:par>
                      </p:childTnLst>
                    </p:cTn>
                  </p:par>
                  <p:par>
                    <p:cTn id="101" fill="hold">
                      <p:stCondLst>
                        <p:cond delay="indefinite"/>
                      </p:stCondLst>
                      <p:childTnLst>
                        <p:par>
                          <p:cTn id="102" fill="hold">
                            <p:stCondLst>
                              <p:cond delay="0"/>
                            </p:stCondLst>
                            <p:childTnLst>
                              <p:par>
                                <p:cTn id="103" presetID="2" presetClass="entr" presetSubtype="9" fill="hold" grpId="0" nodeType="clickEffect">
                                  <p:stCondLst>
                                    <p:cond delay="0"/>
                                  </p:stCondLst>
                                  <p:childTnLst>
                                    <p:set>
                                      <p:cBhvr>
                                        <p:cTn id="104" dur="1" fill="hold">
                                          <p:stCondLst>
                                            <p:cond delay="0"/>
                                          </p:stCondLst>
                                        </p:cTn>
                                        <p:tgtEl>
                                          <p:spTgt spid="40968">
                                            <p:bg/>
                                          </p:spTgt>
                                        </p:tgtEl>
                                        <p:attrNameLst>
                                          <p:attrName>style.visibility</p:attrName>
                                        </p:attrNameLst>
                                      </p:cBhvr>
                                      <p:to>
                                        <p:strVal val="visible"/>
                                      </p:to>
                                    </p:set>
                                    <p:anim calcmode="lin" valueType="num">
                                      <p:cBhvr additive="base">
                                        <p:cTn id="105" dur="500" fill="hold"/>
                                        <p:tgtEl>
                                          <p:spTgt spid="40968">
                                            <p:bg/>
                                          </p:spTgt>
                                        </p:tgtEl>
                                        <p:attrNameLst>
                                          <p:attrName>ppt_x</p:attrName>
                                        </p:attrNameLst>
                                      </p:cBhvr>
                                      <p:tavLst>
                                        <p:tav tm="0">
                                          <p:val>
                                            <p:strVal val="0-#ppt_w/2"/>
                                          </p:val>
                                        </p:tav>
                                        <p:tav tm="100000">
                                          <p:val>
                                            <p:strVal val="#ppt_x"/>
                                          </p:val>
                                        </p:tav>
                                      </p:tavLst>
                                    </p:anim>
                                    <p:anim calcmode="lin" valueType="num">
                                      <p:cBhvr additive="base">
                                        <p:cTn id="106" dur="500" fill="hold"/>
                                        <p:tgtEl>
                                          <p:spTgt spid="40968">
                                            <p:bg/>
                                          </p:spTgt>
                                        </p:tgtEl>
                                        <p:attrNameLst>
                                          <p:attrName>ppt_y</p:attrName>
                                        </p:attrNameLst>
                                      </p:cBhvr>
                                      <p:tavLst>
                                        <p:tav tm="0">
                                          <p:val>
                                            <p:strVal val="0-#ppt_h/2"/>
                                          </p:val>
                                        </p:tav>
                                        <p:tav tm="100000">
                                          <p:val>
                                            <p:strVal val="#ppt_y"/>
                                          </p:val>
                                        </p:tav>
                                      </p:tavLst>
                                    </p:anim>
                                  </p:childTnLst>
                                </p:cTn>
                              </p:par>
                              <p:par>
                                <p:cTn id="107" presetID="2" presetClass="entr" presetSubtype="9" fill="hold" grpId="0" nodeType="withEffect">
                                  <p:stCondLst>
                                    <p:cond delay="0"/>
                                  </p:stCondLst>
                                  <p:childTnLst>
                                    <p:set>
                                      <p:cBhvr>
                                        <p:cTn id="108" dur="1" fill="hold">
                                          <p:stCondLst>
                                            <p:cond delay="0"/>
                                          </p:stCondLst>
                                        </p:cTn>
                                        <p:tgtEl>
                                          <p:spTgt spid="40968">
                                            <p:txEl>
                                              <p:pRg st="0" end="0"/>
                                            </p:txEl>
                                          </p:spTgt>
                                        </p:tgtEl>
                                        <p:attrNameLst>
                                          <p:attrName>style.visibility</p:attrName>
                                        </p:attrNameLst>
                                      </p:cBhvr>
                                      <p:to>
                                        <p:strVal val="visible"/>
                                      </p:to>
                                    </p:set>
                                    <p:anim calcmode="lin" valueType="num">
                                      <p:cBhvr additive="base">
                                        <p:cTn id="109" dur="500" fill="hold"/>
                                        <p:tgtEl>
                                          <p:spTgt spid="40968">
                                            <p:txEl>
                                              <p:pRg st="0" end="0"/>
                                            </p:txEl>
                                          </p:spTgt>
                                        </p:tgtEl>
                                        <p:attrNameLst>
                                          <p:attrName>ppt_x</p:attrName>
                                        </p:attrNameLst>
                                      </p:cBhvr>
                                      <p:tavLst>
                                        <p:tav tm="0">
                                          <p:val>
                                            <p:strVal val="0-#ppt_w/2"/>
                                          </p:val>
                                        </p:tav>
                                        <p:tav tm="100000">
                                          <p:val>
                                            <p:strVal val="#ppt_x"/>
                                          </p:val>
                                        </p:tav>
                                      </p:tavLst>
                                    </p:anim>
                                    <p:anim calcmode="lin" valueType="num">
                                      <p:cBhvr additive="base">
                                        <p:cTn id="110" dur="500" fill="hold"/>
                                        <p:tgtEl>
                                          <p:spTgt spid="40968">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9" fill="hold" grpId="0" nodeType="clickEffect">
                                  <p:stCondLst>
                                    <p:cond delay="0"/>
                                  </p:stCondLst>
                                  <p:childTnLst>
                                    <p:set>
                                      <p:cBhvr>
                                        <p:cTn id="114" dur="1" fill="hold">
                                          <p:stCondLst>
                                            <p:cond delay="0"/>
                                          </p:stCondLst>
                                        </p:cTn>
                                        <p:tgtEl>
                                          <p:spTgt spid="40969">
                                            <p:bg/>
                                          </p:spTgt>
                                        </p:tgtEl>
                                        <p:attrNameLst>
                                          <p:attrName>style.visibility</p:attrName>
                                        </p:attrNameLst>
                                      </p:cBhvr>
                                      <p:to>
                                        <p:strVal val="visible"/>
                                      </p:to>
                                    </p:set>
                                    <p:anim calcmode="lin" valueType="num">
                                      <p:cBhvr additive="base">
                                        <p:cTn id="115" dur="500" fill="hold"/>
                                        <p:tgtEl>
                                          <p:spTgt spid="40969">
                                            <p:bg/>
                                          </p:spTgt>
                                        </p:tgtEl>
                                        <p:attrNameLst>
                                          <p:attrName>ppt_x</p:attrName>
                                        </p:attrNameLst>
                                      </p:cBhvr>
                                      <p:tavLst>
                                        <p:tav tm="0">
                                          <p:val>
                                            <p:strVal val="0-#ppt_w/2"/>
                                          </p:val>
                                        </p:tav>
                                        <p:tav tm="100000">
                                          <p:val>
                                            <p:strVal val="#ppt_x"/>
                                          </p:val>
                                        </p:tav>
                                      </p:tavLst>
                                    </p:anim>
                                    <p:anim calcmode="lin" valueType="num">
                                      <p:cBhvr additive="base">
                                        <p:cTn id="116" dur="500" fill="hold"/>
                                        <p:tgtEl>
                                          <p:spTgt spid="40969">
                                            <p:bg/>
                                          </p:spTgt>
                                        </p:tgtEl>
                                        <p:attrNameLst>
                                          <p:attrName>ppt_y</p:attrName>
                                        </p:attrNameLst>
                                      </p:cBhvr>
                                      <p:tavLst>
                                        <p:tav tm="0">
                                          <p:val>
                                            <p:strVal val="0-#ppt_h/2"/>
                                          </p:val>
                                        </p:tav>
                                        <p:tav tm="100000">
                                          <p:val>
                                            <p:strVal val="#ppt_y"/>
                                          </p:val>
                                        </p:tav>
                                      </p:tavLst>
                                    </p:anim>
                                  </p:childTnLst>
                                </p:cTn>
                              </p:par>
                              <p:par>
                                <p:cTn id="117" presetID="2" presetClass="entr" presetSubtype="9" fill="hold" grpId="0" nodeType="withEffect">
                                  <p:stCondLst>
                                    <p:cond delay="0"/>
                                  </p:stCondLst>
                                  <p:childTnLst>
                                    <p:set>
                                      <p:cBhvr>
                                        <p:cTn id="118" dur="1" fill="hold">
                                          <p:stCondLst>
                                            <p:cond delay="0"/>
                                          </p:stCondLst>
                                        </p:cTn>
                                        <p:tgtEl>
                                          <p:spTgt spid="40969">
                                            <p:txEl>
                                              <p:pRg st="0" end="0"/>
                                            </p:txEl>
                                          </p:spTgt>
                                        </p:tgtEl>
                                        <p:attrNameLst>
                                          <p:attrName>style.visibility</p:attrName>
                                        </p:attrNameLst>
                                      </p:cBhvr>
                                      <p:to>
                                        <p:strVal val="visible"/>
                                      </p:to>
                                    </p:set>
                                    <p:anim calcmode="lin" valueType="num">
                                      <p:cBhvr additive="base">
                                        <p:cTn id="119" dur="500" fill="hold"/>
                                        <p:tgtEl>
                                          <p:spTgt spid="40969">
                                            <p:txEl>
                                              <p:pRg st="0" end="0"/>
                                            </p:txEl>
                                          </p:spTgt>
                                        </p:tgtEl>
                                        <p:attrNameLst>
                                          <p:attrName>ppt_x</p:attrName>
                                        </p:attrNameLst>
                                      </p:cBhvr>
                                      <p:tavLst>
                                        <p:tav tm="0">
                                          <p:val>
                                            <p:strVal val="0-#ppt_w/2"/>
                                          </p:val>
                                        </p:tav>
                                        <p:tav tm="100000">
                                          <p:val>
                                            <p:strVal val="#ppt_x"/>
                                          </p:val>
                                        </p:tav>
                                      </p:tavLst>
                                    </p:anim>
                                    <p:anim calcmode="lin" valueType="num">
                                      <p:cBhvr additive="base">
                                        <p:cTn id="120" dur="500" fill="hold"/>
                                        <p:tgtEl>
                                          <p:spTgt spid="40969">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9" fill="hold" grpId="0" nodeType="clickEffect">
                                  <p:stCondLst>
                                    <p:cond delay="0"/>
                                  </p:stCondLst>
                                  <p:childTnLst>
                                    <p:set>
                                      <p:cBhvr>
                                        <p:cTn id="124" dur="1" fill="hold">
                                          <p:stCondLst>
                                            <p:cond delay="0"/>
                                          </p:stCondLst>
                                        </p:cTn>
                                        <p:tgtEl>
                                          <p:spTgt spid="40970">
                                            <p:bg/>
                                          </p:spTgt>
                                        </p:tgtEl>
                                        <p:attrNameLst>
                                          <p:attrName>style.visibility</p:attrName>
                                        </p:attrNameLst>
                                      </p:cBhvr>
                                      <p:to>
                                        <p:strVal val="visible"/>
                                      </p:to>
                                    </p:set>
                                    <p:anim calcmode="lin" valueType="num">
                                      <p:cBhvr additive="base">
                                        <p:cTn id="125" dur="500" fill="hold"/>
                                        <p:tgtEl>
                                          <p:spTgt spid="40970">
                                            <p:bg/>
                                          </p:spTgt>
                                        </p:tgtEl>
                                        <p:attrNameLst>
                                          <p:attrName>ppt_x</p:attrName>
                                        </p:attrNameLst>
                                      </p:cBhvr>
                                      <p:tavLst>
                                        <p:tav tm="0">
                                          <p:val>
                                            <p:strVal val="0-#ppt_w/2"/>
                                          </p:val>
                                        </p:tav>
                                        <p:tav tm="100000">
                                          <p:val>
                                            <p:strVal val="#ppt_x"/>
                                          </p:val>
                                        </p:tav>
                                      </p:tavLst>
                                    </p:anim>
                                    <p:anim calcmode="lin" valueType="num">
                                      <p:cBhvr additive="base">
                                        <p:cTn id="126" dur="500" fill="hold"/>
                                        <p:tgtEl>
                                          <p:spTgt spid="40970">
                                            <p:bg/>
                                          </p:spTgt>
                                        </p:tgtEl>
                                        <p:attrNameLst>
                                          <p:attrName>ppt_y</p:attrName>
                                        </p:attrNameLst>
                                      </p:cBhvr>
                                      <p:tavLst>
                                        <p:tav tm="0">
                                          <p:val>
                                            <p:strVal val="0-#ppt_h/2"/>
                                          </p:val>
                                        </p:tav>
                                        <p:tav tm="100000">
                                          <p:val>
                                            <p:strVal val="#ppt_y"/>
                                          </p:val>
                                        </p:tav>
                                      </p:tavLst>
                                    </p:anim>
                                  </p:childTnLst>
                                </p:cTn>
                              </p:par>
                              <p:par>
                                <p:cTn id="127" presetID="2" presetClass="entr" presetSubtype="9" fill="hold" grpId="0" nodeType="withEffect">
                                  <p:stCondLst>
                                    <p:cond delay="0"/>
                                  </p:stCondLst>
                                  <p:childTnLst>
                                    <p:set>
                                      <p:cBhvr>
                                        <p:cTn id="128" dur="1" fill="hold">
                                          <p:stCondLst>
                                            <p:cond delay="0"/>
                                          </p:stCondLst>
                                        </p:cTn>
                                        <p:tgtEl>
                                          <p:spTgt spid="40970">
                                            <p:txEl>
                                              <p:pRg st="0" end="0"/>
                                            </p:txEl>
                                          </p:spTgt>
                                        </p:tgtEl>
                                        <p:attrNameLst>
                                          <p:attrName>style.visibility</p:attrName>
                                        </p:attrNameLst>
                                      </p:cBhvr>
                                      <p:to>
                                        <p:strVal val="visible"/>
                                      </p:to>
                                    </p:set>
                                    <p:anim calcmode="lin" valueType="num">
                                      <p:cBhvr additive="base">
                                        <p:cTn id="129" dur="500" fill="hold"/>
                                        <p:tgtEl>
                                          <p:spTgt spid="40970">
                                            <p:txEl>
                                              <p:pRg st="0" end="0"/>
                                            </p:txEl>
                                          </p:spTgt>
                                        </p:tgtEl>
                                        <p:attrNameLst>
                                          <p:attrName>ppt_x</p:attrName>
                                        </p:attrNameLst>
                                      </p:cBhvr>
                                      <p:tavLst>
                                        <p:tav tm="0">
                                          <p:val>
                                            <p:strVal val="0-#ppt_w/2"/>
                                          </p:val>
                                        </p:tav>
                                        <p:tav tm="100000">
                                          <p:val>
                                            <p:strVal val="#ppt_x"/>
                                          </p:val>
                                        </p:tav>
                                      </p:tavLst>
                                    </p:anim>
                                    <p:anim calcmode="lin" valueType="num">
                                      <p:cBhvr additive="base">
                                        <p:cTn id="130" dur="500" fill="hold"/>
                                        <p:tgtEl>
                                          <p:spTgt spid="40970">
                                            <p:txEl>
                                              <p:pRg st="0" end="0"/>
                                            </p:txEl>
                                          </p:spTgt>
                                        </p:tgtEl>
                                        <p:attrNameLst>
                                          <p:attrName>ppt_y</p:attrName>
                                        </p:attrNameLst>
                                      </p:cBhvr>
                                      <p:tavLst>
                                        <p:tav tm="0">
                                          <p:val>
                                            <p:strVal val="0-#ppt_h/2"/>
                                          </p:val>
                                        </p:tav>
                                        <p:tav tm="100000">
                                          <p:val>
                                            <p:strVal val="#ppt_y"/>
                                          </p:val>
                                        </p:tav>
                                      </p:tavLst>
                                    </p:anim>
                                  </p:childTnLst>
                                </p:cTn>
                              </p:par>
                              <p:par>
                                <p:cTn id="131" presetID="2" presetClass="entr" presetSubtype="9" fill="hold" grpId="0" nodeType="withEffect">
                                  <p:stCondLst>
                                    <p:cond delay="0"/>
                                  </p:stCondLst>
                                  <p:childTnLst>
                                    <p:set>
                                      <p:cBhvr>
                                        <p:cTn id="132" dur="1" fill="hold">
                                          <p:stCondLst>
                                            <p:cond delay="0"/>
                                          </p:stCondLst>
                                        </p:cTn>
                                        <p:tgtEl>
                                          <p:spTgt spid="40970">
                                            <p:txEl>
                                              <p:pRg st="1" end="1"/>
                                            </p:txEl>
                                          </p:spTgt>
                                        </p:tgtEl>
                                        <p:attrNameLst>
                                          <p:attrName>style.visibility</p:attrName>
                                        </p:attrNameLst>
                                      </p:cBhvr>
                                      <p:to>
                                        <p:strVal val="visible"/>
                                      </p:to>
                                    </p:set>
                                    <p:anim calcmode="lin" valueType="num">
                                      <p:cBhvr additive="base">
                                        <p:cTn id="133" dur="500" fill="hold"/>
                                        <p:tgtEl>
                                          <p:spTgt spid="40970">
                                            <p:txEl>
                                              <p:pRg st="1" end="1"/>
                                            </p:txEl>
                                          </p:spTgt>
                                        </p:tgtEl>
                                        <p:attrNameLst>
                                          <p:attrName>ppt_x</p:attrName>
                                        </p:attrNameLst>
                                      </p:cBhvr>
                                      <p:tavLst>
                                        <p:tav tm="0">
                                          <p:val>
                                            <p:strVal val="0-#ppt_w/2"/>
                                          </p:val>
                                        </p:tav>
                                        <p:tav tm="100000">
                                          <p:val>
                                            <p:strVal val="#ppt_x"/>
                                          </p:val>
                                        </p:tav>
                                      </p:tavLst>
                                    </p:anim>
                                    <p:anim calcmode="lin" valueType="num">
                                      <p:cBhvr additive="base">
                                        <p:cTn id="134" dur="500" fill="hold"/>
                                        <p:tgtEl>
                                          <p:spTgt spid="40970">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9" fill="hold" grpId="0" nodeType="clickEffect">
                                  <p:stCondLst>
                                    <p:cond delay="0"/>
                                  </p:stCondLst>
                                  <p:childTnLst>
                                    <p:set>
                                      <p:cBhvr>
                                        <p:cTn id="138" dur="1" fill="hold">
                                          <p:stCondLst>
                                            <p:cond delay="0"/>
                                          </p:stCondLst>
                                        </p:cTn>
                                        <p:tgtEl>
                                          <p:spTgt spid="40971">
                                            <p:bg/>
                                          </p:spTgt>
                                        </p:tgtEl>
                                        <p:attrNameLst>
                                          <p:attrName>style.visibility</p:attrName>
                                        </p:attrNameLst>
                                      </p:cBhvr>
                                      <p:to>
                                        <p:strVal val="visible"/>
                                      </p:to>
                                    </p:set>
                                    <p:anim calcmode="lin" valueType="num">
                                      <p:cBhvr additive="base">
                                        <p:cTn id="139" dur="500" fill="hold"/>
                                        <p:tgtEl>
                                          <p:spTgt spid="40971">
                                            <p:bg/>
                                          </p:spTgt>
                                        </p:tgtEl>
                                        <p:attrNameLst>
                                          <p:attrName>ppt_x</p:attrName>
                                        </p:attrNameLst>
                                      </p:cBhvr>
                                      <p:tavLst>
                                        <p:tav tm="0">
                                          <p:val>
                                            <p:strVal val="0-#ppt_w/2"/>
                                          </p:val>
                                        </p:tav>
                                        <p:tav tm="100000">
                                          <p:val>
                                            <p:strVal val="#ppt_x"/>
                                          </p:val>
                                        </p:tav>
                                      </p:tavLst>
                                    </p:anim>
                                    <p:anim calcmode="lin" valueType="num">
                                      <p:cBhvr additive="base">
                                        <p:cTn id="140" dur="500" fill="hold"/>
                                        <p:tgtEl>
                                          <p:spTgt spid="40971">
                                            <p:bg/>
                                          </p:spTgt>
                                        </p:tgtEl>
                                        <p:attrNameLst>
                                          <p:attrName>ppt_y</p:attrName>
                                        </p:attrNameLst>
                                      </p:cBhvr>
                                      <p:tavLst>
                                        <p:tav tm="0">
                                          <p:val>
                                            <p:strVal val="0-#ppt_h/2"/>
                                          </p:val>
                                        </p:tav>
                                        <p:tav tm="100000">
                                          <p:val>
                                            <p:strVal val="#ppt_y"/>
                                          </p:val>
                                        </p:tav>
                                      </p:tavLst>
                                    </p:anim>
                                  </p:childTnLst>
                                </p:cTn>
                              </p:par>
                              <p:par>
                                <p:cTn id="141" presetID="2" presetClass="entr" presetSubtype="9" fill="hold" grpId="0" nodeType="withEffect">
                                  <p:stCondLst>
                                    <p:cond delay="0"/>
                                  </p:stCondLst>
                                  <p:childTnLst>
                                    <p:set>
                                      <p:cBhvr>
                                        <p:cTn id="142" dur="1" fill="hold">
                                          <p:stCondLst>
                                            <p:cond delay="0"/>
                                          </p:stCondLst>
                                        </p:cTn>
                                        <p:tgtEl>
                                          <p:spTgt spid="40971">
                                            <p:txEl>
                                              <p:pRg st="0" end="0"/>
                                            </p:txEl>
                                          </p:spTgt>
                                        </p:tgtEl>
                                        <p:attrNameLst>
                                          <p:attrName>style.visibility</p:attrName>
                                        </p:attrNameLst>
                                      </p:cBhvr>
                                      <p:to>
                                        <p:strVal val="visible"/>
                                      </p:to>
                                    </p:set>
                                    <p:anim calcmode="lin" valueType="num">
                                      <p:cBhvr additive="base">
                                        <p:cTn id="143" dur="500" fill="hold"/>
                                        <p:tgtEl>
                                          <p:spTgt spid="40971">
                                            <p:txEl>
                                              <p:pRg st="0" end="0"/>
                                            </p:txEl>
                                          </p:spTgt>
                                        </p:tgtEl>
                                        <p:attrNameLst>
                                          <p:attrName>ppt_x</p:attrName>
                                        </p:attrNameLst>
                                      </p:cBhvr>
                                      <p:tavLst>
                                        <p:tav tm="0">
                                          <p:val>
                                            <p:strVal val="0-#ppt_w/2"/>
                                          </p:val>
                                        </p:tav>
                                        <p:tav tm="100000">
                                          <p:val>
                                            <p:strVal val="#ppt_x"/>
                                          </p:val>
                                        </p:tav>
                                      </p:tavLst>
                                    </p:anim>
                                    <p:anim calcmode="lin" valueType="num">
                                      <p:cBhvr additive="base">
                                        <p:cTn id="144" dur="500" fill="hold"/>
                                        <p:tgtEl>
                                          <p:spTgt spid="40971">
                                            <p:txEl>
                                              <p:pRg st="0" end="0"/>
                                            </p:txEl>
                                          </p:spTgt>
                                        </p:tgtEl>
                                        <p:attrNameLst>
                                          <p:attrName>ppt_y</p:attrName>
                                        </p:attrNameLst>
                                      </p:cBhvr>
                                      <p:tavLst>
                                        <p:tav tm="0">
                                          <p:val>
                                            <p:strVal val="0-#ppt_h/2"/>
                                          </p:val>
                                        </p:tav>
                                        <p:tav tm="100000">
                                          <p:val>
                                            <p:strVal val="#ppt_y"/>
                                          </p:val>
                                        </p:tav>
                                      </p:tavLst>
                                    </p:anim>
                                  </p:childTnLst>
                                </p:cTn>
                              </p:par>
                              <p:par>
                                <p:cTn id="145" presetID="2" presetClass="entr" presetSubtype="9" fill="hold" grpId="0" nodeType="withEffect">
                                  <p:stCondLst>
                                    <p:cond delay="0"/>
                                  </p:stCondLst>
                                  <p:childTnLst>
                                    <p:set>
                                      <p:cBhvr>
                                        <p:cTn id="146" dur="1" fill="hold">
                                          <p:stCondLst>
                                            <p:cond delay="0"/>
                                          </p:stCondLst>
                                        </p:cTn>
                                        <p:tgtEl>
                                          <p:spTgt spid="40971">
                                            <p:txEl>
                                              <p:pRg st="1" end="1"/>
                                            </p:txEl>
                                          </p:spTgt>
                                        </p:tgtEl>
                                        <p:attrNameLst>
                                          <p:attrName>style.visibility</p:attrName>
                                        </p:attrNameLst>
                                      </p:cBhvr>
                                      <p:to>
                                        <p:strVal val="visible"/>
                                      </p:to>
                                    </p:set>
                                    <p:anim calcmode="lin" valueType="num">
                                      <p:cBhvr additive="base">
                                        <p:cTn id="147" dur="500" fill="hold"/>
                                        <p:tgtEl>
                                          <p:spTgt spid="40971">
                                            <p:txEl>
                                              <p:pRg st="1" end="1"/>
                                            </p:txEl>
                                          </p:spTgt>
                                        </p:tgtEl>
                                        <p:attrNameLst>
                                          <p:attrName>ppt_x</p:attrName>
                                        </p:attrNameLst>
                                      </p:cBhvr>
                                      <p:tavLst>
                                        <p:tav tm="0">
                                          <p:val>
                                            <p:strVal val="0-#ppt_w/2"/>
                                          </p:val>
                                        </p:tav>
                                        <p:tav tm="100000">
                                          <p:val>
                                            <p:strVal val="#ppt_x"/>
                                          </p:val>
                                        </p:tav>
                                      </p:tavLst>
                                    </p:anim>
                                    <p:anim calcmode="lin" valueType="num">
                                      <p:cBhvr additive="base">
                                        <p:cTn id="148" dur="500" fill="hold"/>
                                        <p:tgtEl>
                                          <p:spTgt spid="40971">
                                            <p:txEl>
                                              <p:pRg st="1" end="1"/>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uiExpand="1" build="p" autoUpdateAnimBg="0"/>
      <p:bldP spid="40965" grpId="0" build="allAtOnce" animBg="1" autoUpdateAnimBg="0"/>
      <p:bldP spid="40965" grpId="1" build="allAtOnce" animBg="1" autoUpdateAnimBg="0"/>
      <p:bldP spid="40966" grpId="0" build="allAtOnce" animBg="1" autoUpdateAnimBg="0"/>
      <p:bldP spid="40966" grpId="1" build="allAtOnce" animBg="1" autoUpdateAnimBg="0"/>
      <p:bldP spid="40967" grpId="0" build="allAtOnce" animBg="1" autoUpdateAnimBg="0"/>
      <p:bldP spid="40967" grpId="1" uiExpand="1" build="allAtOnce" animBg="1" autoUpdateAnimBg="0"/>
      <p:bldP spid="40968" grpId="0" build="allAtOnce" animBg="1" autoUpdateAnimBg="0"/>
      <p:bldP spid="40969" grpId="0" build="allAtOnce" animBg="1" autoUpdateAnimBg="0"/>
      <p:bldP spid="40970" grpId="0" build="allAtOnce" animBg="1" autoUpdateAnimBg="0"/>
      <p:bldP spid="40971" grpId="0" build="allAtOnce" animBg="1" autoUpdateAnimBg="0"/>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20" name="Rectangle 3">
            <a:extLst>
              <a:ext uri="{FF2B5EF4-FFF2-40B4-BE49-F238E27FC236}">
                <a16:creationId xmlns:a16="http://schemas.microsoft.com/office/drawing/2014/main" id="{1C8452E9-64CE-4A37-9789-B17AB4F40772}"/>
              </a:ext>
            </a:extLst>
          </p:cNvPr>
          <p:cNvSpPr>
            <a:spLocks noGrp="1" noChangeArrowheads="1"/>
          </p:cNvSpPr>
          <p:nvPr>
            <p:ph type="title" idx="4294967295"/>
          </p:nvPr>
        </p:nvSpPr>
        <p:spPr/>
        <p:txBody>
          <a:bodyPr/>
          <a:lstStyle/>
          <a:p>
            <a:pPr eaLnBrk="1" hangingPunct="1"/>
            <a:r>
              <a:rPr lang="zh-CN" altLang="en-US" noProof="1"/>
              <a:t>注意</a:t>
            </a:r>
            <a:endParaRPr lang="zh-CN" altLang="en-US" dirty="0"/>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3C1DF6D4-2953-45F6-A301-C411024ABCB7}"/>
                  </a:ext>
                </a:extLst>
              </p:cNvPr>
              <p:cNvSpPr/>
              <p:nvPr/>
            </p:nvSpPr>
            <p:spPr>
              <a:xfrm>
                <a:off x="204157" y="962602"/>
                <a:ext cx="11790038" cy="5565427"/>
              </a:xfrm>
              <a:prstGeom prst="rect">
                <a:avLst/>
              </a:prstGeom>
            </p:spPr>
            <p:txBody>
              <a:bodyPr wrap="square">
                <a:spAutoFit/>
              </a:bodyPr>
              <a:lstStyle/>
              <a:p>
                <a:pPr indent="266620" defTabSz="1219261">
                  <a:lnSpc>
                    <a:spcPct val="150000"/>
                  </a:lnSpc>
                </a:pPr>
                <a:r>
                  <a:rPr lang="zh-CN" altLang="zh-CN" sz="2399" b="1" kern="0" dirty="0">
                    <a:solidFill>
                      <a:prstClr val="black"/>
                    </a:solidFill>
                    <a:latin typeface="微软雅黑"/>
                    <a:ea typeface="微软雅黑"/>
                    <a:cs typeface="Times New Roman" panose="02020603050405020304" pitchFamily="18" charset="0"/>
                  </a:rPr>
                  <a:t>（</a:t>
                </a:r>
                <a:r>
                  <a:rPr lang="en-US" altLang="zh-CN" sz="2399" b="1" kern="0" dirty="0">
                    <a:solidFill>
                      <a:prstClr val="black"/>
                    </a:solidFill>
                    <a:latin typeface="微软雅黑"/>
                    <a:ea typeface="微软雅黑"/>
                    <a:cs typeface="Times New Roman" panose="02020603050405020304" pitchFamily="18" charset="0"/>
                  </a:rPr>
                  <a:t>1</a:t>
                </a:r>
                <a:r>
                  <a:rPr lang="zh-CN" altLang="zh-CN" sz="2399" b="1" kern="0" dirty="0">
                    <a:solidFill>
                      <a:prstClr val="black"/>
                    </a:solidFill>
                    <a:latin typeface="微软雅黑"/>
                    <a:ea typeface="微软雅黑"/>
                    <a:cs typeface="Times New Roman" panose="02020603050405020304" pitchFamily="18" charset="0"/>
                  </a:rPr>
                  <a:t>）</a:t>
                </a:r>
                <a:r>
                  <a:rPr lang="zh-CN" altLang="zh-CN" sz="2399" b="1" kern="0" dirty="0">
                    <a:solidFill>
                      <a:srgbClr val="3333FF"/>
                    </a:solidFill>
                    <a:latin typeface="微软雅黑"/>
                    <a:ea typeface="微软雅黑"/>
                    <a:cs typeface="Times New Roman" panose="02020603050405020304" pitchFamily="18" charset="0"/>
                  </a:rPr>
                  <a:t>命题公式不是命题，</a:t>
                </a:r>
                <a:r>
                  <a:rPr lang="zh-CN" altLang="zh-CN" sz="2399" b="1" kern="0" dirty="0">
                    <a:solidFill>
                      <a:prstClr val="black"/>
                    </a:solidFill>
                    <a:latin typeface="微软雅黑"/>
                    <a:ea typeface="微软雅黑"/>
                    <a:cs typeface="Times New Roman" panose="02020603050405020304" pitchFamily="18" charset="0"/>
                  </a:rPr>
                  <a:t>因为它没有确定的真值；</a:t>
                </a:r>
              </a:p>
              <a:p>
                <a:pPr indent="266620" defTabSz="1219261">
                  <a:lnSpc>
                    <a:spcPct val="150000"/>
                  </a:lnSpc>
                </a:pPr>
                <a:r>
                  <a:rPr lang="zh-CN" altLang="zh-CN" sz="2399" b="1" kern="0" dirty="0">
                    <a:solidFill>
                      <a:prstClr val="black"/>
                    </a:solidFill>
                    <a:latin typeface="微软雅黑"/>
                    <a:ea typeface="微软雅黑"/>
                    <a:cs typeface="Times New Roman" panose="02020603050405020304" pitchFamily="18" charset="0"/>
                  </a:rPr>
                  <a:t>（</a:t>
                </a:r>
                <a:r>
                  <a:rPr lang="en-US" altLang="zh-CN" sz="2399" b="1" kern="0" dirty="0">
                    <a:solidFill>
                      <a:prstClr val="black"/>
                    </a:solidFill>
                    <a:latin typeface="微软雅黑"/>
                    <a:ea typeface="微软雅黑"/>
                    <a:cs typeface="Times New Roman" panose="02020603050405020304" pitchFamily="18" charset="0"/>
                  </a:rPr>
                  <a:t>2</a:t>
                </a:r>
                <a:r>
                  <a:rPr lang="zh-CN" altLang="zh-CN" sz="2399" b="1" kern="0" dirty="0">
                    <a:solidFill>
                      <a:prstClr val="black"/>
                    </a:solidFill>
                    <a:latin typeface="微软雅黑"/>
                    <a:ea typeface="微软雅黑"/>
                    <a:cs typeface="Times New Roman" panose="02020603050405020304" pitchFamily="18" charset="0"/>
                  </a:rPr>
                  <a:t>）符号串</a:t>
                </a:r>
                <a:r>
                  <a:rPr lang="en-US" altLang="zh-CN" sz="2399" b="1" kern="0" dirty="0">
                    <a:solidFill>
                      <a:prstClr val="black"/>
                    </a:solidFill>
                    <a:latin typeface="微软雅黑"/>
                    <a:ea typeface="微软雅黑"/>
                    <a:cs typeface="Times New Roman" panose="02020603050405020304" pitchFamily="18" charset="0"/>
                  </a:rPr>
                  <a:t>(P</a:t>
                </a:r>
                <a:r>
                  <a:rPr lang="zh-CN" altLang="zh-CN" sz="2399" b="1" kern="0" dirty="0">
                    <a:solidFill>
                      <a:prstClr val="black"/>
                    </a:solidFill>
                    <a:latin typeface="微软雅黑"/>
                    <a:ea typeface="微软雅黑"/>
                    <a:cs typeface="Times New Roman" panose="02020603050405020304" pitchFamily="18" charset="0"/>
                  </a:rPr>
                  <a:t>∧</a:t>
                </a:r>
                <a:r>
                  <a:rPr lang="en-US" altLang="zh-CN" sz="2399" b="1" kern="0" dirty="0">
                    <a:solidFill>
                      <a:prstClr val="black"/>
                    </a:solidFill>
                    <a:latin typeface="微软雅黑"/>
                    <a:ea typeface="微软雅黑"/>
                    <a:cs typeface="Times New Roman" panose="02020603050405020304" pitchFamily="18" charset="0"/>
                  </a:rPr>
                  <a:t>(Q</a:t>
                </a:r>
                <a:r>
                  <a:rPr lang="zh-CN" altLang="zh-CN" sz="2399" b="1" kern="0" dirty="0">
                    <a:solidFill>
                      <a:prstClr val="black"/>
                    </a:solidFill>
                    <a:latin typeface="微软雅黑"/>
                    <a:ea typeface="微软雅黑"/>
                    <a:cs typeface="Times New Roman" panose="02020603050405020304" pitchFamily="18" charset="0"/>
                  </a:rPr>
                  <a:t>∨</a:t>
                </a:r>
                <a:r>
                  <a:rPr lang="en-US" altLang="zh-CN" sz="2399" b="1" kern="0" dirty="0">
                    <a:solidFill>
                      <a:prstClr val="black"/>
                    </a:solidFill>
                    <a:latin typeface="微软雅黑"/>
                    <a:ea typeface="微软雅黑"/>
                    <a:cs typeface="Times New Roman" panose="02020603050405020304" pitchFamily="18" charset="0"/>
                  </a:rPr>
                  <a:t>R))</a:t>
                </a:r>
                <a:r>
                  <a:rPr lang="zh-CN" altLang="zh-CN" sz="2399" b="1" kern="0" dirty="0">
                    <a:solidFill>
                      <a:prstClr val="black"/>
                    </a:solidFill>
                    <a:latin typeface="微软雅黑"/>
                    <a:ea typeface="微软雅黑"/>
                    <a:cs typeface="Times New Roman" panose="02020603050405020304" pitchFamily="18" charset="0"/>
                  </a:rPr>
                  <a:t>，</a:t>
                </a:r>
                <a:r>
                  <a:rPr lang="en-US" altLang="zh-CN" sz="2399" b="1" kern="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kern="0">
                        <a:solidFill>
                          <a:prstClr val="black"/>
                        </a:solidFill>
                        <a:latin typeface="Cambria Math" panose="02040503050406030204" pitchFamily="18" charset="0"/>
                      </a:rPr>
                      <m:t>¬</m:t>
                    </m:r>
                  </m:oMath>
                </a14:m>
                <a:r>
                  <a:rPr lang="en-US" altLang="zh-CN" sz="2399" b="1" kern="0" dirty="0">
                    <a:solidFill>
                      <a:prstClr val="black"/>
                    </a:solidFill>
                    <a:latin typeface="微软雅黑"/>
                    <a:ea typeface="微软雅黑"/>
                    <a:cs typeface="Times New Roman" panose="02020603050405020304" pitchFamily="18" charset="0"/>
                  </a:rPr>
                  <a:t>P)</a:t>
                </a:r>
                <a:r>
                  <a:rPr lang="zh-CN" altLang="zh-CN" sz="2399" b="1" kern="0" dirty="0">
                    <a:solidFill>
                      <a:prstClr val="black"/>
                    </a:solidFill>
                    <a:latin typeface="微软雅黑"/>
                    <a:ea typeface="微软雅黑"/>
                    <a:cs typeface="Times New Roman" panose="02020603050405020304" pitchFamily="18" charset="0"/>
                  </a:rPr>
                  <a:t>∧</a:t>
                </a:r>
                <a:r>
                  <a:rPr lang="en-US" altLang="zh-CN" sz="2399" b="1" kern="0" dirty="0">
                    <a:solidFill>
                      <a:prstClr val="black"/>
                    </a:solidFill>
                    <a:latin typeface="微软雅黑"/>
                    <a:ea typeface="微软雅黑"/>
                    <a:cs typeface="Times New Roman" panose="02020603050405020304" pitchFamily="18" charset="0"/>
                  </a:rPr>
                  <a:t>Q)</a:t>
                </a:r>
                <a:r>
                  <a:rPr lang="zh-CN" altLang="zh-CN" sz="2399" b="1" kern="0" dirty="0">
                    <a:solidFill>
                      <a:prstClr val="black"/>
                    </a:solidFill>
                    <a:latin typeface="微软雅黑"/>
                    <a:ea typeface="微软雅黑"/>
                    <a:cs typeface="Times New Roman" panose="02020603050405020304" pitchFamily="18" charset="0"/>
                  </a:rPr>
                  <a:t>是命题公式，</a:t>
                </a:r>
                <a:endParaRPr lang="en-US" altLang="zh-CN" sz="2399" b="1" kern="0" dirty="0">
                  <a:solidFill>
                    <a:prstClr val="black"/>
                  </a:solidFill>
                  <a:latin typeface="微软雅黑"/>
                  <a:ea typeface="微软雅黑"/>
                  <a:cs typeface="Times New Roman" panose="02020603050405020304" pitchFamily="18" charset="0"/>
                </a:endParaRPr>
              </a:p>
              <a:p>
                <a:pPr indent="266620" defTabSz="1219261">
                  <a:lnSpc>
                    <a:spcPct val="150000"/>
                  </a:lnSpc>
                </a:pPr>
                <a:r>
                  <a:rPr lang="en-US" altLang="zh-CN" sz="2399" b="1" kern="0" dirty="0">
                    <a:solidFill>
                      <a:prstClr val="black"/>
                    </a:solidFill>
                    <a:latin typeface="微软雅黑"/>
                    <a:ea typeface="微软雅黑"/>
                    <a:cs typeface="Times New Roman" panose="02020603050405020304" pitchFamily="18" charset="0"/>
                  </a:rPr>
                  <a:t>         </a:t>
                </a:r>
                <a:r>
                  <a:rPr lang="zh-CN" altLang="zh-CN" sz="2399" b="1" kern="0" dirty="0">
                    <a:solidFill>
                      <a:prstClr val="black"/>
                    </a:solidFill>
                    <a:latin typeface="微软雅黑"/>
                    <a:ea typeface="微软雅黑"/>
                    <a:cs typeface="Times New Roman" panose="02020603050405020304" pitchFamily="18" charset="0"/>
                  </a:rPr>
                  <a:t>但符号串</a:t>
                </a:r>
                <a:r>
                  <a:rPr lang="en-US" altLang="zh-CN" sz="2399" b="1" kern="0" dirty="0">
                    <a:solidFill>
                      <a:prstClr val="black"/>
                    </a:solidFill>
                    <a:latin typeface="微软雅黑"/>
                    <a:ea typeface="微软雅黑"/>
                    <a:cs typeface="Times New Roman" panose="02020603050405020304" pitchFamily="18" charset="0"/>
                  </a:rPr>
                  <a:t>(</a:t>
                </a:r>
                <a:r>
                  <a:rPr lang="en-US" altLang="zh-CN" sz="2399" b="1" kern="0" dirty="0">
                    <a:solidFill>
                      <a:prstClr val="black"/>
                    </a:solidFill>
                    <a:latin typeface="微软雅黑"/>
                    <a:ea typeface="微软雅黑"/>
                    <a:cs typeface="黑体" panose="02010609060101010101" pitchFamily="49" charset="-122"/>
                  </a:rPr>
                  <a:t>P→Q</a:t>
                </a:r>
                <a:r>
                  <a:rPr lang="en-US" altLang="zh-CN" sz="2399" b="1" kern="0" dirty="0">
                    <a:solidFill>
                      <a:prstClr val="black"/>
                    </a:solidFill>
                    <a:latin typeface="微软雅黑"/>
                    <a:ea typeface="微软雅黑"/>
                    <a:cs typeface="Times New Roman" panose="02020603050405020304" pitchFamily="18" charset="0"/>
                  </a:rPr>
                  <a:t>)</a:t>
                </a:r>
                <a:r>
                  <a:rPr lang="en-US" altLang="zh-CN" sz="2399" b="1" kern="0" dirty="0">
                    <a:solidFill>
                      <a:prstClr val="black"/>
                    </a:solidFill>
                    <a:latin typeface="微软雅黑"/>
                    <a:ea typeface="微软雅黑"/>
                    <a:cs typeface="黑体" panose="02010609060101010101" pitchFamily="49" charset="-122"/>
                  </a:rPr>
                  <a:t>→</a:t>
                </a:r>
                <a:r>
                  <a:rPr lang="en-US" altLang="zh-CN" sz="2399" b="1" kern="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kern="0">
                        <a:solidFill>
                          <a:prstClr val="black"/>
                        </a:solidFill>
                        <a:latin typeface="Cambria Math" panose="02040503050406030204" pitchFamily="18" charset="0"/>
                        <a:cs typeface="Times New Roman" panose="02020603050405020304" pitchFamily="18" charset="0"/>
                      </a:rPr>
                      <m:t>¬</m:t>
                    </m:r>
                  </m:oMath>
                </a14:m>
                <a:r>
                  <a:rPr lang="en-US" altLang="zh-CN" sz="2399" b="1" kern="0" dirty="0">
                    <a:solidFill>
                      <a:prstClr val="black"/>
                    </a:solidFill>
                    <a:latin typeface="微软雅黑"/>
                    <a:ea typeface="微软雅黑"/>
                    <a:cs typeface="黑体" panose="02010609060101010101" pitchFamily="49" charset="-122"/>
                  </a:rPr>
                  <a:t>Q</a:t>
                </a:r>
                <a14:m>
                  <m:oMath xmlns:m="http://schemas.openxmlformats.org/officeDocument/2006/math">
                    <m:r>
                      <a:rPr lang="en-US" altLang="zh-CN" sz="2399" b="1" i="1" kern="100">
                        <a:solidFill>
                          <a:prstClr val="black"/>
                        </a:solidFill>
                        <a:latin typeface="Cambria Math" panose="02040503050406030204" pitchFamily="18" charset="0"/>
                        <a:cs typeface="Segoe UI Emoji" panose="020B0502040204020203" pitchFamily="34" charset="0"/>
                      </a:rPr>
                      <m:t>↔</m:t>
                    </m:r>
                  </m:oMath>
                </a14:m>
                <a:r>
                  <a:rPr lang="en-US" altLang="zh-CN" sz="2399" b="1" kern="0" dirty="0">
                    <a:solidFill>
                      <a:prstClr val="black"/>
                    </a:solidFill>
                    <a:latin typeface="微软雅黑"/>
                    <a:ea typeface="微软雅黑"/>
                    <a:cs typeface="Times New Roman" panose="02020603050405020304" pitchFamily="18" charset="0"/>
                  </a:rPr>
                  <a:t>)</a:t>
                </a:r>
                <a:r>
                  <a:rPr lang="zh-CN" altLang="zh-CN" sz="2399" b="1" kern="0" dirty="0">
                    <a:solidFill>
                      <a:prstClr val="black"/>
                    </a:solidFill>
                    <a:latin typeface="微软雅黑"/>
                    <a:ea typeface="微软雅黑"/>
                    <a:cs typeface="Times New Roman" panose="02020603050405020304" pitchFamily="18" charset="0"/>
                  </a:rPr>
                  <a:t>，</a:t>
                </a:r>
                <a:r>
                  <a:rPr lang="en-US" altLang="zh-CN" sz="2399" b="1" kern="0" dirty="0">
                    <a:solidFill>
                      <a:prstClr val="black"/>
                    </a:solidFill>
                    <a:latin typeface="微软雅黑"/>
                    <a:ea typeface="微软雅黑"/>
                    <a:cs typeface="Times New Roman" panose="02020603050405020304" pitchFamily="18" charset="0"/>
                  </a:rPr>
                  <a:t>(</a:t>
                </a:r>
                <a:r>
                  <a:rPr lang="en-US" altLang="zh-CN" sz="2399" b="1" kern="0" dirty="0">
                    <a:solidFill>
                      <a:prstClr val="black"/>
                    </a:solidFill>
                    <a:latin typeface="微软雅黑"/>
                    <a:ea typeface="微软雅黑"/>
                    <a:cs typeface="黑体" panose="02010609060101010101" pitchFamily="49" charset="-122"/>
                  </a:rPr>
                  <a:t>P→Q</a:t>
                </a:r>
                <a:r>
                  <a:rPr lang="zh-CN" altLang="zh-CN" sz="2399" b="1" kern="0" dirty="0">
                    <a:solidFill>
                      <a:prstClr val="black"/>
                    </a:solidFill>
                    <a:latin typeface="微软雅黑"/>
                    <a:ea typeface="微软雅黑"/>
                    <a:cs typeface="Times New Roman" panose="02020603050405020304" pitchFamily="18" charset="0"/>
                  </a:rPr>
                  <a:t>不是命题公式；</a:t>
                </a:r>
                <a:endParaRPr lang="zh-CN" altLang="zh-CN" sz="2399" b="1" kern="100" dirty="0">
                  <a:solidFill>
                    <a:prstClr val="black"/>
                  </a:solidFill>
                  <a:latin typeface="微软雅黑"/>
                  <a:ea typeface="微软雅黑"/>
                  <a:cs typeface="黑体" panose="02010609060101010101" pitchFamily="49" charset="-122"/>
                </a:endParaRPr>
              </a:p>
              <a:p>
                <a:pPr indent="266620" defTabSz="1219261">
                  <a:lnSpc>
                    <a:spcPct val="150000"/>
                  </a:lnSpc>
                </a:pPr>
                <a:r>
                  <a:rPr lang="zh-CN" altLang="zh-CN" sz="2399" b="1" kern="0" dirty="0">
                    <a:solidFill>
                      <a:prstClr val="black"/>
                    </a:solidFill>
                    <a:latin typeface="微软雅黑"/>
                    <a:ea typeface="微软雅黑"/>
                    <a:cs typeface="Times New Roman" panose="02020603050405020304" pitchFamily="18" charset="0"/>
                  </a:rPr>
                  <a:t>（</a:t>
                </a:r>
                <a:r>
                  <a:rPr lang="en-US" altLang="zh-CN" sz="2399" b="1" kern="0" dirty="0">
                    <a:solidFill>
                      <a:prstClr val="black"/>
                    </a:solidFill>
                    <a:latin typeface="微软雅黑"/>
                    <a:ea typeface="微软雅黑"/>
                    <a:cs typeface="Times New Roman" panose="02020603050405020304" pitchFamily="18" charset="0"/>
                  </a:rPr>
                  <a:t>3</a:t>
                </a:r>
                <a:r>
                  <a:rPr lang="zh-CN" altLang="zh-CN" sz="2399" b="1" kern="0" dirty="0">
                    <a:solidFill>
                      <a:prstClr val="black"/>
                    </a:solidFill>
                    <a:latin typeface="微软雅黑"/>
                    <a:ea typeface="微软雅黑"/>
                    <a:cs typeface="Times New Roman" panose="02020603050405020304" pitchFamily="18" charset="0"/>
                  </a:rPr>
                  <a:t>）</a:t>
                </a:r>
                <a:r>
                  <a:rPr lang="zh-CN" altLang="zh-CN" sz="2399" b="1" kern="100" dirty="0">
                    <a:solidFill>
                      <a:srgbClr val="3333FF"/>
                    </a:solidFill>
                    <a:latin typeface="微软雅黑"/>
                    <a:ea typeface="微软雅黑"/>
                    <a:cs typeface="黑体" panose="02010609060101010101" pitchFamily="49" charset="-122"/>
                  </a:rPr>
                  <a:t>在不引起混淆的情</a:t>
                </a:r>
                <a:r>
                  <a:rPr lang="zh-CN" altLang="zh-CN" sz="2399" b="1" kern="100" dirty="0">
                    <a:solidFill>
                      <a:srgbClr val="3333FF"/>
                    </a:solidFill>
                    <a:latin typeface="微软雅黑"/>
                    <a:ea typeface="微软雅黑"/>
                    <a:cs typeface="微软雅黑" panose="020B0503020204020204" pitchFamily="34" charset="-122"/>
                  </a:rPr>
                  <a:t>况</a:t>
                </a:r>
                <a:r>
                  <a:rPr lang="zh-CN" altLang="zh-CN" sz="2399" b="1" kern="100" dirty="0">
                    <a:solidFill>
                      <a:srgbClr val="3333FF"/>
                    </a:solidFill>
                    <a:latin typeface="微软雅黑"/>
                    <a:ea typeface="微软雅黑"/>
                    <a:cs typeface="黑体" panose="02010609060101010101" pitchFamily="49" charset="-122"/>
                  </a:rPr>
                  <a:t>下，</a:t>
                </a:r>
                <a:r>
                  <a:rPr lang="zh-CN" altLang="zh-CN" sz="2399" b="1" kern="0" dirty="0">
                    <a:solidFill>
                      <a:srgbClr val="3333FF"/>
                    </a:solidFill>
                    <a:latin typeface="微软雅黑"/>
                    <a:ea typeface="微软雅黑"/>
                    <a:cs typeface="Times New Roman" panose="02020603050405020304" pitchFamily="18" charset="0"/>
                  </a:rPr>
                  <a:t>可去掉公式中最外层的括号，</a:t>
                </a:r>
                <a:endParaRPr lang="en-US" altLang="zh-CN" sz="2399" b="1" kern="0" dirty="0">
                  <a:solidFill>
                    <a:srgbClr val="3333FF"/>
                  </a:solidFill>
                  <a:latin typeface="微软雅黑"/>
                  <a:ea typeface="微软雅黑"/>
                  <a:cs typeface="Times New Roman" panose="02020603050405020304" pitchFamily="18" charset="0"/>
                </a:endParaRPr>
              </a:p>
              <a:p>
                <a:pPr indent="266620" defTabSz="1219261">
                  <a:lnSpc>
                    <a:spcPct val="150000"/>
                  </a:lnSpc>
                </a:pPr>
                <a:r>
                  <a:rPr lang="en-US" altLang="zh-CN" sz="2399" b="1" kern="0" dirty="0">
                    <a:solidFill>
                      <a:prstClr val="black"/>
                    </a:solidFill>
                    <a:latin typeface="微软雅黑"/>
                    <a:ea typeface="微软雅黑"/>
                    <a:cs typeface="Times New Roman" panose="02020603050405020304" pitchFamily="18" charset="0"/>
                  </a:rPr>
                  <a:t>        </a:t>
                </a:r>
                <a:r>
                  <a:rPr lang="zh-CN" altLang="zh-CN" sz="2399" b="1" kern="0" dirty="0">
                    <a:solidFill>
                      <a:prstClr val="black"/>
                    </a:solidFill>
                    <a:latin typeface="微软雅黑"/>
                    <a:ea typeface="微软雅黑"/>
                    <a:cs typeface="Times New Roman" panose="02020603050405020304" pitchFamily="18" charset="0"/>
                  </a:rPr>
                  <a:t>如</a:t>
                </a:r>
                <a:r>
                  <a:rPr lang="en-US" altLang="zh-CN" sz="2399" b="1" kern="0" dirty="0">
                    <a:solidFill>
                      <a:prstClr val="black"/>
                    </a:solidFill>
                    <a:latin typeface="微软雅黑"/>
                    <a:ea typeface="微软雅黑"/>
                    <a:cs typeface="Times New Roman" panose="02020603050405020304" pitchFamily="18" charset="0"/>
                  </a:rPr>
                  <a:t>(</a:t>
                </a:r>
                <a:r>
                  <a:rPr lang="en-US" altLang="zh-CN" sz="2399" b="1" kern="0" dirty="0">
                    <a:solidFill>
                      <a:prstClr val="black"/>
                    </a:solidFill>
                    <a:latin typeface="微软雅黑"/>
                    <a:ea typeface="微软雅黑"/>
                    <a:cs typeface="黑体" panose="02010609060101010101" pitchFamily="49" charset="-122"/>
                  </a:rPr>
                  <a:t>P</a:t>
                </a:r>
                <a:r>
                  <a:rPr lang="zh-CN" altLang="zh-CN" sz="2399" b="1" kern="0" dirty="0">
                    <a:solidFill>
                      <a:prstClr val="black"/>
                    </a:solidFill>
                    <a:latin typeface="微软雅黑"/>
                    <a:ea typeface="微软雅黑"/>
                    <a:cs typeface="宋体" panose="02010600030101010101" pitchFamily="2" charset="-122"/>
                  </a:rPr>
                  <a:t>∧</a:t>
                </a:r>
                <a:r>
                  <a:rPr lang="en-US" altLang="zh-CN" sz="2399" b="1" kern="0" dirty="0">
                    <a:solidFill>
                      <a:prstClr val="black"/>
                    </a:solidFill>
                    <a:latin typeface="微软雅黑"/>
                    <a:ea typeface="微软雅黑"/>
                    <a:cs typeface="Times New Roman" panose="02020603050405020304" pitchFamily="18" charset="0"/>
                  </a:rPr>
                  <a:t>(</a:t>
                </a:r>
                <a:r>
                  <a:rPr lang="en-US" altLang="zh-CN" sz="2399" b="1" kern="0" dirty="0">
                    <a:solidFill>
                      <a:prstClr val="black"/>
                    </a:solidFill>
                    <a:latin typeface="微软雅黑"/>
                    <a:ea typeface="微软雅黑"/>
                    <a:cs typeface="黑体" panose="02010609060101010101" pitchFamily="49" charset="-122"/>
                  </a:rPr>
                  <a:t>Q</a:t>
                </a:r>
                <a:r>
                  <a:rPr lang="zh-CN" altLang="zh-CN" sz="2399" b="1" kern="0" dirty="0">
                    <a:solidFill>
                      <a:prstClr val="black"/>
                    </a:solidFill>
                    <a:latin typeface="微软雅黑"/>
                    <a:ea typeface="微软雅黑"/>
                    <a:cs typeface="宋体" panose="02010600030101010101" pitchFamily="2" charset="-122"/>
                  </a:rPr>
                  <a:t>∨</a:t>
                </a:r>
                <a:r>
                  <a:rPr lang="en-US" altLang="zh-CN" sz="2399" b="1" kern="0" dirty="0">
                    <a:solidFill>
                      <a:prstClr val="black"/>
                    </a:solidFill>
                    <a:latin typeface="微软雅黑"/>
                    <a:ea typeface="微软雅黑"/>
                    <a:cs typeface="黑体" panose="02010609060101010101" pitchFamily="49" charset="-122"/>
                  </a:rPr>
                  <a:t>R</a:t>
                </a:r>
                <a:r>
                  <a:rPr lang="en-US" altLang="zh-CN" sz="2399" b="1" kern="0" dirty="0">
                    <a:solidFill>
                      <a:prstClr val="black"/>
                    </a:solidFill>
                    <a:latin typeface="微软雅黑"/>
                    <a:ea typeface="微软雅黑"/>
                    <a:cs typeface="Times New Roman" panose="02020603050405020304" pitchFamily="18" charset="0"/>
                  </a:rPr>
                  <a:t>))</a:t>
                </a:r>
                <a:r>
                  <a:rPr lang="zh-CN" altLang="zh-CN" sz="2399" b="1" kern="0" dirty="0">
                    <a:solidFill>
                      <a:prstClr val="black"/>
                    </a:solidFill>
                    <a:latin typeface="微软雅黑"/>
                    <a:ea typeface="微软雅黑"/>
                    <a:cs typeface="Times New Roman" panose="02020603050405020304" pitchFamily="18" charset="0"/>
                  </a:rPr>
                  <a:t>可写成</a:t>
                </a:r>
                <a:r>
                  <a:rPr lang="en-US" altLang="zh-CN" sz="2399" b="1" kern="0" dirty="0">
                    <a:solidFill>
                      <a:prstClr val="black"/>
                    </a:solidFill>
                    <a:latin typeface="微软雅黑"/>
                    <a:ea typeface="微软雅黑"/>
                    <a:cs typeface="黑体" panose="02010609060101010101" pitchFamily="49" charset="-122"/>
                  </a:rPr>
                  <a:t>P</a:t>
                </a:r>
                <a:r>
                  <a:rPr lang="zh-CN" altLang="zh-CN" sz="2399" b="1" kern="0" dirty="0">
                    <a:solidFill>
                      <a:prstClr val="black"/>
                    </a:solidFill>
                    <a:latin typeface="微软雅黑"/>
                    <a:ea typeface="微软雅黑"/>
                    <a:cs typeface="宋体" panose="02010600030101010101" pitchFamily="2" charset="-122"/>
                  </a:rPr>
                  <a:t>∧</a:t>
                </a:r>
                <a:r>
                  <a:rPr lang="en-US" altLang="zh-CN" sz="2399" b="1" kern="0" dirty="0">
                    <a:solidFill>
                      <a:prstClr val="black"/>
                    </a:solidFill>
                    <a:latin typeface="微软雅黑"/>
                    <a:ea typeface="微软雅黑"/>
                    <a:cs typeface="Times New Roman" panose="02020603050405020304" pitchFamily="18" charset="0"/>
                  </a:rPr>
                  <a:t>(</a:t>
                </a:r>
                <a:r>
                  <a:rPr lang="en-US" altLang="zh-CN" sz="2399" b="1" kern="0" dirty="0">
                    <a:solidFill>
                      <a:prstClr val="black"/>
                    </a:solidFill>
                    <a:latin typeface="微软雅黑"/>
                    <a:ea typeface="微软雅黑"/>
                    <a:cs typeface="黑体" panose="02010609060101010101" pitchFamily="49" charset="-122"/>
                  </a:rPr>
                  <a:t>Q</a:t>
                </a:r>
                <a:r>
                  <a:rPr lang="zh-CN" altLang="zh-CN" sz="2399" b="1" kern="0" dirty="0">
                    <a:solidFill>
                      <a:prstClr val="black"/>
                    </a:solidFill>
                    <a:latin typeface="微软雅黑"/>
                    <a:ea typeface="微软雅黑"/>
                    <a:cs typeface="宋体" panose="02010600030101010101" pitchFamily="2" charset="-122"/>
                  </a:rPr>
                  <a:t>∨</a:t>
                </a:r>
                <a:r>
                  <a:rPr lang="en-US" altLang="zh-CN" sz="2399" b="1" kern="0" dirty="0">
                    <a:solidFill>
                      <a:prstClr val="black"/>
                    </a:solidFill>
                    <a:latin typeface="微软雅黑"/>
                    <a:ea typeface="微软雅黑"/>
                    <a:cs typeface="黑体" panose="02010609060101010101" pitchFamily="49" charset="-122"/>
                  </a:rPr>
                  <a:t>R</a:t>
                </a:r>
                <a:r>
                  <a:rPr lang="en-US" altLang="zh-CN" sz="2399" b="1" kern="0" dirty="0">
                    <a:solidFill>
                      <a:prstClr val="black"/>
                    </a:solidFill>
                    <a:latin typeface="微软雅黑"/>
                    <a:ea typeface="微软雅黑"/>
                    <a:cs typeface="Times New Roman" panose="02020603050405020304" pitchFamily="18" charset="0"/>
                  </a:rPr>
                  <a:t>)</a:t>
                </a:r>
                <a:r>
                  <a:rPr lang="zh-CN" altLang="zh-CN" sz="2399" b="1" kern="0" dirty="0">
                    <a:solidFill>
                      <a:prstClr val="black"/>
                    </a:solidFill>
                    <a:latin typeface="微软雅黑"/>
                    <a:ea typeface="微软雅黑"/>
                    <a:cs typeface="Times New Roman" panose="02020603050405020304" pitchFamily="18" charset="0"/>
                  </a:rPr>
                  <a:t>，</a:t>
                </a:r>
                <a:r>
                  <a:rPr lang="en-US" altLang="zh-CN" sz="2399" b="1" kern="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kern="0">
                        <a:solidFill>
                          <a:prstClr val="black"/>
                        </a:solidFill>
                        <a:latin typeface="Cambria Math" panose="02040503050406030204" pitchFamily="18" charset="0"/>
                        <a:cs typeface="Times New Roman" panose="02020603050405020304" pitchFamily="18" charset="0"/>
                      </a:rPr>
                      <m:t>¬</m:t>
                    </m:r>
                  </m:oMath>
                </a14:m>
                <a:r>
                  <a:rPr lang="en-US" altLang="zh-CN" sz="2399" b="1" kern="0" dirty="0">
                    <a:solidFill>
                      <a:prstClr val="black"/>
                    </a:solidFill>
                    <a:latin typeface="微软雅黑"/>
                    <a:ea typeface="微软雅黑"/>
                    <a:cs typeface="黑体" panose="02010609060101010101" pitchFamily="49" charset="-122"/>
                  </a:rPr>
                  <a:t>P</a:t>
                </a:r>
                <a:r>
                  <a:rPr lang="en-US" altLang="zh-CN" sz="2399" b="1" kern="0" dirty="0">
                    <a:solidFill>
                      <a:prstClr val="black"/>
                    </a:solidFill>
                    <a:latin typeface="微软雅黑"/>
                    <a:ea typeface="微软雅黑"/>
                    <a:cs typeface="Times New Roman" panose="02020603050405020304" pitchFamily="18" charset="0"/>
                  </a:rPr>
                  <a:t>)</a:t>
                </a:r>
                <a:r>
                  <a:rPr lang="zh-CN" altLang="zh-CN" sz="2399" b="1" kern="0" dirty="0">
                    <a:solidFill>
                      <a:prstClr val="black"/>
                    </a:solidFill>
                    <a:latin typeface="微软雅黑"/>
                    <a:ea typeface="微软雅黑"/>
                    <a:cs typeface="宋体" panose="02010600030101010101" pitchFamily="2" charset="-122"/>
                  </a:rPr>
                  <a:t>∧</a:t>
                </a:r>
                <a:r>
                  <a:rPr lang="en-US" altLang="zh-CN" sz="2399" b="1" kern="0" dirty="0">
                    <a:solidFill>
                      <a:prstClr val="black"/>
                    </a:solidFill>
                    <a:latin typeface="微软雅黑"/>
                    <a:ea typeface="微软雅黑"/>
                    <a:cs typeface="黑体" panose="02010609060101010101" pitchFamily="49" charset="-122"/>
                  </a:rPr>
                  <a:t>Q</a:t>
                </a:r>
                <a:r>
                  <a:rPr lang="en-US" altLang="zh-CN" sz="2399" b="1" kern="0" dirty="0">
                    <a:solidFill>
                      <a:prstClr val="black"/>
                    </a:solidFill>
                    <a:latin typeface="微软雅黑"/>
                    <a:ea typeface="微软雅黑"/>
                    <a:cs typeface="Times New Roman" panose="02020603050405020304" pitchFamily="18" charset="0"/>
                  </a:rPr>
                  <a:t>)</a:t>
                </a:r>
                <a:r>
                  <a:rPr lang="zh-CN" altLang="zh-CN" sz="2399" b="1" kern="0" dirty="0">
                    <a:solidFill>
                      <a:prstClr val="black"/>
                    </a:solidFill>
                    <a:latin typeface="微软雅黑"/>
                    <a:ea typeface="微软雅黑"/>
                    <a:cs typeface="Times New Roman" panose="02020603050405020304" pitchFamily="18" charset="0"/>
                  </a:rPr>
                  <a:t>可写成</a:t>
                </a:r>
                <a:r>
                  <a:rPr lang="en-US" altLang="zh-CN" sz="2399" b="1" kern="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kern="0">
                        <a:solidFill>
                          <a:prstClr val="black"/>
                        </a:solidFill>
                        <a:latin typeface="Cambria Math" panose="02040503050406030204" pitchFamily="18" charset="0"/>
                        <a:cs typeface="Times New Roman" panose="02020603050405020304" pitchFamily="18" charset="0"/>
                      </a:rPr>
                      <m:t>¬</m:t>
                    </m:r>
                  </m:oMath>
                </a14:m>
                <a:r>
                  <a:rPr lang="en-US" altLang="zh-CN" sz="2399" b="1" kern="0" dirty="0">
                    <a:solidFill>
                      <a:prstClr val="black"/>
                    </a:solidFill>
                    <a:latin typeface="微软雅黑"/>
                    <a:ea typeface="微软雅黑"/>
                    <a:cs typeface="黑体" panose="02010609060101010101" pitchFamily="49" charset="-122"/>
                  </a:rPr>
                  <a:t>P</a:t>
                </a:r>
                <a:r>
                  <a:rPr lang="en-US" altLang="zh-CN" sz="2399" b="1" kern="0" dirty="0">
                    <a:solidFill>
                      <a:prstClr val="black"/>
                    </a:solidFill>
                    <a:latin typeface="微软雅黑"/>
                    <a:ea typeface="微软雅黑"/>
                    <a:cs typeface="Times New Roman" panose="02020603050405020304" pitchFamily="18" charset="0"/>
                  </a:rPr>
                  <a:t>)</a:t>
                </a:r>
                <a:r>
                  <a:rPr lang="zh-CN" altLang="zh-CN" sz="2399" b="1" kern="0" dirty="0">
                    <a:solidFill>
                      <a:prstClr val="black"/>
                    </a:solidFill>
                    <a:latin typeface="微软雅黑"/>
                    <a:ea typeface="微软雅黑"/>
                    <a:cs typeface="宋体" panose="02010600030101010101" pitchFamily="2" charset="-122"/>
                  </a:rPr>
                  <a:t>∧</a:t>
                </a:r>
                <a:r>
                  <a:rPr lang="en-US" altLang="zh-CN" sz="2399" b="1" kern="0" dirty="0">
                    <a:solidFill>
                      <a:prstClr val="black"/>
                    </a:solidFill>
                    <a:latin typeface="微软雅黑"/>
                    <a:ea typeface="微软雅黑"/>
                    <a:cs typeface="黑体" panose="02010609060101010101" pitchFamily="49" charset="-122"/>
                  </a:rPr>
                  <a:t>Q</a:t>
                </a:r>
                <a:r>
                  <a:rPr lang="zh-CN" altLang="zh-CN" sz="2399" b="1" kern="0" dirty="0">
                    <a:solidFill>
                      <a:prstClr val="black"/>
                    </a:solidFill>
                    <a:latin typeface="微软雅黑"/>
                    <a:ea typeface="微软雅黑"/>
                    <a:cs typeface="Times New Roman" panose="02020603050405020304" pitchFamily="18" charset="0"/>
                  </a:rPr>
                  <a:t>；</a:t>
                </a:r>
                <a:endParaRPr lang="zh-CN" altLang="zh-CN" sz="2399" b="1" kern="100" dirty="0">
                  <a:solidFill>
                    <a:prstClr val="black"/>
                  </a:solidFill>
                  <a:latin typeface="微软雅黑"/>
                  <a:ea typeface="微软雅黑"/>
                  <a:cs typeface="黑体" panose="02010609060101010101" pitchFamily="49" charset="-122"/>
                </a:endParaRPr>
              </a:p>
              <a:p>
                <a:pPr indent="266620" defTabSz="1219261">
                  <a:lnSpc>
                    <a:spcPct val="150000"/>
                  </a:lnSpc>
                </a:pPr>
                <a:r>
                  <a:rPr lang="zh-CN" altLang="zh-CN" sz="2399" b="1" kern="0" dirty="0">
                    <a:solidFill>
                      <a:prstClr val="black"/>
                    </a:solidFill>
                    <a:latin typeface="微软雅黑"/>
                    <a:ea typeface="微软雅黑"/>
                    <a:cs typeface="Times New Roman" panose="02020603050405020304" pitchFamily="18" charset="0"/>
                  </a:rPr>
                  <a:t>（</a:t>
                </a:r>
                <a:r>
                  <a:rPr lang="en-US" altLang="zh-CN" sz="2399" b="1" kern="0" dirty="0">
                    <a:solidFill>
                      <a:prstClr val="black"/>
                    </a:solidFill>
                    <a:latin typeface="微软雅黑"/>
                    <a:ea typeface="微软雅黑"/>
                    <a:cs typeface="Times New Roman" panose="02020603050405020304" pitchFamily="18" charset="0"/>
                  </a:rPr>
                  <a:t>4</a:t>
                </a:r>
                <a:r>
                  <a:rPr lang="zh-CN" altLang="zh-CN" sz="2399" b="1" kern="0" dirty="0">
                    <a:solidFill>
                      <a:prstClr val="black"/>
                    </a:solidFill>
                    <a:latin typeface="微软雅黑"/>
                    <a:ea typeface="微软雅黑"/>
                    <a:cs typeface="Times New Roman" panose="02020603050405020304" pitchFamily="18" charset="0"/>
                  </a:rPr>
                  <a:t>）</a:t>
                </a:r>
                <a:r>
                  <a:rPr lang="zh-CN" altLang="zh-CN" sz="2399" b="1" kern="100" dirty="0">
                    <a:solidFill>
                      <a:srgbClr val="3333FF"/>
                    </a:solidFill>
                    <a:latin typeface="微软雅黑"/>
                    <a:ea typeface="微软雅黑"/>
                    <a:cs typeface="黑体" panose="02010609060101010101" pitchFamily="49" charset="-122"/>
                  </a:rPr>
                  <a:t>否定联结词</a:t>
                </a:r>
                <a:r>
                  <a:rPr lang="en-US" altLang="zh-CN" sz="2399" b="1" kern="100" dirty="0">
                    <a:solidFill>
                      <a:srgbClr val="3333FF"/>
                    </a:solidFill>
                    <a:latin typeface="微软雅黑"/>
                    <a:ea typeface="微软雅黑"/>
                    <a:cs typeface="黑体" panose="02010609060101010101" pitchFamily="49" charset="-122"/>
                  </a:rPr>
                  <a:t>“</a:t>
                </a:r>
                <a14:m>
                  <m:oMath xmlns:m="http://schemas.openxmlformats.org/officeDocument/2006/math">
                    <m:r>
                      <a:rPr lang="en-US" altLang="zh-CN" sz="2399" b="1" kern="0">
                        <a:solidFill>
                          <a:srgbClr val="3333FF"/>
                        </a:solidFill>
                        <a:latin typeface="Cambria Math" panose="02040503050406030204" pitchFamily="18" charset="0"/>
                        <a:cs typeface="Times New Roman" panose="02020603050405020304" pitchFamily="18" charset="0"/>
                      </a:rPr>
                      <m:t>¬</m:t>
                    </m:r>
                  </m:oMath>
                </a14:m>
                <a:r>
                  <a:rPr lang="en-US" altLang="zh-CN" sz="2399" b="1" kern="100" dirty="0">
                    <a:solidFill>
                      <a:srgbClr val="3333FF"/>
                    </a:solidFill>
                    <a:latin typeface="微软雅黑"/>
                    <a:ea typeface="微软雅黑"/>
                    <a:cs typeface="黑体" panose="02010609060101010101" pitchFamily="49" charset="-122"/>
                  </a:rPr>
                  <a:t>”</a:t>
                </a:r>
                <a:r>
                  <a:rPr lang="zh-CN" altLang="zh-CN" sz="2399" b="1" kern="100" dirty="0">
                    <a:solidFill>
                      <a:srgbClr val="3333FF"/>
                    </a:solidFill>
                    <a:latin typeface="微软雅黑"/>
                    <a:ea typeface="微软雅黑"/>
                    <a:cs typeface="Times New Roman" panose="02020603050405020304" pitchFamily="18" charset="0"/>
                  </a:rPr>
                  <a:t>只作用于其邻接的命题变元</a:t>
                </a:r>
                <a:r>
                  <a:rPr lang="zh-CN" altLang="zh-CN" sz="2399" b="1" kern="0" dirty="0">
                    <a:solidFill>
                      <a:prstClr val="black"/>
                    </a:solidFill>
                    <a:latin typeface="微软雅黑"/>
                    <a:ea typeface="微软雅黑"/>
                    <a:cs typeface="Times New Roman" panose="02020603050405020304" pitchFamily="18" charset="0"/>
                  </a:rPr>
                  <a:t>，如</a:t>
                </a:r>
                <a:r>
                  <a:rPr lang="en-US" altLang="zh-CN" sz="2399" b="1" kern="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kern="0">
                        <a:solidFill>
                          <a:prstClr val="black"/>
                        </a:solidFill>
                        <a:latin typeface="Cambria Math" panose="02040503050406030204" pitchFamily="18" charset="0"/>
                        <a:cs typeface="Times New Roman" panose="02020603050405020304" pitchFamily="18" charset="0"/>
                      </a:rPr>
                      <m:t>¬</m:t>
                    </m:r>
                  </m:oMath>
                </a14:m>
                <a:r>
                  <a:rPr lang="en-US" altLang="zh-CN" sz="2399" b="1" kern="0" dirty="0">
                    <a:solidFill>
                      <a:prstClr val="black"/>
                    </a:solidFill>
                    <a:latin typeface="微软雅黑"/>
                    <a:ea typeface="微软雅黑"/>
                    <a:cs typeface="黑体" panose="02010609060101010101" pitchFamily="49" charset="-122"/>
                  </a:rPr>
                  <a:t>P</a:t>
                </a:r>
                <a:r>
                  <a:rPr lang="en-US" altLang="zh-CN" sz="2399" b="1" kern="0" dirty="0">
                    <a:solidFill>
                      <a:prstClr val="black"/>
                    </a:solidFill>
                    <a:latin typeface="微软雅黑"/>
                    <a:ea typeface="微软雅黑"/>
                    <a:cs typeface="Times New Roman" panose="02020603050405020304" pitchFamily="18" charset="0"/>
                  </a:rPr>
                  <a:t>)</a:t>
                </a:r>
                <a:r>
                  <a:rPr lang="zh-CN" altLang="zh-CN" sz="2399" b="1" kern="0" dirty="0">
                    <a:solidFill>
                      <a:prstClr val="black"/>
                    </a:solidFill>
                    <a:latin typeface="微软雅黑"/>
                    <a:ea typeface="微软雅黑"/>
                    <a:cs typeface="宋体" panose="02010600030101010101" pitchFamily="2" charset="-122"/>
                  </a:rPr>
                  <a:t>∧</a:t>
                </a:r>
                <a:r>
                  <a:rPr lang="en-US" altLang="zh-CN" sz="2399" b="1" kern="0" dirty="0">
                    <a:solidFill>
                      <a:prstClr val="black"/>
                    </a:solidFill>
                    <a:latin typeface="微软雅黑"/>
                    <a:ea typeface="微软雅黑"/>
                    <a:cs typeface="黑体" panose="02010609060101010101" pitchFamily="49" charset="-122"/>
                  </a:rPr>
                  <a:t>Q</a:t>
                </a:r>
                <a:r>
                  <a:rPr lang="zh-CN" altLang="zh-CN" sz="2399" b="1" kern="0" dirty="0">
                    <a:solidFill>
                      <a:prstClr val="black"/>
                    </a:solidFill>
                    <a:latin typeface="微软雅黑"/>
                    <a:ea typeface="微软雅黑"/>
                    <a:cs typeface="Times New Roman" panose="02020603050405020304" pitchFamily="18" charset="0"/>
                  </a:rPr>
                  <a:t>可以写成</a:t>
                </a:r>
                <a14:m>
                  <m:oMath xmlns:m="http://schemas.openxmlformats.org/officeDocument/2006/math">
                    <m:r>
                      <a:rPr lang="en-US" altLang="zh-CN" sz="2399" b="1" kern="0">
                        <a:solidFill>
                          <a:prstClr val="black"/>
                        </a:solidFill>
                        <a:latin typeface="Cambria Math" panose="02040503050406030204" pitchFamily="18" charset="0"/>
                        <a:cs typeface="Times New Roman" panose="02020603050405020304" pitchFamily="18" charset="0"/>
                      </a:rPr>
                      <m:t>¬</m:t>
                    </m:r>
                  </m:oMath>
                </a14:m>
                <a:r>
                  <a:rPr lang="en-US" altLang="zh-CN" sz="2399" b="1" kern="0" dirty="0">
                    <a:solidFill>
                      <a:prstClr val="black"/>
                    </a:solidFill>
                    <a:latin typeface="微软雅黑"/>
                    <a:ea typeface="微软雅黑"/>
                    <a:cs typeface="黑体" panose="02010609060101010101" pitchFamily="49" charset="-122"/>
                  </a:rPr>
                  <a:t>P</a:t>
                </a:r>
                <a:r>
                  <a:rPr lang="zh-CN" altLang="zh-CN" sz="2399" b="1" kern="0" dirty="0">
                    <a:solidFill>
                      <a:prstClr val="black"/>
                    </a:solidFill>
                    <a:latin typeface="微软雅黑"/>
                    <a:ea typeface="微软雅黑"/>
                    <a:cs typeface="宋体" panose="02010600030101010101" pitchFamily="2" charset="-122"/>
                  </a:rPr>
                  <a:t>∧</a:t>
                </a:r>
                <a:r>
                  <a:rPr lang="en-US" altLang="zh-CN" sz="2399" b="1" kern="0" dirty="0">
                    <a:solidFill>
                      <a:prstClr val="black"/>
                    </a:solidFill>
                    <a:latin typeface="微软雅黑"/>
                    <a:ea typeface="微软雅黑"/>
                    <a:cs typeface="黑体" panose="02010609060101010101" pitchFamily="49" charset="-122"/>
                  </a:rPr>
                  <a:t>Q</a:t>
                </a:r>
                <a:r>
                  <a:rPr lang="zh-CN" altLang="zh-CN" sz="2399" b="1" kern="0" dirty="0">
                    <a:solidFill>
                      <a:prstClr val="black"/>
                    </a:solidFill>
                    <a:latin typeface="微软雅黑"/>
                    <a:ea typeface="微软雅黑"/>
                    <a:cs typeface="Times New Roman" panose="02020603050405020304" pitchFamily="18" charset="0"/>
                  </a:rPr>
                  <a:t>。</a:t>
                </a:r>
                <a:endParaRPr lang="zh-CN" altLang="zh-CN" sz="2399" b="1" kern="100" dirty="0">
                  <a:solidFill>
                    <a:prstClr val="black"/>
                  </a:solidFill>
                  <a:latin typeface="微软雅黑"/>
                  <a:ea typeface="微软雅黑"/>
                  <a:cs typeface="黑体" panose="02010609060101010101" pitchFamily="49" charset="-122"/>
                </a:endParaRPr>
              </a:p>
              <a:p>
                <a:pPr indent="266620" defTabSz="1219261">
                  <a:lnSpc>
                    <a:spcPct val="150000"/>
                  </a:lnSpc>
                </a:pPr>
                <a:r>
                  <a:rPr lang="zh-CN" altLang="zh-CN" sz="2399" b="1" kern="0" dirty="0">
                    <a:solidFill>
                      <a:prstClr val="black"/>
                    </a:solidFill>
                    <a:latin typeface="微软雅黑"/>
                    <a:ea typeface="微软雅黑"/>
                    <a:cs typeface="Times New Roman" panose="02020603050405020304" pitchFamily="18" charset="0"/>
                  </a:rPr>
                  <a:t>（</a:t>
                </a:r>
                <a:r>
                  <a:rPr lang="en-US" altLang="zh-CN" sz="2399" b="1" kern="0" dirty="0">
                    <a:solidFill>
                      <a:prstClr val="black"/>
                    </a:solidFill>
                    <a:latin typeface="微软雅黑"/>
                    <a:ea typeface="微软雅黑"/>
                    <a:cs typeface="Times New Roman" panose="02020603050405020304" pitchFamily="18" charset="0"/>
                  </a:rPr>
                  <a:t>5</a:t>
                </a:r>
                <a:r>
                  <a:rPr lang="zh-CN" altLang="zh-CN" sz="2399" b="1" kern="0" dirty="0">
                    <a:solidFill>
                      <a:prstClr val="black"/>
                    </a:solidFill>
                    <a:latin typeface="微软雅黑"/>
                    <a:ea typeface="微软雅黑"/>
                    <a:cs typeface="Times New Roman" panose="02020603050405020304" pitchFamily="18" charset="0"/>
                  </a:rPr>
                  <a:t>）</a:t>
                </a:r>
                <a:r>
                  <a:rPr lang="zh-CN" altLang="zh-CN" sz="2399" b="1" kern="0" dirty="0">
                    <a:solidFill>
                      <a:srgbClr val="C00000"/>
                    </a:solidFill>
                    <a:latin typeface="微软雅黑"/>
                    <a:ea typeface="微软雅黑"/>
                    <a:cs typeface="Times New Roman" panose="02020603050405020304" pitchFamily="18" charset="0"/>
                  </a:rPr>
                  <a:t>当命题公式中出现多个命题联结词时，可按如下优先级顺序计算</a:t>
                </a:r>
                <a:r>
                  <a:rPr lang="zh-CN" altLang="zh-CN" sz="2399" b="1" kern="0" dirty="0">
                    <a:solidFill>
                      <a:prstClr val="black"/>
                    </a:solidFill>
                    <a:latin typeface="微软雅黑"/>
                    <a:ea typeface="微软雅黑"/>
                    <a:cs typeface="Times New Roman" panose="02020603050405020304" pitchFamily="18" charset="0"/>
                  </a:rPr>
                  <a:t>：</a:t>
                </a:r>
                <a:endParaRPr lang="zh-CN" altLang="zh-CN" sz="2399" b="1" kern="100" dirty="0">
                  <a:solidFill>
                    <a:prstClr val="black"/>
                  </a:solidFill>
                  <a:latin typeface="微软雅黑"/>
                  <a:ea typeface="微软雅黑"/>
                  <a:cs typeface="黑体" panose="02010609060101010101" pitchFamily="49" charset="-122"/>
                </a:endParaRPr>
              </a:p>
              <a:p>
                <a:pPr indent="399930" defTabSz="1219261">
                  <a:lnSpc>
                    <a:spcPct val="150000"/>
                  </a:lnSpc>
                </a:pPr>
                <a:r>
                  <a:rPr lang="en-US" altLang="zh-CN" sz="2399" b="1" kern="0" dirty="0">
                    <a:solidFill>
                      <a:prstClr val="black"/>
                    </a:solidFill>
                    <a:latin typeface="微软雅黑"/>
                    <a:ea typeface="微软雅黑"/>
                    <a:cs typeface="Times New Roman" panose="02020603050405020304" pitchFamily="18" charset="0"/>
                  </a:rPr>
                  <a:t>     </a:t>
                </a:r>
                <a:r>
                  <a:rPr lang="zh-CN" altLang="zh-CN" sz="2399" b="1" kern="0" dirty="0">
                    <a:solidFill>
                      <a:prstClr val="black"/>
                    </a:solidFill>
                    <a:latin typeface="微软雅黑"/>
                    <a:ea typeface="微软雅黑"/>
                    <a:cs typeface="Times New Roman" panose="02020603050405020304" pitchFamily="18" charset="0"/>
                  </a:rPr>
                  <a:t>①</a:t>
                </a:r>
                <a:r>
                  <a:rPr lang="zh-CN" altLang="zh-CN" sz="2399" b="1" kern="0" dirty="0">
                    <a:solidFill>
                      <a:prstClr val="black"/>
                    </a:solidFill>
                    <a:latin typeface="微软雅黑"/>
                    <a:ea typeface="微软雅黑"/>
                    <a:cs typeface="黑体" panose="02010609060101010101" pitchFamily="49" charset="-122"/>
                  </a:rPr>
                  <a:t> </a:t>
                </a:r>
                <a:r>
                  <a:rPr lang="zh-CN" altLang="zh-CN" sz="2399" b="1" kern="0" dirty="0">
                    <a:solidFill>
                      <a:prstClr val="black"/>
                    </a:solidFill>
                    <a:latin typeface="微软雅黑"/>
                    <a:ea typeface="微软雅黑"/>
                    <a:cs typeface="Times New Roman" panose="02020603050405020304" pitchFamily="18" charset="0"/>
                  </a:rPr>
                  <a:t>五个联结词的优先级从高到低依次为：</a:t>
                </a:r>
                <a14:m>
                  <m:oMath xmlns:m="http://schemas.openxmlformats.org/officeDocument/2006/math">
                    <m:r>
                      <a:rPr lang="en-US" altLang="zh-CN" sz="2399" b="1" kern="0">
                        <a:solidFill>
                          <a:prstClr val="black"/>
                        </a:solidFill>
                        <a:latin typeface="Cambria Math" panose="02040503050406030204" pitchFamily="18" charset="0"/>
                        <a:cs typeface="Times New Roman" panose="02020603050405020304" pitchFamily="18" charset="0"/>
                      </a:rPr>
                      <m:t>¬</m:t>
                    </m:r>
                  </m:oMath>
                </a14:m>
                <a:r>
                  <a:rPr lang="zh-CN" altLang="zh-CN" sz="2399" b="1" kern="0" dirty="0">
                    <a:solidFill>
                      <a:prstClr val="black"/>
                    </a:solidFill>
                    <a:latin typeface="微软雅黑"/>
                    <a:ea typeface="微软雅黑"/>
                    <a:cs typeface="Times New Roman" panose="02020603050405020304" pitchFamily="18" charset="0"/>
                  </a:rPr>
                  <a:t>，</a:t>
                </a:r>
                <a:r>
                  <a:rPr lang="zh-CN" altLang="zh-CN" sz="2399" b="1" kern="0" dirty="0">
                    <a:solidFill>
                      <a:prstClr val="black"/>
                    </a:solidFill>
                    <a:latin typeface="微软雅黑"/>
                    <a:ea typeface="微软雅黑"/>
                    <a:cs typeface="宋体" panose="02010600030101010101" pitchFamily="2" charset="-122"/>
                  </a:rPr>
                  <a:t>∧</a:t>
                </a:r>
                <a:r>
                  <a:rPr lang="zh-CN" altLang="zh-CN" sz="2399" b="1" kern="0" dirty="0">
                    <a:solidFill>
                      <a:prstClr val="black"/>
                    </a:solidFill>
                    <a:latin typeface="微软雅黑"/>
                    <a:ea typeface="微软雅黑"/>
                    <a:cs typeface="Times New Roman" panose="02020603050405020304" pitchFamily="18" charset="0"/>
                  </a:rPr>
                  <a:t>，</a:t>
                </a:r>
                <a:r>
                  <a:rPr lang="zh-CN" altLang="zh-CN" sz="2399" b="1" kern="0" dirty="0">
                    <a:solidFill>
                      <a:prstClr val="black"/>
                    </a:solidFill>
                    <a:latin typeface="微软雅黑"/>
                    <a:ea typeface="微软雅黑"/>
                    <a:cs typeface="宋体" panose="02010600030101010101" pitchFamily="2" charset="-122"/>
                  </a:rPr>
                  <a:t>∨</a:t>
                </a:r>
                <a:r>
                  <a:rPr lang="zh-CN" altLang="zh-CN" sz="2399" b="1" kern="0" dirty="0">
                    <a:solidFill>
                      <a:prstClr val="black"/>
                    </a:solidFill>
                    <a:latin typeface="微软雅黑"/>
                    <a:ea typeface="微软雅黑"/>
                    <a:cs typeface="Times New Roman" panose="02020603050405020304" pitchFamily="18" charset="0"/>
                  </a:rPr>
                  <a:t>，</a:t>
                </a:r>
                <a:r>
                  <a:rPr lang="en-US" altLang="zh-CN" sz="2399" b="1" kern="0" dirty="0">
                    <a:solidFill>
                      <a:prstClr val="black"/>
                    </a:solidFill>
                    <a:latin typeface="微软雅黑"/>
                    <a:ea typeface="微软雅黑"/>
                    <a:cs typeface="黑体" panose="02010609060101010101" pitchFamily="49" charset="-122"/>
                  </a:rPr>
                  <a:t>→</a:t>
                </a:r>
                <a:r>
                  <a:rPr lang="zh-CN" altLang="zh-CN" sz="2399" b="1" kern="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Segoe UI Emoji" panose="020B0502040204020203" pitchFamily="34" charset="0"/>
                      </a:rPr>
                      <m:t>↔</m:t>
                    </m:r>
                  </m:oMath>
                </a14:m>
                <a:r>
                  <a:rPr lang="zh-CN" altLang="zh-CN" sz="2399" b="1" kern="0" dirty="0">
                    <a:solidFill>
                      <a:prstClr val="black"/>
                    </a:solidFill>
                    <a:latin typeface="微软雅黑"/>
                    <a:ea typeface="微软雅黑"/>
                    <a:cs typeface="Times New Roman" panose="02020603050405020304" pitchFamily="18" charset="0"/>
                  </a:rPr>
                  <a:t>。</a:t>
                </a:r>
                <a:endParaRPr lang="zh-CN" altLang="zh-CN" sz="2399" b="1" kern="100" dirty="0">
                  <a:solidFill>
                    <a:prstClr val="black"/>
                  </a:solidFill>
                  <a:latin typeface="微软雅黑"/>
                  <a:ea typeface="微软雅黑"/>
                  <a:cs typeface="黑体" panose="02010609060101010101" pitchFamily="49" charset="-122"/>
                </a:endParaRPr>
              </a:p>
              <a:p>
                <a:pPr indent="399930" defTabSz="1219261">
                  <a:lnSpc>
                    <a:spcPct val="150000"/>
                  </a:lnSpc>
                </a:pPr>
                <a:r>
                  <a:rPr lang="en-US" altLang="zh-CN" sz="2399" b="1" kern="100" dirty="0">
                    <a:solidFill>
                      <a:prstClr val="black"/>
                    </a:solidFill>
                    <a:latin typeface="微软雅黑"/>
                    <a:ea typeface="微软雅黑"/>
                    <a:cs typeface="Times New Roman" panose="02020603050405020304" pitchFamily="18" charset="0"/>
                  </a:rPr>
                  <a:t>     </a:t>
                </a:r>
                <a:r>
                  <a:rPr lang="zh-CN" altLang="zh-CN" sz="2399" b="1" kern="100" dirty="0">
                    <a:solidFill>
                      <a:prstClr val="black"/>
                    </a:solidFill>
                    <a:latin typeface="微软雅黑"/>
                    <a:ea typeface="微软雅黑"/>
                    <a:cs typeface="Times New Roman" panose="02020603050405020304" pitchFamily="18" charset="0"/>
                  </a:rPr>
                  <a:t>② </a:t>
                </a:r>
                <a:r>
                  <a:rPr lang="zh-CN" altLang="zh-CN" sz="2399" b="1" kern="0" dirty="0">
                    <a:solidFill>
                      <a:prstClr val="black"/>
                    </a:solidFill>
                    <a:latin typeface="微软雅黑"/>
                    <a:ea typeface="微软雅黑"/>
                    <a:cs typeface="Times New Roman" panose="02020603050405020304" pitchFamily="18" charset="0"/>
                  </a:rPr>
                  <a:t>同一联结词，按其出现的先后为序从左到右依次计算。</a:t>
                </a:r>
                <a:endParaRPr lang="zh-CN" altLang="zh-CN" sz="2399" b="1" kern="100" dirty="0">
                  <a:solidFill>
                    <a:prstClr val="black"/>
                  </a:solidFill>
                  <a:latin typeface="微软雅黑"/>
                  <a:ea typeface="微软雅黑"/>
                  <a:cs typeface="黑体" panose="02010609060101010101" pitchFamily="49" charset="-122"/>
                </a:endParaRPr>
              </a:p>
              <a:p>
                <a:pPr indent="399930" defTabSz="1219261">
                  <a:lnSpc>
                    <a:spcPct val="150000"/>
                  </a:lnSpc>
                </a:pPr>
                <a:r>
                  <a:rPr lang="en-US" altLang="zh-CN" sz="2399" b="1" kern="100" dirty="0">
                    <a:solidFill>
                      <a:prstClr val="black"/>
                    </a:solidFill>
                    <a:latin typeface="微软雅黑"/>
                    <a:ea typeface="微软雅黑"/>
                    <a:cs typeface="Times New Roman" panose="02020603050405020304" pitchFamily="18" charset="0"/>
                  </a:rPr>
                  <a:t>     </a:t>
                </a:r>
                <a:r>
                  <a:rPr lang="zh-CN" altLang="zh-CN" sz="2399" b="1" kern="100" dirty="0">
                    <a:solidFill>
                      <a:prstClr val="black"/>
                    </a:solidFill>
                    <a:latin typeface="微软雅黑"/>
                    <a:ea typeface="微软雅黑"/>
                    <a:cs typeface="Times New Roman" panose="02020603050405020304" pitchFamily="18" charset="0"/>
                  </a:rPr>
                  <a:t>③</a:t>
                </a:r>
                <a:r>
                  <a:rPr lang="zh-CN" altLang="zh-CN" sz="2399" b="1" kern="0" dirty="0">
                    <a:solidFill>
                      <a:prstClr val="black"/>
                    </a:solidFill>
                    <a:latin typeface="微软雅黑"/>
                    <a:ea typeface="微软雅黑"/>
                    <a:cs typeface="Times New Roman" panose="02020603050405020304" pitchFamily="18" charset="0"/>
                  </a:rPr>
                  <a:t> 若计算要求与优先级次序不一致，可使用括号，括号优先级最高。</a:t>
                </a:r>
                <a:endParaRPr lang="zh-CN" altLang="zh-CN" sz="2399" b="1" kern="100" dirty="0">
                  <a:solidFill>
                    <a:prstClr val="black"/>
                  </a:solidFill>
                  <a:latin typeface="微软雅黑"/>
                  <a:ea typeface="微软雅黑"/>
                  <a:cs typeface="黑体" panose="02010609060101010101" pitchFamily="49" charset="-122"/>
                </a:endParaRPr>
              </a:p>
            </p:txBody>
          </p:sp>
        </mc:Choice>
        <mc:Fallback xmlns="">
          <p:sp>
            <p:nvSpPr>
              <p:cNvPr id="2" name="矩形 1">
                <a:extLst>
                  <a:ext uri="{FF2B5EF4-FFF2-40B4-BE49-F238E27FC236}">
                    <a16:creationId xmlns:a16="http://schemas.microsoft.com/office/drawing/2014/main" id="{3C1DF6D4-2953-45F6-A301-C411024ABCB7}"/>
                  </a:ext>
                </a:extLst>
              </p:cNvPr>
              <p:cNvSpPr>
                <a:spLocks noRot="1" noChangeAspect="1" noMove="1" noResize="1" noEditPoints="1" noAdjustHandles="1" noChangeArrowheads="1" noChangeShapeType="1" noTextEdit="1"/>
              </p:cNvSpPr>
              <p:nvPr/>
            </p:nvSpPr>
            <p:spPr>
              <a:xfrm>
                <a:off x="204157" y="962602"/>
                <a:ext cx="11790038" cy="5565427"/>
              </a:xfrm>
              <a:prstGeom prst="rect">
                <a:avLst/>
              </a:prstGeom>
              <a:blipFill>
                <a:blip r:embed="rId4"/>
                <a:stretch>
                  <a:fillRect b="-1533"/>
                </a:stretch>
              </a:blipFill>
            </p:spPr>
            <p:txBody>
              <a:bodyPr/>
              <a:lstStyle/>
              <a:p>
                <a:r>
                  <a:rPr lang="zh-CN" altLang="en-US">
                    <a:noFill/>
                  </a:rPr>
                  <a:t> </a:t>
                </a:r>
              </a:p>
            </p:txBody>
          </p:sp>
        </mc:Fallback>
      </mc:AlternateContent>
    </p:spTree>
    <p:custDataLst>
      <p:tags r:id="rId1"/>
    </p:custDataLst>
  </p:cSld>
  <p:clrMapOvr>
    <a:masterClrMapping/>
  </p:clrMapOvr>
  <p:transition>
    <p:cover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5" dur="500"/>
                                        <p:tgtEl>
                                          <p:spTgt spid="2">
                                            <p:txEl>
                                              <p:pRg st="3" end="3"/>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randombar(horizontal)">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randombar(horizontal)">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randombar(horizontal)">
                                      <p:cBhvr>
                                        <p:cTn id="28" dur="500"/>
                                        <p:tgtEl>
                                          <p:spTgt spid="2">
                                            <p:txEl>
                                              <p:pRg st="6" end="6"/>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randombar(horizontal)">
                                      <p:cBhvr>
                                        <p:cTn id="31" dur="500"/>
                                        <p:tgtEl>
                                          <p:spTgt spid="2">
                                            <p:txEl>
                                              <p:pRg st="7" end="7"/>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randombar(horizontal)">
                                      <p:cBhvr>
                                        <p:cTn id="34" dur="500"/>
                                        <p:tgtEl>
                                          <p:spTgt spid="2">
                                            <p:txEl>
                                              <p:pRg st="8" end="8"/>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Effect transition="in" filter="randombar(horizontal)">
                                      <p:cBhvr>
                                        <p:cTn id="3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5" name="AutoShape 4">
            <a:extLst>
              <a:ext uri="{FF2B5EF4-FFF2-40B4-BE49-F238E27FC236}">
                <a16:creationId xmlns:a16="http://schemas.microsoft.com/office/drawing/2014/main" id="{6B9070F7-8D80-4289-83B1-959FDE4428B4}"/>
              </a:ext>
            </a:extLst>
          </p:cNvPr>
          <p:cNvSpPr>
            <a:spLocks noChangeArrowheads="1"/>
          </p:cNvSpPr>
          <p:nvPr/>
        </p:nvSpPr>
        <p:spPr bwMode="auto">
          <a:xfrm>
            <a:off x="3189458" y="2459889"/>
            <a:ext cx="6006752" cy="584166"/>
          </a:xfrm>
          <a:prstGeom prst="wedgeRectCallout">
            <a:avLst>
              <a:gd name="adj1" fmla="val -28806"/>
              <a:gd name="adj2" fmla="val 48162"/>
            </a:avLst>
          </a:prstGeom>
          <a:solidFill>
            <a:srgbClr val="99FFCC"/>
          </a:solidFill>
          <a:ln w="12700">
            <a:solidFill>
              <a:srgbClr val="003300"/>
            </a:solidFill>
            <a:miter lim="800000"/>
            <a:headEnd/>
            <a:tailEnd/>
          </a:ln>
        </p:spPr>
        <p:txBody>
          <a:bodyPr wrap="squar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zh-CN" altLang="en-US" sz="3200" noProof="1"/>
              <a:t>┐</a:t>
            </a:r>
            <a:r>
              <a:rPr lang="en-US" altLang="en-US" sz="3200" noProof="1"/>
              <a:t>(P∨Q)→┐R</a:t>
            </a:r>
            <a:endParaRPr lang="zh-CN" altLang="en-US" sz="3200" dirty="0"/>
          </a:p>
        </p:txBody>
      </p:sp>
      <p:sp>
        <p:nvSpPr>
          <p:cNvPr id="2" name="云形标注 1">
            <a:extLst>
              <a:ext uri="{FF2B5EF4-FFF2-40B4-BE49-F238E27FC236}">
                <a16:creationId xmlns:a16="http://schemas.microsoft.com/office/drawing/2014/main" id="{CE86F60D-4144-46E5-9038-E2D5BC918211}"/>
              </a:ext>
            </a:extLst>
          </p:cNvPr>
          <p:cNvSpPr/>
          <p:nvPr/>
        </p:nvSpPr>
        <p:spPr bwMode="auto">
          <a:xfrm>
            <a:off x="4154602" y="1283619"/>
            <a:ext cx="2520804" cy="936571"/>
          </a:xfrm>
          <a:prstGeom prst="cloudCallout">
            <a:avLst>
              <a:gd name="adj1" fmla="val 15753"/>
              <a:gd name="adj2" fmla="val 83021"/>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anchor="ctr"/>
          <a:lstStyle/>
          <a:p>
            <a:pPr defTabSz="1219261">
              <a:defRPr/>
            </a:pPr>
            <a:r>
              <a:rPr lang="zh-CN" altLang="en-US" sz="2399" b="1" dirty="0">
                <a:solidFill>
                  <a:srgbClr val="0000FF"/>
                </a:solidFill>
                <a:latin typeface="Arial"/>
                <a:ea typeface="微软雅黑"/>
              </a:rPr>
              <a:t>命题公式</a:t>
            </a:r>
          </a:p>
        </p:txBody>
      </p:sp>
      <p:sp>
        <p:nvSpPr>
          <p:cNvPr id="10" name="云形标注 9">
            <a:extLst>
              <a:ext uri="{FF2B5EF4-FFF2-40B4-BE49-F238E27FC236}">
                <a16:creationId xmlns:a16="http://schemas.microsoft.com/office/drawing/2014/main" id="{73E2E646-2E27-48A6-A6E0-58891F9EC76F}"/>
              </a:ext>
            </a:extLst>
          </p:cNvPr>
          <p:cNvSpPr/>
          <p:nvPr/>
        </p:nvSpPr>
        <p:spPr bwMode="auto">
          <a:xfrm>
            <a:off x="6675406" y="1514433"/>
            <a:ext cx="2520804" cy="934983"/>
          </a:xfrm>
          <a:prstGeom prst="cloudCallout">
            <a:avLst>
              <a:gd name="adj1" fmla="val -30285"/>
              <a:gd name="adj2" fmla="val 65783"/>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anchor="ctr"/>
          <a:lstStyle/>
          <a:p>
            <a:pPr defTabSz="1219261">
              <a:defRPr/>
            </a:pPr>
            <a:r>
              <a:rPr lang="zh-CN" altLang="en-US" sz="2399" b="1" dirty="0">
                <a:solidFill>
                  <a:srgbClr val="0000FF"/>
                </a:solidFill>
                <a:latin typeface="Arial"/>
                <a:ea typeface="微软雅黑"/>
              </a:rPr>
              <a:t>真值函数</a:t>
            </a:r>
          </a:p>
        </p:txBody>
      </p:sp>
      <p:grpSp>
        <p:nvGrpSpPr>
          <p:cNvPr id="5" name="组合 4">
            <a:extLst>
              <a:ext uri="{FF2B5EF4-FFF2-40B4-BE49-F238E27FC236}">
                <a16:creationId xmlns:a16="http://schemas.microsoft.com/office/drawing/2014/main" id="{9C183533-A657-4BA4-B794-C527F7EA4FBD}"/>
              </a:ext>
            </a:extLst>
          </p:cNvPr>
          <p:cNvGrpSpPr>
            <a:grpSpLocks/>
          </p:cNvGrpSpPr>
          <p:nvPr/>
        </p:nvGrpSpPr>
        <p:grpSpPr bwMode="auto">
          <a:xfrm>
            <a:off x="6851607" y="2988495"/>
            <a:ext cx="1655667" cy="966733"/>
            <a:chOff x="5323728" y="2987246"/>
            <a:chExt cx="1656184" cy="967018"/>
          </a:xfrm>
        </p:grpSpPr>
        <p:sp>
          <p:nvSpPr>
            <p:cNvPr id="3" name="矩形 2">
              <a:extLst>
                <a:ext uri="{FF2B5EF4-FFF2-40B4-BE49-F238E27FC236}">
                  <a16:creationId xmlns:a16="http://schemas.microsoft.com/office/drawing/2014/main" id="{B5A689AE-574E-4A3E-984B-122C11DBC1BA}"/>
                </a:ext>
              </a:extLst>
            </p:cNvPr>
            <p:cNvSpPr/>
            <p:nvPr/>
          </p:nvSpPr>
          <p:spPr bwMode="auto">
            <a:xfrm>
              <a:off x="5323728" y="3522361"/>
              <a:ext cx="1656184" cy="431903"/>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defTabSz="1219261">
                <a:defRPr/>
              </a:pPr>
              <a:r>
                <a:rPr lang="en-US" altLang="zh-CN" sz="2399" dirty="0">
                  <a:solidFill>
                    <a:srgbClr val="FF0000"/>
                  </a:solidFill>
                  <a:latin typeface="Arial"/>
                  <a:ea typeface="微软雅黑"/>
                </a:rPr>
                <a:t>F(P,Q,R)</a:t>
              </a:r>
              <a:endParaRPr lang="zh-CN" altLang="en-US" sz="2399" dirty="0">
                <a:solidFill>
                  <a:srgbClr val="FF0000"/>
                </a:solidFill>
                <a:latin typeface="Arial"/>
                <a:ea typeface="微软雅黑"/>
              </a:endParaRPr>
            </a:p>
          </p:txBody>
        </p:sp>
        <p:sp>
          <p:nvSpPr>
            <p:cNvPr id="4" name="右箭头 3">
              <a:extLst>
                <a:ext uri="{FF2B5EF4-FFF2-40B4-BE49-F238E27FC236}">
                  <a16:creationId xmlns:a16="http://schemas.microsoft.com/office/drawing/2014/main" id="{2E0EE887-480C-4747-95A8-342AA67DABD4}"/>
                </a:ext>
              </a:extLst>
            </p:cNvPr>
            <p:cNvSpPr/>
            <p:nvPr/>
          </p:nvSpPr>
          <p:spPr bwMode="auto">
            <a:xfrm rot="5400000" flipH="1">
              <a:off x="5792957" y="3134123"/>
              <a:ext cx="506533" cy="212779"/>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defTabSz="1219261">
                <a:defRPr/>
              </a:pPr>
              <a:endParaRPr lang="zh-CN" altLang="en-US" sz="2399">
                <a:solidFill>
                  <a:srgbClr val="FF0000"/>
                </a:solidFill>
                <a:latin typeface="Arial"/>
                <a:ea typeface="微软雅黑"/>
              </a:endParaRPr>
            </a:p>
          </p:txBody>
        </p:sp>
      </p:grpSp>
      <p:sp>
        <p:nvSpPr>
          <p:cNvPr id="13" name="AutoShape 4">
            <a:extLst>
              <a:ext uri="{FF2B5EF4-FFF2-40B4-BE49-F238E27FC236}">
                <a16:creationId xmlns:a16="http://schemas.microsoft.com/office/drawing/2014/main" id="{EFCA4486-D46A-4546-A63D-B22361A82B3B}"/>
              </a:ext>
            </a:extLst>
          </p:cNvPr>
          <p:cNvSpPr>
            <a:spLocks noChangeArrowheads="1"/>
          </p:cNvSpPr>
          <p:nvPr/>
        </p:nvSpPr>
        <p:spPr bwMode="auto">
          <a:xfrm>
            <a:off x="3189458" y="4209213"/>
            <a:ext cx="5976592" cy="954032"/>
          </a:xfrm>
          <a:prstGeom prst="wedgeRectCallout">
            <a:avLst>
              <a:gd name="adj1" fmla="val -28806"/>
              <a:gd name="adj2" fmla="val 48162"/>
            </a:avLst>
          </a:prstGeom>
          <a:solidFill>
            <a:srgbClr val="99FFCC"/>
          </a:solidFill>
          <a:ln w="12700">
            <a:solidFill>
              <a:srgbClr val="003300"/>
            </a:solidFill>
            <a:miter lim="800000"/>
            <a:headEnd/>
            <a:tailEnd/>
          </a:ln>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zh-CN" altLang="en-US" sz="2801" dirty="0"/>
              <a:t>如果给定</a:t>
            </a:r>
            <a:r>
              <a:rPr lang="en-US" altLang="zh-CN" sz="2801" dirty="0"/>
              <a:t>P,Q,R</a:t>
            </a:r>
            <a:r>
              <a:rPr lang="zh-CN" altLang="en-US" sz="2801" dirty="0"/>
              <a:t>的取值，则</a:t>
            </a:r>
            <a:endParaRPr lang="en-US" altLang="zh-CN" sz="2801" dirty="0"/>
          </a:p>
          <a:p>
            <a:pPr algn="ctr" defTabSz="1219261">
              <a:lnSpc>
                <a:spcPct val="100000"/>
              </a:lnSpc>
              <a:spcBef>
                <a:spcPct val="0"/>
              </a:spcBef>
              <a:buClrTx/>
              <a:buNone/>
            </a:pPr>
            <a:r>
              <a:rPr lang="en-US" altLang="en-US" sz="2801" noProof="1"/>
              <a:t>┐(P∨Q)→┐R</a:t>
            </a:r>
            <a:r>
              <a:rPr lang="zh-CN" altLang="en-US" sz="2801" noProof="1"/>
              <a:t>的值是多少呢？</a:t>
            </a:r>
            <a:endParaRPr lang="zh-CN" altLang="en-US" sz="2801" dirty="0"/>
          </a:p>
        </p:txBody>
      </p:sp>
      <p:sp>
        <p:nvSpPr>
          <p:cNvPr id="16" name="AutoShape 4">
            <a:extLst>
              <a:ext uri="{FF2B5EF4-FFF2-40B4-BE49-F238E27FC236}">
                <a16:creationId xmlns:a16="http://schemas.microsoft.com/office/drawing/2014/main" id="{6EFB786A-93BE-420A-9478-339C7BD489B0}"/>
              </a:ext>
            </a:extLst>
          </p:cNvPr>
          <p:cNvSpPr>
            <a:spLocks noChangeArrowheads="1"/>
          </p:cNvSpPr>
          <p:nvPr/>
        </p:nvSpPr>
        <p:spPr bwMode="auto">
          <a:xfrm>
            <a:off x="2593523" y="5846345"/>
            <a:ext cx="7668769" cy="522258"/>
          </a:xfrm>
          <a:prstGeom prst="wedgeRectCallout">
            <a:avLst>
              <a:gd name="adj1" fmla="val -28806"/>
              <a:gd name="adj2" fmla="val 48162"/>
            </a:avLst>
          </a:prstGeom>
          <a:solidFill>
            <a:srgbClr val="99FFCC"/>
          </a:solidFill>
          <a:ln w="12700">
            <a:solidFill>
              <a:srgbClr val="003300"/>
            </a:solidFill>
            <a:miter lim="800000"/>
            <a:headEnd/>
            <a:tailEnd/>
          </a:ln>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zh-CN" altLang="en-US" sz="2801" dirty="0"/>
              <a:t>若</a:t>
            </a:r>
            <a:r>
              <a:rPr lang="en-US" altLang="zh-CN" sz="2801" dirty="0"/>
              <a:t>P=1,Q=1,R=1</a:t>
            </a:r>
            <a:r>
              <a:rPr lang="zh-CN" altLang="en-US" sz="2801" dirty="0"/>
              <a:t>，则</a:t>
            </a:r>
            <a:r>
              <a:rPr lang="zh-CN" altLang="en-US" sz="2801" noProof="1"/>
              <a:t>┐</a:t>
            </a:r>
            <a:r>
              <a:rPr lang="en-US" altLang="en-US" sz="2801" noProof="1"/>
              <a:t>(P∨Q)→┐R=1</a:t>
            </a:r>
            <a:endParaRPr lang="zh-CN" altLang="en-US" sz="2801" dirty="0"/>
          </a:p>
        </p:txBody>
      </p:sp>
      <p:sp>
        <p:nvSpPr>
          <p:cNvPr id="17" name="云形标注 16">
            <a:extLst>
              <a:ext uri="{FF2B5EF4-FFF2-40B4-BE49-F238E27FC236}">
                <a16:creationId xmlns:a16="http://schemas.microsoft.com/office/drawing/2014/main" id="{4952DA1B-BB77-4078-83D7-582995BE5B34}"/>
              </a:ext>
            </a:extLst>
          </p:cNvPr>
          <p:cNvSpPr/>
          <p:nvPr/>
        </p:nvSpPr>
        <p:spPr bwMode="auto">
          <a:xfrm>
            <a:off x="2029855" y="3055961"/>
            <a:ext cx="4249492" cy="934982"/>
          </a:xfrm>
          <a:prstGeom prst="cloudCallout">
            <a:avLst>
              <a:gd name="adj1" fmla="val 9134"/>
              <a:gd name="adj2" fmla="val 142122"/>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anchor="ctr"/>
          <a:lstStyle/>
          <a:p>
            <a:pPr defTabSz="1219261">
              <a:defRPr/>
            </a:pPr>
            <a:r>
              <a:rPr lang="zh-CN" altLang="en-US" sz="2399" b="1" dirty="0">
                <a:solidFill>
                  <a:srgbClr val="0000FF"/>
                </a:solidFill>
                <a:latin typeface="Arial"/>
                <a:ea typeface="微软雅黑"/>
              </a:rPr>
              <a:t>公式的一个解释</a:t>
            </a:r>
          </a:p>
        </p:txBody>
      </p:sp>
      <p:sp>
        <p:nvSpPr>
          <p:cNvPr id="14" name="矩形 13">
            <a:extLst>
              <a:ext uri="{FF2B5EF4-FFF2-40B4-BE49-F238E27FC236}">
                <a16:creationId xmlns:a16="http://schemas.microsoft.com/office/drawing/2014/main" id="{A4E8DCE3-44E0-4B44-B9CA-6ED353271F31}"/>
              </a:ext>
            </a:extLst>
          </p:cNvPr>
          <p:cNvSpPr/>
          <p:nvPr/>
        </p:nvSpPr>
        <p:spPr>
          <a:xfrm>
            <a:off x="842896" y="230320"/>
            <a:ext cx="4404099" cy="580889"/>
          </a:xfrm>
          <a:prstGeom prst="rect">
            <a:avLst/>
          </a:prstGeom>
        </p:spPr>
        <p:txBody>
          <a:bodyPr wrap="none">
            <a:spAutoFit/>
          </a:bodyPr>
          <a:lstStyle/>
          <a:p>
            <a:pPr defTabSz="1219261">
              <a:lnSpc>
                <a:spcPct val="150000"/>
              </a:lnSpc>
            </a:pPr>
            <a:r>
              <a:rPr lang="en-US" altLang="zh-CN" sz="2399" b="1" dirty="0">
                <a:solidFill>
                  <a:prstClr val="white"/>
                </a:solidFill>
                <a:latin typeface="微软雅黑"/>
                <a:ea typeface="微软雅黑"/>
              </a:rPr>
              <a:t>2.2.2 </a:t>
            </a:r>
            <a:r>
              <a:rPr lang="zh-CN" altLang="en-US" sz="2399" b="1" dirty="0">
                <a:solidFill>
                  <a:prstClr val="white"/>
                </a:solidFill>
                <a:latin typeface="微软雅黑"/>
                <a:ea typeface="微软雅黑"/>
              </a:rPr>
              <a:t>命题公式的解释与真值表</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9" fill="hold" grpId="0" nodeType="clickEffect">
                                  <p:stCondLst>
                                    <p:cond delay="0"/>
                                  </p:stCondLst>
                                  <p:childTnLst>
                                    <p:set>
                                      <p:cBhvr>
                                        <p:cTn id="22" dur="1" fill="hold">
                                          <p:stCondLst>
                                            <p:cond delay="0"/>
                                          </p:stCondLst>
                                        </p:cTn>
                                        <p:tgtEl>
                                          <p:spTgt spid="13">
                                            <p:bg/>
                                          </p:spTgt>
                                        </p:tgtEl>
                                        <p:attrNameLst>
                                          <p:attrName>style.visibility</p:attrName>
                                        </p:attrNameLst>
                                      </p:cBhvr>
                                      <p:to>
                                        <p:strVal val="visible"/>
                                      </p:to>
                                    </p:set>
                                    <p:anim calcmode="lin" valueType="num">
                                      <p:cBhvr additive="base">
                                        <p:cTn id="23" dur="500" fill="hold"/>
                                        <p:tgtEl>
                                          <p:spTgt spid="13">
                                            <p:bg/>
                                          </p:spTgt>
                                        </p:tgtEl>
                                        <p:attrNameLst>
                                          <p:attrName>ppt_x</p:attrName>
                                        </p:attrNameLst>
                                      </p:cBhvr>
                                      <p:tavLst>
                                        <p:tav tm="0">
                                          <p:val>
                                            <p:strVal val="0-#ppt_w/2"/>
                                          </p:val>
                                        </p:tav>
                                        <p:tav tm="100000">
                                          <p:val>
                                            <p:strVal val="#ppt_x"/>
                                          </p:val>
                                        </p:tav>
                                      </p:tavLst>
                                    </p:anim>
                                    <p:anim calcmode="lin" valueType="num">
                                      <p:cBhvr additive="base">
                                        <p:cTn id="24" dur="500" fill="hold"/>
                                        <p:tgtEl>
                                          <p:spTgt spid="13">
                                            <p:bg/>
                                          </p:spTgt>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additive="base">
                                        <p:cTn id="27"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3">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xEl>
                                              <p:pRg st="1" end="1"/>
                                            </p:txEl>
                                          </p:spTgt>
                                        </p:tgtEl>
                                        <p:attrNameLst>
                                          <p:attrName>style.visibility</p:attrName>
                                        </p:attrNameLst>
                                      </p:cBhvr>
                                      <p:to>
                                        <p:strVal val="visible"/>
                                      </p:to>
                                    </p:set>
                                    <p:anim calcmode="lin" valueType="num">
                                      <p:cBhvr additive="base">
                                        <p:cTn id="31"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3">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9" fill="hold" grpId="0" nodeType="clickEffect">
                                  <p:stCondLst>
                                    <p:cond delay="0"/>
                                  </p:stCondLst>
                                  <p:childTnLst>
                                    <p:set>
                                      <p:cBhvr>
                                        <p:cTn id="36" dur="1" fill="hold">
                                          <p:stCondLst>
                                            <p:cond delay="0"/>
                                          </p:stCondLst>
                                        </p:cTn>
                                        <p:tgtEl>
                                          <p:spTgt spid="16">
                                            <p:bg/>
                                          </p:spTgt>
                                        </p:tgtEl>
                                        <p:attrNameLst>
                                          <p:attrName>style.visibility</p:attrName>
                                        </p:attrNameLst>
                                      </p:cBhvr>
                                      <p:to>
                                        <p:strVal val="visible"/>
                                      </p:to>
                                    </p:set>
                                    <p:anim calcmode="lin" valueType="num">
                                      <p:cBhvr additive="base">
                                        <p:cTn id="37"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38" dur="500" fill="hold"/>
                                        <p:tgtEl>
                                          <p:spTgt spid="16">
                                            <p:bg/>
                                          </p:spTgt>
                                        </p:tgtEl>
                                        <p:attrNameLst>
                                          <p:attrName>ppt_y</p:attrName>
                                        </p:attrNameLst>
                                      </p:cBhvr>
                                      <p:tavLst>
                                        <p:tav tm="0">
                                          <p:val>
                                            <p:strVal val="0-#ppt_h/2"/>
                                          </p:val>
                                        </p:tav>
                                        <p:tav tm="100000">
                                          <p:val>
                                            <p:strVal val="#ppt_y"/>
                                          </p:val>
                                        </p:tav>
                                      </p:tavLst>
                                    </p:anim>
                                  </p:childTnLst>
                                </p:cTn>
                              </p:par>
                              <p:par>
                                <p:cTn id="39" presetID="2" presetClass="entr" presetSubtype="9" fill="hold" grpId="0" nodeType="with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 calcmode="lin" valueType="num">
                                      <p:cBhvr additive="base">
                                        <p:cTn id="41"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6">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3" grpId="0" build="allAtOnce" animBg="1" autoUpdateAnimBg="0"/>
      <p:bldP spid="16" grpId="0" build="allAtOnce" animBg="1" autoUpdateAnimBg="0"/>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1" name="Rectangle 2">
            <a:extLst>
              <a:ext uri="{FF2B5EF4-FFF2-40B4-BE49-F238E27FC236}">
                <a16:creationId xmlns:a16="http://schemas.microsoft.com/office/drawing/2014/main" id="{E0142D13-65CD-4F45-ABCD-578499A67F1C}"/>
              </a:ext>
            </a:extLst>
          </p:cNvPr>
          <p:cNvSpPr>
            <a:spLocks noGrp="1" noChangeArrowheads="1"/>
          </p:cNvSpPr>
          <p:nvPr>
            <p:ph type="title" idx="4294967295"/>
          </p:nvPr>
        </p:nvSpPr>
        <p:spPr>
          <a:xfrm>
            <a:off x="842896" y="274029"/>
            <a:ext cx="8064034" cy="634963"/>
          </a:xfrm>
        </p:spPr>
        <p:txBody>
          <a:bodyPr/>
          <a:lstStyle/>
          <a:p>
            <a:pPr eaLnBrk="1" hangingPunct="1"/>
            <a:r>
              <a:rPr lang="zh-CN" altLang="en-US" dirty="0"/>
              <a:t>公式的解释的定义</a:t>
            </a:r>
          </a:p>
        </p:txBody>
      </p:sp>
      <p:sp>
        <p:nvSpPr>
          <p:cNvPr id="44036" name="Rectangle 3">
            <a:extLst>
              <a:ext uri="{FF2B5EF4-FFF2-40B4-BE49-F238E27FC236}">
                <a16:creationId xmlns:a16="http://schemas.microsoft.com/office/drawing/2014/main" id="{F95BD4A1-DC56-4090-927B-CA5AC1D2EB06}"/>
              </a:ext>
            </a:extLst>
          </p:cNvPr>
          <p:cNvSpPr>
            <a:spLocks noGrp="1" noChangeArrowheads="1"/>
          </p:cNvSpPr>
          <p:nvPr>
            <p:ph type="body" idx="4294967295"/>
          </p:nvPr>
        </p:nvSpPr>
        <p:spPr>
          <a:xfrm>
            <a:off x="309651" y="947882"/>
            <a:ext cx="11579051" cy="4963826"/>
          </a:xfrm>
          <a:noFill/>
        </p:spPr>
        <p:txBody>
          <a:bodyPr>
            <a:normAutofit lnSpcReduction="10000"/>
          </a:bodyPr>
          <a:lstStyle/>
          <a:p>
            <a:pPr marL="0" indent="0">
              <a:lnSpc>
                <a:spcPct val="200000"/>
              </a:lnSpc>
              <a:buNone/>
            </a:pPr>
            <a:r>
              <a:rPr lang="zh-CN" altLang="en-US" dirty="0">
                <a:solidFill>
                  <a:srgbClr val="FF0000"/>
                </a:solidFill>
              </a:rPr>
              <a:t>定义</a:t>
            </a:r>
            <a:r>
              <a:rPr lang="en-US" altLang="zh-CN" dirty="0">
                <a:solidFill>
                  <a:srgbClr val="FF0000"/>
                </a:solidFill>
              </a:rPr>
              <a:t>2.8  </a:t>
            </a:r>
            <a:r>
              <a:rPr lang="zh-CN" altLang="en-US" dirty="0"/>
              <a:t>设</a:t>
            </a:r>
            <a:r>
              <a:rPr lang="en-US" altLang="en-US" noProof="1"/>
              <a:t>P</a:t>
            </a:r>
            <a:r>
              <a:rPr lang="en-US" altLang="en-US" baseline="-25000" noProof="1"/>
              <a:t>1</a:t>
            </a:r>
            <a:r>
              <a:rPr lang="en-US" altLang="en-US" noProof="1"/>
              <a:t>、P</a:t>
            </a:r>
            <a:r>
              <a:rPr lang="en-US" altLang="en-US" baseline="-25000" noProof="1"/>
              <a:t>2</a:t>
            </a:r>
            <a:r>
              <a:rPr lang="en-US" altLang="en-US" noProof="1"/>
              <a:t>、</a:t>
            </a:r>
            <a:r>
              <a:rPr lang="en-US" altLang="zh-CN" dirty="0">
                <a:latin typeface="宋体" panose="02010600030101010101" pitchFamily="2" charset="-122"/>
              </a:rPr>
              <a:t>…</a:t>
            </a:r>
            <a:r>
              <a:rPr lang="en-US" altLang="en-US" noProof="1"/>
              <a:t>、P</a:t>
            </a:r>
            <a:r>
              <a:rPr lang="en-US" altLang="en-US" baseline="-25000" noProof="1"/>
              <a:t>n</a:t>
            </a:r>
            <a:r>
              <a:rPr lang="zh-CN" altLang="en-US" noProof="1"/>
              <a:t>是出现在公式</a:t>
            </a:r>
            <a:r>
              <a:rPr lang="en-US" altLang="en-US" noProof="1"/>
              <a:t>G</a:t>
            </a:r>
            <a:r>
              <a:rPr lang="zh-CN" altLang="en-US" noProof="1"/>
              <a:t>中的所有命题变元，给</a:t>
            </a:r>
            <a:r>
              <a:rPr lang="en-US" altLang="en-US" noProof="1"/>
              <a:t>P</a:t>
            </a:r>
            <a:r>
              <a:rPr lang="en-US" altLang="en-US" baseline="-25000" noProof="1"/>
              <a:t>1</a:t>
            </a:r>
            <a:r>
              <a:rPr lang="en-US" altLang="en-US" noProof="1"/>
              <a:t>、P</a:t>
            </a:r>
            <a:r>
              <a:rPr lang="en-US" altLang="en-US" baseline="-25000" noProof="1"/>
              <a:t>2</a:t>
            </a:r>
            <a:r>
              <a:rPr lang="en-US" altLang="en-US" noProof="1"/>
              <a:t>、</a:t>
            </a:r>
            <a:r>
              <a:rPr lang="en-US" altLang="zh-CN" dirty="0">
                <a:latin typeface="宋体" panose="02010600030101010101" pitchFamily="2" charset="-122"/>
              </a:rPr>
              <a:t>…</a:t>
            </a:r>
            <a:r>
              <a:rPr lang="en-US" altLang="en-US" noProof="1"/>
              <a:t>、P</a:t>
            </a:r>
            <a:r>
              <a:rPr lang="en-US" altLang="en-US" baseline="-25000" noProof="1"/>
              <a:t>n</a:t>
            </a:r>
            <a:r>
              <a:rPr lang="zh-CN" altLang="en-US" noProof="1"/>
              <a:t>各指定一个真值，</a:t>
            </a:r>
            <a:r>
              <a:rPr lang="zh-CN" altLang="zh-CN" dirty="0"/>
              <a:t>则称这些指定的真值组成</a:t>
            </a:r>
            <a:r>
              <a:rPr lang="en-US" altLang="zh-CN" dirty="0"/>
              <a:t>G</a:t>
            </a:r>
            <a:r>
              <a:rPr lang="zh-CN" altLang="zh-CN" dirty="0"/>
              <a:t>的一个</a:t>
            </a:r>
            <a:r>
              <a:rPr lang="zh-CN" altLang="zh-CN" dirty="0">
                <a:solidFill>
                  <a:srgbClr val="3333FF"/>
                </a:solidFill>
              </a:rPr>
              <a:t>解释</a:t>
            </a:r>
            <a:r>
              <a:rPr lang="en-US" altLang="zh-CN" dirty="0"/>
              <a:t>(</a:t>
            </a:r>
            <a:r>
              <a:rPr lang="zh-CN" altLang="zh-CN" dirty="0"/>
              <a:t>或赋值</a:t>
            </a:r>
            <a:r>
              <a:rPr lang="en-US" altLang="zh-CN" dirty="0"/>
              <a:t>)(Instantiation)</a:t>
            </a:r>
            <a:r>
              <a:rPr lang="zh-CN" altLang="zh-CN" dirty="0"/>
              <a:t>，常记为Ｉ</a:t>
            </a:r>
            <a:r>
              <a:rPr lang="en-US" altLang="en-US" noProof="1"/>
              <a:t>。</a:t>
            </a:r>
            <a:r>
              <a:rPr lang="zh-CN" altLang="en-US" dirty="0"/>
              <a:t> </a:t>
            </a:r>
            <a:endParaRPr lang="en-US" altLang="zh-CN" dirty="0"/>
          </a:p>
          <a:p>
            <a:pPr marL="0" indent="0">
              <a:lnSpc>
                <a:spcPct val="200000"/>
              </a:lnSpc>
              <a:buNone/>
            </a:pPr>
            <a:r>
              <a:rPr lang="en-US" altLang="zh-CN" dirty="0"/>
              <a:t>      </a:t>
            </a:r>
            <a:r>
              <a:rPr lang="zh-CN" altLang="en-US" dirty="0"/>
              <a:t>若这个赋值</a:t>
            </a:r>
            <a:r>
              <a:rPr lang="en-US" altLang="zh-CN" dirty="0"/>
              <a:t>I</a:t>
            </a:r>
            <a:r>
              <a:rPr lang="zh-CN" altLang="en-US" dirty="0"/>
              <a:t>使</a:t>
            </a:r>
            <a:r>
              <a:rPr lang="en-US" altLang="zh-CN" dirty="0"/>
              <a:t>G</a:t>
            </a:r>
            <a:r>
              <a:rPr lang="zh-CN" altLang="en-US" dirty="0"/>
              <a:t>取值为真，则称这个赋值为</a:t>
            </a:r>
            <a:r>
              <a:rPr lang="en-US" altLang="zh-CN" dirty="0"/>
              <a:t>G</a:t>
            </a:r>
            <a:r>
              <a:rPr lang="zh-CN" altLang="en-US" dirty="0"/>
              <a:t>的</a:t>
            </a:r>
            <a:r>
              <a:rPr lang="zh-CN" altLang="en-US" dirty="0">
                <a:solidFill>
                  <a:srgbClr val="3333FF"/>
                </a:solidFill>
              </a:rPr>
              <a:t>成真赋值</a:t>
            </a:r>
            <a:r>
              <a:rPr lang="zh-CN" altLang="en-US" dirty="0"/>
              <a:t>，此时也</a:t>
            </a:r>
            <a:r>
              <a:rPr lang="zh-CN" altLang="en-US" dirty="0">
                <a:solidFill>
                  <a:srgbClr val="3333FF"/>
                </a:solidFill>
              </a:rPr>
              <a:t>称</a:t>
            </a:r>
            <a:r>
              <a:rPr lang="en-US" altLang="zh-CN" dirty="0">
                <a:solidFill>
                  <a:srgbClr val="3333FF"/>
                </a:solidFill>
              </a:rPr>
              <a:t>I</a:t>
            </a:r>
            <a:r>
              <a:rPr lang="zh-CN" altLang="en-US" dirty="0">
                <a:solidFill>
                  <a:srgbClr val="3333FF"/>
                </a:solidFill>
              </a:rPr>
              <a:t>满足于</a:t>
            </a:r>
            <a:r>
              <a:rPr lang="en-US" altLang="zh-CN" dirty="0">
                <a:solidFill>
                  <a:srgbClr val="3333FF"/>
                </a:solidFill>
              </a:rPr>
              <a:t>G</a:t>
            </a:r>
            <a:r>
              <a:rPr lang="zh-CN" altLang="en-US" dirty="0"/>
              <a:t>；</a:t>
            </a:r>
            <a:endParaRPr lang="en-US" altLang="zh-CN" dirty="0"/>
          </a:p>
          <a:p>
            <a:pPr marL="0" indent="0">
              <a:lnSpc>
                <a:spcPct val="200000"/>
              </a:lnSpc>
              <a:buNone/>
            </a:pPr>
            <a:r>
              <a:rPr lang="zh-CN" altLang="en-US" dirty="0"/>
              <a:t>      若这个赋值</a:t>
            </a:r>
            <a:r>
              <a:rPr lang="en-US" altLang="zh-CN" dirty="0"/>
              <a:t>I</a:t>
            </a:r>
            <a:r>
              <a:rPr lang="zh-CN" altLang="en-US" dirty="0"/>
              <a:t>使</a:t>
            </a:r>
            <a:r>
              <a:rPr lang="en-US" altLang="zh-CN" dirty="0"/>
              <a:t>G</a:t>
            </a:r>
            <a:r>
              <a:rPr lang="zh-CN" altLang="en-US" dirty="0"/>
              <a:t>取值为假，则称这个赋值为</a:t>
            </a:r>
            <a:r>
              <a:rPr lang="en-US" altLang="zh-CN" dirty="0"/>
              <a:t>G</a:t>
            </a:r>
            <a:r>
              <a:rPr lang="zh-CN" altLang="en-US" dirty="0"/>
              <a:t>的</a:t>
            </a:r>
            <a:r>
              <a:rPr lang="zh-CN" altLang="en-US" dirty="0">
                <a:solidFill>
                  <a:srgbClr val="3333FF"/>
                </a:solidFill>
              </a:rPr>
              <a:t>成假赋值</a:t>
            </a:r>
            <a:r>
              <a:rPr lang="zh-CN" altLang="en-US" dirty="0"/>
              <a:t>，此时也称</a:t>
            </a:r>
            <a:r>
              <a:rPr lang="en-US" altLang="zh-CN" dirty="0">
                <a:solidFill>
                  <a:srgbClr val="3333FF"/>
                </a:solidFill>
              </a:rPr>
              <a:t>I</a:t>
            </a:r>
            <a:r>
              <a:rPr lang="zh-CN" altLang="en-US" dirty="0">
                <a:solidFill>
                  <a:srgbClr val="3333FF"/>
                </a:solidFill>
              </a:rPr>
              <a:t>弄假于</a:t>
            </a:r>
            <a:r>
              <a:rPr lang="en-US" altLang="zh-CN" dirty="0">
                <a:solidFill>
                  <a:srgbClr val="3333FF"/>
                </a:solidFill>
              </a:rPr>
              <a:t>G</a:t>
            </a:r>
            <a:r>
              <a:rPr lang="zh-CN" altLang="en-US" dirty="0"/>
              <a:t>。</a:t>
            </a:r>
            <a:endParaRPr lang="zh-CN" altLang="en-US" noProof="1"/>
          </a:p>
          <a:p>
            <a:pPr marL="0" indent="0">
              <a:lnSpc>
                <a:spcPct val="200000"/>
              </a:lnSpc>
              <a:buNone/>
            </a:pPr>
            <a:r>
              <a:rPr lang="zh-CN" altLang="en-US" noProof="1">
                <a:solidFill>
                  <a:srgbClr val="C00000"/>
                </a:solidFill>
              </a:rPr>
              <a:t>      一般来说，若有ｎ个命题变元，则应有2</a:t>
            </a:r>
            <a:r>
              <a:rPr lang="en-US" altLang="en-US" baseline="30000" noProof="1">
                <a:solidFill>
                  <a:srgbClr val="C00000"/>
                </a:solidFill>
              </a:rPr>
              <a:t>n</a:t>
            </a:r>
            <a:r>
              <a:rPr lang="zh-CN" altLang="en-US" noProof="1">
                <a:solidFill>
                  <a:srgbClr val="C00000"/>
                </a:solidFill>
              </a:rPr>
              <a:t>个不同的解释。</a:t>
            </a:r>
            <a:r>
              <a:rPr lang="zh-CN" altLang="zh-CN" dirty="0"/>
              <a:t>将这</a:t>
            </a:r>
            <a:r>
              <a:rPr lang="en-US" altLang="zh-CN" dirty="0"/>
              <a:t>2</a:t>
            </a:r>
            <a:r>
              <a:rPr lang="en-US" altLang="zh-CN" baseline="30000" dirty="0"/>
              <a:t>n</a:t>
            </a:r>
            <a:r>
              <a:rPr lang="zh-CN" altLang="zh-CN" dirty="0"/>
              <a:t>个不同的解释及</a:t>
            </a:r>
            <a:r>
              <a:rPr lang="en-US" altLang="zh-CN" dirty="0"/>
              <a:t>G</a:t>
            </a:r>
            <a:r>
              <a:rPr lang="zh-CN" altLang="zh-CN" dirty="0"/>
              <a:t>对应的真值构成一张表，则称这张表为</a:t>
            </a:r>
            <a:r>
              <a:rPr lang="en-US" altLang="zh-CN" dirty="0"/>
              <a:t>G</a:t>
            </a:r>
            <a:r>
              <a:rPr lang="zh-CN" altLang="zh-CN" dirty="0"/>
              <a:t>的</a:t>
            </a:r>
            <a:r>
              <a:rPr lang="zh-CN" altLang="zh-CN" dirty="0">
                <a:solidFill>
                  <a:srgbClr val="3333FF"/>
                </a:solidFill>
              </a:rPr>
              <a:t>真值表</a:t>
            </a:r>
            <a:r>
              <a:rPr lang="en-US" altLang="zh-CN" dirty="0"/>
              <a:t>(Truth Table)</a:t>
            </a:r>
            <a:r>
              <a:rPr lang="zh-CN" altLang="zh-CN" dirty="0"/>
              <a:t>。</a:t>
            </a:r>
            <a:r>
              <a:rPr lang="zh-CN" altLang="en-US" dirty="0"/>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036">
                                            <p:txEl>
                                              <p:pRg st="0" end="0"/>
                                            </p:txEl>
                                          </p:spTgt>
                                        </p:tgtEl>
                                        <p:attrNameLst>
                                          <p:attrName>style.visibility</p:attrName>
                                        </p:attrNameLst>
                                      </p:cBhvr>
                                      <p:to>
                                        <p:strVal val="visible"/>
                                      </p:to>
                                    </p:set>
                                    <p:anim calcmode="lin" valueType="num">
                                      <p:cBhvr additive="base">
                                        <p:cTn id="7" dur="500" fill="hold"/>
                                        <p:tgtEl>
                                          <p:spTgt spid="4403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40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036">
                                            <p:txEl>
                                              <p:pRg st="1" end="1"/>
                                            </p:txEl>
                                          </p:spTgt>
                                        </p:tgtEl>
                                        <p:attrNameLst>
                                          <p:attrName>style.visibility</p:attrName>
                                        </p:attrNameLst>
                                      </p:cBhvr>
                                      <p:to>
                                        <p:strVal val="visible"/>
                                      </p:to>
                                    </p:set>
                                    <p:anim calcmode="lin" valueType="num">
                                      <p:cBhvr additive="base">
                                        <p:cTn id="13" dur="500" fill="hold"/>
                                        <p:tgtEl>
                                          <p:spTgt spid="4403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03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036">
                                            <p:txEl>
                                              <p:pRg st="2" end="2"/>
                                            </p:txEl>
                                          </p:spTgt>
                                        </p:tgtEl>
                                        <p:attrNameLst>
                                          <p:attrName>style.visibility</p:attrName>
                                        </p:attrNameLst>
                                      </p:cBhvr>
                                      <p:to>
                                        <p:strVal val="visible"/>
                                      </p:to>
                                    </p:set>
                                    <p:anim calcmode="lin" valueType="num">
                                      <p:cBhvr additive="base">
                                        <p:cTn id="19" dur="500" fill="hold"/>
                                        <p:tgtEl>
                                          <p:spTgt spid="4403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03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036">
                                            <p:txEl>
                                              <p:pRg st="3" end="3"/>
                                            </p:txEl>
                                          </p:spTgt>
                                        </p:tgtEl>
                                        <p:attrNameLst>
                                          <p:attrName>style.visibility</p:attrName>
                                        </p:attrNameLst>
                                      </p:cBhvr>
                                      <p:to>
                                        <p:strVal val="visible"/>
                                      </p:to>
                                    </p:set>
                                    <p:anim calcmode="lin" valueType="num">
                                      <p:cBhvr additive="base">
                                        <p:cTn id="25" dur="500" fill="hold"/>
                                        <p:tgtEl>
                                          <p:spTgt spid="4403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403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1" name="Rectangle 2">
            <a:extLst>
              <a:ext uri="{FF2B5EF4-FFF2-40B4-BE49-F238E27FC236}">
                <a16:creationId xmlns:a16="http://schemas.microsoft.com/office/drawing/2014/main" id="{E0142D13-65CD-4F45-ABCD-578499A67F1C}"/>
              </a:ext>
            </a:extLst>
          </p:cNvPr>
          <p:cNvSpPr>
            <a:spLocks noGrp="1" noChangeArrowheads="1"/>
          </p:cNvSpPr>
          <p:nvPr>
            <p:ph type="title" idx="4294967295"/>
          </p:nvPr>
        </p:nvSpPr>
        <p:spPr>
          <a:xfrm>
            <a:off x="842896" y="274029"/>
            <a:ext cx="8064034" cy="634963"/>
          </a:xfrm>
        </p:spPr>
        <p:txBody>
          <a:bodyPr/>
          <a:lstStyle/>
          <a:p>
            <a:pPr eaLnBrk="1" hangingPunct="1"/>
            <a:r>
              <a:rPr lang="zh-CN" altLang="en-US" dirty="0"/>
              <a:t>真值表的构建方法</a:t>
            </a:r>
          </a:p>
        </p:txBody>
      </p:sp>
      <p:sp>
        <p:nvSpPr>
          <p:cNvPr id="5" name="Text Box 464">
            <a:extLst>
              <a:ext uri="{FF2B5EF4-FFF2-40B4-BE49-F238E27FC236}">
                <a16:creationId xmlns:a16="http://schemas.microsoft.com/office/drawing/2014/main" id="{1E47712B-C4CA-4F9D-9561-774412491B6D}"/>
              </a:ext>
            </a:extLst>
          </p:cNvPr>
          <p:cNvSpPr txBox="1">
            <a:spLocks noChangeArrowheads="1"/>
          </p:cNvSpPr>
          <p:nvPr/>
        </p:nvSpPr>
        <p:spPr bwMode="auto">
          <a:xfrm>
            <a:off x="285938" y="3090821"/>
            <a:ext cx="11579051" cy="3732720"/>
          </a:xfrm>
          <a:prstGeom prst="rect">
            <a:avLst/>
          </a:prstGeom>
          <a:solidFill>
            <a:schemeClr val="bg1">
              <a:lumMod val="85000"/>
              <a:lumOff val="0"/>
            </a:schemeClr>
          </a:solidFill>
          <a:ln w="9525">
            <a:solidFill>
              <a:srgbClr val="000000"/>
            </a:solidFill>
            <a:miter lim="800000"/>
            <a:headEnd/>
            <a:tailEnd/>
          </a:ln>
        </p:spPr>
        <p:txBody>
          <a:bodyPr rot="0" vert="horz" wrap="square" lIns="91413" tIns="45707" rIns="91413" bIns="45707" anchor="t" anchorCtr="0" upright="1">
            <a:noAutofit/>
          </a:bodyPr>
          <a:lstStyle/>
          <a:p>
            <a:pPr algn="just" defTabSz="1219261">
              <a:lnSpc>
                <a:spcPct val="150000"/>
              </a:lnSpc>
            </a:pPr>
            <a:r>
              <a:rPr lang="zh-CN" altLang="en-US" sz="2399" b="1" kern="100" dirty="0">
                <a:solidFill>
                  <a:prstClr val="black"/>
                </a:solidFill>
                <a:latin typeface="微软雅黑"/>
                <a:ea typeface="微软雅黑"/>
                <a:cs typeface="黑体" panose="02010609060101010101" pitchFamily="49" charset="-122"/>
              </a:rPr>
              <a:t>解题小贴士</a:t>
            </a:r>
            <a:r>
              <a:rPr lang="en-US" altLang="zh-CN" sz="2399" b="1" kern="100" dirty="0">
                <a:solidFill>
                  <a:prstClr val="black"/>
                </a:solidFill>
                <a:latin typeface="微软雅黑"/>
                <a:ea typeface="微软雅黑"/>
                <a:cs typeface="黑体" panose="02010609060101010101" pitchFamily="49" charset="-122"/>
              </a:rPr>
              <a:t>—</a:t>
            </a:r>
            <a:r>
              <a:rPr lang="zh-CN" altLang="en-US" sz="2399" b="1" u="sng" kern="100" dirty="0">
                <a:solidFill>
                  <a:srgbClr val="0000FF"/>
                </a:solidFill>
                <a:latin typeface="微软雅黑"/>
                <a:ea typeface="微软雅黑"/>
                <a:cs typeface="黑体" panose="02010609060101010101" pitchFamily="49" charset="-122"/>
              </a:rPr>
              <a:t>真值表构建方法</a:t>
            </a:r>
            <a:endParaRPr lang="zh-CN" altLang="en-US" sz="2399" b="1" kern="100" dirty="0">
              <a:solidFill>
                <a:prstClr val="black"/>
              </a:solidFill>
              <a:latin typeface="微软雅黑"/>
              <a:ea typeface="微软雅黑"/>
              <a:cs typeface="黑体" panose="02010609060101010101" pitchFamily="49" charset="-122"/>
            </a:endParaRPr>
          </a:p>
          <a:p>
            <a:pPr algn="just" defTabSz="1219261">
              <a:lnSpc>
                <a:spcPct val="150000"/>
              </a:lnSpc>
            </a:pPr>
            <a:r>
              <a:rPr lang="zh-CN" alt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Times New Roman" panose="02020603050405020304" pitchFamily="18" charset="0"/>
              </a:rPr>
              <a:t>1</a:t>
            </a:r>
            <a:r>
              <a:rPr lang="zh-CN" altLang="en-US" sz="2399" b="1" kern="0" dirty="0">
                <a:solidFill>
                  <a:prstClr val="black"/>
                </a:solidFill>
                <a:latin typeface="微软雅黑"/>
                <a:ea typeface="微软雅黑"/>
                <a:cs typeface="Times New Roman" panose="02020603050405020304" pitchFamily="18" charset="0"/>
              </a:rPr>
              <a:t>）真值表包含四个部分：左上部分是公式的所有命题变元，左下部分是命题变元所有可能的取值，右上部分是命题公式本身，右下部分是命题公式在每一个解释下的真值；</a:t>
            </a:r>
            <a:endParaRPr lang="zh-CN" altLang="en-US" sz="2399" b="1" kern="100" dirty="0">
              <a:solidFill>
                <a:prstClr val="black"/>
              </a:solidFill>
              <a:latin typeface="微软雅黑"/>
              <a:ea typeface="微软雅黑"/>
              <a:cs typeface="黑体" panose="02010609060101010101" pitchFamily="49" charset="-122"/>
            </a:endParaRPr>
          </a:p>
          <a:p>
            <a:pPr defTabSz="1219261">
              <a:lnSpc>
                <a:spcPct val="150000"/>
              </a:lnSpc>
            </a:pPr>
            <a:r>
              <a:rPr lang="zh-CN" alt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Times New Roman" panose="02020603050405020304" pitchFamily="18" charset="0"/>
              </a:rPr>
              <a:t>2</a:t>
            </a:r>
            <a:r>
              <a:rPr lang="zh-CN" altLang="en-US" sz="2399" b="1" kern="0" dirty="0">
                <a:solidFill>
                  <a:prstClr val="black"/>
                </a:solidFill>
                <a:latin typeface="微软雅黑"/>
                <a:ea typeface="微软雅黑"/>
                <a:cs typeface="Times New Roman" panose="02020603050405020304" pitchFamily="18" charset="0"/>
              </a:rPr>
              <a:t>）左上部分的命题变元按字母表顺序从左到右依次列出；</a:t>
            </a:r>
            <a:endParaRPr lang="zh-CN" altLang="en-US" sz="2399" b="1" kern="100" dirty="0">
              <a:solidFill>
                <a:prstClr val="black"/>
              </a:solidFill>
              <a:latin typeface="微软雅黑"/>
              <a:ea typeface="微软雅黑"/>
              <a:cs typeface="黑体" panose="02010609060101010101" pitchFamily="49" charset="-122"/>
            </a:endParaRPr>
          </a:p>
          <a:p>
            <a:pPr defTabSz="1219261">
              <a:lnSpc>
                <a:spcPct val="150000"/>
              </a:lnSpc>
            </a:pPr>
            <a:r>
              <a:rPr lang="zh-CN" altLang="en-US" sz="2399" b="1" kern="0" dirty="0">
                <a:solidFill>
                  <a:prstClr val="black"/>
                </a:solidFill>
                <a:latin typeface="微软雅黑"/>
                <a:ea typeface="微软雅黑"/>
                <a:cs typeface="宋体" panose="02010600030101010101" pitchFamily="2" charset="-122"/>
              </a:rPr>
              <a:t>（</a:t>
            </a:r>
            <a:r>
              <a:rPr lang="en-US" sz="2399" b="1" kern="0" dirty="0">
                <a:solidFill>
                  <a:prstClr val="black"/>
                </a:solidFill>
                <a:latin typeface="微软雅黑"/>
                <a:ea typeface="微软雅黑"/>
                <a:cs typeface="宋体" panose="02010600030101010101" pitchFamily="2" charset="-122"/>
              </a:rPr>
              <a:t>3</a:t>
            </a:r>
            <a:r>
              <a:rPr lang="zh-CN" altLang="en-US" sz="2399" b="1" kern="0" dirty="0">
                <a:solidFill>
                  <a:prstClr val="black"/>
                </a:solidFill>
                <a:latin typeface="微软雅黑"/>
                <a:ea typeface="微软雅黑"/>
                <a:cs typeface="宋体" panose="02010600030101010101" pitchFamily="2" charset="-122"/>
              </a:rPr>
              <a:t>）</a:t>
            </a:r>
            <a:r>
              <a:rPr lang="zh-CN" altLang="en-US" sz="2399" b="1" kern="0" dirty="0">
                <a:solidFill>
                  <a:prstClr val="black"/>
                </a:solidFill>
                <a:latin typeface="微软雅黑"/>
                <a:ea typeface="微软雅黑"/>
                <a:cs typeface="Times New Roman" panose="02020603050405020304" pitchFamily="18" charset="0"/>
              </a:rPr>
              <a:t>左下部分命题变元的所有可能取值按照二进制串对应的十进制从小到大列出。</a:t>
            </a:r>
            <a:endParaRPr lang="zh-CN" altLang="en-US" sz="2399" b="1" kern="100" dirty="0">
              <a:solidFill>
                <a:prstClr val="black"/>
              </a:solidFill>
              <a:latin typeface="微软雅黑"/>
              <a:ea typeface="微软雅黑"/>
              <a:cs typeface="黑体" panose="02010609060101010101" pitchFamily="49" charset="-122"/>
            </a:endParaRPr>
          </a:p>
        </p:txBody>
      </p:sp>
      <p:graphicFrame>
        <p:nvGraphicFramePr>
          <p:cNvPr id="6" name="Group 6">
            <a:extLst>
              <a:ext uri="{FF2B5EF4-FFF2-40B4-BE49-F238E27FC236}">
                <a16:creationId xmlns:a16="http://schemas.microsoft.com/office/drawing/2014/main" id="{C105C91A-43B1-4A5F-9A6D-F104F5B449A6}"/>
              </a:ext>
            </a:extLst>
          </p:cNvPr>
          <p:cNvGraphicFramePr>
            <a:graphicFrameLocks/>
          </p:cNvGraphicFramePr>
          <p:nvPr>
            <p:extLst/>
          </p:nvPr>
        </p:nvGraphicFramePr>
        <p:xfrm>
          <a:off x="285939" y="1585872"/>
          <a:ext cx="1167425" cy="1331648"/>
        </p:xfrm>
        <a:graphic>
          <a:graphicData uri="http://schemas.openxmlformats.org/drawingml/2006/table">
            <a:tbl>
              <a:tblPr/>
              <a:tblGrid>
                <a:gridCol w="560365">
                  <a:extLst>
                    <a:ext uri="{9D8B030D-6E8A-4147-A177-3AD203B41FA5}">
                      <a16:colId xmlns:a16="http://schemas.microsoft.com/office/drawing/2014/main" val="20000"/>
                    </a:ext>
                  </a:extLst>
                </a:gridCol>
                <a:gridCol w="607060">
                  <a:extLst>
                    <a:ext uri="{9D8B030D-6E8A-4147-A177-3AD203B41FA5}">
                      <a16:colId xmlns:a16="http://schemas.microsoft.com/office/drawing/2014/main" val="20001"/>
                    </a:ext>
                  </a:extLst>
                </a:gridCol>
              </a:tblGrid>
              <a:tr h="451038">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07" marR="91407" marT="45646" marB="4564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FF3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zh-CN" altLang="en-US"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Symbol" panose="05050102010706020507" pitchFamily="18" charset="2"/>
                        </a:rPr>
                        <a:t></a:t>
                      </a: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07" marR="91407" marT="45646" marB="4564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extLst>
                  <a:ext uri="{0D108BD9-81ED-4DB2-BD59-A6C34878D82A}">
                    <a16:rowId xmlns:a16="http://schemas.microsoft.com/office/drawing/2014/main" val="10000"/>
                  </a:ext>
                </a:extLst>
              </a:tr>
              <a:tr h="440305">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07" marR="91407" marT="45646" marB="4564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07" marR="91407" marT="45646" marB="4564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extLst>
                  <a:ext uri="{0D108BD9-81ED-4DB2-BD59-A6C34878D82A}">
                    <a16:rowId xmlns:a16="http://schemas.microsoft.com/office/drawing/2014/main" val="10001"/>
                  </a:ext>
                </a:extLst>
              </a:tr>
              <a:tr h="440305">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07" marR="91407" marT="45646" marB="4564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07" marR="91407" marT="45646" marB="4564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2"/>
                  </a:ext>
                </a:extLst>
              </a:tr>
            </a:tbl>
          </a:graphicData>
        </a:graphic>
      </p:graphicFrame>
      <p:graphicFrame>
        <p:nvGraphicFramePr>
          <p:cNvPr id="7" name="Group 7">
            <a:extLst>
              <a:ext uri="{FF2B5EF4-FFF2-40B4-BE49-F238E27FC236}">
                <a16:creationId xmlns:a16="http://schemas.microsoft.com/office/drawing/2014/main" id="{C1F49FD5-CAEA-45DF-AD6F-F77D7E94AE38}"/>
              </a:ext>
            </a:extLst>
          </p:cNvPr>
          <p:cNvGraphicFramePr>
            <a:graphicFrameLocks/>
          </p:cNvGraphicFramePr>
          <p:nvPr>
            <p:extLst/>
          </p:nvPr>
        </p:nvGraphicFramePr>
        <p:xfrm>
          <a:off x="1887384" y="909888"/>
          <a:ext cx="2117672" cy="2010191"/>
        </p:xfrm>
        <a:graphic>
          <a:graphicData uri="http://schemas.openxmlformats.org/drawingml/2006/table">
            <a:tbl>
              <a:tblPr/>
              <a:tblGrid>
                <a:gridCol w="517935">
                  <a:extLst>
                    <a:ext uri="{9D8B030D-6E8A-4147-A177-3AD203B41FA5}">
                      <a16:colId xmlns:a16="http://schemas.microsoft.com/office/drawing/2014/main" val="20000"/>
                    </a:ext>
                  </a:extLst>
                </a:gridCol>
                <a:gridCol w="609424">
                  <a:extLst>
                    <a:ext uri="{9D8B030D-6E8A-4147-A177-3AD203B41FA5}">
                      <a16:colId xmlns:a16="http://schemas.microsoft.com/office/drawing/2014/main" val="20001"/>
                    </a:ext>
                  </a:extLst>
                </a:gridCol>
                <a:gridCol w="990313">
                  <a:extLst>
                    <a:ext uri="{9D8B030D-6E8A-4147-A177-3AD203B41FA5}">
                      <a16:colId xmlns:a16="http://schemas.microsoft.com/office/drawing/2014/main" val="20002"/>
                    </a:ext>
                  </a:extLst>
                </a:gridCol>
              </a:tblGrid>
              <a:tr h="402883">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extLst>
                  <a:ext uri="{0D108BD9-81ED-4DB2-BD59-A6C34878D82A}">
                    <a16:rowId xmlns:a16="http://schemas.microsoft.com/office/drawing/2014/main" val="10000"/>
                  </a:ext>
                </a:extLst>
              </a:tr>
              <a:tr h="40182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10001"/>
                  </a:ext>
                </a:extLst>
              </a:tr>
              <a:tr h="40182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extLst>
                  <a:ext uri="{0D108BD9-81ED-4DB2-BD59-A6C34878D82A}">
                    <a16:rowId xmlns:a16="http://schemas.microsoft.com/office/drawing/2014/main" val="10002"/>
                  </a:ext>
                </a:extLst>
              </a:tr>
              <a:tr h="40182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10003"/>
                  </a:ext>
                </a:extLst>
              </a:tr>
              <a:tr h="40182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extLst>
                  <a:ext uri="{0D108BD9-81ED-4DB2-BD59-A6C34878D82A}">
                    <a16:rowId xmlns:a16="http://schemas.microsoft.com/office/drawing/2014/main" val="10004"/>
                  </a:ext>
                </a:extLst>
              </a:tr>
            </a:tbl>
          </a:graphicData>
        </a:graphic>
      </p:graphicFrame>
      <p:graphicFrame>
        <p:nvGraphicFramePr>
          <p:cNvPr id="8" name="Group 7">
            <a:extLst>
              <a:ext uri="{FF2B5EF4-FFF2-40B4-BE49-F238E27FC236}">
                <a16:creationId xmlns:a16="http://schemas.microsoft.com/office/drawing/2014/main" id="{D06B1F75-9E29-49A3-9BAB-EA6277E7AEC4}"/>
              </a:ext>
            </a:extLst>
          </p:cNvPr>
          <p:cNvGraphicFramePr>
            <a:graphicFrameLocks noGrp="1"/>
          </p:cNvGraphicFramePr>
          <p:nvPr>
            <p:extLst/>
          </p:nvPr>
        </p:nvGraphicFramePr>
        <p:xfrm>
          <a:off x="4533448" y="907747"/>
          <a:ext cx="2234344" cy="2010851"/>
        </p:xfrm>
        <a:graphic>
          <a:graphicData uri="http://schemas.openxmlformats.org/drawingml/2006/table">
            <a:tbl>
              <a:tblPr/>
              <a:tblGrid>
                <a:gridCol w="470197">
                  <a:extLst>
                    <a:ext uri="{9D8B030D-6E8A-4147-A177-3AD203B41FA5}">
                      <a16:colId xmlns:a16="http://schemas.microsoft.com/office/drawing/2014/main" val="20000"/>
                    </a:ext>
                  </a:extLst>
                </a:gridCol>
                <a:gridCol w="617451">
                  <a:extLst>
                    <a:ext uri="{9D8B030D-6E8A-4147-A177-3AD203B41FA5}">
                      <a16:colId xmlns:a16="http://schemas.microsoft.com/office/drawing/2014/main" val="20001"/>
                    </a:ext>
                  </a:extLst>
                </a:gridCol>
                <a:gridCol w="1146696">
                  <a:extLst>
                    <a:ext uri="{9D8B030D-6E8A-4147-A177-3AD203B41FA5}">
                      <a16:colId xmlns:a16="http://schemas.microsoft.com/office/drawing/2014/main" val="20002"/>
                    </a:ext>
                  </a:extLst>
                </a:gridCol>
              </a:tblGrid>
              <a:tr h="40182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r>
                        <a:rPr kumimoji="0" lang="zh-CN" altLang="en-US"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a:t>
                      </a: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extLst>
                  <a:ext uri="{0D108BD9-81ED-4DB2-BD59-A6C34878D82A}">
                    <a16:rowId xmlns:a16="http://schemas.microsoft.com/office/drawing/2014/main" val="10000"/>
                  </a:ext>
                </a:extLst>
              </a:tr>
              <a:tr h="40182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10001"/>
                  </a:ext>
                </a:extLst>
              </a:tr>
              <a:tr h="4023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extLst>
                  <a:ext uri="{0D108BD9-81ED-4DB2-BD59-A6C34878D82A}">
                    <a16:rowId xmlns:a16="http://schemas.microsoft.com/office/drawing/2014/main" val="10002"/>
                  </a:ext>
                </a:extLst>
              </a:tr>
              <a:tr h="4023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10003"/>
                  </a:ext>
                </a:extLst>
              </a:tr>
              <a:tr h="4023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extLst>
                  <a:ext uri="{0D108BD9-81ED-4DB2-BD59-A6C34878D82A}">
                    <a16:rowId xmlns:a16="http://schemas.microsoft.com/office/drawing/2014/main" val="10004"/>
                  </a:ext>
                </a:extLst>
              </a:tr>
            </a:tbl>
          </a:graphicData>
        </a:graphic>
      </p:graphicFrame>
      <p:graphicFrame>
        <p:nvGraphicFramePr>
          <p:cNvPr id="9" name="Group 7">
            <a:extLst>
              <a:ext uri="{FF2B5EF4-FFF2-40B4-BE49-F238E27FC236}">
                <a16:creationId xmlns:a16="http://schemas.microsoft.com/office/drawing/2014/main" id="{A0A5669B-C41A-49F6-849A-085DBF6C2D0F}"/>
              </a:ext>
            </a:extLst>
          </p:cNvPr>
          <p:cNvGraphicFramePr>
            <a:graphicFrameLocks noGrp="1"/>
          </p:cNvGraphicFramePr>
          <p:nvPr>
            <p:extLst/>
          </p:nvPr>
        </p:nvGraphicFramePr>
        <p:xfrm>
          <a:off x="7157471" y="876990"/>
          <a:ext cx="2161263" cy="2040747"/>
        </p:xfrm>
        <a:graphic>
          <a:graphicData uri="http://schemas.openxmlformats.org/drawingml/2006/table">
            <a:tbl>
              <a:tblPr/>
              <a:tblGrid>
                <a:gridCol w="543607">
                  <a:extLst>
                    <a:ext uri="{9D8B030D-6E8A-4147-A177-3AD203B41FA5}">
                      <a16:colId xmlns:a16="http://schemas.microsoft.com/office/drawing/2014/main" val="20000"/>
                    </a:ext>
                  </a:extLst>
                </a:gridCol>
                <a:gridCol w="597255">
                  <a:extLst>
                    <a:ext uri="{9D8B030D-6E8A-4147-A177-3AD203B41FA5}">
                      <a16:colId xmlns:a16="http://schemas.microsoft.com/office/drawing/2014/main" val="20001"/>
                    </a:ext>
                  </a:extLst>
                </a:gridCol>
                <a:gridCol w="1020401">
                  <a:extLst>
                    <a:ext uri="{9D8B030D-6E8A-4147-A177-3AD203B41FA5}">
                      <a16:colId xmlns:a16="http://schemas.microsoft.com/office/drawing/2014/main" val="20002"/>
                    </a:ext>
                  </a:extLst>
                </a:gridCol>
              </a:tblGrid>
              <a:tr h="43343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extLst>
                  <a:ext uri="{0D108BD9-81ED-4DB2-BD59-A6C34878D82A}">
                    <a16:rowId xmlns:a16="http://schemas.microsoft.com/office/drawing/2014/main" val="10000"/>
                  </a:ext>
                </a:extLst>
              </a:tr>
              <a:tr h="40182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10001"/>
                  </a:ext>
                </a:extLst>
              </a:tr>
              <a:tr h="40182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extLst>
                  <a:ext uri="{0D108BD9-81ED-4DB2-BD59-A6C34878D82A}">
                    <a16:rowId xmlns:a16="http://schemas.microsoft.com/office/drawing/2014/main" val="10002"/>
                  </a:ext>
                </a:extLst>
              </a:tr>
              <a:tr h="40182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10003"/>
                  </a:ext>
                </a:extLst>
              </a:tr>
              <a:tr h="40182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extLst>
                  <a:ext uri="{0D108BD9-81ED-4DB2-BD59-A6C34878D82A}">
                    <a16:rowId xmlns:a16="http://schemas.microsoft.com/office/drawing/2014/main" val="10004"/>
                  </a:ext>
                </a:extLst>
              </a:tr>
            </a:tbl>
          </a:graphicData>
        </a:graphic>
      </p:graphicFrame>
      <p:graphicFrame>
        <p:nvGraphicFramePr>
          <p:cNvPr id="10" name="Group 7">
            <a:extLst>
              <a:ext uri="{FF2B5EF4-FFF2-40B4-BE49-F238E27FC236}">
                <a16:creationId xmlns:a16="http://schemas.microsoft.com/office/drawing/2014/main" id="{BC2FE9EB-532E-4899-83E8-268666AA5D46}"/>
              </a:ext>
            </a:extLst>
          </p:cNvPr>
          <p:cNvGraphicFramePr>
            <a:graphicFrameLocks noGrp="1"/>
          </p:cNvGraphicFramePr>
          <p:nvPr>
            <p:extLst/>
          </p:nvPr>
        </p:nvGraphicFramePr>
        <p:xfrm>
          <a:off x="9730534" y="876195"/>
          <a:ext cx="2234345" cy="2023975"/>
        </p:xfrm>
        <a:graphic>
          <a:graphicData uri="http://schemas.openxmlformats.org/drawingml/2006/table">
            <a:tbl>
              <a:tblPr/>
              <a:tblGrid>
                <a:gridCol w="592554">
                  <a:extLst>
                    <a:ext uri="{9D8B030D-6E8A-4147-A177-3AD203B41FA5}">
                      <a16:colId xmlns:a16="http://schemas.microsoft.com/office/drawing/2014/main" val="20000"/>
                    </a:ext>
                  </a:extLst>
                </a:gridCol>
                <a:gridCol w="692194">
                  <a:extLst>
                    <a:ext uri="{9D8B030D-6E8A-4147-A177-3AD203B41FA5}">
                      <a16:colId xmlns:a16="http://schemas.microsoft.com/office/drawing/2014/main" val="20001"/>
                    </a:ext>
                  </a:extLst>
                </a:gridCol>
                <a:gridCol w="949597">
                  <a:extLst>
                    <a:ext uri="{9D8B030D-6E8A-4147-A177-3AD203B41FA5}">
                      <a16:colId xmlns:a16="http://schemas.microsoft.com/office/drawing/2014/main" val="20002"/>
                    </a:ext>
                  </a:extLst>
                </a:gridCol>
              </a:tblGrid>
              <a:tr h="404795">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P</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Symbol" panose="05050102010706020507" pitchFamily="18" charset="2"/>
                        </a:rPr>
                        <a:t></a:t>
                      </a: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extLst>
                  <a:ext uri="{0D108BD9-81ED-4DB2-BD59-A6C34878D82A}">
                    <a16:rowId xmlns:a16="http://schemas.microsoft.com/office/drawing/2014/main" val="10000"/>
                  </a:ext>
                </a:extLst>
              </a:tr>
              <a:tr h="404795">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10001"/>
                  </a:ext>
                </a:extLst>
              </a:tr>
              <a:tr h="404795">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extLst>
                  <a:ext uri="{0D108BD9-81ED-4DB2-BD59-A6C34878D82A}">
                    <a16:rowId xmlns:a16="http://schemas.microsoft.com/office/drawing/2014/main" val="10002"/>
                  </a:ext>
                </a:extLst>
              </a:tr>
              <a:tr h="404795">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10003"/>
                  </a:ext>
                </a:extLst>
              </a:tr>
              <a:tr h="404795">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348168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5" name="Rectangle 2">
            <a:extLst>
              <a:ext uri="{FF2B5EF4-FFF2-40B4-BE49-F238E27FC236}">
                <a16:creationId xmlns:a16="http://schemas.microsoft.com/office/drawing/2014/main" id="{C79B5E9E-0EE8-4334-ABB8-ABAB70A078BF}"/>
              </a:ext>
            </a:extLst>
          </p:cNvPr>
          <p:cNvSpPr>
            <a:spLocks noGrp="1" noChangeArrowheads="1"/>
          </p:cNvSpPr>
          <p:nvPr>
            <p:ph type="title" idx="4294967295"/>
          </p:nvPr>
        </p:nvSpPr>
        <p:spPr>
          <a:xfrm>
            <a:off x="919075" y="340963"/>
            <a:ext cx="5976592" cy="430883"/>
          </a:xfrm>
          <a:noFill/>
        </p:spPr>
        <p:txBody>
          <a:bodyPr>
            <a:spAutoFit/>
          </a:bodyPr>
          <a:lstStyle/>
          <a:p>
            <a:r>
              <a:rPr lang="zh-CN" altLang="en-US" sz="2000" dirty="0">
                <a:solidFill>
                  <a:prstClr val="white"/>
                </a:solidFill>
              </a:rPr>
              <a:t>例</a:t>
            </a:r>
            <a:r>
              <a:rPr lang="en-US" altLang="zh-CN" sz="2000" dirty="0">
                <a:solidFill>
                  <a:prstClr val="white"/>
                </a:solidFill>
              </a:rPr>
              <a:t>2.11</a:t>
            </a:r>
            <a:endParaRPr lang="zh-CN" altLang="en-US" dirty="0"/>
          </a:p>
        </p:txBody>
      </p:sp>
      <mc:AlternateContent xmlns:mc="http://schemas.openxmlformats.org/markup-compatibility/2006" xmlns:a14="http://schemas.microsoft.com/office/drawing/2010/main">
        <mc:Choice Requires="a14">
          <p:sp>
            <p:nvSpPr>
              <p:cNvPr id="45060" name="Rectangle 3">
                <a:extLst>
                  <a:ext uri="{FF2B5EF4-FFF2-40B4-BE49-F238E27FC236}">
                    <a16:creationId xmlns:a16="http://schemas.microsoft.com/office/drawing/2014/main" id="{E3AEBF92-2F48-4F14-94DA-F959BBC680D5}"/>
                  </a:ext>
                </a:extLst>
              </p:cNvPr>
              <p:cNvSpPr>
                <a:spLocks noGrp="1" noChangeArrowheads="1"/>
              </p:cNvSpPr>
              <p:nvPr>
                <p:ph type="body" idx="4294967295"/>
              </p:nvPr>
            </p:nvSpPr>
            <p:spPr>
              <a:xfrm>
                <a:off x="385828" y="1055827"/>
                <a:ext cx="11426694" cy="1611220"/>
              </a:xfrm>
              <a:noFill/>
            </p:spPr>
            <p:txBody>
              <a:bodyPr vert="horz" lIns="35997" tIns="35997" rIns="35997" bIns="35997" rtlCol="0">
                <a:normAutofit/>
              </a:bodyPr>
              <a:lstStyle/>
              <a:p>
                <a:pPr marL="0" indent="0">
                  <a:spcBef>
                    <a:spcPct val="0"/>
                  </a:spcBef>
                  <a:buNone/>
                </a:pPr>
                <a:r>
                  <a:rPr lang="zh-CN" altLang="en-US" dirty="0">
                    <a:solidFill>
                      <a:srgbClr val="C00000"/>
                    </a:solidFill>
                  </a:rPr>
                  <a:t>例</a:t>
                </a:r>
                <a:r>
                  <a:rPr lang="en-US" altLang="zh-CN" dirty="0">
                    <a:solidFill>
                      <a:srgbClr val="C00000"/>
                    </a:solidFill>
                  </a:rPr>
                  <a:t>2.11  </a:t>
                </a:r>
                <a:r>
                  <a:rPr lang="zh-CN" altLang="en-US" dirty="0"/>
                  <a:t>设公式</a:t>
                </a:r>
                <a:r>
                  <a:rPr lang="en-US" altLang="zh-CN" dirty="0"/>
                  <a:t>G=((¬P→Q) </a:t>
                </a:r>
                <a14:m>
                  <m:oMath xmlns:m="http://schemas.openxmlformats.org/officeDocument/2006/math">
                    <m:r>
                      <a:rPr lang="en-US" altLang="zh-CN">
                        <a:latin typeface="Cambria Math" panose="02040503050406030204" pitchFamily="18" charset="0"/>
                      </a:rPr>
                      <m:t>↔</m:t>
                    </m:r>
                  </m:oMath>
                </a14:m>
                <a:r>
                  <a:rPr lang="en-US" altLang="zh-CN" dirty="0"/>
                  <a:t>(P∨R))∧R</a:t>
                </a:r>
                <a:r>
                  <a:rPr lang="zh-CN" altLang="en-US" dirty="0"/>
                  <a:t>，其中</a:t>
                </a:r>
                <a:r>
                  <a:rPr lang="en-US" altLang="zh-CN" dirty="0"/>
                  <a:t>P</a:t>
                </a:r>
                <a:r>
                  <a:rPr lang="zh-CN" altLang="en-US" dirty="0"/>
                  <a:t>、</a:t>
                </a:r>
                <a:r>
                  <a:rPr lang="en-US" altLang="zh-CN" dirty="0"/>
                  <a:t>Q</a:t>
                </a:r>
                <a:r>
                  <a:rPr lang="zh-CN" altLang="en-US" dirty="0"/>
                  <a:t>和</a:t>
                </a:r>
                <a:r>
                  <a:rPr lang="en-US" altLang="zh-CN" dirty="0"/>
                  <a:t>R</a:t>
                </a:r>
                <a:r>
                  <a:rPr lang="zh-CN" altLang="en-US" dirty="0"/>
                  <a:t>是</a:t>
                </a:r>
                <a:r>
                  <a:rPr lang="en-US" altLang="zh-CN" dirty="0"/>
                  <a:t>G</a:t>
                </a:r>
                <a:r>
                  <a:rPr lang="zh-CN" altLang="en-US" dirty="0"/>
                  <a:t>的所有命题变元。试构建该公式的真值表。</a:t>
                </a:r>
              </a:p>
            </p:txBody>
          </p:sp>
        </mc:Choice>
        <mc:Fallback xmlns="">
          <p:sp>
            <p:nvSpPr>
              <p:cNvPr id="45060" name="Rectangle 3">
                <a:extLst>
                  <a:ext uri="{FF2B5EF4-FFF2-40B4-BE49-F238E27FC236}">
                    <a16:creationId xmlns:a16="http://schemas.microsoft.com/office/drawing/2014/main" id="{E3AEBF92-2F48-4F14-94DA-F959BBC680D5}"/>
                  </a:ext>
                </a:extLst>
              </p:cNvPr>
              <p:cNvSpPr>
                <a:spLocks noGrp="1" noRot="1" noChangeAspect="1" noMove="1" noResize="1" noEditPoints="1" noAdjustHandles="1" noChangeArrowheads="1" noChangeShapeType="1" noTextEdit="1"/>
              </p:cNvSpPr>
              <p:nvPr>
                <p:ph type="body" idx="4294967295"/>
              </p:nvPr>
            </p:nvSpPr>
            <p:spPr>
              <a:xfrm>
                <a:off x="385828" y="1055827"/>
                <a:ext cx="11426694" cy="1611220"/>
              </a:xfrm>
              <a:blipFill>
                <a:blip r:embed="rId6"/>
                <a:stretch>
                  <a:fillRect l="-1280"/>
                </a:stretch>
              </a:blipFill>
            </p:spPr>
            <p:txBody>
              <a:bodyPr/>
              <a:lstStyle/>
              <a:p>
                <a:r>
                  <a:rPr lang="zh-CN" altLang="en-US">
                    <a:noFill/>
                  </a:rPr>
                  <a:t> </a:t>
                </a:r>
              </a:p>
            </p:txBody>
          </p:sp>
        </mc:Fallback>
      </mc:AlternateContent>
      <p:sp>
        <p:nvSpPr>
          <p:cNvPr id="38917" name="Rectangle 4">
            <a:extLst>
              <a:ext uri="{FF2B5EF4-FFF2-40B4-BE49-F238E27FC236}">
                <a16:creationId xmlns:a16="http://schemas.microsoft.com/office/drawing/2014/main" id="{AE24E3A8-9246-4980-8BB3-3ECB59C8514C}"/>
              </a:ext>
            </a:extLst>
          </p:cNvPr>
          <p:cNvSpPr>
            <a:spLocks noChangeArrowheads="1"/>
          </p:cNvSpPr>
          <p:nvPr/>
        </p:nvSpPr>
        <p:spPr bwMode="auto">
          <a:xfrm>
            <a:off x="2895786" y="2340833"/>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801" b="0">
              <a:solidFill>
                <a:srgbClr val="FF0000"/>
              </a:solidFill>
            </a:endParaRPr>
          </a:p>
        </p:txBody>
      </p:sp>
      <p:sp>
        <p:nvSpPr>
          <p:cNvPr id="38918" name="Rectangle 5">
            <a:extLst>
              <a:ext uri="{FF2B5EF4-FFF2-40B4-BE49-F238E27FC236}">
                <a16:creationId xmlns:a16="http://schemas.microsoft.com/office/drawing/2014/main" id="{61796BDA-DB99-4D0A-9B2B-FE85ACA71E37}"/>
              </a:ext>
            </a:extLst>
          </p:cNvPr>
          <p:cNvSpPr>
            <a:spLocks noChangeArrowheads="1"/>
          </p:cNvSpPr>
          <p:nvPr/>
        </p:nvSpPr>
        <p:spPr bwMode="auto">
          <a:xfrm>
            <a:off x="2895786" y="2340833"/>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801" b="0">
              <a:solidFill>
                <a:srgbClr val="FF0000"/>
              </a:solidFill>
            </a:endParaRPr>
          </a:p>
        </p:txBody>
      </p:sp>
      <p:sp>
        <p:nvSpPr>
          <p:cNvPr id="2" name="矩形 1">
            <a:extLst>
              <a:ext uri="{FF2B5EF4-FFF2-40B4-BE49-F238E27FC236}">
                <a16:creationId xmlns:a16="http://schemas.microsoft.com/office/drawing/2014/main" id="{FDB3860B-2912-4D01-8281-DAFFD01FFB0B}"/>
              </a:ext>
            </a:extLst>
          </p:cNvPr>
          <p:cNvSpPr/>
          <p:nvPr/>
        </p:nvSpPr>
        <p:spPr>
          <a:xfrm>
            <a:off x="13901" y="2301226"/>
            <a:ext cx="4873322" cy="461532"/>
          </a:xfrm>
          <a:prstGeom prst="rect">
            <a:avLst/>
          </a:prstGeom>
        </p:spPr>
        <p:txBody>
          <a:bodyPr wrap="none">
            <a:spAutoFit/>
          </a:bodyPr>
          <a:lstStyle/>
          <a:p>
            <a:pPr indent="267890" defTabSz="1219261"/>
            <a:r>
              <a:rPr lang="zh-CN" altLang="zh-CN" sz="2399" b="1" dirty="0">
                <a:solidFill>
                  <a:srgbClr val="C00000"/>
                </a:solidFill>
                <a:latin typeface="微软雅黑"/>
                <a:ea typeface="微软雅黑"/>
              </a:rPr>
              <a:t>解</a:t>
            </a:r>
            <a:r>
              <a:rPr lang="zh-CN" altLang="zh-CN" sz="2399" b="1" dirty="0">
                <a:solidFill>
                  <a:prstClr val="black"/>
                </a:solidFill>
                <a:latin typeface="微软雅黑"/>
                <a:ea typeface="微软雅黑"/>
              </a:rPr>
              <a:t>  公式</a:t>
            </a:r>
            <a:r>
              <a:rPr lang="en-US" altLang="zh-CN" sz="2399" b="1" dirty="0">
                <a:solidFill>
                  <a:prstClr val="black"/>
                </a:solidFill>
                <a:latin typeface="微软雅黑"/>
                <a:ea typeface="微软雅黑"/>
              </a:rPr>
              <a:t>G</a:t>
            </a:r>
            <a:r>
              <a:rPr lang="zh-CN" altLang="zh-CN" sz="2399" b="1" dirty="0">
                <a:solidFill>
                  <a:prstClr val="black"/>
                </a:solidFill>
                <a:latin typeface="微软雅黑"/>
                <a:ea typeface="微软雅黑"/>
              </a:rPr>
              <a:t>的真值表如</a:t>
            </a:r>
            <a:r>
              <a:rPr lang="zh-CN" altLang="en-US" sz="2399" b="1" dirty="0">
                <a:solidFill>
                  <a:prstClr val="black"/>
                </a:solidFill>
                <a:latin typeface="微软雅黑"/>
                <a:ea typeface="微软雅黑"/>
              </a:rPr>
              <a:t>下</a:t>
            </a:r>
            <a:r>
              <a:rPr lang="zh-CN" altLang="zh-CN" sz="2399" b="1" dirty="0">
                <a:solidFill>
                  <a:prstClr val="black"/>
                </a:solidFill>
                <a:latin typeface="微软雅黑"/>
                <a:ea typeface="微软雅黑"/>
              </a:rPr>
              <a:t>表所示。</a:t>
            </a:r>
          </a:p>
        </p:txBody>
      </p:sp>
      <p:graphicFrame>
        <p:nvGraphicFramePr>
          <p:cNvPr id="3" name="表格 2">
            <a:extLst>
              <a:ext uri="{FF2B5EF4-FFF2-40B4-BE49-F238E27FC236}">
                <a16:creationId xmlns:a16="http://schemas.microsoft.com/office/drawing/2014/main" id="{EF6D3996-5F55-491E-A9BB-AD412BF69C81}"/>
              </a:ext>
            </a:extLst>
          </p:cNvPr>
          <p:cNvGraphicFramePr>
            <a:graphicFrameLocks noGrp="1"/>
          </p:cNvGraphicFramePr>
          <p:nvPr>
            <p:extLst/>
          </p:nvPr>
        </p:nvGraphicFramePr>
        <p:xfrm>
          <a:off x="897542" y="2839210"/>
          <a:ext cx="10077751" cy="3988731"/>
        </p:xfrm>
        <a:graphic>
          <a:graphicData uri="http://schemas.openxmlformats.org/drawingml/2006/table">
            <a:tbl>
              <a:tblPr>
                <a:tableStyleId>{5C22544A-7EE6-4342-B048-85BDC9FD1C3A}</a:tableStyleId>
              </a:tblPr>
              <a:tblGrid>
                <a:gridCol w="1393462">
                  <a:extLst>
                    <a:ext uri="{9D8B030D-6E8A-4147-A177-3AD203B41FA5}">
                      <a16:colId xmlns:a16="http://schemas.microsoft.com/office/drawing/2014/main" val="3428698804"/>
                    </a:ext>
                  </a:extLst>
                </a:gridCol>
                <a:gridCol w="1546915">
                  <a:extLst>
                    <a:ext uri="{9D8B030D-6E8A-4147-A177-3AD203B41FA5}">
                      <a16:colId xmlns:a16="http://schemas.microsoft.com/office/drawing/2014/main" val="3257201290"/>
                    </a:ext>
                  </a:extLst>
                </a:gridCol>
                <a:gridCol w="1298083">
                  <a:extLst>
                    <a:ext uri="{9D8B030D-6E8A-4147-A177-3AD203B41FA5}">
                      <a16:colId xmlns:a16="http://schemas.microsoft.com/office/drawing/2014/main" val="2422150302"/>
                    </a:ext>
                  </a:extLst>
                </a:gridCol>
                <a:gridCol w="1045100">
                  <a:extLst>
                    <a:ext uri="{9D8B030D-6E8A-4147-A177-3AD203B41FA5}">
                      <a16:colId xmlns:a16="http://schemas.microsoft.com/office/drawing/2014/main" val="438005011"/>
                    </a:ext>
                  </a:extLst>
                </a:gridCol>
                <a:gridCol w="3823741">
                  <a:extLst>
                    <a:ext uri="{9D8B030D-6E8A-4147-A177-3AD203B41FA5}">
                      <a16:colId xmlns:a16="http://schemas.microsoft.com/office/drawing/2014/main" val="3599433900"/>
                    </a:ext>
                  </a:extLst>
                </a:gridCol>
                <a:gridCol w="970450">
                  <a:extLst>
                    <a:ext uri="{9D8B030D-6E8A-4147-A177-3AD203B41FA5}">
                      <a16:colId xmlns:a16="http://schemas.microsoft.com/office/drawing/2014/main" val="3188844850"/>
                    </a:ext>
                  </a:extLst>
                </a:gridCol>
              </a:tblGrid>
              <a:tr h="620478">
                <a:tc>
                  <a:txBody>
                    <a:bodyPr/>
                    <a:lstStyle/>
                    <a:p>
                      <a:pPr algn="l">
                        <a:spcBef>
                          <a:spcPts val="600"/>
                        </a:spcBef>
                        <a:spcAft>
                          <a:spcPts val="0"/>
                        </a:spcAft>
                      </a:pPr>
                      <a:endParaRPr lang="zh-CN" sz="2400" b="1" kern="100" dirty="0">
                        <a:solidFill>
                          <a:schemeClr val="bg1"/>
                        </a:solidFill>
                        <a:effectLst/>
                        <a:latin typeface="+mn-ea"/>
                        <a:ea typeface="+mn-ea"/>
                        <a:cs typeface="黑体" panose="02010609060101010101" pitchFamily="49" charset="-122"/>
                      </a:endParaRPr>
                    </a:p>
                  </a:txBody>
                  <a:tcPr marL="17775" marR="17775" marT="0" marB="0">
                    <a:solidFill>
                      <a:schemeClr val="tx2">
                        <a:lumMod val="60000"/>
                        <a:lumOff val="40000"/>
                      </a:schemeClr>
                    </a:solidFill>
                  </a:tcPr>
                </a:tc>
                <a:tc>
                  <a:txBody>
                    <a:bodyPr/>
                    <a:lstStyle/>
                    <a:p>
                      <a:pPr algn="ctr">
                        <a:spcBef>
                          <a:spcPts val="600"/>
                        </a:spcBef>
                        <a:spcAft>
                          <a:spcPts val="0"/>
                        </a:spcAft>
                      </a:pPr>
                      <a:endParaRPr lang="zh-CN" sz="2400" b="1" kern="100" dirty="0">
                        <a:solidFill>
                          <a:schemeClr val="bg1"/>
                        </a:solidFill>
                        <a:effectLst/>
                        <a:latin typeface="+mn-ea"/>
                        <a:ea typeface="+mn-ea"/>
                        <a:cs typeface="黑体" panose="02010609060101010101" pitchFamily="49" charset="-122"/>
                      </a:endParaRPr>
                    </a:p>
                  </a:txBody>
                  <a:tcPr marL="17775" marR="17775" marT="0" marB="0">
                    <a:solidFill>
                      <a:schemeClr val="tx2">
                        <a:lumMod val="60000"/>
                        <a:lumOff val="40000"/>
                      </a:schemeClr>
                    </a:solidFill>
                  </a:tcPr>
                </a:tc>
                <a:tc>
                  <a:txBody>
                    <a:bodyPr/>
                    <a:lstStyle/>
                    <a:p>
                      <a:pPr algn="ctr">
                        <a:spcBef>
                          <a:spcPts val="600"/>
                        </a:spcBef>
                        <a:spcAft>
                          <a:spcPts val="0"/>
                        </a:spcAft>
                      </a:pPr>
                      <a:endParaRPr lang="zh-CN" sz="2400" b="1" kern="100" dirty="0">
                        <a:solidFill>
                          <a:schemeClr val="bg1"/>
                        </a:solidFill>
                        <a:effectLst/>
                        <a:latin typeface="+mn-ea"/>
                        <a:ea typeface="+mn-ea"/>
                        <a:cs typeface="黑体" panose="02010609060101010101" pitchFamily="49" charset="-122"/>
                      </a:endParaRPr>
                    </a:p>
                  </a:txBody>
                  <a:tcPr marL="17775" marR="17775" marT="0" marB="0">
                    <a:solidFill>
                      <a:schemeClr val="tx2">
                        <a:lumMod val="60000"/>
                        <a:lumOff val="40000"/>
                      </a:schemeClr>
                    </a:solidFill>
                  </a:tcPr>
                </a:tc>
                <a:tc>
                  <a:txBody>
                    <a:bodyPr/>
                    <a:lstStyle/>
                    <a:p>
                      <a:pPr algn="ctr">
                        <a:spcBef>
                          <a:spcPts val="600"/>
                        </a:spcBef>
                        <a:spcAft>
                          <a:spcPts val="0"/>
                        </a:spcAft>
                      </a:pPr>
                      <a:endParaRPr lang="zh-CN" sz="2400" b="1" kern="100" dirty="0">
                        <a:solidFill>
                          <a:schemeClr val="bg1"/>
                        </a:solidFill>
                        <a:effectLst/>
                        <a:latin typeface="+mn-ea"/>
                        <a:ea typeface="+mn-ea"/>
                        <a:cs typeface="黑体" panose="02010609060101010101" pitchFamily="49" charset="-122"/>
                      </a:endParaRPr>
                    </a:p>
                  </a:txBody>
                  <a:tcPr marL="17775" marR="17775" marT="0" marB="0">
                    <a:solidFill>
                      <a:schemeClr val="tx2">
                        <a:lumMod val="60000"/>
                        <a:lumOff val="40000"/>
                      </a:schemeClr>
                    </a:solidFill>
                  </a:tcPr>
                </a:tc>
                <a:tc>
                  <a:txBody>
                    <a:bodyPr/>
                    <a:lstStyle/>
                    <a:p>
                      <a:pPr algn="ctr">
                        <a:spcBef>
                          <a:spcPts val="600"/>
                        </a:spcBef>
                        <a:spcAft>
                          <a:spcPts val="0"/>
                        </a:spcAft>
                      </a:pPr>
                      <a:endParaRPr lang="zh-CN" sz="2400" b="1" kern="100" dirty="0">
                        <a:solidFill>
                          <a:schemeClr val="bg1"/>
                        </a:solidFill>
                        <a:effectLst/>
                        <a:latin typeface="+mn-ea"/>
                        <a:ea typeface="+mn-ea"/>
                        <a:cs typeface="黑体" panose="02010609060101010101" pitchFamily="49" charset="-122"/>
                      </a:endParaRPr>
                    </a:p>
                  </a:txBody>
                  <a:tcPr marL="17775" marR="17775" marT="0" marB="0">
                    <a:solidFill>
                      <a:schemeClr val="tx2">
                        <a:lumMod val="60000"/>
                        <a:lumOff val="40000"/>
                      </a:schemeClr>
                    </a:solidFill>
                  </a:tcPr>
                </a:tc>
                <a:tc>
                  <a:txBody>
                    <a:bodyPr/>
                    <a:lstStyle/>
                    <a:p>
                      <a:pPr algn="ctr">
                        <a:spcBef>
                          <a:spcPts val="600"/>
                        </a:spcBef>
                        <a:spcAft>
                          <a:spcPts val="0"/>
                        </a:spcAft>
                      </a:pPr>
                      <a:endParaRPr lang="zh-CN" sz="2400" b="1" kern="100" dirty="0">
                        <a:solidFill>
                          <a:schemeClr val="bg1"/>
                        </a:solidFill>
                        <a:effectLst/>
                        <a:latin typeface="+mn-ea"/>
                        <a:ea typeface="+mn-ea"/>
                        <a:cs typeface="黑体" panose="02010609060101010101" pitchFamily="49" charset="-122"/>
                      </a:endParaRPr>
                    </a:p>
                  </a:txBody>
                  <a:tcPr marL="17775" marR="17775" marT="0" marB="0">
                    <a:solidFill>
                      <a:schemeClr val="tx2">
                        <a:lumMod val="60000"/>
                        <a:lumOff val="40000"/>
                      </a:schemeClr>
                    </a:solidFill>
                  </a:tcPr>
                </a:tc>
                <a:extLst>
                  <a:ext uri="{0D108BD9-81ED-4DB2-BD59-A6C34878D82A}">
                    <a16:rowId xmlns:a16="http://schemas.microsoft.com/office/drawing/2014/main" val="724512408"/>
                  </a:ext>
                </a:extLst>
              </a:tr>
              <a:tr h="365845">
                <a:tc>
                  <a:txBody>
                    <a:bodyPr/>
                    <a:lstStyle/>
                    <a:p>
                      <a:pPr algn="l">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3679890231"/>
                  </a:ext>
                </a:extLst>
              </a:tr>
              <a:tr h="365845">
                <a:tc>
                  <a:txBody>
                    <a:bodyPr/>
                    <a:lstStyle/>
                    <a:p>
                      <a:pPr algn="l">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002481193"/>
                  </a:ext>
                </a:extLst>
              </a:tr>
              <a:tr h="443007">
                <a:tc>
                  <a:txBody>
                    <a:bodyPr/>
                    <a:lstStyle/>
                    <a:p>
                      <a:pPr algn="l">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3208794293"/>
                  </a:ext>
                </a:extLst>
              </a:tr>
              <a:tr h="421528">
                <a:tc>
                  <a:txBody>
                    <a:bodyPr/>
                    <a:lstStyle/>
                    <a:p>
                      <a:pPr algn="l">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63025802"/>
                  </a:ext>
                </a:extLst>
              </a:tr>
              <a:tr h="443007">
                <a:tc>
                  <a:txBody>
                    <a:bodyPr/>
                    <a:lstStyle/>
                    <a:p>
                      <a:pPr algn="l">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1244539713"/>
                  </a:ext>
                </a:extLst>
              </a:tr>
              <a:tr h="443007">
                <a:tc>
                  <a:txBody>
                    <a:bodyPr/>
                    <a:lstStyle/>
                    <a:p>
                      <a:pPr algn="l">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4007759448"/>
                  </a:ext>
                </a:extLst>
              </a:tr>
              <a:tr h="443007">
                <a:tc>
                  <a:txBody>
                    <a:bodyPr/>
                    <a:lstStyle/>
                    <a:p>
                      <a:pPr algn="l">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812727953"/>
                  </a:ext>
                </a:extLst>
              </a:tr>
              <a:tr h="443007">
                <a:tc>
                  <a:txBody>
                    <a:bodyPr/>
                    <a:lstStyle/>
                    <a:p>
                      <a:pPr algn="l">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375134217"/>
                  </a:ext>
                </a:extLst>
              </a:tr>
            </a:tbl>
          </a:graphicData>
        </a:graphic>
      </p:graphicFrame>
      <p:cxnSp>
        <p:nvCxnSpPr>
          <p:cNvPr id="6" name="直接连接符 5">
            <a:extLst>
              <a:ext uri="{FF2B5EF4-FFF2-40B4-BE49-F238E27FC236}">
                <a16:creationId xmlns:a16="http://schemas.microsoft.com/office/drawing/2014/main" id="{42396C8C-F506-49D9-BDEF-EE701117B206}"/>
              </a:ext>
            </a:extLst>
          </p:cNvPr>
          <p:cNvCxnSpPr/>
          <p:nvPr/>
        </p:nvCxnSpPr>
        <p:spPr>
          <a:xfrm>
            <a:off x="690539" y="3429794"/>
            <a:ext cx="10512559"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E5684FB-9D97-4534-814F-BA8EF316CC92}"/>
              </a:ext>
            </a:extLst>
          </p:cNvPr>
          <p:cNvCxnSpPr>
            <a:cxnSpLocks/>
          </p:cNvCxnSpPr>
          <p:nvPr/>
        </p:nvCxnSpPr>
        <p:spPr>
          <a:xfrm flipH="1">
            <a:off x="2214099" y="2667047"/>
            <a:ext cx="54646" cy="4191549"/>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5D136AD5-2464-4F4C-A620-0429322EE1DA}"/>
              </a:ext>
            </a:extLst>
          </p:cNvPr>
          <p:cNvPicPr>
            <a:picLocks noChangeAspect="1"/>
          </p:cNvPicPr>
          <p:nvPr/>
        </p:nvPicPr>
        <p:blipFill>
          <a:blip r:embed="rId7"/>
          <a:stretch>
            <a:fillRect/>
          </a:stretch>
        </p:blipFill>
        <p:spPr>
          <a:xfrm>
            <a:off x="965844" y="2905834"/>
            <a:ext cx="1255615" cy="514137"/>
          </a:xfrm>
          <a:prstGeom prst="rect">
            <a:avLst/>
          </a:prstGeom>
        </p:spPr>
      </p:pic>
      <p:pic>
        <p:nvPicPr>
          <p:cNvPr id="10" name="图片 9">
            <a:extLst>
              <a:ext uri="{FF2B5EF4-FFF2-40B4-BE49-F238E27FC236}">
                <a16:creationId xmlns:a16="http://schemas.microsoft.com/office/drawing/2014/main" id="{8BC13E31-5393-4718-8904-7287396CD07E}"/>
              </a:ext>
            </a:extLst>
          </p:cNvPr>
          <p:cNvPicPr>
            <a:picLocks noChangeAspect="1"/>
          </p:cNvPicPr>
          <p:nvPr/>
        </p:nvPicPr>
        <p:blipFill>
          <a:blip r:embed="rId8"/>
          <a:stretch>
            <a:fillRect/>
          </a:stretch>
        </p:blipFill>
        <p:spPr>
          <a:xfrm>
            <a:off x="1043779" y="3539408"/>
            <a:ext cx="1083852" cy="3282523"/>
          </a:xfrm>
          <a:prstGeom prst="rect">
            <a:avLst/>
          </a:prstGeom>
        </p:spPr>
      </p:pic>
      <p:pic>
        <p:nvPicPr>
          <p:cNvPr id="12" name="图片 11">
            <a:extLst>
              <a:ext uri="{FF2B5EF4-FFF2-40B4-BE49-F238E27FC236}">
                <a16:creationId xmlns:a16="http://schemas.microsoft.com/office/drawing/2014/main" id="{801FCED3-6B25-4E3E-8784-9870585DACBA}"/>
              </a:ext>
            </a:extLst>
          </p:cNvPr>
          <p:cNvPicPr>
            <a:picLocks noChangeAspect="1"/>
          </p:cNvPicPr>
          <p:nvPr/>
        </p:nvPicPr>
        <p:blipFill>
          <a:blip r:embed="rId9"/>
          <a:stretch>
            <a:fillRect/>
          </a:stretch>
        </p:blipFill>
        <p:spPr>
          <a:xfrm>
            <a:off x="2292846" y="2882314"/>
            <a:ext cx="8747901" cy="504616"/>
          </a:xfrm>
          <a:prstGeom prst="rect">
            <a:avLst/>
          </a:prstGeom>
        </p:spPr>
      </p:pic>
      <p:pic>
        <p:nvPicPr>
          <p:cNvPr id="13" name="图片 12">
            <a:extLst>
              <a:ext uri="{FF2B5EF4-FFF2-40B4-BE49-F238E27FC236}">
                <a16:creationId xmlns:a16="http://schemas.microsoft.com/office/drawing/2014/main" id="{EE804FC0-ABB4-4896-BA3E-947D2F666656}"/>
              </a:ext>
            </a:extLst>
          </p:cNvPr>
          <p:cNvPicPr>
            <a:picLocks noChangeAspect="1"/>
          </p:cNvPicPr>
          <p:nvPr/>
        </p:nvPicPr>
        <p:blipFill>
          <a:blip r:embed="rId10"/>
          <a:stretch>
            <a:fillRect/>
          </a:stretch>
        </p:blipFill>
        <p:spPr>
          <a:xfrm>
            <a:off x="2668387" y="3486038"/>
            <a:ext cx="761684" cy="3335893"/>
          </a:xfrm>
          <a:prstGeom prst="rect">
            <a:avLst/>
          </a:prstGeom>
        </p:spPr>
      </p:pic>
      <p:pic>
        <p:nvPicPr>
          <p:cNvPr id="14" name="图片 13">
            <a:extLst>
              <a:ext uri="{FF2B5EF4-FFF2-40B4-BE49-F238E27FC236}">
                <a16:creationId xmlns:a16="http://schemas.microsoft.com/office/drawing/2014/main" id="{EABC2D85-8F1C-4922-831D-D06F34E01A56}"/>
              </a:ext>
            </a:extLst>
          </p:cNvPr>
          <p:cNvPicPr>
            <a:picLocks noChangeAspect="1"/>
          </p:cNvPicPr>
          <p:nvPr/>
        </p:nvPicPr>
        <p:blipFill>
          <a:blip r:embed="rId11"/>
          <a:stretch>
            <a:fillRect/>
          </a:stretch>
        </p:blipFill>
        <p:spPr>
          <a:xfrm>
            <a:off x="4152826" y="3525505"/>
            <a:ext cx="675994" cy="3302053"/>
          </a:xfrm>
          <a:prstGeom prst="rect">
            <a:avLst/>
          </a:prstGeom>
        </p:spPr>
      </p:pic>
      <p:pic>
        <p:nvPicPr>
          <p:cNvPr id="15" name="图片 14">
            <a:extLst>
              <a:ext uri="{FF2B5EF4-FFF2-40B4-BE49-F238E27FC236}">
                <a16:creationId xmlns:a16="http://schemas.microsoft.com/office/drawing/2014/main" id="{C00E894F-B56E-4E7D-A6D8-5EE03D0256CF}"/>
              </a:ext>
            </a:extLst>
          </p:cNvPr>
          <p:cNvPicPr>
            <a:picLocks noChangeAspect="1"/>
          </p:cNvPicPr>
          <p:nvPr/>
        </p:nvPicPr>
        <p:blipFill>
          <a:blip r:embed="rId12"/>
          <a:stretch>
            <a:fillRect/>
          </a:stretch>
        </p:blipFill>
        <p:spPr>
          <a:xfrm>
            <a:off x="5271851" y="3469035"/>
            <a:ext cx="628389" cy="3369899"/>
          </a:xfrm>
          <a:prstGeom prst="rect">
            <a:avLst/>
          </a:prstGeom>
        </p:spPr>
      </p:pic>
      <p:pic>
        <p:nvPicPr>
          <p:cNvPr id="16" name="图片 15">
            <a:extLst>
              <a:ext uri="{FF2B5EF4-FFF2-40B4-BE49-F238E27FC236}">
                <a16:creationId xmlns:a16="http://schemas.microsoft.com/office/drawing/2014/main" id="{EDAE0E4A-E63D-41D2-9523-77588D946D98}"/>
              </a:ext>
            </a:extLst>
          </p:cNvPr>
          <p:cNvPicPr>
            <a:picLocks noChangeAspect="1"/>
          </p:cNvPicPr>
          <p:nvPr/>
        </p:nvPicPr>
        <p:blipFill>
          <a:blip r:embed="rId13"/>
          <a:stretch>
            <a:fillRect/>
          </a:stretch>
        </p:blipFill>
        <p:spPr>
          <a:xfrm>
            <a:off x="7452337" y="3507845"/>
            <a:ext cx="656953" cy="3265196"/>
          </a:xfrm>
          <a:prstGeom prst="rect">
            <a:avLst/>
          </a:prstGeom>
        </p:spPr>
      </p:pic>
      <p:pic>
        <p:nvPicPr>
          <p:cNvPr id="17" name="图片 16">
            <a:extLst>
              <a:ext uri="{FF2B5EF4-FFF2-40B4-BE49-F238E27FC236}">
                <a16:creationId xmlns:a16="http://schemas.microsoft.com/office/drawing/2014/main" id="{11FAB16C-347E-4C80-AD31-2B1DF34DA8F9}"/>
              </a:ext>
            </a:extLst>
          </p:cNvPr>
          <p:cNvPicPr>
            <a:picLocks noChangeAspect="1"/>
          </p:cNvPicPr>
          <p:nvPr/>
        </p:nvPicPr>
        <p:blipFill>
          <a:blip r:embed="rId14"/>
          <a:stretch>
            <a:fillRect/>
          </a:stretch>
        </p:blipFill>
        <p:spPr>
          <a:xfrm>
            <a:off x="10132330" y="3472660"/>
            <a:ext cx="637911" cy="333269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60">
                                            <p:txEl>
                                              <p:pRg st="0" end="0"/>
                                            </p:txEl>
                                          </p:spTgt>
                                        </p:tgtEl>
                                        <p:attrNameLst>
                                          <p:attrName>style.visibility</p:attrName>
                                        </p:attrNameLst>
                                      </p:cBhvr>
                                      <p:to>
                                        <p:strVal val="visible"/>
                                      </p:to>
                                    </p:set>
                                    <p:anim calcmode="lin" valueType="num">
                                      <p:cBhvr additive="base">
                                        <p:cTn id="7" dur="500" fill="hold"/>
                                        <p:tgtEl>
                                          <p:spTgt spid="4506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06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par>
                                <p:cTn id="24" presetID="14" presetClass="entr" presetSubtype="1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randombar(horizont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1000" fill="hold"/>
                                        <p:tgtEl>
                                          <p:spTgt spid="12"/>
                                        </p:tgtEl>
                                        <p:attrNameLst>
                                          <p:attrName>ppt_w</p:attrName>
                                        </p:attrNameLst>
                                      </p:cBhvr>
                                      <p:tavLst>
                                        <p:tav tm="0">
                                          <p:val>
                                            <p:fltVal val="0"/>
                                          </p:val>
                                        </p:tav>
                                        <p:tav tm="100000">
                                          <p:val>
                                            <p:strVal val="#ppt_w"/>
                                          </p:val>
                                        </p:tav>
                                      </p:tavLst>
                                    </p:anim>
                                    <p:anim calcmode="lin" valueType="num">
                                      <p:cBhvr>
                                        <p:cTn id="47" dur="1000" fill="hold"/>
                                        <p:tgtEl>
                                          <p:spTgt spid="12"/>
                                        </p:tgtEl>
                                        <p:attrNameLst>
                                          <p:attrName>ppt_h</p:attrName>
                                        </p:attrNameLst>
                                      </p:cBhvr>
                                      <p:tavLst>
                                        <p:tav tm="0">
                                          <p:val>
                                            <p:fltVal val="0"/>
                                          </p:val>
                                        </p:tav>
                                        <p:tav tm="100000">
                                          <p:val>
                                            <p:strVal val="#ppt_h"/>
                                          </p:val>
                                        </p:tav>
                                      </p:tavLst>
                                    </p:anim>
                                    <p:anim calcmode="lin" valueType="num">
                                      <p:cBhvr>
                                        <p:cTn id="48" dur="1000" fill="hold"/>
                                        <p:tgtEl>
                                          <p:spTgt spid="12"/>
                                        </p:tgtEl>
                                        <p:attrNameLst>
                                          <p:attrName>style.rotation</p:attrName>
                                        </p:attrNameLst>
                                      </p:cBhvr>
                                      <p:tavLst>
                                        <p:tav tm="0">
                                          <p:val>
                                            <p:fltVal val="90"/>
                                          </p:val>
                                        </p:tav>
                                        <p:tav tm="100000">
                                          <p:val>
                                            <p:fltVal val="0"/>
                                          </p:val>
                                        </p:tav>
                                      </p:tavLst>
                                    </p:anim>
                                    <p:animEffect transition="in" filter="fade">
                                      <p:cBhvr>
                                        <p:cTn id="49" dur="10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randombar(horizontal)">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randombar(horizontal)">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randombar(horizontal)">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randombar(horizontal)">
                                      <p:cBhvr>
                                        <p:cTn id="69" dur="50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nodeType="click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randombar(horizontal)">
                                      <p:cBhvr>
                                        <p:cTn id="7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build="p"/>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F18BD89-F344-45B0-8FC5-3D3C84B5E8B3}"/>
              </a:ext>
            </a:extLst>
          </p:cNvPr>
          <p:cNvSpPr txBox="1">
            <a:spLocks noChangeArrowheads="1"/>
          </p:cNvSpPr>
          <p:nvPr/>
        </p:nvSpPr>
        <p:spPr>
          <a:xfrm>
            <a:off x="808243" y="334877"/>
            <a:ext cx="5976592" cy="461528"/>
          </a:xfrm>
          <a:prstGeom prst="rect">
            <a:avLst/>
          </a:prstGeom>
          <a:noFill/>
        </p:spPr>
        <p:txBody>
          <a:bodyPr vert="horz" lIns="121882" tIns="60940" rIns="121882" bIns="60940" rtlCol="0" anchor="ctr">
            <a:sp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sz="2199" noProof="1">
                <a:solidFill>
                  <a:prstClr val="white"/>
                </a:solidFill>
                <a:latin typeface="微软雅黑"/>
                <a:ea typeface="微软雅黑"/>
              </a:rPr>
              <a:t>例</a:t>
            </a:r>
            <a:r>
              <a:rPr lang="en-US" altLang="zh-CN" sz="2199" noProof="1">
                <a:solidFill>
                  <a:prstClr val="white"/>
                </a:solidFill>
                <a:latin typeface="微软雅黑"/>
                <a:ea typeface="微软雅黑"/>
              </a:rPr>
              <a:t>2.11</a:t>
            </a:r>
            <a:r>
              <a:rPr lang="zh-CN" altLang="en-US" sz="2199" noProof="1">
                <a:solidFill>
                  <a:prstClr val="white"/>
                </a:solidFill>
                <a:latin typeface="微软雅黑"/>
                <a:ea typeface="微软雅黑"/>
              </a:rPr>
              <a:t>（续）</a:t>
            </a:r>
            <a:endParaRPr lang="zh-CN" altLang="en-US" sz="2199" dirty="0">
              <a:solidFill>
                <a:prstClr val="white"/>
              </a:solidFill>
              <a:latin typeface="微软雅黑"/>
              <a:ea typeface="微软雅黑"/>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1D92A04A-072A-4E0D-B2A9-10E713A660FA}"/>
                  </a:ext>
                </a:extLst>
              </p:cNvPr>
              <p:cNvGraphicFramePr>
                <a:graphicFrameLocks noGrp="1"/>
              </p:cNvGraphicFramePr>
              <p:nvPr>
                <p:extLst/>
              </p:nvPr>
            </p:nvGraphicFramePr>
            <p:xfrm>
              <a:off x="462005" y="1784350"/>
              <a:ext cx="5027746" cy="3292605"/>
            </p:xfrm>
            <a:graphic>
              <a:graphicData uri="http://schemas.openxmlformats.org/drawingml/2006/table">
                <a:tbl>
                  <a:tblPr>
                    <a:tableStyleId>{5C22544A-7EE6-4342-B048-85BDC9FD1C3A}</a:tableStyleId>
                  </a:tblPr>
                  <a:tblGrid>
                    <a:gridCol w="1309449">
                      <a:extLst>
                        <a:ext uri="{9D8B030D-6E8A-4147-A177-3AD203B41FA5}">
                          <a16:colId xmlns:a16="http://schemas.microsoft.com/office/drawing/2014/main" val="2076279875"/>
                        </a:ext>
                      </a:extLst>
                    </a:gridCol>
                    <a:gridCol w="3718297">
                      <a:extLst>
                        <a:ext uri="{9D8B030D-6E8A-4147-A177-3AD203B41FA5}">
                          <a16:colId xmlns:a16="http://schemas.microsoft.com/office/drawing/2014/main" val="3063814375"/>
                        </a:ext>
                      </a:extLst>
                    </a:gridCol>
                  </a:tblGrid>
                  <a:tr h="365845">
                    <a:tc>
                      <a:txBody>
                        <a:bodyPr/>
                        <a:lstStyle/>
                        <a:p>
                          <a:pPr algn="l">
                            <a:spcAft>
                              <a:spcPts val="0"/>
                            </a:spcAft>
                          </a:pPr>
                          <a:r>
                            <a:rPr lang="en-US" sz="2400" b="1" kern="0">
                              <a:effectLst/>
                              <a:latin typeface="+mn-ea"/>
                              <a:ea typeface="+mn-ea"/>
                            </a:rPr>
                            <a:t>P  Q  R</a:t>
                          </a:r>
                          <a:endParaRPr lang="zh-CN" sz="2400" b="1" kern="10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a:effectLst/>
                              <a:latin typeface="+mn-ea"/>
                              <a:ea typeface="+mn-ea"/>
                            </a:rPr>
                            <a:t>((</a:t>
                          </a:r>
                          <a14:m>
                            <m:oMath xmlns:m="http://schemas.openxmlformats.org/officeDocument/2006/math">
                              <m:r>
                                <a:rPr lang="en-US" sz="2400" b="1" kern="0" smtClean="0">
                                  <a:effectLst/>
                                  <a:latin typeface="Cambria Math" panose="02040503050406030204" pitchFamily="18" charset="0"/>
                                  <a:ea typeface="+mn-ea"/>
                                </a:rPr>
                                <m:t>¬</m:t>
                              </m:r>
                            </m:oMath>
                          </a14:m>
                          <a:r>
                            <a:rPr lang="en-US" sz="2400" b="1" kern="100">
                              <a:effectLst/>
                              <a:latin typeface="+mn-ea"/>
                              <a:ea typeface="+mn-ea"/>
                            </a:rPr>
                            <a:t>P→Q)</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a:effectLst/>
                              <a:latin typeface="+mn-ea"/>
                              <a:ea typeface="+mn-ea"/>
                            </a:rPr>
                            <a:t> (P</a:t>
                          </a:r>
                          <a:r>
                            <a:rPr lang="zh-CN" sz="2400" b="1" kern="0">
                              <a:effectLst/>
                              <a:latin typeface="+mn-ea"/>
                              <a:ea typeface="+mn-ea"/>
                            </a:rPr>
                            <a:t>∨</a:t>
                          </a:r>
                          <a:r>
                            <a:rPr lang="en-US" sz="2400" b="1" kern="0">
                              <a:effectLst/>
                              <a:latin typeface="+mn-ea"/>
                              <a:ea typeface="+mn-ea"/>
                            </a:rPr>
                            <a:t>R</a:t>
                          </a:r>
                          <a:r>
                            <a:rPr lang="en-US" sz="2400" b="1" kern="100">
                              <a:effectLst/>
                              <a:latin typeface="+mn-ea"/>
                              <a:ea typeface="+mn-ea"/>
                            </a:rPr>
                            <a:t>))</a:t>
                          </a:r>
                          <a:r>
                            <a:rPr lang="zh-CN" sz="2400" b="1" kern="100">
                              <a:effectLst/>
                              <a:latin typeface="+mn-ea"/>
                              <a:ea typeface="+mn-ea"/>
                            </a:rPr>
                            <a:t>∧</a:t>
                          </a:r>
                          <a:r>
                            <a:rPr lang="en-US" sz="2400" b="1" kern="100">
                              <a:effectLst/>
                              <a:latin typeface="+mn-ea"/>
                              <a:ea typeface="+mn-ea"/>
                            </a:rPr>
                            <a:t>R</a:t>
                          </a:r>
                          <a:endParaRPr lang="zh-CN" sz="2400" b="1" kern="10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3737031102"/>
                      </a:ext>
                    </a:extLst>
                  </a:tr>
                  <a:tr h="365845">
                    <a:tc>
                      <a:txBody>
                        <a:bodyPr/>
                        <a:lstStyle/>
                        <a:p>
                          <a:pPr algn="l">
                            <a:spcAft>
                              <a:spcPts val="0"/>
                            </a:spcAft>
                          </a:pPr>
                          <a:r>
                            <a:rPr lang="en-US" sz="2400" b="1" kern="0">
                              <a:effectLst/>
                              <a:latin typeface="+mn-ea"/>
                              <a:ea typeface="+mn-ea"/>
                            </a:rPr>
                            <a:t>0  0  0</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1   0     1     0     0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152493037"/>
                      </a:ext>
                    </a:extLst>
                  </a:tr>
                  <a:tr h="365845">
                    <a:tc>
                      <a:txBody>
                        <a:bodyPr/>
                        <a:lstStyle/>
                        <a:p>
                          <a:pPr algn="l">
                            <a:spcAft>
                              <a:spcPts val="0"/>
                            </a:spcAft>
                          </a:pPr>
                          <a:r>
                            <a:rPr lang="en-US" sz="2400" b="1" kern="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1   0     0     1     0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1283801475"/>
                      </a:ext>
                    </a:extLst>
                  </a:tr>
                  <a:tr h="365845">
                    <a:tc>
                      <a:txBody>
                        <a:bodyPr/>
                        <a:lstStyle/>
                        <a:p>
                          <a:pPr algn="l">
                            <a:spcAft>
                              <a:spcPts val="0"/>
                            </a:spcAft>
                          </a:pPr>
                          <a:r>
                            <a:rPr lang="en-US" sz="2400" b="1" kern="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1   1     0     0     0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3902265387"/>
                      </a:ext>
                    </a:extLst>
                  </a:tr>
                  <a:tr h="365845">
                    <a:tc>
                      <a:txBody>
                        <a:bodyPr/>
                        <a:lstStyle/>
                        <a:p>
                          <a:pPr algn="l">
                            <a:spcAft>
                              <a:spcPts val="0"/>
                            </a:spcAft>
                          </a:pPr>
                          <a:r>
                            <a:rPr lang="en-US" sz="2400" b="1" kern="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1   1     1     1     1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487088352"/>
                      </a:ext>
                    </a:extLst>
                  </a:tr>
                  <a:tr h="365845">
                    <a:tc>
                      <a:txBody>
                        <a:bodyPr/>
                        <a:lstStyle/>
                        <a:p>
                          <a:pPr algn="l">
                            <a:spcAft>
                              <a:spcPts val="0"/>
                            </a:spcAft>
                          </a:pPr>
                          <a:r>
                            <a:rPr lang="en-US" sz="2400" b="1" kern="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0   1     1     1     0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3435957780"/>
                      </a:ext>
                    </a:extLst>
                  </a:tr>
                  <a:tr h="365845">
                    <a:tc>
                      <a:txBody>
                        <a:bodyPr/>
                        <a:lstStyle/>
                        <a:p>
                          <a:pPr algn="l">
                            <a:spcAft>
                              <a:spcPts val="0"/>
                            </a:spcAft>
                          </a:pPr>
                          <a:r>
                            <a:rPr lang="en-US" sz="2400" b="1" kern="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0   1     1     1     1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663246532"/>
                      </a:ext>
                    </a:extLst>
                  </a:tr>
                  <a:tr h="365845">
                    <a:tc>
                      <a:txBody>
                        <a:bodyPr/>
                        <a:lstStyle/>
                        <a:p>
                          <a:pPr algn="l">
                            <a:spcAft>
                              <a:spcPts val="0"/>
                            </a:spcAft>
                          </a:pPr>
                          <a:r>
                            <a:rPr lang="en-US" sz="2400" b="1" kern="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0   1     1     1     0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3324577246"/>
                      </a:ext>
                    </a:extLst>
                  </a:tr>
                  <a:tr h="365845">
                    <a:tc>
                      <a:txBody>
                        <a:bodyPr/>
                        <a:lstStyle/>
                        <a:p>
                          <a:pPr algn="l">
                            <a:spcAft>
                              <a:spcPts val="0"/>
                            </a:spcAft>
                          </a:pPr>
                          <a:r>
                            <a:rPr lang="en-US" sz="2400" b="1" kern="0">
                              <a:effectLst/>
                              <a:latin typeface="+mn-ea"/>
                              <a:ea typeface="+mn-ea"/>
                            </a:rPr>
                            <a:t>1  1  1 </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0   1     1     1     1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618953548"/>
                      </a:ext>
                    </a:extLst>
                  </a:tr>
                </a:tbl>
              </a:graphicData>
            </a:graphic>
          </p:graphicFrame>
        </mc:Choice>
        <mc:Fallback xmlns="">
          <p:graphicFrame>
            <p:nvGraphicFramePr>
              <p:cNvPr id="3" name="表格 2">
                <a:extLst>
                  <a:ext uri="{FF2B5EF4-FFF2-40B4-BE49-F238E27FC236}">
                    <a16:creationId xmlns:a16="http://schemas.microsoft.com/office/drawing/2014/main" id="{1D92A04A-072A-4E0D-B2A9-10E713A660FA}"/>
                  </a:ext>
                </a:extLst>
              </p:cNvPr>
              <p:cNvGraphicFramePr>
                <a:graphicFrameLocks noGrp="1"/>
              </p:cNvGraphicFramePr>
              <p:nvPr>
                <p:extLst/>
              </p:nvPr>
            </p:nvGraphicFramePr>
            <p:xfrm>
              <a:off x="462005" y="1784350"/>
              <a:ext cx="5027746" cy="3292605"/>
            </p:xfrm>
            <a:graphic>
              <a:graphicData uri="http://schemas.openxmlformats.org/drawingml/2006/table">
                <a:tbl>
                  <a:tblPr>
                    <a:tableStyleId>{5C22544A-7EE6-4342-B048-85BDC9FD1C3A}</a:tableStyleId>
                  </a:tblPr>
                  <a:tblGrid>
                    <a:gridCol w="1309449">
                      <a:extLst>
                        <a:ext uri="{9D8B030D-6E8A-4147-A177-3AD203B41FA5}">
                          <a16:colId xmlns:a16="http://schemas.microsoft.com/office/drawing/2014/main" val="2076279875"/>
                        </a:ext>
                      </a:extLst>
                    </a:gridCol>
                    <a:gridCol w="3718297">
                      <a:extLst>
                        <a:ext uri="{9D8B030D-6E8A-4147-A177-3AD203B41FA5}">
                          <a16:colId xmlns:a16="http://schemas.microsoft.com/office/drawing/2014/main" val="3063814375"/>
                        </a:ext>
                      </a:extLst>
                    </a:gridCol>
                  </a:tblGrid>
                  <a:tr h="365845">
                    <a:tc>
                      <a:txBody>
                        <a:bodyPr/>
                        <a:lstStyle/>
                        <a:p>
                          <a:pPr algn="l">
                            <a:spcAft>
                              <a:spcPts val="0"/>
                            </a:spcAft>
                          </a:pPr>
                          <a:r>
                            <a:rPr lang="en-US" sz="2400" b="1" kern="0">
                              <a:effectLst/>
                              <a:latin typeface="+mn-ea"/>
                              <a:ea typeface="+mn-ea"/>
                            </a:rPr>
                            <a:t>P  Q  R</a:t>
                          </a:r>
                          <a:endParaRPr lang="zh-CN" sz="2400" b="1" kern="100">
                            <a:effectLst/>
                            <a:latin typeface="+mn-ea"/>
                            <a:ea typeface="+mn-ea"/>
                            <a:cs typeface="黑体" panose="02010609060101010101" pitchFamily="49" charset="-122"/>
                          </a:endParaRPr>
                        </a:p>
                      </a:txBody>
                      <a:tcPr marL="17775" marR="17775" marT="0" marB="0"/>
                    </a:tc>
                    <a:tc>
                      <a:txBody>
                        <a:bodyPr/>
                        <a:lstStyle/>
                        <a:p>
                          <a:endParaRPr lang="zh-CN"/>
                        </a:p>
                      </a:txBody>
                      <a:tcPr marL="17775" marR="17775" marT="0" marB="0">
                        <a:blipFill>
                          <a:blip r:embed="rId6"/>
                          <a:stretch>
                            <a:fillRect l="-35352" t="-25000" r="-327" b="-851667"/>
                          </a:stretch>
                        </a:blipFill>
                      </a:tcPr>
                    </a:tc>
                    <a:extLst>
                      <a:ext uri="{0D108BD9-81ED-4DB2-BD59-A6C34878D82A}">
                        <a16:rowId xmlns:a16="http://schemas.microsoft.com/office/drawing/2014/main" val="3737031102"/>
                      </a:ext>
                    </a:extLst>
                  </a:tr>
                  <a:tr h="365845">
                    <a:tc>
                      <a:txBody>
                        <a:bodyPr/>
                        <a:lstStyle/>
                        <a:p>
                          <a:pPr algn="l">
                            <a:spcAft>
                              <a:spcPts val="0"/>
                            </a:spcAft>
                          </a:pPr>
                          <a:r>
                            <a:rPr lang="en-US" sz="2400" b="1" kern="0">
                              <a:effectLst/>
                              <a:latin typeface="+mn-ea"/>
                              <a:ea typeface="+mn-ea"/>
                            </a:rPr>
                            <a:t>0  0  0</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1   0     1     0     0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152493037"/>
                      </a:ext>
                    </a:extLst>
                  </a:tr>
                  <a:tr h="365845">
                    <a:tc>
                      <a:txBody>
                        <a:bodyPr/>
                        <a:lstStyle/>
                        <a:p>
                          <a:pPr algn="l">
                            <a:spcAft>
                              <a:spcPts val="0"/>
                            </a:spcAft>
                          </a:pPr>
                          <a:r>
                            <a:rPr lang="en-US" sz="2400" b="1" kern="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1   0     0     1     0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1283801475"/>
                      </a:ext>
                    </a:extLst>
                  </a:tr>
                  <a:tr h="365845">
                    <a:tc>
                      <a:txBody>
                        <a:bodyPr/>
                        <a:lstStyle/>
                        <a:p>
                          <a:pPr algn="l">
                            <a:spcAft>
                              <a:spcPts val="0"/>
                            </a:spcAft>
                          </a:pPr>
                          <a:r>
                            <a:rPr lang="en-US" sz="2400" b="1" kern="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1   1     0     0     0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3902265387"/>
                      </a:ext>
                    </a:extLst>
                  </a:tr>
                  <a:tr h="365845">
                    <a:tc>
                      <a:txBody>
                        <a:bodyPr/>
                        <a:lstStyle/>
                        <a:p>
                          <a:pPr algn="l">
                            <a:spcAft>
                              <a:spcPts val="0"/>
                            </a:spcAft>
                          </a:pPr>
                          <a:r>
                            <a:rPr lang="en-US" sz="2400" b="1" kern="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1   1     1     1     1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487088352"/>
                      </a:ext>
                    </a:extLst>
                  </a:tr>
                  <a:tr h="365845">
                    <a:tc>
                      <a:txBody>
                        <a:bodyPr/>
                        <a:lstStyle/>
                        <a:p>
                          <a:pPr algn="l">
                            <a:spcAft>
                              <a:spcPts val="0"/>
                            </a:spcAft>
                          </a:pPr>
                          <a:r>
                            <a:rPr lang="en-US" sz="2400" b="1" kern="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0   1     1     1     0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3435957780"/>
                      </a:ext>
                    </a:extLst>
                  </a:tr>
                  <a:tr h="365845">
                    <a:tc>
                      <a:txBody>
                        <a:bodyPr/>
                        <a:lstStyle/>
                        <a:p>
                          <a:pPr algn="l">
                            <a:spcAft>
                              <a:spcPts val="0"/>
                            </a:spcAft>
                          </a:pPr>
                          <a:r>
                            <a:rPr lang="en-US" sz="2400" b="1" kern="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0   1     1     1     1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663246532"/>
                      </a:ext>
                    </a:extLst>
                  </a:tr>
                  <a:tr h="365845">
                    <a:tc>
                      <a:txBody>
                        <a:bodyPr/>
                        <a:lstStyle/>
                        <a:p>
                          <a:pPr algn="l">
                            <a:spcAft>
                              <a:spcPts val="0"/>
                            </a:spcAft>
                          </a:pPr>
                          <a:r>
                            <a:rPr lang="en-US" sz="2400" b="1" kern="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0   1     1     1     0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3324577246"/>
                      </a:ext>
                    </a:extLst>
                  </a:tr>
                  <a:tr h="365845">
                    <a:tc>
                      <a:txBody>
                        <a:bodyPr/>
                        <a:lstStyle/>
                        <a:p>
                          <a:pPr algn="l">
                            <a:spcAft>
                              <a:spcPts val="0"/>
                            </a:spcAft>
                          </a:pPr>
                          <a:r>
                            <a:rPr lang="en-US" sz="2400" b="1" kern="0">
                              <a:effectLst/>
                              <a:latin typeface="+mn-ea"/>
                              <a:ea typeface="+mn-ea"/>
                            </a:rPr>
                            <a:t>1  1  1 </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0   1     1     1     1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61895354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F94D7B1C-5C2E-40B5-82C9-05B854B0CBDA}"/>
                  </a:ext>
                </a:extLst>
              </p:cNvPr>
              <p:cNvGraphicFramePr>
                <a:graphicFrameLocks noGrp="1"/>
              </p:cNvGraphicFramePr>
              <p:nvPr>
                <p:extLst/>
              </p:nvPr>
            </p:nvGraphicFramePr>
            <p:xfrm>
              <a:off x="6860956" y="1767220"/>
              <a:ext cx="4840679" cy="3292605"/>
            </p:xfrm>
            <a:graphic>
              <a:graphicData uri="http://schemas.openxmlformats.org/drawingml/2006/table">
                <a:tbl>
                  <a:tblPr>
                    <a:tableStyleId>{5C22544A-7EE6-4342-B048-85BDC9FD1C3A}</a:tableStyleId>
                  </a:tblPr>
                  <a:tblGrid>
                    <a:gridCol w="1313899">
                      <a:extLst>
                        <a:ext uri="{9D8B030D-6E8A-4147-A177-3AD203B41FA5}">
                          <a16:colId xmlns:a16="http://schemas.microsoft.com/office/drawing/2014/main" val="1734677092"/>
                        </a:ext>
                      </a:extLst>
                    </a:gridCol>
                    <a:gridCol w="3526780">
                      <a:extLst>
                        <a:ext uri="{9D8B030D-6E8A-4147-A177-3AD203B41FA5}">
                          <a16:colId xmlns:a16="http://schemas.microsoft.com/office/drawing/2014/main" val="3730908333"/>
                        </a:ext>
                      </a:extLst>
                    </a:gridCol>
                  </a:tblGrid>
                  <a:tr h="365845">
                    <a:tc>
                      <a:txBody>
                        <a:bodyPr/>
                        <a:lstStyle/>
                        <a:p>
                          <a:pPr algn="l">
                            <a:spcAft>
                              <a:spcPts val="0"/>
                            </a:spcAft>
                          </a:pPr>
                          <a:r>
                            <a:rPr lang="en-US" sz="2400" b="1" kern="0">
                              <a:effectLst/>
                              <a:latin typeface="+mn-ea"/>
                              <a:ea typeface="+mn-ea"/>
                            </a:rPr>
                            <a:t>P  Q  R</a:t>
                          </a:r>
                          <a:endParaRPr lang="zh-CN" sz="2400" b="1" kern="100">
                            <a:effectLst/>
                            <a:latin typeface="+mn-ea"/>
                            <a:ea typeface="+mn-ea"/>
                            <a:cs typeface="黑体" panose="02010609060101010101" pitchFamily="49" charset="-122"/>
                          </a:endParaRPr>
                        </a:p>
                      </a:txBody>
                      <a:tcPr marL="17775" marR="17775" marT="0" marB="0"/>
                    </a:tc>
                    <a:tc>
                      <a:txBody>
                        <a:bodyPr/>
                        <a:lstStyle/>
                        <a:p>
                          <a:pPr indent="38735" algn="l">
                            <a:spcAft>
                              <a:spcPts val="0"/>
                            </a:spcAft>
                          </a:pPr>
                          <a:r>
                            <a:rPr lang="en-US" sz="2400" b="1" kern="100">
                              <a:effectLst/>
                              <a:latin typeface="+mn-ea"/>
                              <a:ea typeface="+mn-ea"/>
                            </a:rPr>
                            <a:t>((</a:t>
                          </a:r>
                          <a14:m>
                            <m:oMath xmlns:m="http://schemas.openxmlformats.org/officeDocument/2006/math">
                              <m:r>
                                <a:rPr lang="en-US" sz="2400" b="1" kern="0" smtClean="0">
                                  <a:effectLst/>
                                  <a:latin typeface="Cambria Math" panose="02040503050406030204" pitchFamily="18" charset="0"/>
                                  <a:ea typeface="+mn-ea"/>
                                </a:rPr>
                                <m:t>¬</m:t>
                              </m:r>
                            </m:oMath>
                          </a14:m>
                          <a:r>
                            <a:rPr lang="en-US" sz="2400" b="1" kern="100">
                              <a:effectLst/>
                              <a:latin typeface="+mn-ea"/>
                              <a:ea typeface="+mn-ea"/>
                            </a:rPr>
                            <a:t>P→Q)</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a:effectLst/>
                              <a:latin typeface="+mn-ea"/>
                              <a:ea typeface="+mn-ea"/>
                            </a:rPr>
                            <a:t>(P</a:t>
                          </a:r>
                          <a:r>
                            <a:rPr lang="zh-CN" sz="2400" b="1" kern="0">
                              <a:effectLst/>
                              <a:latin typeface="+mn-ea"/>
                              <a:ea typeface="+mn-ea"/>
                            </a:rPr>
                            <a:t>∨</a:t>
                          </a:r>
                          <a:r>
                            <a:rPr lang="en-US" sz="2400" b="1" kern="0">
                              <a:effectLst/>
                              <a:latin typeface="+mn-ea"/>
                              <a:ea typeface="+mn-ea"/>
                            </a:rPr>
                            <a:t>R</a:t>
                          </a:r>
                          <a:r>
                            <a:rPr lang="en-US" sz="2400" b="1" kern="100">
                              <a:effectLst/>
                              <a:latin typeface="+mn-ea"/>
                              <a:ea typeface="+mn-ea"/>
                            </a:rPr>
                            <a:t>))</a:t>
                          </a:r>
                          <a:r>
                            <a:rPr lang="zh-CN" sz="2400" b="1" kern="100">
                              <a:effectLst/>
                              <a:latin typeface="+mn-ea"/>
                              <a:ea typeface="+mn-ea"/>
                            </a:rPr>
                            <a:t>∧</a:t>
                          </a:r>
                          <a:r>
                            <a:rPr lang="en-US" sz="2400" b="1" kern="100">
                              <a:effectLst/>
                              <a:latin typeface="+mn-ea"/>
                              <a:ea typeface="+mn-ea"/>
                            </a:rPr>
                            <a:t>R</a:t>
                          </a:r>
                          <a:endParaRPr lang="zh-CN" sz="2400" b="1" kern="10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709760815"/>
                      </a:ext>
                    </a:extLst>
                  </a:tr>
                  <a:tr h="365845">
                    <a:tc>
                      <a:txBody>
                        <a:bodyPr/>
                        <a:lstStyle/>
                        <a:p>
                          <a:pPr algn="l">
                            <a:spcAft>
                              <a:spcPts val="0"/>
                            </a:spcAft>
                          </a:pPr>
                          <a:r>
                            <a:rPr lang="en-US" sz="2400" b="1" kern="0" dirty="0">
                              <a:effectLst/>
                              <a:latin typeface="+mn-ea"/>
                              <a:ea typeface="+mn-ea"/>
                            </a:rPr>
                            <a:t>0  0  0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3342623382"/>
                      </a:ext>
                    </a:extLst>
                  </a:tr>
                  <a:tr h="365845">
                    <a:tc>
                      <a:txBody>
                        <a:bodyPr/>
                        <a:lstStyle/>
                        <a:p>
                          <a:pPr algn="l">
                            <a:spcAft>
                              <a:spcPts val="0"/>
                            </a:spcAft>
                          </a:pPr>
                          <a:r>
                            <a:rPr lang="en-US" sz="2400" b="1" kern="0" dirty="0">
                              <a:effectLst/>
                              <a:latin typeface="+mn-ea"/>
                              <a:ea typeface="+mn-ea"/>
                            </a:rPr>
                            <a:t>0  0  1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a:t>
                          </a:r>
                          <a:r>
                            <a:rPr lang="en-US" altLang="zh-CN" sz="2400" b="1" kern="0" dirty="0">
                              <a:effectLst/>
                              <a:latin typeface="+mn-ea"/>
                              <a:ea typeface="+mn-ea"/>
                            </a:rPr>
                            <a:t>              </a:t>
                          </a:r>
                          <a:r>
                            <a:rPr lang="en-US" sz="2400" b="1" kern="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345428030"/>
                      </a:ext>
                    </a:extLst>
                  </a:tr>
                  <a:tr h="365845">
                    <a:tc>
                      <a:txBody>
                        <a:bodyPr/>
                        <a:lstStyle/>
                        <a:p>
                          <a:pPr algn="l">
                            <a:spcAft>
                              <a:spcPts val="0"/>
                            </a:spcAft>
                          </a:pPr>
                          <a:r>
                            <a:rPr lang="en-US" sz="2400" b="1" kern="0" dirty="0">
                              <a:effectLst/>
                              <a:latin typeface="+mn-ea"/>
                              <a:ea typeface="+mn-ea"/>
                            </a:rPr>
                            <a:t>0  1  0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altLang="zh-CN" sz="2400" b="1" kern="0" dirty="0">
                              <a:effectLst/>
                              <a:latin typeface="+mn-ea"/>
                              <a:ea typeface="+mn-ea"/>
                            </a:rPr>
                            <a:t>                       </a:t>
                          </a:r>
                          <a:r>
                            <a:rPr lang="en-US" sz="2400" b="1" kern="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1610700124"/>
                      </a:ext>
                    </a:extLst>
                  </a:tr>
                  <a:tr h="365845">
                    <a:tc>
                      <a:txBody>
                        <a:bodyPr/>
                        <a:lstStyle/>
                        <a:p>
                          <a:pPr algn="l">
                            <a:spcAft>
                              <a:spcPts val="0"/>
                            </a:spcAft>
                          </a:pPr>
                          <a:r>
                            <a:rPr lang="en-US" sz="2400" b="1" kern="0" dirty="0">
                              <a:effectLst/>
                              <a:latin typeface="+mn-ea"/>
                              <a:ea typeface="+mn-ea"/>
                            </a:rPr>
                            <a:t>0  1  1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698990003"/>
                      </a:ext>
                    </a:extLst>
                  </a:tr>
                  <a:tr h="365845">
                    <a:tc>
                      <a:txBody>
                        <a:bodyPr/>
                        <a:lstStyle/>
                        <a:p>
                          <a:pPr algn="l">
                            <a:spcAft>
                              <a:spcPts val="0"/>
                            </a:spcAft>
                          </a:pPr>
                          <a:r>
                            <a:rPr lang="en-US" sz="2400" b="1" kern="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3664228188"/>
                      </a:ext>
                    </a:extLst>
                  </a:tr>
                  <a:tr h="365845">
                    <a:tc>
                      <a:txBody>
                        <a:bodyPr/>
                        <a:lstStyle/>
                        <a:p>
                          <a:pPr algn="l">
                            <a:spcAft>
                              <a:spcPts val="0"/>
                            </a:spcAft>
                          </a:pPr>
                          <a:r>
                            <a:rPr lang="en-US" sz="2400" b="1" kern="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13762744"/>
                      </a:ext>
                    </a:extLst>
                  </a:tr>
                  <a:tr h="365845">
                    <a:tc>
                      <a:txBody>
                        <a:bodyPr/>
                        <a:lstStyle/>
                        <a:p>
                          <a:pPr algn="l">
                            <a:spcAft>
                              <a:spcPts val="0"/>
                            </a:spcAft>
                          </a:pPr>
                          <a:r>
                            <a:rPr lang="en-US" sz="2400" b="1" kern="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41444552"/>
                      </a:ext>
                    </a:extLst>
                  </a:tr>
                  <a:tr h="365845">
                    <a:tc>
                      <a:txBody>
                        <a:bodyPr/>
                        <a:lstStyle/>
                        <a:p>
                          <a:pPr algn="l">
                            <a:spcAft>
                              <a:spcPts val="0"/>
                            </a:spcAft>
                          </a:pPr>
                          <a:r>
                            <a:rPr lang="en-US" sz="2400" b="1" kern="0">
                              <a:effectLst/>
                              <a:latin typeface="+mn-ea"/>
                              <a:ea typeface="+mn-ea"/>
                            </a:rPr>
                            <a:t>1  1  1 </a:t>
                          </a:r>
                          <a:endParaRPr lang="zh-CN" sz="2400" b="1" kern="10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3475297511"/>
                      </a:ext>
                    </a:extLst>
                  </a:tr>
                </a:tbl>
              </a:graphicData>
            </a:graphic>
          </p:graphicFrame>
        </mc:Choice>
        <mc:Fallback xmlns="">
          <p:graphicFrame>
            <p:nvGraphicFramePr>
              <p:cNvPr id="4" name="表格 3">
                <a:extLst>
                  <a:ext uri="{FF2B5EF4-FFF2-40B4-BE49-F238E27FC236}">
                    <a16:creationId xmlns:a16="http://schemas.microsoft.com/office/drawing/2014/main" id="{F94D7B1C-5C2E-40B5-82C9-05B854B0CBDA}"/>
                  </a:ext>
                </a:extLst>
              </p:cNvPr>
              <p:cNvGraphicFramePr>
                <a:graphicFrameLocks noGrp="1"/>
              </p:cNvGraphicFramePr>
              <p:nvPr>
                <p:extLst/>
              </p:nvPr>
            </p:nvGraphicFramePr>
            <p:xfrm>
              <a:off x="6860956" y="1767220"/>
              <a:ext cx="4840679" cy="3292605"/>
            </p:xfrm>
            <a:graphic>
              <a:graphicData uri="http://schemas.openxmlformats.org/drawingml/2006/table">
                <a:tbl>
                  <a:tblPr>
                    <a:tableStyleId>{5C22544A-7EE6-4342-B048-85BDC9FD1C3A}</a:tableStyleId>
                  </a:tblPr>
                  <a:tblGrid>
                    <a:gridCol w="1313899">
                      <a:extLst>
                        <a:ext uri="{9D8B030D-6E8A-4147-A177-3AD203B41FA5}">
                          <a16:colId xmlns:a16="http://schemas.microsoft.com/office/drawing/2014/main" val="1734677092"/>
                        </a:ext>
                      </a:extLst>
                    </a:gridCol>
                    <a:gridCol w="3526780">
                      <a:extLst>
                        <a:ext uri="{9D8B030D-6E8A-4147-A177-3AD203B41FA5}">
                          <a16:colId xmlns:a16="http://schemas.microsoft.com/office/drawing/2014/main" val="3730908333"/>
                        </a:ext>
                      </a:extLst>
                    </a:gridCol>
                  </a:tblGrid>
                  <a:tr h="365845">
                    <a:tc>
                      <a:txBody>
                        <a:bodyPr/>
                        <a:lstStyle/>
                        <a:p>
                          <a:pPr algn="l">
                            <a:spcAft>
                              <a:spcPts val="0"/>
                            </a:spcAft>
                          </a:pPr>
                          <a:r>
                            <a:rPr lang="en-US" sz="2400" b="1" kern="0">
                              <a:effectLst/>
                              <a:latin typeface="+mn-ea"/>
                              <a:ea typeface="+mn-ea"/>
                            </a:rPr>
                            <a:t>P  Q  R</a:t>
                          </a:r>
                          <a:endParaRPr lang="zh-CN" sz="2400" b="1" kern="100">
                            <a:effectLst/>
                            <a:latin typeface="+mn-ea"/>
                            <a:ea typeface="+mn-ea"/>
                            <a:cs typeface="黑体" panose="02010609060101010101" pitchFamily="49" charset="-122"/>
                          </a:endParaRPr>
                        </a:p>
                      </a:txBody>
                      <a:tcPr marL="17775" marR="17775" marT="0" marB="0"/>
                    </a:tc>
                    <a:tc>
                      <a:txBody>
                        <a:bodyPr/>
                        <a:lstStyle/>
                        <a:p>
                          <a:endParaRPr lang="zh-CN"/>
                        </a:p>
                      </a:txBody>
                      <a:tcPr marL="17775" marR="17775" marT="0" marB="0">
                        <a:blipFill>
                          <a:blip r:embed="rId7"/>
                          <a:stretch>
                            <a:fillRect l="-37478" t="-25000" r="-345" b="-853333"/>
                          </a:stretch>
                        </a:blipFill>
                      </a:tcPr>
                    </a:tc>
                    <a:extLst>
                      <a:ext uri="{0D108BD9-81ED-4DB2-BD59-A6C34878D82A}">
                        <a16:rowId xmlns:a16="http://schemas.microsoft.com/office/drawing/2014/main" val="2709760815"/>
                      </a:ext>
                    </a:extLst>
                  </a:tr>
                  <a:tr h="365845">
                    <a:tc>
                      <a:txBody>
                        <a:bodyPr/>
                        <a:lstStyle/>
                        <a:p>
                          <a:pPr algn="l">
                            <a:spcAft>
                              <a:spcPts val="0"/>
                            </a:spcAft>
                          </a:pPr>
                          <a:r>
                            <a:rPr lang="en-US" sz="2400" b="1" kern="0" dirty="0">
                              <a:effectLst/>
                              <a:latin typeface="+mn-ea"/>
                              <a:ea typeface="+mn-ea"/>
                            </a:rPr>
                            <a:t>0  0  0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3342623382"/>
                      </a:ext>
                    </a:extLst>
                  </a:tr>
                  <a:tr h="365845">
                    <a:tc>
                      <a:txBody>
                        <a:bodyPr/>
                        <a:lstStyle/>
                        <a:p>
                          <a:pPr algn="l">
                            <a:spcAft>
                              <a:spcPts val="0"/>
                            </a:spcAft>
                          </a:pPr>
                          <a:r>
                            <a:rPr lang="en-US" sz="2400" b="1" kern="0" dirty="0">
                              <a:effectLst/>
                              <a:latin typeface="+mn-ea"/>
                              <a:ea typeface="+mn-ea"/>
                            </a:rPr>
                            <a:t>0  0  1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a:t>
                          </a:r>
                          <a:r>
                            <a:rPr lang="en-US" altLang="zh-CN" sz="2400" b="1" kern="0" dirty="0">
                              <a:effectLst/>
                              <a:latin typeface="+mn-ea"/>
                              <a:ea typeface="+mn-ea"/>
                            </a:rPr>
                            <a:t>              </a:t>
                          </a:r>
                          <a:r>
                            <a:rPr lang="en-US" sz="2400" b="1" kern="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345428030"/>
                      </a:ext>
                    </a:extLst>
                  </a:tr>
                  <a:tr h="365845">
                    <a:tc>
                      <a:txBody>
                        <a:bodyPr/>
                        <a:lstStyle/>
                        <a:p>
                          <a:pPr algn="l">
                            <a:spcAft>
                              <a:spcPts val="0"/>
                            </a:spcAft>
                          </a:pPr>
                          <a:r>
                            <a:rPr lang="en-US" sz="2400" b="1" kern="0" dirty="0">
                              <a:effectLst/>
                              <a:latin typeface="+mn-ea"/>
                              <a:ea typeface="+mn-ea"/>
                            </a:rPr>
                            <a:t>0  1  0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altLang="zh-CN" sz="2400" b="1" kern="0" dirty="0">
                              <a:effectLst/>
                              <a:latin typeface="+mn-ea"/>
                              <a:ea typeface="+mn-ea"/>
                            </a:rPr>
                            <a:t>                       </a:t>
                          </a:r>
                          <a:r>
                            <a:rPr lang="en-US" sz="2400" b="1" kern="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1610700124"/>
                      </a:ext>
                    </a:extLst>
                  </a:tr>
                  <a:tr h="365845">
                    <a:tc>
                      <a:txBody>
                        <a:bodyPr/>
                        <a:lstStyle/>
                        <a:p>
                          <a:pPr algn="l">
                            <a:spcAft>
                              <a:spcPts val="0"/>
                            </a:spcAft>
                          </a:pPr>
                          <a:r>
                            <a:rPr lang="en-US" sz="2400" b="1" kern="0" dirty="0">
                              <a:effectLst/>
                              <a:latin typeface="+mn-ea"/>
                              <a:ea typeface="+mn-ea"/>
                            </a:rPr>
                            <a:t>0  1  1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698990003"/>
                      </a:ext>
                    </a:extLst>
                  </a:tr>
                  <a:tr h="365845">
                    <a:tc>
                      <a:txBody>
                        <a:bodyPr/>
                        <a:lstStyle/>
                        <a:p>
                          <a:pPr algn="l">
                            <a:spcAft>
                              <a:spcPts val="0"/>
                            </a:spcAft>
                          </a:pPr>
                          <a:r>
                            <a:rPr lang="en-US" sz="2400" b="1" kern="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3664228188"/>
                      </a:ext>
                    </a:extLst>
                  </a:tr>
                  <a:tr h="365845">
                    <a:tc>
                      <a:txBody>
                        <a:bodyPr/>
                        <a:lstStyle/>
                        <a:p>
                          <a:pPr algn="l">
                            <a:spcAft>
                              <a:spcPts val="0"/>
                            </a:spcAft>
                          </a:pPr>
                          <a:r>
                            <a:rPr lang="en-US" sz="2400" b="1" kern="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13762744"/>
                      </a:ext>
                    </a:extLst>
                  </a:tr>
                  <a:tr h="365845">
                    <a:tc>
                      <a:txBody>
                        <a:bodyPr/>
                        <a:lstStyle/>
                        <a:p>
                          <a:pPr algn="l">
                            <a:spcAft>
                              <a:spcPts val="0"/>
                            </a:spcAft>
                          </a:pPr>
                          <a:r>
                            <a:rPr lang="en-US" sz="2400" b="1" kern="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41444552"/>
                      </a:ext>
                    </a:extLst>
                  </a:tr>
                  <a:tr h="365845">
                    <a:tc>
                      <a:txBody>
                        <a:bodyPr/>
                        <a:lstStyle/>
                        <a:p>
                          <a:pPr algn="l">
                            <a:spcAft>
                              <a:spcPts val="0"/>
                            </a:spcAft>
                          </a:pPr>
                          <a:r>
                            <a:rPr lang="en-US" sz="2400" b="1" kern="0">
                              <a:effectLst/>
                              <a:latin typeface="+mn-ea"/>
                              <a:ea typeface="+mn-ea"/>
                            </a:rPr>
                            <a:t>1  1  1 </a:t>
                          </a:r>
                          <a:endParaRPr lang="zh-CN" sz="2400" b="1" kern="10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3475297511"/>
                      </a:ext>
                    </a:extLst>
                  </a:tr>
                </a:tbl>
              </a:graphicData>
            </a:graphic>
          </p:graphicFrame>
        </mc:Fallback>
      </mc:AlternateContent>
      <p:sp>
        <p:nvSpPr>
          <p:cNvPr id="5" name="矩形 4">
            <a:extLst>
              <a:ext uri="{FF2B5EF4-FFF2-40B4-BE49-F238E27FC236}">
                <a16:creationId xmlns:a16="http://schemas.microsoft.com/office/drawing/2014/main" id="{1BFCC6AB-7733-4EFB-ACC0-13313D51A12B}"/>
              </a:ext>
            </a:extLst>
          </p:cNvPr>
          <p:cNvSpPr/>
          <p:nvPr/>
        </p:nvSpPr>
        <p:spPr>
          <a:xfrm>
            <a:off x="157294" y="1082674"/>
            <a:ext cx="4382946" cy="461532"/>
          </a:xfrm>
          <a:prstGeom prst="rect">
            <a:avLst/>
          </a:prstGeom>
        </p:spPr>
        <p:txBody>
          <a:bodyPr wrap="none">
            <a:spAutoFit/>
          </a:bodyPr>
          <a:lstStyle/>
          <a:p>
            <a:pPr indent="267890" defTabSz="1219261"/>
            <a:r>
              <a:rPr lang="zh-CN" altLang="zh-CN" sz="2399" b="1" dirty="0">
                <a:solidFill>
                  <a:srgbClr val="3333FF"/>
                </a:solidFill>
                <a:latin typeface="微软雅黑"/>
                <a:ea typeface="微软雅黑"/>
              </a:rPr>
              <a:t>公式</a:t>
            </a:r>
            <a:r>
              <a:rPr lang="en-US" altLang="zh-CN" sz="2399" b="1" dirty="0">
                <a:solidFill>
                  <a:srgbClr val="3333FF"/>
                </a:solidFill>
                <a:latin typeface="微软雅黑"/>
                <a:ea typeface="微软雅黑"/>
              </a:rPr>
              <a:t>G</a:t>
            </a:r>
            <a:r>
              <a:rPr lang="zh-CN" altLang="zh-CN" sz="2399" b="1" dirty="0">
                <a:solidFill>
                  <a:srgbClr val="3333FF"/>
                </a:solidFill>
                <a:latin typeface="微软雅黑"/>
                <a:ea typeface="微软雅黑"/>
              </a:rPr>
              <a:t>的真值表</a:t>
            </a:r>
            <a:r>
              <a:rPr lang="zh-CN" altLang="en-US" sz="2399" b="1" dirty="0">
                <a:solidFill>
                  <a:srgbClr val="3333FF"/>
                </a:solidFill>
                <a:latin typeface="微软雅黑"/>
                <a:ea typeface="微软雅黑"/>
              </a:rPr>
              <a:t>的构建方式二</a:t>
            </a:r>
            <a:endParaRPr lang="zh-CN" altLang="zh-CN" sz="2399" b="1" dirty="0">
              <a:solidFill>
                <a:srgbClr val="3333FF"/>
              </a:solidFill>
              <a:latin typeface="微软雅黑"/>
              <a:ea typeface="微软雅黑"/>
            </a:endParaRPr>
          </a:p>
        </p:txBody>
      </p:sp>
      <p:sp>
        <p:nvSpPr>
          <p:cNvPr id="6" name="矩形 5">
            <a:extLst>
              <a:ext uri="{FF2B5EF4-FFF2-40B4-BE49-F238E27FC236}">
                <a16:creationId xmlns:a16="http://schemas.microsoft.com/office/drawing/2014/main" id="{6505CF7B-51C3-476C-8FC3-7796157D1B4B}"/>
              </a:ext>
            </a:extLst>
          </p:cNvPr>
          <p:cNvSpPr/>
          <p:nvPr/>
        </p:nvSpPr>
        <p:spPr>
          <a:xfrm>
            <a:off x="6480065" y="1082674"/>
            <a:ext cx="4382946" cy="461532"/>
          </a:xfrm>
          <a:prstGeom prst="rect">
            <a:avLst/>
          </a:prstGeom>
        </p:spPr>
        <p:txBody>
          <a:bodyPr wrap="none">
            <a:spAutoFit/>
          </a:bodyPr>
          <a:lstStyle/>
          <a:p>
            <a:pPr indent="267890" defTabSz="1219261"/>
            <a:r>
              <a:rPr lang="zh-CN" altLang="zh-CN" sz="2399" b="1" dirty="0">
                <a:solidFill>
                  <a:srgbClr val="3333FF"/>
                </a:solidFill>
                <a:latin typeface="微软雅黑"/>
                <a:ea typeface="微软雅黑"/>
              </a:rPr>
              <a:t>公式</a:t>
            </a:r>
            <a:r>
              <a:rPr lang="en-US" altLang="zh-CN" sz="2399" b="1" dirty="0">
                <a:solidFill>
                  <a:srgbClr val="3333FF"/>
                </a:solidFill>
                <a:latin typeface="微软雅黑"/>
                <a:ea typeface="微软雅黑"/>
              </a:rPr>
              <a:t>G</a:t>
            </a:r>
            <a:r>
              <a:rPr lang="zh-CN" altLang="zh-CN" sz="2399" b="1" dirty="0">
                <a:solidFill>
                  <a:srgbClr val="3333FF"/>
                </a:solidFill>
                <a:latin typeface="微软雅黑"/>
                <a:ea typeface="微软雅黑"/>
              </a:rPr>
              <a:t>的真值表</a:t>
            </a:r>
            <a:r>
              <a:rPr lang="zh-CN" altLang="en-US" sz="2399" b="1" dirty="0">
                <a:solidFill>
                  <a:srgbClr val="3333FF"/>
                </a:solidFill>
                <a:latin typeface="微软雅黑"/>
                <a:ea typeface="微软雅黑"/>
              </a:rPr>
              <a:t>的构建方式三</a:t>
            </a:r>
            <a:endParaRPr lang="zh-CN" altLang="zh-CN" sz="2399" b="1" dirty="0">
              <a:solidFill>
                <a:srgbClr val="3333FF"/>
              </a:solidFill>
              <a:latin typeface="微软雅黑"/>
              <a:ea typeface="微软雅黑"/>
            </a:endParaRPr>
          </a:p>
        </p:txBody>
      </p:sp>
      <p:sp>
        <p:nvSpPr>
          <p:cNvPr id="7" name="矩形 6">
            <a:extLst>
              <a:ext uri="{FF2B5EF4-FFF2-40B4-BE49-F238E27FC236}">
                <a16:creationId xmlns:a16="http://schemas.microsoft.com/office/drawing/2014/main" id="{A9150096-44D2-4923-8153-734ACCA4671C}"/>
              </a:ext>
            </a:extLst>
          </p:cNvPr>
          <p:cNvSpPr/>
          <p:nvPr/>
        </p:nvSpPr>
        <p:spPr>
          <a:xfrm>
            <a:off x="4311706" y="2134769"/>
            <a:ext cx="457068" cy="294047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prstTxWarp prst="textNoShape">
              <a:avLst/>
            </a:prstTxWarp>
            <a:noAutofit/>
          </a:bodyPr>
          <a:lstStyle/>
          <a:p>
            <a:pPr algn="ctr" defTabSz="1219261"/>
            <a:endParaRPr lang="zh-CN" altLang="en-US" sz="2399">
              <a:solidFill>
                <a:prstClr val="white"/>
              </a:solidFill>
              <a:latin typeface="Arial"/>
              <a:ea typeface="微软雅黑"/>
            </a:endParaRPr>
          </a:p>
        </p:txBody>
      </p:sp>
    </p:spTree>
    <p:custDataLst>
      <p:tags r:id="rId1"/>
    </p:custDataLst>
    <p:extLst>
      <p:ext uri="{BB962C8B-B14F-4D97-AF65-F5344CB8AC3E}">
        <p14:creationId xmlns:p14="http://schemas.microsoft.com/office/powerpoint/2010/main" val="326546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80">
                                          <p:stCondLst>
                                            <p:cond delay="0"/>
                                          </p:stCondLst>
                                        </p:cTn>
                                        <p:tgtEl>
                                          <p:spTgt spid="7"/>
                                        </p:tgtEl>
                                      </p:cBhvr>
                                    </p:animEffect>
                                    <p:anim calcmode="lin" valueType="num">
                                      <p:cBhvr>
                                        <p:cTn id="1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3" dur="26">
                                          <p:stCondLst>
                                            <p:cond delay="650"/>
                                          </p:stCondLst>
                                        </p:cTn>
                                        <p:tgtEl>
                                          <p:spTgt spid="7"/>
                                        </p:tgtEl>
                                      </p:cBhvr>
                                      <p:to x="100000" y="60000"/>
                                    </p:animScale>
                                    <p:animScale>
                                      <p:cBhvr>
                                        <p:cTn id="24" dur="166" decel="50000">
                                          <p:stCondLst>
                                            <p:cond delay="676"/>
                                          </p:stCondLst>
                                        </p:cTn>
                                        <p:tgtEl>
                                          <p:spTgt spid="7"/>
                                        </p:tgtEl>
                                      </p:cBhvr>
                                      <p:to x="100000" y="100000"/>
                                    </p:animScale>
                                    <p:animScale>
                                      <p:cBhvr>
                                        <p:cTn id="25" dur="26">
                                          <p:stCondLst>
                                            <p:cond delay="1312"/>
                                          </p:stCondLst>
                                        </p:cTn>
                                        <p:tgtEl>
                                          <p:spTgt spid="7"/>
                                        </p:tgtEl>
                                      </p:cBhvr>
                                      <p:to x="100000" y="80000"/>
                                    </p:animScale>
                                    <p:animScale>
                                      <p:cBhvr>
                                        <p:cTn id="26" dur="166" decel="50000">
                                          <p:stCondLst>
                                            <p:cond delay="1338"/>
                                          </p:stCondLst>
                                        </p:cTn>
                                        <p:tgtEl>
                                          <p:spTgt spid="7"/>
                                        </p:tgtEl>
                                      </p:cBhvr>
                                      <p:to x="100000" y="100000"/>
                                    </p:animScale>
                                    <p:animScale>
                                      <p:cBhvr>
                                        <p:cTn id="27" dur="26">
                                          <p:stCondLst>
                                            <p:cond delay="1642"/>
                                          </p:stCondLst>
                                        </p:cTn>
                                        <p:tgtEl>
                                          <p:spTgt spid="7"/>
                                        </p:tgtEl>
                                      </p:cBhvr>
                                      <p:to x="100000" y="90000"/>
                                    </p:animScale>
                                    <p:animScale>
                                      <p:cBhvr>
                                        <p:cTn id="28" dur="166" decel="50000">
                                          <p:stCondLst>
                                            <p:cond delay="1668"/>
                                          </p:stCondLst>
                                        </p:cTn>
                                        <p:tgtEl>
                                          <p:spTgt spid="7"/>
                                        </p:tgtEl>
                                      </p:cBhvr>
                                      <p:to x="100000" y="100000"/>
                                    </p:animScale>
                                    <p:animScale>
                                      <p:cBhvr>
                                        <p:cTn id="29" dur="26">
                                          <p:stCondLst>
                                            <p:cond delay="1808"/>
                                          </p:stCondLst>
                                        </p:cTn>
                                        <p:tgtEl>
                                          <p:spTgt spid="7"/>
                                        </p:tgtEl>
                                      </p:cBhvr>
                                      <p:to x="100000" y="95000"/>
                                    </p:animScale>
                                    <p:animScale>
                                      <p:cBhvr>
                                        <p:cTn id="30" dur="166" decel="50000">
                                          <p:stCondLst>
                                            <p:cond delay="1834"/>
                                          </p:stCondLst>
                                        </p:cTn>
                                        <p:tgtEl>
                                          <p:spTgt spid="7"/>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circle(in)">
                                      <p:cBhvr>
                                        <p:cTn id="35" dur="20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1000" fill="hold"/>
                                        <p:tgtEl>
                                          <p:spTgt spid="4"/>
                                        </p:tgtEl>
                                        <p:attrNameLst>
                                          <p:attrName>ppt_w</p:attrName>
                                        </p:attrNameLst>
                                      </p:cBhvr>
                                      <p:tavLst>
                                        <p:tav tm="0">
                                          <p:val>
                                            <p:fltVal val="0"/>
                                          </p:val>
                                        </p:tav>
                                        <p:tav tm="100000">
                                          <p:val>
                                            <p:strVal val="#ppt_w"/>
                                          </p:val>
                                        </p:tav>
                                      </p:tavLst>
                                    </p:anim>
                                    <p:anim calcmode="lin" valueType="num">
                                      <p:cBhvr>
                                        <p:cTn id="41" dur="1000" fill="hold"/>
                                        <p:tgtEl>
                                          <p:spTgt spid="4"/>
                                        </p:tgtEl>
                                        <p:attrNameLst>
                                          <p:attrName>ppt_h</p:attrName>
                                        </p:attrNameLst>
                                      </p:cBhvr>
                                      <p:tavLst>
                                        <p:tav tm="0">
                                          <p:val>
                                            <p:fltVal val="0"/>
                                          </p:val>
                                        </p:tav>
                                        <p:tav tm="100000">
                                          <p:val>
                                            <p:strVal val="#ppt_h"/>
                                          </p:val>
                                        </p:tav>
                                      </p:tavLst>
                                    </p:anim>
                                    <p:anim calcmode="lin" valueType="num">
                                      <p:cBhvr>
                                        <p:cTn id="42" dur="1000" fill="hold"/>
                                        <p:tgtEl>
                                          <p:spTgt spid="4"/>
                                        </p:tgtEl>
                                        <p:attrNameLst>
                                          <p:attrName>style.rotation</p:attrName>
                                        </p:attrNameLst>
                                      </p:cBhvr>
                                      <p:tavLst>
                                        <p:tav tm="0">
                                          <p:val>
                                            <p:fltVal val="90"/>
                                          </p:val>
                                        </p:tav>
                                        <p:tav tm="100000">
                                          <p:val>
                                            <p:fltVal val="0"/>
                                          </p:val>
                                        </p:tav>
                                      </p:tavLst>
                                    </p:anim>
                                    <p:animEffect transition="in" filter="fade">
                                      <p:cBhvr>
                                        <p:cTn id="4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a:extLst>
              <a:ext uri="{FF2B5EF4-FFF2-40B4-BE49-F238E27FC236}">
                <a16:creationId xmlns:a16="http://schemas.microsoft.com/office/drawing/2014/main" id="{1762929F-6BB6-44A0-A9EF-050CCE01A1B1}"/>
              </a:ext>
            </a:extLst>
          </p:cNvPr>
          <p:cNvSpPr>
            <a:spLocks noGrp="1" noChangeArrowheads="1"/>
          </p:cNvSpPr>
          <p:nvPr>
            <p:ph type="title" idx="4294967295"/>
          </p:nvPr>
        </p:nvSpPr>
        <p:spPr>
          <a:xfrm>
            <a:off x="842896" y="368298"/>
            <a:ext cx="6551234" cy="461528"/>
          </a:xfrm>
          <a:noFill/>
        </p:spPr>
        <p:txBody>
          <a:bodyPr>
            <a:spAutoFit/>
          </a:bodyPr>
          <a:lstStyle/>
          <a:p>
            <a:r>
              <a:rPr lang="zh-CN" altLang="en-US" noProof="1">
                <a:solidFill>
                  <a:prstClr val="white"/>
                </a:solidFill>
              </a:rPr>
              <a:t>例</a:t>
            </a:r>
            <a:r>
              <a:rPr lang="en-US" altLang="zh-CN" noProof="1">
                <a:solidFill>
                  <a:prstClr val="white"/>
                </a:solidFill>
              </a:rPr>
              <a:t>2.12</a:t>
            </a:r>
            <a:endParaRPr lang="zh-CN" altLang="en-US" dirty="0">
              <a:solidFill>
                <a:prstClr val="white"/>
              </a:solidFill>
            </a:endParaRPr>
          </a:p>
        </p:txBody>
      </p:sp>
      <mc:AlternateContent xmlns:mc="http://schemas.openxmlformats.org/markup-compatibility/2006" xmlns:a14="http://schemas.microsoft.com/office/drawing/2010/main">
        <mc:Choice Requires="a14">
          <p:sp>
            <p:nvSpPr>
              <p:cNvPr id="48164" name="Text Box 49">
                <a:extLst>
                  <a:ext uri="{FF2B5EF4-FFF2-40B4-BE49-F238E27FC236}">
                    <a16:creationId xmlns:a16="http://schemas.microsoft.com/office/drawing/2014/main" id="{2987C9CA-1835-4B17-991D-88B65F3BF2FB}"/>
                  </a:ext>
                </a:extLst>
              </p:cNvPr>
              <p:cNvSpPr txBox="1">
                <a:spLocks noChangeArrowheads="1"/>
              </p:cNvSpPr>
              <p:nvPr/>
            </p:nvSpPr>
            <p:spPr bwMode="auto">
              <a:xfrm>
                <a:off x="309650" y="1056824"/>
                <a:ext cx="11350517" cy="113472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50000"/>
                  </a:lnSpc>
                  <a:buNone/>
                </a:pPr>
                <a:r>
                  <a:rPr lang="zh-CN" altLang="zh-CN" sz="2399" dirty="0">
                    <a:solidFill>
                      <a:srgbClr val="C00000"/>
                    </a:solidFill>
                    <a:latin typeface="微软雅黑"/>
                    <a:ea typeface="微软雅黑"/>
                  </a:rPr>
                  <a:t>例</a:t>
                </a:r>
                <a:r>
                  <a:rPr lang="en-US" altLang="zh-CN" sz="2399" dirty="0">
                    <a:solidFill>
                      <a:srgbClr val="C00000"/>
                    </a:solidFill>
                    <a:latin typeface="微软雅黑"/>
                    <a:ea typeface="微软雅黑"/>
                  </a:rPr>
                  <a:t>2.12  </a:t>
                </a:r>
                <a:r>
                  <a:rPr lang="zh-CN" altLang="zh-CN" sz="2399" dirty="0">
                    <a:latin typeface="微软雅黑"/>
                    <a:ea typeface="微软雅黑"/>
                  </a:rPr>
                  <a:t>试构建公式</a:t>
                </a:r>
                <a:r>
                  <a:rPr lang="en-US" altLang="zh-CN" sz="2399" dirty="0">
                    <a:latin typeface="微软雅黑"/>
                    <a:ea typeface="微软雅黑"/>
                  </a:rPr>
                  <a:t>G</a:t>
                </a:r>
                <a:r>
                  <a:rPr lang="en-US" altLang="zh-CN" sz="2399" baseline="-25000" dirty="0">
                    <a:latin typeface="微软雅黑"/>
                    <a:ea typeface="微软雅黑"/>
                  </a:rPr>
                  <a:t>1</a:t>
                </a:r>
                <a:r>
                  <a:rPr lang="zh-CN" altLang="zh-CN" sz="2399" dirty="0">
                    <a:latin typeface="微软雅黑"/>
                    <a:ea typeface="微软雅黑"/>
                  </a:rPr>
                  <a:t>，</a:t>
                </a:r>
                <a:r>
                  <a:rPr lang="en-US" altLang="zh-CN" sz="2399" dirty="0">
                    <a:latin typeface="微软雅黑"/>
                    <a:ea typeface="微软雅黑"/>
                  </a:rPr>
                  <a:t>G</a:t>
                </a:r>
                <a:r>
                  <a:rPr lang="en-US" altLang="zh-CN" sz="2399" baseline="-25000" dirty="0">
                    <a:latin typeface="微软雅黑"/>
                    <a:ea typeface="微软雅黑"/>
                  </a:rPr>
                  <a:t>2</a:t>
                </a:r>
                <a:r>
                  <a:rPr lang="zh-CN" altLang="zh-CN" sz="2399" dirty="0">
                    <a:latin typeface="微软雅黑"/>
                    <a:ea typeface="微软雅黑"/>
                  </a:rPr>
                  <a:t>和</a:t>
                </a:r>
                <a:r>
                  <a:rPr lang="en-US" altLang="zh-CN" sz="2399" dirty="0">
                    <a:latin typeface="微软雅黑"/>
                    <a:ea typeface="微软雅黑"/>
                  </a:rPr>
                  <a:t>G</a:t>
                </a:r>
                <a:r>
                  <a:rPr lang="en-US" altLang="zh-CN" sz="2399" baseline="-25000" dirty="0">
                    <a:latin typeface="微软雅黑"/>
                    <a:ea typeface="微软雅黑"/>
                  </a:rPr>
                  <a:t>3</a:t>
                </a:r>
                <a:r>
                  <a:rPr lang="zh-CN" altLang="zh-CN" sz="2399" dirty="0">
                    <a:latin typeface="微软雅黑"/>
                    <a:ea typeface="微软雅黑"/>
                  </a:rPr>
                  <a:t>的真值表，其中</a:t>
                </a:r>
                <a:r>
                  <a:rPr lang="en-US" altLang="zh-CN" sz="2399" dirty="0">
                    <a:latin typeface="微软雅黑"/>
                    <a:ea typeface="微软雅黑"/>
                  </a:rPr>
                  <a:t>G</a:t>
                </a:r>
                <a:r>
                  <a:rPr lang="en-US" altLang="zh-CN" sz="2399" baseline="-25000" dirty="0">
                    <a:latin typeface="微软雅黑"/>
                    <a:ea typeface="微软雅黑"/>
                  </a:rPr>
                  <a:t>1</a:t>
                </a:r>
                <a:r>
                  <a:rPr lang="en-US" altLang="zh-CN" sz="2399" dirty="0">
                    <a:latin typeface="微软雅黑"/>
                    <a:ea typeface="微软雅黑"/>
                  </a:rPr>
                  <a:t>=(P</a:t>
                </a:r>
                <a:r>
                  <a:rPr lang="zh-CN" altLang="zh-CN" sz="2399" dirty="0">
                    <a:latin typeface="微软雅黑"/>
                    <a:ea typeface="微软雅黑"/>
                  </a:rPr>
                  <a:t>∧</a:t>
                </a:r>
                <a14:m>
                  <m:oMath xmlns:m="http://schemas.openxmlformats.org/officeDocument/2006/math">
                    <m:r>
                      <a:rPr lang="en-US" altLang="zh-CN" sz="2399">
                        <a:latin typeface="Cambria Math" panose="02040503050406030204" pitchFamily="18" charset="0"/>
                        <a:ea typeface="+mn-ea"/>
                      </a:rPr>
                      <m:t>¬</m:t>
                    </m:r>
                  </m:oMath>
                </a14:m>
                <a:r>
                  <a:rPr lang="en-US" altLang="zh-CN" sz="2399" dirty="0">
                    <a:latin typeface="微软雅黑"/>
                    <a:ea typeface="微软雅黑"/>
                  </a:rPr>
                  <a:t>Q)→P</a:t>
                </a:r>
                <a:r>
                  <a:rPr lang="zh-CN" altLang="zh-CN" sz="2399" dirty="0">
                    <a:latin typeface="微软雅黑"/>
                    <a:ea typeface="微软雅黑"/>
                  </a:rPr>
                  <a:t>，</a:t>
                </a:r>
                <a:r>
                  <a:rPr lang="en-US" altLang="zh-CN" sz="2399" dirty="0">
                    <a:latin typeface="微软雅黑"/>
                    <a:ea typeface="微软雅黑"/>
                  </a:rPr>
                  <a:t>G</a:t>
                </a:r>
                <a:r>
                  <a:rPr lang="en-US" altLang="zh-CN" sz="2399" baseline="-25000" dirty="0">
                    <a:latin typeface="微软雅黑"/>
                    <a:ea typeface="微软雅黑"/>
                  </a:rPr>
                  <a:t>2</a:t>
                </a:r>
                <a:r>
                  <a:rPr lang="en-US" altLang="zh-CN" sz="2399" dirty="0">
                    <a:latin typeface="微软雅黑"/>
                    <a:ea typeface="微软雅黑"/>
                  </a:rPr>
                  <a:t>=(Q→P)</a:t>
                </a:r>
                <a:r>
                  <a:rPr lang="zh-CN" altLang="zh-CN" sz="2399" dirty="0">
                    <a:latin typeface="微软雅黑"/>
                    <a:ea typeface="微软雅黑"/>
                  </a:rPr>
                  <a:t>∧</a:t>
                </a:r>
                <a:r>
                  <a:rPr lang="en-US" altLang="zh-CN" sz="2399" dirty="0">
                    <a:latin typeface="微软雅黑"/>
                    <a:ea typeface="微软雅黑"/>
                  </a:rPr>
                  <a:t>Q</a:t>
                </a:r>
                <a:r>
                  <a:rPr lang="zh-CN" altLang="zh-CN" sz="2399" dirty="0">
                    <a:latin typeface="微软雅黑"/>
                    <a:ea typeface="微软雅黑"/>
                  </a:rPr>
                  <a:t>，</a:t>
                </a:r>
                <a:r>
                  <a:rPr lang="en-US" altLang="zh-CN" sz="2399" dirty="0">
                    <a:latin typeface="微软雅黑"/>
                    <a:ea typeface="微软雅黑"/>
                  </a:rPr>
                  <a:t>G</a:t>
                </a:r>
                <a:r>
                  <a:rPr lang="en-US" altLang="zh-CN" sz="2399" baseline="-25000" dirty="0">
                    <a:latin typeface="微软雅黑"/>
                    <a:ea typeface="微软雅黑"/>
                  </a:rPr>
                  <a:t>3</a:t>
                </a:r>
                <a:r>
                  <a:rPr lang="en-US" altLang="zh-CN" sz="2399" dirty="0">
                    <a:latin typeface="微软雅黑"/>
                    <a:ea typeface="微软雅黑"/>
                  </a:rPr>
                  <a:t>=(</a:t>
                </a:r>
                <a14:m>
                  <m:oMath xmlns:m="http://schemas.openxmlformats.org/officeDocument/2006/math">
                    <m:r>
                      <a:rPr lang="en-US" altLang="zh-CN" sz="2399">
                        <a:latin typeface="Cambria Math" panose="02040503050406030204" pitchFamily="18" charset="0"/>
                        <a:ea typeface="+mn-ea"/>
                      </a:rPr>
                      <m:t>¬</m:t>
                    </m:r>
                  </m:oMath>
                </a14:m>
                <a:r>
                  <a:rPr lang="en-US" altLang="zh-CN" sz="2399" dirty="0">
                    <a:latin typeface="微软雅黑"/>
                    <a:ea typeface="微软雅黑"/>
                  </a:rPr>
                  <a:t>P</a:t>
                </a:r>
                <a:r>
                  <a:rPr lang="zh-CN" altLang="zh-CN" sz="2399" dirty="0">
                    <a:latin typeface="微软雅黑"/>
                    <a:ea typeface="微软雅黑"/>
                  </a:rPr>
                  <a:t>∨</a:t>
                </a:r>
                <a:r>
                  <a:rPr lang="en-US" altLang="zh-CN" sz="2399" dirty="0">
                    <a:latin typeface="微软雅黑"/>
                    <a:ea typeface="微软雅黑"/>
                  </a:rPr>
                  <a:t>Q)</a:t>
                </a:r>
                <a14:m>
                  <m:oMath xmlns:m="http://schemas.openxmlformats.org/officeDocument/2006/math">
                    <m:r>
                      <a:rPr lang="en-US" altLang="zh-CN" sz="2399">
                        <a:latin typeface="Cambria Math" panose="02040503050406030204" pitchFamily="18" charset="0"/>
                        <a:ea typeface="+mn-ea"/>
                      </a:rPr>
                      <m:t>↔¬</m:t>
                    </m:r>
                  </m:oMath>
                </a14:m>
                <a:r>
                  <a:rPr lang="en-US" altLang="zh-CN" sz="2399" dirty="0">
                    <a:latin typeface="微软雅黑"/>
                    <a:ea typeface="微软雅黑"/>
                  </a:rPr>
                  <a:t>(P→Q)</a:t>
                </a:r>
                <a:r>
                  <a:rPr lang="zh-CN" altLang="zh-CN" sz="2399" dirty="0">
                    <a:latin typeface="微软雅黑"/>
                    <a:ea typeface="微软雅黑"/>
                  </a:rPr>
                  <a:t>。</a:t>
                </a:r>
              </a:p>
            </p:txBody>
          </p:sp>
        </mc:Choice>
        <mc:Fallback xmlns="">
          <p:sp>
            <p:nvSpPr>
              <p:cNvPr id="48164" name="Text Box 49">
                <a:extLst>
                  <a:ext uri="{FF2B5EF4-FFF2-40B4-BE49-F238E27FC236}">
                    <a16:creationId xmlns:a16="http://schemas.microsoft.com/office/drawing/2014/main" id="{2987C9CA-1835-4B17-991D-88B65F3BF2FB}"/>
                  </a:ext>
                </a:extLst>
              </p:cNvPr>
              <p:cNvSpPr txBox="1">
                <a:spLocks noRot="1" noChangeAspect="1" noMove="1" noResize="1" noEditPoints="1" noAdjustHandles="1" noChangeArrowheads="1" noChangeShapeType="1" noTextEdit="1"/>
              </p:cNvSpPr>
              <p:nvPr/>
            </p:nvSpPr>
            <p:spPr bwMode="auto">
              <a:xfrm>
                <a:off x="309650" y="1056824"/>
                <a:ext cx="11350517" cy="1134726"/>
              </a:xfrm>
              <a:prstGeom prst="rect">
                <a:avLst/>
              </a:prstGeom>
              <a:blipFill>
                <a:blip r:embed="rId6"/>
                <a:stretch>
                  <a:fillRect l="-859" r="-3545" b="-106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线形标注 2 2">
            <a:extLst>
              <a:ext uri="{FF2B5EF4-FFF2-40B4-BE49-F238E27FC236}">
                <a16:creationId xmlns:a16="http://schemas.microsoft.com/office/drawing/2014/main" id="{0EB12ABE-0AD2-4DBD-A85F-E29765968841}"/>
              </a:ext>
            </a:extLst>
          </p:cNvPr>
          <p:cNvSpPr/>
          <p:nvPr/>
        </p:nvSpPr>
        <p:spPr bwMode="auto">
          <a:xfrm>
            <a:off x="3756797" y="6085655"/>
            <a:ext cx="1727101" cy="374629"/>
          </a:xfrm>
          <a:prstGeom prst="borderCallout2">
            <a:avLst>
              <a:gd name="adj1" fmla="val 18750"/>
              <a:gd name="adj2" fmla="val -8333"/>
              <a:gd name="adj3" fmla="val 18750"/>
              <a:gd name="adj4" fmla="val -16667"/>
              <a:gd name="adj5" fmla="val -615815"/>
              <a:gd name="adj6" fmla="val 3862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defTabSz="1219261">
              <a:defRPr/>
            </a:pPr>
            <a:r>
              <a:rPr lang="zh-CN" altLang="en-US" sz="2399" b="1" dirty="0">
                <a:solidFill>
                  <a:srgbClr val="0000FF"/>
                </a:solidFill>
                <a:latin typeface="Arial"/>
                <a:ea typeface="微软雅黑"/>
              </a:rPr>
              <a:t>永真公式</a:t>
            </a:r>
          </a:p>
        </p:txBody>
      </p:sp>
      <p:sp>
        <p:nvSpPr>
          <p:cNvPr id="8" name="线形标注 2 7">
            <a:extLst>
              <a:ext uri="{FF2B5EF4-FFF2-40B4-BE49-F238E27FC236}">
                <a16:creationId xmlns:a16="http://schemas.microsoft.com/office/drawing/2014/main" id="{05531FFD-79B3-405E-BC1B-96754679D5E4}"/>
              </a:ext>
            </a:extLst>
          </p:cNvPr>
          <p:cNvSpPr/>
          <p:nvPr/>
        </p:nvSpPr>
        <p:spPr bwMode="auto">
          <a:xfrm>
            <a:off x="9146295" y="6077592"/>
            <a:ext cx="1728687" cy="373041"/>
          </a:xfrm>
          <a:prstGeom prst="borderCallout2">
            <a:avLst>
              <a:gd name="adj1" fmla="val 18750"/>
              <a:gd name="adj2" fmla="val -8333"/>
              <a:gd name="adj3" fmla="val 18750"/>
              <a:gd name="adj4" fmla="val -16667"/>
              <a:gd name="adj5" fmla="val -615815"/>
              <a:gd name="adj6" fmla="val 3862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defTabSz="1219261">
              <a:defRPr/>
            </a:pPr>
            <a:r>
              <a:rPr lang="zh-CN" altLang="en-US" sz="2399" b="1" dirty="0">
                <a:solidFill>
                  <a:srgbClr val="0000FF"/>
                </a:solidFill>
                <a:latin typeface="Arial"/>
                <a:ea typeface="微软雅黑"/>
              </a:rPr>
              <a:t>永假公式</a:t>
            </a:r>
          </a:p>
        </p:txBody>
      </p:sp>
      <p:sp>
        <p:nvSpPr>
          <p:cNvPr id="9" name="线形标注 2 8">
            <a:extLst>
              <a:ext uri="{FF2B5EF4-FFF2-40B4-BE49-F238E27FC236}">
                <a16:creationId xmlns:a16="http://schemas.microsoft.com/office/drawing/2014/main" id="{8BB93707-182A-47E4-B7F9-A58D886FBCBE}"/>
              </a:ext>
            </a:extLst>
          </p:cNvPr>
          <p:cNvSpPr/>
          <p:nvPr/>
        </p:nvSpPr>
        <p:spPr bwMode="auto">
          <a:xfrm>
            <a:off x="6349615" y="6085655"/>
            <a:ext cx="2089029" cy="374629"/>
          </a:xfrm>
          <a:prstGeom prst="borderCallout2">
            <a:avLst>
              <a:gd name="adj1" fmla="val 18750"/>
              <a:gd name="adj2" fmla="val -8333"/>
              <a:gd name="adj3" fmla="val 18750"/>
              <a:gd name="adj4" fmla="val -16667"/>
              <a:gd name="adj5" fmla="val -615815"/>
              <a:gd name="adj6" fmla="val 3862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defTabSz="1219261">
              <a:defRPr/>
            </a:pPr>
            <a:r>
              <a:rPr lang="zh-CN" altLang="en-US" sz="2399" b="1" dirty="0">
                <a:solidFill>
                  <a:srgbClr val="0000FF"/>
                </a:solidFill>
                <a:latin typeface="Arial"/>
                <a:ea typeface="微软雅黑"/>
              </a:rPr>
              <a:t>可满足公式</a:t>
            </a: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A4F6E1A7-4AAB-492E-8BB5-98E503D6CCA8}"/>
                  </a:ext>
                </a:extLst>
              </p:cNvPr>
              <p:cNvGraphicFramePr>
                <a:graphicFrameLocks noGrp="1"/>
              </p:cNvGraphicFramePr>
              <p:nvPr>
                <p:extLst/>
              </p:nvPr>
            </p:nvGraphicFramePr>
            <p:xfrm>
              <a:off x="1123895" y="3105484"/>
              <a:ext cx="10512559" cy="1829225"/>
            </p:xfrm>
            <a:graphic>
              <a:graphicData uri="http://schemas.openxmlformats.org/drawingml/2006/table">
                <a:tbl>
                  <a:tblPr>
                    <a:tableStyleId>{5C22544A-7EE6-4342-B048-85BDC9FD1C3A}</a:tableStyleId>
                  </a:tblPr>
                  <a:tblGrid>
                    <a:gridCol w="1114193">
                      <a:extLst>
                        <a:ext uri="{9D8B030D-6E8A-4147-A177-3AD203B41FA5}">
                          <a16:colId xmlns:a16="http://schemas.microsoft.com/office/drawing/2014/main" val="2761090612"/>
                        </a:ext>
                      </a:extLst>
                    </a:gridCol>
                    <a:gridCol w="2877872">
                      <a:extLst>
                        <a:ext uri="{9D8B030D-6E8A-4147-A177-3AD203B41FA5}">
                          <a16:colId xmlns:a16="http://schemas.microsoft.com/office/drawing/2014/main" val="312339797"/>
                        </a:ext>
                      </a:extLst>
                    </a:gridCol>
                    <a:gridCol w="2491839">
                      <a:extLst>
                        <a:ext uri="{9D8B030D-6E8A-4147-A177-3AD203B41FA5}">
                          <a16:colId xmlns:a16="http://schemas.microsoft.com/office/drawing/2014/main" val="1274264121"/>
                        </a:ext>
                      </a:extLst>
                    </a:gridCol>
                    <a:gridCol w="4028655">
                      <a:extLst>
                        <a:ext uri="{9D8B030D-6E8A-4147-A177-3AD203B41FA5}">
                          <a16:colId xmlns:a16="http://schemas.microsoft.com/office/drawing/2014/main" val="2692206638"/>
                        </a:ext>
                      </a:extLst>
                    </a:gridCol>
                  </a:tblGrid>
                  <a:tr h="365845">
                    <a:tc>
                      <a:txBody>
                        <a:bodyPr/>
                        <a:lstStyle/>
                        <a:p>
                          <a:pPr algn="just">
                            <a:spcAft>
                              <a:spcPts val="0"/>
                            </a:spcAft>
                          </a:pPr>
                          <a:r>
                            <a:rPr lang="en-US" sz="2400" b="1" kern="100">
                              <a:effectLst/>
                              <a:latin typeface="+mn-ea"/>
                              <a:ea typeface="+mn-ea"/>
                            </a:rPr>
                            <a:t>P  Q</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0">
                              <a:effectLst/>
                              <a:latin typeface="+mn-ea"/>
                              <a:ea typeface="+mn-ea"/>
                            </a:rPr>
                            <a:t>G</a:t>
                          </a:r>
                          <a:r>
                            <a:rPr lang="en-US" sz="2400" b="1" kern="0" baseline="-25000">
                              <a:effectLst/>
                              <a:latin typeface="+mn-ea"/>
                              <a:ea typeface="+mn-ea"/>
                            </a:rPr>
                            <a:t>1</a:t>
                          </a:r>
                          <a:r>
                            <a:rPr lang="en-US" sz="2400" b="1" kern="0">
                              <a:effectLst/>
                              <a:latin typeface="+mn-ea"/>
                              <a:ea typeface="+mn-ea"/>
                            </a:rPr>
                            <a:t>=(</a:t>
                          </a:r>
                          <a:r>
                            <a:rPr lang="en-US" sz="2400" b="1" kern="100">
                              <a:effectLst/>
                              <a:latin typeface="+mn-ea"/>
                              <a:ea typeface="+mn-ea"/>
                            </a:rPr>
                            <a:t>P</a:t>
                          </a:r>
                          <a:r>
                            <a:rPr lang="zh-CN" sz="2400" b="1" kern="0">
                              <a:effectLst/>
                              <a:latin typeface="+mn-ea"/>
                              <a:ea typeface="+mn-ea"/>
                            </a:rPr>
                            <a:t>∧</a:t>
                          </a:r>
                          <a14:m>
                            <m:oMath xmlns:m="http://schemas.openxmlformats.org/officeDocument/2006/math">
                              <m:r>
                                <a:rPr lang="en-US" sz="2400" b="1" kern="0" smtClean="0">
                                  <a:effectLst/>
                                  <a:latin typeface="Cambria Math" panose="02040503050406030204" pitchFamily="18" charset="0"/>
                                  <a:ea typeface="+mn-ea"/>
                                </a:rPr>
                                <m:t>¬</m:t>
                              </m:r>
                            </m:oMath>
                          </a14:m>
                          <a:r>
                            <a:rPr lang="en-US" sz="2400" b="1" kern="0">
                              <a:effectLst/>
                              <a:latin typeface="+mn-ea"/>
                              <a:ea typeface="+mn-ea"/>
                            </a:rPr>
                            <a:t>Q)→P</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0">
                              <a:effectLst/>
                              <a:latin typeface="+mn-ea"/>
                              <a:ea typeface="+mn-ea"/>
                            </a:rPr>
                            <a:t>G</a:t>
                          </a:r>
                          <a:r>
                            <a:rPr lang="en-US" sz="2400" b="1" kern="0" baseline="-25000">
                              <a:effectLst/>
                              <a:latin typeface="+mn-ea"/>
                              <a:ea typeface="+mn-ea"/>
                            </a:rPr>
                            <a:t>2</a:t>
                          </a:r>
                          <a:r>
                            <a:rPr lang="en-US" sz="2400" b="1" kern="0">
                              <a:effectLst/>
                              <a:latin typeface="+mn-ea"/>
                              <a:ea typeface="+mn-ea"/>
                            </a:rPr>
                            <a:t>=(Q→P)</a:t>
                          </a:r>
                          <a:r>
                            <a:rPr lang="zh-CN" sz="2400" b="1" kern="0">
                              <a:effectLst/>
                              <a:latin typeface="+mn-ea"/>
                              <a:ea typeface="+mn-ea"/>
                            </a:rPr>
                            <a:t>∧</a:t>
                          </a:r>
                          <a:r>
                            <a:rPr lang="en-US" sz="2400" b="1" kern="0">
                              <a:effectLst/>
                              <a:latin typeface="+mn-ea"/>
                              <a:ea typeface="+mn-ea"/>
                            </a:rPr>
                            <a:t>Q</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0">
                              <a:effectLst/>
                              <a:latin typeface="+mn-ea"/>
                              <a:ea typeface="+mn-ea"/>
                            </a:rPr>
                            <a:t>G</a:t>
                          </a:r>
                          <a:r>
                            <a:rPr lang="en-US" sz="2400" b="1" kern="0" baseline="-25000">
                              <a:effectLst/>
                              <a:latin typeface="+mn-ea"/>
                              <a:ea typeface="+mn-ea"/>
                            </a:rPr>
                            <a:t>3</a:t>
                          </a:r>
                          <a:r>
                            <a:rPr lang="en-US" sz="2400" b="1" kern="0">
                              <a:effectLst/>
                              <a:latin typeface="+mn-ea"/>
                              <a:ea typeface="+mn-ea"/>
                            </a:rPr>
                            <a:t>=(</a:t>
                          </a:r>
                          <a14:m>
                            <m:oMath xmlns:m="http://schemas.openxmlformats.org/officeDocument/2006/math">
                              <m:r>
                                <a:rPr lang="en-US" sz="2400" b="1" kern="0" smtClean="0">
                                  <a:effectLst/>
                                  <a:latin typeface="Cambria Math" panose="02040503050406030204" pitchFamily="18" charset="0"/>
                                  <a:ea typeface="+mn-ea"/>
                                </a:rPr>
                                <m:t>¬</m:t>
                              </m:r>
                            </m:oMath>
                          </a14:m>
                          <a:r>
                            <a:rPr lang="en-US" sz="2400" b="1" kern="100">
                              <a:effectLst/>
                              <a:latin typeface="+mn-ea"/>
                              <a:ea typeface="+mn-ea"/>
                            </a:rPr>
                            <a:t>P</a:t>
                          </a:r>
                          <a:r>
                            <a:rPr lang="zh-CN" sz="2400" b="1" kern="0">
                              <a:effectLst/>
                              <a:latin typeface="+mn-ea"/>
                              <a:ea typeface="+mn-ea"/>
                            </a:rPr>
                            <a:t>∨</a:t>
                          </a:r>
                          <a:r>
                            <a:rPr lang="en-US" sz="2400" b="1" kern="100">
                              <a:effectLst/>
                              <a:latin typeface="+mn-ea"/>
                              <a:ea typeface="+mn-ea"/>
                            </a:rPr>
                            <a:t>Q)</a:t>
                          </a:r>
                          <a14:m>
                            <m:oMath xmlns:m="http://schemas.openxmlformats.org/officeDocument/2006/math">
                              <m:r>
                                <a:rPr lang="en-US" sz="2400" b="1" kern="100" smtClean="0">
                                  <a:effectLst/>
                                  <a:latin typeface="Cambria Math" panose="02040503050406030204" pitchFamily="18" charset="0"/>
                                  <a:ea typeface="+mn-ea"/>
                                </a:rPr>
                                <m:t>↔</m:t>
                              </m:r>
                              <m:r>
                                <a:rPr lang="en-US" sz="2400" b="1" kern="0" smtClean="0">
                                  <a:effectLst/>
                                  <a:latin typeface="Cambria Math" panose="02040503050406030204" pitchFamily="18" charset="0"/>
                                  <a:ea typeface="+mn-ea"/>
                                </a:rPr>
                                <m:t>¬</m:t>
                              </m:r>
                            </m:oMath>
                          </a14:m>
                          <a:r>
                            <a:rPr lang="en-US" sz="2400" b="1" kern="100">
                              <a:effectLst/>
                              <a:latin typeface="+mn-ea"/>
                              <a:ea typeface="+mn-ea"/>
                            </a:rPr>
                            <a:t>(P→Q)</a:t>
                          </a:r>
                          <a:endParaRPr lang="zh-CN" sz="2400" b="1" kern="10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37615107"/>
                      </a:ext>
                    </a:extLst>
                  </a:tr>
                  <a:tr h="365845">
                    <a:tc>
                      <a:txBody>
                        <a:bodyPr/>
                        <a:lstStyle/>
                        <a:p>
                          <a:pPr algn="just">
                            <a:spcAft>
                              <a:spcPts val="0"/>
                            </a:spcAft>
                          </a:pPr>
                          <a:r>
                            <a:rPr lang="en-US" sz="2400" b="1" kern="100">
                              <a:effectLst/>
                              <a:latin typeface="+mn-ea"/>
                              <a:ea typeface="+mn-ea"/>
                            </a:rPr>
                            <a:t>0  0</a:t>
                          </a:r>
                          <a:endParaRPr lang="zh-CN" sz="2400" b="1" kern="100">
                            <a:effectLst/>
                            <a:latin typeface="+mn-ea"/>
                            <a:ea typeface="+mn-ea"/>
                            <a:cs typeface="黑体" panose="02010609060101010101" pitchFamily="49" charset="-122"/>
                          </a:endParaRPr>
                        </a:p>
                      </a:txBody>
                      <a:tcPr marL="17775" marR="17775" marT="0" marB="0"/>
                    </a:tc>
                    <a:tc>
                      <a:txBody>
                        <a:bodyPr/>
                        <a:lstStyle/>
                        <a:p>
                          <a:pPr indent="57150" algn="just">
                            <a:spcAft>
                              <a:spcPts val="0"/>
                            </a:spcAft>
                            <a:tabLst>
                              <a:tab pos="433705" algn="l"/>
                            </a:tabLst>
                          </a:pPr>
                          <a:r>
                            <a:rPr lang="en-US" sz="2400" b="1" kern="100" dirty="0">
                              <a:effectLst/>
                              <a:latin typeface="+mn-ea"/>
                              <a:ea typeface="+mn-ea"/>
                            </a:rPr>
                            <a:t>         0  1    1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22860" algn="just">
                            <a:spcAft>
                              <a:spcPts val="0"/>
                            </a:spcAft>
                          </a:pPr>
                          <a:r>
                            <a:rPr lang="en-US" sz="2400" b="1" kern="100" dirty="0">
                              <a:effectLst/>
                              <a:latin typeface="+mn-ea"/>
                              <a:ea typeface="+mn-ea"/>
                            </a:rPr>
                            <a:t>           1    0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342900" algn="just">
                            <a:spcAft>
                              <a:spcPts val="0"/>
                            </a:spcAft>
                          </a:pPr>
                          <a:r>
                            <a:rPr lang="en-US" sz="2400" b="1" kern="100" dirty="0">
                              <a:effectLst/>
                              <a:latin typeface="+mn-ea"/>
                              <a:ea typeface="+mn-ea"/>
                            </a:rPr>
                            <a:t>     1  1     0  0   1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1145046620"/>
                      </a:ext>
                    </a:extLst>
                  </a:tr>
                  <a:tr h="365845">
                    <a:tc>
                      <a:txBody>
                        <a:bodyPr/>
                        <a:lstStyle/>
                        <a:p>
                          <a:pPr algn="just">
                            <a:spcAft>
                              <a:spcPts val="0"/>
                            </a:spcAft>
                          </a:pPr>
                          <a:r>
                            <a:rPr lang="en-US" sz="2400" b="1" kern="100">
                              <a:effectLst/>
                              <a:latin typeface="+mn-ea"/>
                              <a:ea typeface="+mn-ea"/>
                            </a:rPr>
                            <a:t>0  1</a:t>
                          </a:r>
                          <a:endParaRPr lang="zh-CN" sz="2400" b="1" kern="100">
                            <a:effectLst/>
                            <a:latin typeface="+mn-ea"/>
                            <a:ea typeface="+mn-ea"/>
                            <a:cs typeface="黑体" panose="02010609060101010101" pitchFamily="49" charset="-122"/>
                          </a:endParaRPr>
                        </a:p>
                      </a:txBody>
                      <a:tcPr marL="17775" marR="17775" marT="0" marB="0"/>
                    </a:tc>
                    <a:tc>
                      <a:txBody>
                        <a:bodyPr/>
                        <a:lstStyle/>
                        <a:p>
                          <a:pPr indent="57150" algn="just">
                            <a:spcAft>
                              <a:spcPts val="0"/>
                            </a:spcAft>
                            <a:tabLst>
                              <a:tab pos="433705" algn="l"/>
                            </a:tabLst>
                          </a:pPr>
                          <a:r>
                            <a:rPr lang="en-US" sz="2400" b="1" kern="100" dirty="0">
                              <a:effectLst/>
                              <a:latin typeface="+mn-ea"/>
                              <a:ea typeface="+mn-ea"/>
                            </a:rPr>
                            <a:t>         0  0    1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22860" algn="just">
                            <a:spcAft>
                              <a:spcPts val="0"/>
                            </a:spcAft>
                          </a:pPr>
                          <a:r>
                            <a:rPr lang="en-US" sz="2400" b="1" kern="100" dirty="0">
                              <a:effectLst/>
                              <a:latin typeface="+mn-ea"/>
                              <a:ea typeface="+mn-ea"/>
                            </a:rPr>
                            <a:t>           0    0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342900" algn="just">
                            <a:spcAft>
                              <a:spcPts val="0"/>
                            </a:spcAft>
                          </a:pPr>
                          <a:r>
                            <a:rPr lang="en-US" sz="2400" b="1" kern="100" dirty="0">
                              <a:effectLst/>
                              <a:latin typeface="+mn-ea"/>
                              <a:ea typeface="+mn-ea"/>
                            </a:rPr>
                            <a:t>     1  1     0  0   1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1028926596"/>
                      </a:ext>
                    </a:extLst>
                  </a:tr>
                  <a:tr h="365845">
                    <a:tc>
                      <a:txBody>
                        <a:bodyPr/>
                        <a:lstStyle/>
                        <a:p>
                          <a:pPr algn="just">
                            <a:spcAft>
                              <a:spcPts val="0"/>
                            </a:spcAft>
                          </a:pPr>
                          <a:r>
                            <a:rPr lang="en-US" sz="2400" b="1" kern="100">
                              <a:effectLst/>
                              <a:latin typeface="+mn-ea"/>
                              <a:ea typeface="+mn-ea"/>
                            </a:rPr>
                            <a:t>1  0</a:t>
                          </a:r>
                          <a:endParaRPr lang="zh-CN" sz="2400" b="1" kern="100">
                            <a:effectLst/>
                            <a:latin typeface="+mn-ea"/>
                            <a:ea typeface="+mn-ea"/>
                            <a:cs typeface="黑体" panose="02010609060101010101" pitchFamily="49" charset="-122"/>
                          </a:endParaRPr>
                        </a:p>
                      </a:txBody>
                      <a:tcPr marL="17775" marR="17775" marT="0" marB="0"/>
                    </a:tc>
                    <a:tc>
                      <a:txBody>
                        <a:bodyPr/>
                        <a:lstStyle/>
                        <a:p>
                          <a:pPr indent="57150" algn="just">
                            <a:spcAft>
                              <a:spcPts val="0"/>
                            </a:spcAft>
                            <a:tabLst>
                              <a:tab pos="433705" algn="l"/>
                            </a:tabLst>
                          </a:pPr>
                          <a:r>
                            <a:rPr lang="en-US" sz="2400" b="1" kern="100" dirty="0">
                              <a:effectLst/>
                              <a:latin typeface="+mn-ea"/>
                              <a:ea typeface="+mn-ea"/>
                            </a:rPr>
                            <a:t>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22860" algn="just">
                            <a:spcAft>
                              <a:spcPts val="0"/>
                            </a:spcAft>
                          </a:pPr>
                          <a:r>
                            <a:rPr lang="en-US" sz="2400" b="1" kern="100" dirty="0">
                              <a:effectLst/>
                              <a:latin typeface="+mn-ea"/>
                              <a:ea typeface="+mn-ea"/>
                            </a:rPr>
                            <a:t>           1    0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342900" algn="just">
                            <a:spcAft>
                              <a:spcPts val="0"/>
                            </a:spcAft>
                          </a:pPr>
                          <a:r>
                            <a:rPr lang="en-US" sz="2400" b="1" kern="100" dirty="0">
                              <a:effectLst/>
                              <a:latin typeface="+mn-ea"/>
                              <a:ea typeface="+mn-ea"/>
                            </a:rPr>
                            <a:t>     0  0     0  1   0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1740566051"/>
                      </a:ext>
                    </a:extLst>
                  </a:tr>
                  <a:tr h="365845">
                    <a:tc>
                      <a:txBody>
                        <a:bodyPr/>
                        <a:lstStyle/>
                        <a:p>
                          <a:pPr algn="just">
                            <a:spcAft>
                              <a:spcPts val="0"/>
                            </a:spcAft>
                          </a:pPr>
                          <a:r>
                            <a:rPr lang="en-US" sz="2400" b="1" kern="100">
                              <a:effectLst/>
                              <a:latin typeface="+mn-ea"/>
                              <a:ea typeface="+mn-ea"/>
                            </a:rPr>
                            <a:t>1  1</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tabLst>
                              <a:tab pos="433705" algn="l"/>
                            </a:tabLst>
                          </a:pPr>
                          <a:r>
                            <a:rPr lang="en-US" sz="2400" b="1" kern="100" dirty="0">
                              <a:effectLst/>
                              <a:latin typeface="+mn-ea"/>
                              <a:ea typeface="+mn-ea"/>
                            </a:rPr>
                            <a:t>0  0    1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22860" algn="just">
                            <a:spcAft>
                              <a:spcPts val="0"/>
                            </a:spcAft>
                          </a:pPr>
                          <a:r>
                            <a:rPr lang="en-US" sz="2400" b="1" kern="100" dirty="0">
                              <a:effectLst/>
                              <a:latin typeface="+mn-ea"/>
                              <a:ea typeface="+mn-ea"/>
                            </a:rPr>
                            <a:t>           1    1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342900" algn="just">
                            <a:spcAft>
                              <a:spcPts val="0"/>
                            </a:spcAft>
                          </a:pPr>
                          <a:r>
                            <a:rPr lang="en-US" sz="2400" b="1" kern="100" dirty="0">
                              <a:effectLst/>
                              <a:latin typeface="+mn-ea"/>
                              <a:ea typeface="+mn-ea"/>
                            </a:rPr>
                            <a:t>     0  1     0  0   1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673723348"/>
                      </a:ext>
                    </a:extLst>
                  </a:tr>
                </a:tbl>
              </a:graphicData>
            </a:graphic>
          </p:graphicFrame>
        </mc:Choice>
        <mc:Fallback xmlns="">
          <p:graphicFrame>
            <p:nvGraphicFramePr>
              <p:cNvPr id="2" name="表格 1">
                <a:extLst>
                  <a:ext uri="{FF2B5EF4-FFF2-40B4-BE49-F238E27FC236}">
                    <a16:creationId xmlns:a16="http://schemas.microsoft.com/office/drawing/2014/main" id="{A4F6E1A7-4AAB-492E-8BB5-98E503D6CCA8}"/>
                  </a:ext>
                </a:extLst>
              </p:cNvPr>
              <p:cNvGraphicFramePr>
                <a:graphicFrameLocks noGrp="1"/>
              </p:cNvGraphicFramePr>
              <p:nvPr>
                <p:extLst/>
              </p:nvPr>
            </p:nvGraphicFramePr>
            <p:xfrm>
              <a:off x="1123895" y="3105484"/>
              <a:ext cx="10512559" cy="1829225"/>
            </p:xfrm>
            <a:graphic>
              <a:graphicData uri="http://schemas.openxmlformats.org/drawingml/2006/table">
                <a:tbl>
                  <a:tblPr>
                    <a:tableStyleId>{5C22544A-7EE6-4342-B048-85BDC9FD1C3A}</a:tableStyleId>
                  </a:tblPr>
                  <a:tblGrid>
                    <a:gridCol w="1114193">
                      <a:extLst>
                        <a:ext uri="{9D8B030D-6E8A-4147-A177-3AD203B41FA5}">
                          <a16:colId xmlns:a16="http://schemas.microsoft.com/office/drawing/2014/main" val="2761090612"/>
                        </a:ext>
                      </a:extLst>
                    </a:gridCol>
                    <a:gridCol w="2877872">
                      <a:extLst>
                        <a:ext uri="{9D8B030D-6E8A-4147-A177-3AD203B41FA5}">
                          <a16:colId xmlns:a16="http://schemas.microsoft.com/office/drawing/2014/main" val="312339797"/>
                        </a:ext>
                      </a:extLst>
                    </a:gridCol>
                    <a:gridCol w="2491839">
                      <a:extLst>
                        <a:ext uri="{9D8B030D-6E8A-4147-A177-3AD203B41FA5}">
                          <a16:colId xmlns:a16="http://schemas.microsoft.com/office/drawing/2014/main" val="1274264121"/>
                        </a:ext>
                      </a:extLst>
                    </a:gridCol>
                    <a:gridCol w="4028655">
                      <a:extLst>
                        <a:ext uri="{9D8B030D-6E8A-4147-A177-3AD203B41FA5}">
                          <a16:colId xmlns:a16="http://schemas.microsoft.com/office/drawing/2014/main" val="2692206638"/>
                        </a:ext>
                      </a:extLst>
                    </a:gridCol>
                  </a:tblGrid>
                  <a:tr h="365845">
                    <a:tc>
                      <a:txBody>
                        <a:bodyPr/>
                        <a:lstStyle/>
                        <a:p>
                          <a:pPr algn="just">
                            <a:spcAft>
                              <a:spcPts val="0"/>
                            </a:spcAft>
                          </a:pPr>
                          <a:r>
                            <a:rPr lang="en-US" sz="2400" b="1" kern="100">
                              <a:effectLst/>
                              <a:latin typeface="+mn-ea"/>
                              <a:ea typeface="+mn-ea"/>
                            </a:rPr>
                            <a:t>P  Q</a:t>
                          </a:r>
                          <a:endParaRPr lang="zh-CN" sz="2400" b="1" kern="100">
                            <a:effectLst/>
                            <a:latin typeface="+mn-ea"/>
                            <a:ea typeface="+mn-ea"/>
                            <a:cs typeface="黑体" panose="02010609060101010101" pitchFamily="49" charset="-122"/>
                          </a:endParaRPr>
                        </a:p>
                      </a:txBody>
                      <a:tcPr marL="17775" marR="17775" marT="0" marB="0"/>
                    </a:tc>
                    <a:tc>
                      <a:txBody>
                        <a:bodyPr/>
                        <a:lstStyle/>
                        <a:p>
                          <a:endParaRPr lang="zh-CN"/>
                        </a:p>
                      </a:txBody>
                      <a:tcPr marL="17775" marR="17775" marT="0" marB="0">
                        <a:blipFill>
                          <a:blip r:embed="rId7"/>
                          <a:stretch>
                            <a:fillRect l="-38983" t="-25000" r="-227119" b="-451667"/>
                          </a:stretch>
                        </a:blipFill>
                      </a:tcPr>
                    </a:tc>
                    <a:tc>
                      <a:txBody>
                        <a:bodyPr/>
                        <a:lstStyle/>
                        <a:p>
                          <a:pPr algn="just">
                            <a:spcAft>
                              <a:spcPts val="0"/>
                            </a:spcAft>
                          </a:pPr>
                          <a:r>
                            <a:rPr lang="en-US" sz="2400" b="1" kern="0">
                              <a:effectLst/>
                              <a:latin typeface="+mn-ea"/>
                              <a:ea typeface="+mn-ea"/>
                            </a:rPr>
                            <a:t>G</a:t>
                          </a:r>
                          <a:r>
                            <a:rPr lang="en-US" sz="2400" b="1" kern="0" baseline="-25000">
                              <a:effectLst/>
                              <a:latin typeface="+mn-ea"/>
                              <a:ea typeface="+mn-ea"/>
                            </a:rPr>
                            <a:t>2</a:t>
                          </a:r>
                          <a:r>
                            <a:rPr lang="en-US" sz="2400" b="1" kern="0">
                              <a:effectLst/>
                              <a:latin typeface="+mn-ea"/>
                              <a:ea typeface="+mn-ea"/>
                            </a:rPr>
                            <a:t>=(Q→P)</a:t>
                          </a:r>
                          <a:r>
                            <a:rPr lang="zh-CN" sz="2400" b="1" kern="0">
                              <a:effectLst/>
                              <a:latin typeface="+mn-ea"/>
                              <a:ea typeface="+mn-ea"/>
                            </a:rPr>
                            <a:t>∧</a:t>
                          </a:r>
                          <a:r>
                            <a:rPr lang="en-US" sz="2400" b="1" kern="0">
                              <a:effectLst/>
                              <a:latin typeface="+mn-ea"/>
                              <a:ea typeface="+mn-ea"/>
                            </a:rPr>
                            <a:t>Q</a:t>
                          </a:r>
                          <a:endParaRPr lang="zh-CN" sz="2400" b="1" kern="100">
                            <a:effectLst/>
                            <a:latin typeface="+mn-ea"/>
                            <a:ea typeface="+mn-ea"/>
                            <a:cs typeface="黑体" panose="02010609060101010101" pitchFamily="49" charset="-122"/>
                          </a:endParaRPr>
                        </a:p>
                      </a:txBody>
                      <a:tcPr marL="17775" marR="17775" marT="0" marB="0"/>
                    </a:tc>
                    <a:tc>
                      <a:txBody>
                        <a:bodyPr/>
                        <a:lstStyle/>
                        <a:p>
                          <a:endParaRPr lang="zh-CN"/>
                        </a:p>
                      </a:txBody>
                      <a:tcPr marL="17775" marR="17775" marT="0" marB="0">
                        <a:blipFill>
                          <a:blip r:embed="rId7"/>
                          <a:stretch>
                            <a:fillRect l="-161120" t="-25000" r="-303" b="-451667"/>
                          </a:stretch>
                        </a:blipFill>
                      </a:tcPr>
                    </a:tc>
                    <a:extLst>
                      <a:ext uri="{0D108BD9-81ED-4DB2-BD59-A6C34878D82A}">
                        <a16:rowId xmlns:a16="http://schemas.microsoft.com/office/drawing/2014/main" val="37615107"/>
                      </a:ext>
                    </a:extLst>
                  </a:tr>
                  <a:tr h="365845">
                    <a:tc>
                      <a:txBody>
                        <a:bodyPr/>
                        <a:lstStyle/>
                        <a:p>
                          <a:pPr algn="just">
                            <a:spcAft>
                              <a:spcPts val="0"/>
                            </a:spcAft>
                          </a:pPr>
                          <a:r>
                            <a:rPr lang="en-US" sz="2400" b="1" kern="100">
                              <a:effectLst/>
                              <a:latin typeface="+mn-ea"/>
                              <a:ea typeface="+mn-ea"/>
                            </a:rPr>
                            <a:t>0  0</a:t>
                          </a:r>
                          <a:endParaRPr lang="zh-CN" sz="2400" b="1" kern="100">
                            <a:effectLst/>
                            <a:latin typeface="+mn-ea"/>
                            <a:ea typeface="+mn-ea"/>
                            <a:cs typeface="黑体" panose="02010609060101010101" pitchFamily="49" charset="-122"/>
                          </a:endParaRPr>
                        </a:p>
                      </a:txBody>
                      <a:tcPr marL="17775" marR="17775" marT="0" marB="0"/>
                    </a:tc>
                    <a:tc>
                      <a:txBody>
                        <a:bodyPr/>
                        <a:lstStyle/>
                        <a:p>
                          <a:pPr indent="57150" algn="just">
                            <a:spcAft>
                              <a:spcPts val="0"/>
                            </a:spcAft>
                            <a:tabLst>
                              <a:tab pos="433705" algn="l"/>
                            </a:tabLst>
                          </a:pPr>
                          <a:r>
                            <a:rPr lang="en-US" sz="2400" b="1" kern="100" dirty="0">
                              <a:effectLst/>
                              <a:latin typeface="+mn-ea"/>
                              <a:ea typeface="+mn-ea"/>
                            </a:rPr>
                            <a:t>         0  1    1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22860" algn="just">
                            <a:spcAft>
                              <a:spcPts val="0"/>
                            </a:spcAft>
                          </a:pPr>
                          <a:r>
                            <a:rPr lang="en-US" sz="2400" b="1" kern="100" dirty="0">
                              <a:effectLst/>
                              <a:latin typeface="+mn-ea"/>
                              <a:ea typeface="+mn-ea"/>
                            </a:rPr>
                            <a:t>           1    0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342900" algn="just">
                            <a:spcAft>
                              <a:spcPts val="0"/>
                            </a:spcAft>
                          </a:pPr>
                          <a:r>
                            <a:rPr lang="en-US" sz="2400" b="1" kern="100" dirty="0">
                              <a:effectLst/>
                              <a:latin typeface="+mn-ea"/>
                              <a:ea typeface="+mn-ea"/>
                            </a:rPr>
                            <a:t>     1  1     0  0   1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1145046620"/>
                      </a:ext>
                    </a:extLst>
                  </a:tr>
                  <a:tr h="365845">
                    <a:tc>
                      <a:txBody>
                        <a:bodyPr/>
                        <a:lstStyle/>
                        <a:p>
                          <a:pPr algn="just">
                            <a:spcAft>
                              <a:spcPts val="0"/>
                            </a:spcAft>
                          </a:pPr>
                          <a:r>
                            <a:rPr lang="en-US" sz="2400" b="1" kern="100">
                              <a:effectLst/>
                              <a:latin typeface="+mn-ea"/>
                              <a:ea typeface="+mn-ea"/>
                            </a:rPr>
                            <a:t>0  1</a:t>
                          </a:r>
                          <a:endParaRPr lang="zh-CN" sz="2400" b="1" kern="100">
                            <a:effectLst/>
                            <a:latin typeface="+mn-ea"/>
                            <a:ea typeface="+mn-ea"/>
                            <a:cs typeface="黑体" panose="02010609060101010101" pitchFamily="49" charset="-122"/>
                          </a:endParaRPr>
                        </a:p>
                      </a:txBody>
                      <a:tcPr marL="17775" marR="17775" marT="0" marB="0"/>
                    </a:tc>
                    <a:tc>
                      <a:txBody>
                        <a:bodyPr/>
                        <a:lstStyle/>
                        <a:p>
                          <a:pPr indent="57150" algn="just">
                            <a:spcAft>
                              <a:spcPts val="0"/>
                            </a:spcAft>
                            <a:tabLst>
                              <a:tab pos="433705" algn="l"/>
                            </a:tabLst>
                          </a:pPr>
                          <a:r>
                            <a:rPr lang="en-US" sz="2400" b="1" kern="100" dirty="0">
                              <a:effectLst/>
                              <a:latin typeface="+mn-ea"/>
                              <a:ea typeface="+mn-ea"/>
                            </a:rPr>
                            <a:t>         0  0    1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22860" algn="just">
                            <a:spcAft>
                              <a:spcPts val="0"/>
                            </a:spcAft>
                          </a:pPr>
                          <a:r>
                            <a:rPr lang="en-US" sz="2400" b="1" kern="100" dirty="0">
                              <a:effectLst/>
                              <a:latin typeface="+mn-ea"/>
                              <a:ea typeface="+mn-ea"/>
                            </a:rPr>
                            <a:t>           0    0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342900" algn="just">
                            <a:spcAft>
                              <a:spcPts val="0"/>
                            </a:spcAft>
                          </a:pPr>
                          <a:r>
                            <a:rPr lang="en-US" sz="2400" b="1" kern="100" dirty="0">
                              <a:effectLst/>
                              <a:latin typeface="+mn-ea"/>
                              <a:ea typeface="+mn-ea"/>
                            </a:rPr>
                            <a:t>     1  1     0  0   1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1028926596"/>
                      </a:ext>
                    </a:extLst>
                  </a:tr>
                  <a:tr h="365845">
                    <a:tc>
                      <a:txBody>
                        <a:bodyPr/>
                        <a:lstStyle/>
                        <a:p>
                          <a:pPr algn="just">
                            <a:spcAft>
                              <a:spcPts val="0"/>
                            </a:spcAft>
                          </a:pPr>
                          <a:r>
                            <a:rPr lang="en-US" sz="2400" b="1" kern="100">
                              <a:effectLst/>
                              <a:latin typeface="+mn-ea"/>
                              <a:ea typeface="+mn-ea"/>
                            </a:rPr>
                            <a:t>1  0</a:t>
                          </a:r>
                          <a:endParaRPr lang="zh-CN" sz="2400" b="1" kern="100">
                            <a:effectLst/>
                            <a:latin typeface="+mn-ea"/>
                            <a:ea typeface="+mn-ea"/>
                            <a:cs typeface="黑体" panose="02010609060101010101" pitchFamily="49" charset="-122"/>
                          </a:endParaRPr>
                        </a:p>
                      </a:txBody>
                      <a:tcPr marL="17775" marR="17775" marT="0" marB="0"/>
                    </a:tc>
                    <a:tc>
                      <a:txBody>
                        <a:bodyPr/>
                        <a:lstStyle/>
                        <a:p>
                          <a:pPr indent="57150" algn="just">
                            <a:spcAft>
                              <a:spcPts val="0"/>
                            </a:spcAft>
                            <a:tabLst>
                              <a:tab pos="433705" algn="l"/>
                            </a:tabLst>
                          </a:pPr>
                          <a:r>
                            <a:rPr lang="en-US" sz="2400" b="1" kern="100" dirty="0">
                              <a:effectLst/>
                              <a:latin typeface="+mn-ea"/>
                              <a:ea typeface="+mn-ea"/>
                            </a:rPr>
                            <a:t>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22860" algn="just">
                            <a:spcAft>
                              <a:spcPts val="0"/>
                            </a:spcAft>
                          </a:pPr>
                          <a:r>
                            <a:rPr lang="en-US" sz="2400" b="1" kern="100" dirty="0">
                              <a:effectLst/>
                              <a:latin typeface="+mn-ea"/>
                              <a:ea typeface="+mn-ea"/>
                            </a:rPr>
                            <a:t>           1    0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342900" algn="just">
                            <a:spcAft>
                              <a:spcPts val="0"/>
                            </a:spcAft>
                          </a:pPr>
                          <a:r>
                            <a:rPr lang="en-US" sz="2400" b="1" kern="100" dirty="0">
                              <a:effectLst/>
                              <a:latin typeface="+mn-ea"/>
                              <a:ea typeface="+mn-ea"/>
                            </a:rPr>
                            <a:t>     0  0     0  1   0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1740566051"/>
                      </a:ext>
                    </a:extLst>
                  </a:tr>
                  <a:tr h="365845">
                    <a:tc>
                      <a:txBody>
                        <a:bodyPr/>
                        <a:lstStyle/>
                        <a:p>
                          <a:pPr algn="just">
                            <a:spcAft>
                              <a:spcPts val="0"/>
                            </a:spcAft>
                          </a:pPr>
                          <a:r>
                            <a:rPr lang="en-US" sz="2400" b="1" kern="100">
                              <a:effectLst/>
                              <a:latin typeface="+mn-ea"/>
                              <a:ea typeface="+mn-ea"/>
                            </a:rPr>
                            <a:t>1  1</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tabLst>
                              <a:tab pos="433705" algn="l"/>
                            </a:tabLst>
                          </a:pPr>
                          <a:r>
                            <a:rPr lang="en-US" sz="2400" b="1" kern="100" dirty="0">
                              <a:effectLst/>
                              <a:latin typeface="+mn-ea"/>
                              <a:ea typeface="+mn-ea"/>
                            </a:rPr>
                            <a:t>0  0    1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22860" algn="just">
                            <a:spcAft>
                              <a:spcPts val="0"/>
                            </a:spcAft>
                          </a:pPr>
                          <a:r>
                            <a:rPr lang="en-US" sz="2400" b="1" kern="100" dirty="0">
                              <a:effectLst/>
                              <a:latin typeface="+mn-ea"/>
                              <a:ea typeface="+mn-ea"/>
                            </a:rPr>
                            <a:t>           1    1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342900" algn="just">
                            <a:spcAft>
                              <a:spcPts val="0"/>
                            </a:spcAft>
                          </a:pPr>
                          <a:r>
                            <a:rPr lang="en-US" sz="2400" b="1" kern="100" dirty="0">
                              <a:effectLst/>
                              <a:latin typeface="+mn-ea"/>
                              <a:ea typeface="+mn-ea"/>
                            </a:rPr>
                            <a:t>     0  1     0  0   1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673723348"/>
                      </a:ext>
                    </a:extLst>
                  </a:tr>
                </a:tbl>
              </a:graphicData>
            </a:graphic>
          </p:graphicFrame>
        </mc:Fallback>
      </mc:AlternateContent>
      <p:sp>
        <p:nvSpPr>
          <p:cNvPr id="4" name="矩形 3">
            <a:extLst>
              <a:ext uri="{FF2B5EF4-FFF2-40B4-BE49-F238E27FC236}">
                <a16:creationId xmlns:a16="http://schemas.microsoft.com/office/drawing/2014/main" id="{F29024FB-8C5E-4B8A-A220-DEAE1A56E1D5}"/>
              </a:ext>
            </a:extLst>
          </p:cNvPr>
          <p:cNvSpPr/>
          <p:nvPr/>
        </p:nvSpPr>
        <p:spPr>
          <a:xfrm>
            <a:off x="192521" y="2378132"/>
            <a:ext cx="11377404" cy="461532"/>
          </a:xfrm>
          <a:prstGeom prst="rect">
            <a:avLst/>
          </a:prstGeom>
        </p:spPr>
        <p:txBody>
          <a:bodyPr wrap="square">
            <a:spAutoFit/>
          </a:bodyPr>
          <a:lstStyle/>
          <a:p>
            <a:pPr indent="267890" defTabSz="1219261"/>
            <a:r>
              <a:rPr lang="zh-CN" altLang="zh-CN" sz="2399" b="1" dirty="0">
                <a:solidFill>
                  <a:srgbClr val="C00000"/>
                </a:solidFill>
                <a:latin typeface="微软雅黑"/>
                <a:ea typeface="微软雅黑"/>
              </a:rPr>
              <a:t>解</a:t>
            </a:r>
            <a:r>
              <a:rPr lang="en-US" altLang="zh-CN" sz="2399" b="1" dirty="0">
                <a:solidFill>
                  <a:srgbClr val="3333FF"/>
                </a:solidFill>
                <a:latin typeface="微软雅黑"/>
                <a:ea typeface="微软雅黑"/>
              </a:rPr>
              <a:t>  </a:t>
            </a:r>
            <a:r>
              <a:rPr lang="zh-CN" altLang="zh-CN" sz="2399" b="1" dirty="0">
                <a:solidFill>
                  <a:prstClr val="black"/>
                </a:solidFill>
                <a:latin typeface="微软雅黑"/>
                <a:ea typeface="微软雅黑"/>
              </a:rPr>
              <a:t>按照</a:t>
            </a:r>
            <a:r>
              <a:rPr lang="zh-CN" altLang="en-US" sz="2399" b="1" dirty="0">
                <a:solidFill>
                  <a:prstClr val="black"/>
                </a:solidFill>
                <a:latin typeface="微软雅黑"/>
                <a:ea typeface="微软雅黑"/>
              </a:rPr>
              <a:t>例</a:t>
            </a:r>
            <a:r>
              <a:rPr lang="en-US" altLang="zh-CN" sz="2399" b="1" dirty="0">
                <a:solidFill>
                  <a:prstClr val="black"/>
                </a:solidFill>
                <a:latin typeface="微软雅黑"/>
                <a:ea typeface="微软雅黑"/>
              </a:rPr>
              <a:t>2.11</a:t>
            </a:r>
            <a:r>
              <a:rPr lang="zh-CN" altLang="zh-CN" sz="2399" b="1" dirty="0">
                <a:solidFill>
                  <a:prstClr val="black"/>
                </a:solidFill>
                <a:latin typeface="微软雅黑"/>
                <a:ea typeface="微软雅黑"/>
              </a:rPr>
              <a:t>的</a:t>
            </a:r>
            <a:r>
              <a:rPr lang="zh-CN" altLang="en-US" sz="2399" b="1" dirty="0">
                <a:solidFill>
                  <a:prstClr val="black"/>
                </a:solidFill>
                <a:latin typeface="微软雅黑"/>
                <a:ea typeface="微软雅黑"/>
              </a:rPr>
              <a:t>构建</a:t>
            </a:r>
            <a:r>
              <a:rPr lang="zh-CN" altLang="zh-CN" sz="2399" b="1" dirty="0">
                <a:solidFill>
                  <a:prstClr val="black"/>
                </a:solidFill>
                <a:latin typeface="微软雅黑"/>
                <a:ea typeface="微软雅黑"/>
              </a:rPr>
              <a:t>方式</a:t>
            </a:r>
            <a:r>
              <a:rPr lang="zh-CN" altLang="en-US" sz="2399" b="1" dirty="0">
                <a:solidFill>
                  <a:prstClr val="black"/>
                </a:solidFill>
                <a:latin typeface="微软雅黑"/>
                <a:ea typeface="微软雅黑"/>
              </a:rPr>
              <a:t>二</a:t>
            </a:r>
            <a:r>
              <a:rPr lang="zh-CN" altLang="zh-CN" sz="2399" b="1" dirty="0">
                <a:solidFill>
                  <a:prstClr val="black"/>
                </a:solidFill>
                <a:latin typeface="微软雅黑"/>
                <a:ea typeface="微软雅黑"/>
              </a:rPr>
              <a:t>构建的公式</a:t>
            </a:r>
            <a:r>
              <a:rPr lang="en-US" altLang="zh-CN" sz="2399" b="1" dirty="0">
                <a:solidFill>
                  <a:prstClr val="black"/>
                </a:solidFill>
                <a:latin typeface="微软雅黑"/>
                <a:ea typeface="微软雅黑"/>
              </a:rPr>
              <a:t>G</a:t>
            </a:r>
            <a:r>
              <a:rPr lang="en-US" altLang="zh-CN" sz="2399" b="1" baseline="-25000" dirty="0">
                <a:solidFill>
                  <a:prstClr val="black"/>
                </a:solidFill>
                <a:latin typeface="微软雅黑"/>
                <a:ea typeface="微软雅黑"/>
              </a:rPr>
              <a:t>1</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G</a:t>
            </a:r>
            <a:r>
              <a:rPr lang="en-US" altLang="zh-CN" sz="2399" b="1" baseline="-25000" dirty="0">
                <a:solidFill>
                  <a:prstClr val="black"/>
                </a:solidFill>
                <a:latin typeface="微软雅黑"/>
                <a:ea typeface="微软雅黑"/>
              </a:rPr>
              <a:t>2</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G</a:t>
            </a:r>
            <a:r>
              <a:rPr lang="en-US" altLang="zh-CN" sz="2399" b="1" baseline="-25000" dirty="0">
                <a:solidFill>
                  <a:prstClr val="black"/>
                </a:solidFill>
                <a:latin typeface="微软雅黑"/>
                <a:ea typeface="微软雅黑"/>
              </a:rPr>
              <a:t>3</a:t>
            </a:r>
            <a:r>
              <a:rPr lang="zh-CN" altLang="zh-CN" sz="2399" b="1" dirty="0">
                <a:solidFill>
                  <a:prstClr val="black"/>
                </a:solidFill>
                <a:latin typeface="微软雅黑"/>
                <a:ea typeface="微软雅黑"/>
              </a:rPr>
              <a:t>的真值表如</a:t>
            </a:r>
            <a:r>
              <a:rPr lang="zh-CN" altLang="en-US" sz="2399" b="1" dirty="0">
                <a:solidFill>
                  <a:prstClr val="black"/>
                </a:solidFill>
                <a:latin typeface="微软雅黑"/>
                <a:ea typeface="微软雅黑"/>
              </a:rPr>
              <a:t>下</a:t>
            </a:r>
            <a:r>
              <a:rPr lang="zh-CN" altLang="zh-CN" sz="2399" b="1" dirty="0">
                <a:solidFill>
                  <a:prstClr val="black"/>
                </a:solidFill>
                <a:latin typeface="微软雅黑"/>
                <a:ea typeface="微软雅黑"/>
              </a:rPr>
              <a:t>表所示。</a:t>
            </a:r>
          </a:p>
        </p:txBody>
      </p:sp>
      <p:sp>
        <p:nvSpPr>
          <p:cNvPr id="5" name="矩形 4">
            <a:extLst>
              <a:ext uri="{FF2B5EF4-FFF2-40B4-BE49-F238E27FC236}">
                <a16:creationId xmlns:a16="http://schemas.microsoft.com/office/drawing/2014/main" id="{975F2DC3-3292-452B-8A0C-73E6B12907EB}"/>
              </a:ext>
            </a:extLst>
          </p:cNvPr>
          <p:cNvSpPr/>
          <p:nvPr/>
        </p:nvSpPr>
        <p:spPr>
          <a:xfrm>
            <a:off x="3890014" y="3429795"/>
            <a:ext cx="457068" cy="1503961"/>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endParaRPr lang="zh-CN" altLang="en-US" sz="2399">
              <a:solidFill>
                <a:prstClr val="white"/>
              </a:solidFill>
              <a:latin typeface="Arial"/>
              <a:ea typeface="微软雅黑"/>
            </a:endParaRPr>
          </a:p>
        </p:txBody>
      </p:sp>
      <p:sp>
        <p:nvSpPr>
          <p:cNvPr id="12" name="矩形 11">
            <a:extLst>
              <a:ext uri="{FF2B5EF4-FFF2-40B4-BE49-F238E27FC236}">
                <a16:creationId xmlns:a16="http://schemas.microsoft.com/office/drawing/2014/main" id="{0C515A04-B90E-4A7B-B57A-05CE58513C8C}"/>
              </a:ext>
            </a:extLst>
          </p:cNvPr>
          <p:cNvSpPr/>
          <p:nvPr/>
        </p:nvSpPr>
        <p:spPr>
          <a:xfrm>
            <a:off x="6602949" y="3417246"/>
            <a:ext cx="457068" cy="1503961"/>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endParaRPr lang="zh-CN" altLang="en-US" sz="2399">
              <a:solidFill>
                <a:prstClr val="white"/>
              </a:solidFill>
              <a:latin typeface="Arial"/>
              <a:ea typeface="微软雅黑"/>
            </a:endParaRPr>
          </a:p>
        </p:txBody>
      </p:sp>
      <p:sp>
        <p:nvSpPr>
          <p:cNvPr id="13" name="矩形 12">
            <a:extLst>
              <a:ext uri="{FF2B5EF4-FFF2-40B4-BE49-F238E27FC236}">
                <a16:creationId xmlns:a16="http://schemas.microsoft.com/office/drawing/2014/main" id="{2BEDAADC-77BB-4853-8C9C-EB96AAB2BFF8}"/>
              </a:ext>
            </a:extLst>
          </p:cNvPr>
          <p:cNvSpPr/>
          <p:nvPr/>
        </p:nvSpPr>
        <p:spPr>
          <a:xfrm>
            <a:off x="9300529" y="3436253"/>
            <a:ext cx="457068" cy="1503961"/>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endParaRPr lang="zh-CN" altLang="en-US" sz="2399" dirty="0">
              <a:solidFill>
                <a:prstClr val="white"/>
              </a:solidFill>
              <a:latin typeface="Arial"/>
              <a:ea typeface="微软雅黑"/>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8164">
                                            <p:txEl>
                                              <p:pRg st="0" end="0"/>
                                            </p:txEl>
                                          </p:spTgt>
                                        </p:tgtEl>
                                        <p:attrNameLst>
                                          <p:attrName>style.visibility</p:attrName>
                                        </p:attrNameLst>
                                      </p:cBhvr>
                                      <p:to>
                                        <p:strVal val="visible"/>
                                      </p:to>
                                    </p:set>
                                    <p:anim calcmode="lin" valueType="num">
                                      <p:cBhvr additive="base">
                                        <p:cTn id="7" dur="500" fill="hold"/>
                                        <p:tgtEl>
                                          <p:spTgt spid="4816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81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ircle(in)">
                                      <p:cBhvr>
                                        <p:cTn id="25" dur="2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circle(in)">
                                      <p:cBhvr>
                                        <p:cTn id="30" dur="20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circle(in)">
                                      <p:cBhvr>
                                        <p:cTn id="35" dur="20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2000"/>
                                        <p:tgtEl>
                                          <p:spTgt spid="3"/>
                                        </p:tgtEl>
                                      </p:cBhvr>
                                    </p:animEffect>
                                    <p:anim calcmode="lin" valueType="num">
                                      <p:cBhvr>
                                        <p:cTn id="41" dur="2000" fill="hold"/>
                                        <p:tgtEl>
                                          <p:spTgt spid="3"/>
                                        </p:tgtEl>
                                        <p:attrNameLst>
                                          <p:attrName>ppt_w</p:attrName>
                                        </p:attrNameLst>
                                      </p:cBhvr>
                                      <p:tavLst>
                                        <p:tav tm="0" fmla="#ppt_w*sin(2.5*pi*$)">
                                          <p:val>
                                            <p:fltVal val="0"/>
                                          </p:val>
                                        </p:tav>
                                        <p:tav tm="100000">
                                          <p:val>
                                            <p:fltVal val="1"/>
                                          </p:val>
                                        </p:tav>
                                      </p:tavLst>
                                    </p:anim>
                                    <p:anim calcmode="lin" valueType="num">
                                      <p:cBhvr>
                                        <p:cTn id="42"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45"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2000"/>
                                        <p:tgtEl>
                                          <p:spTgt spid="9"/>
                                        </p:tgtEl>
                                      </p:cBhvr>
                                    </p:animEffect>
                                    <p:anim calcmode="lin" valueType="num">
                                      <p:cBhvr>
                                        <p:cTn id="48" dur="2000" fill="hold"/>
                                        <p:tgtEl>
                                          <p:spTgt spid="9"/>
                                        </p:tgtEl>
                                        <p:attrNameLst>
                                          <p:attrName>ppt_w</p:attrName>
                                        </p:attrNameLst>
                                      </p:cBhvr>
                                      <p:tavLst>
                                        <p:tav tm="0" fmla="#ppt_w*sin(2.5*pi*$)">
                                          <p:val>
                                            <p:fltVal val="0"/>
                                          </p:val>
                                        </p:tav>
                                        <p:tav tm="100000">
                                          <p:val>
                                            <p:fltVal val="1"/>
                                          </p:val>
                                        </p:tav>
                                      </p:tavLst>
                                    </p:anim>
                                    <p:anim calcmode="lin" valueType="num">
                                      <p:cBhvr>
                                        <p:cTn id="49"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45" presetClass="entr" presetSubtype="0"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2000"/>
                                        <p:tgtEl>
                                          <p:spTgt spid="8"/>
                                        </p:tgtEl>
                                      </p:cBhvr>
                                    </p:animEffect>
                                    <p:anim calcmode="lin" valueType="num">
                                      <p:cBhvr>
                                        <p:cTn id="55" dur="2000" fill="hold"/>
                                        <p:tgtEl>
                                          <p:spTgt spid="8"/>
                                        </p:tgtEl>
                                        <p:attrNameLst>
                                          <p:attrName>ppt_w</p:attrName>
                                        </p:attrNameLst>
                                      </p:cBhvr>
                                      <p:tavLst>
                                        <p:tav tm="0" fmla="#ppt_w*sin(2.5*pi*$)">
                                          <p:val>
                                            <p:fltVal val="0"/>
                                          </p:val>
                                        </p:tav>
                                        <p:tav tm="100000">
                                          <p:val>
                                            <p:fltVal val="1"/>
                                          </p:val>
                                        </p:tav>
                                      </p:tavLst>
                                    </p:anim>
                                    <p:anim calcmode="lin" valueType="num">
                                      <p:cBhvr>
                                        <p:cTn id="56"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64" grpId="0" build="p" autoUpdateAnimBg="0"/>
      <p:bldP spid="3" grpId="0" animBg="1"/>
      <p:bldP spid="8" grpId="0" animBg="1"/>
      <p:bldP spid="9" grpId="0" animBg="1"/>
      <p:bldP spid="4" grpId="0"/>
      <p:bldP spid="5" grpId="0" animBg="1"/>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23D9178B-0BCD-4248-9FF1-8ABEAA03CE2B}"/>
              </a:ext>
            </a:extLst>
          </p:cNvPr>
          <p:cNvSpPr>
            <a:spLocks noGrp="1" noChangeArrowheads="1"/>
          </p:cNvSpPr>
          <p:nvPr>
            <p:ph type="title" idx="4294967295"/>
          </p:nvPr>
        </p:nvSpPr>
        <p:spPr>
          <a:xfrm>
            <a:off x="842896" y="234803"/>
            <a:ext cx="8064034" cy="707984"/>
          </a:xfrm>
        </p:spPr>
        <p:txBody>
          <a:bodyPr/>
          <a:lstStyle/>
          <a:p>
            <a:pPr eaLnBrk="1" hangingPunct="1"/>
            <a:r>
              <a:rPr lang="zh-CN" altLang="en-US" dirty="0"/>
              <a:t>定义</a:t>
            </a:r>
            <a:r>
              <a:rPr lang="en-US" altLang="zh-CN" dirty="0"/>
              <a:t>2.9</a:t>
            </a:r>
          </a:p>
        </p:txBody>
      </p:sp>
      <p:sp>
        <p:nvSpPr>
          <p:cNvPr id="50180" name="Rectangle 3">
            <a:extLst>
              <a:ext uri="{FF2B5EF4-FFF2-40B4-BE49-F238E27FC236}">
                <a16:creationId xmlns:a16="http://schemas.microsoft.com/office/drawing/2014/main" id="{F154CDC2-690A-4EDA-A4D6-1DC2F54A8DBD}"/>
              </a:ext>
            </a:extLst>
          </p:cNvPr>
          <p:cNvSpPr>
            <a:spLocks noGrp="1" noChangeArrowheads="1"/>
          </p:cNvSpPr>
          <p:nvPr>
            <p:ph type="body" idx="4294967295"/>
          </p:nvPr>
        </p:nvSpPr>
        <p:spPr>
          <a:xfrm>
            <a:off x="462006" y="1220633"/>
            <a:ext cx="11734581" cy="2361517"/>
          </a:xfrm>
        </p:spPr>
        <p:txBody>
          <a:bodyPr>
            <a:normAutofit/>
          </a:bodyPr>
          <a:lstStyle/>
          <a:p>
            <a:pPr marL="0" indent="0">
              <a:buClr>
                <a:srgbClr val="800080"/>
              </a:buClr>
              <a:buNone/>
            </a:pPr>
            <a:r>
              <a:rPr lang="zh-CN" altLang="en-US" dirty="0">
                <a:solidFill>
                  <a:srgbClr val="C00000"/>
                </a:solidFill>
              </a:rPr>
              <a:t>定义</a:t>
            </a:r>
            <a:r>
              <a:rPr lang="en-US" altLang="zh-CN" dirty="0">
                <a:solidFill>
                  <a:srgbClr val="C00000"/>
                </a:solidFill>
              </a:rPr>
              <a:t>2.9  </a:t>
            </a:r>
            <a:r>
              <a:rPr lang="zh-CN" altLang="en-US" dirty="0"/>
              <a:t>在任意给定的解释</a:t>
            </a:r>
            <a:r>
              <a:rPr lang="en-US" altLang="zh-CN" dirty="0"/>
              <a:t>I</a:t>
            </a:r>
            <a:r>
              <a:rPr lang="zh-CN" altLang="en-US" dirty="0"/>
              <a:t>下，</a:t>
            </a:r>
            <a:endParaRPr lang="en-US" altLang="zh-CN" dirty="0"/>
          </a:p>
          <a:p>
            <a:pPr marL="0" indent="0">
              <a:buClr>
                <a:srgbClr val="800080"/>
              </a:buClr>
              <a:buNone/>
            </a:pPr>
            <a:r>
              <a:rPr lang="zh-CN" altLang="en-US" dirty="0"/>
              <a:t>如果</a:t>
            </a:r>
            <a:r>
              <a:rPr lang="zh-CN" altLang="en-US" dirty="0">
                <a:solidFill>
                  <a:srgbClr val="3333FF"/>
                </a:solidFill>
              </a:rPr>
              <a:t>公式</a:t>
            </a:r>
            <a:r>
              <a:rPr lang="en-US" altLang="zh-CN" dirty="0">
                <a:solidFill>
                  <a:srgbClr val="3333FF"/>
                </a:solidFill>
              </a:rPr>
              <a:t>G</a:t>
            </a:r>
            <a:r>
              <a:rPr lang="zh-CN" altLang="en-US" dirty="0">
                <a:solidFill>
                  <a:srgbClr val="3333FF"/>
                </a:solidFill>
              </a:rPr>
              <a:t>的真值全为“真”</a:t>
            </a:r>
            <a:r>
              <a:rPr lang="zh-CN" altLang="en-US" dirty="0"/>
              <a:t>，则称公式</a:t>
            </a:r>
            <a:r>
              <a:rPr lang="en-US" altLang="zh-CN" dirty="0"/>
              <a:t>G</a:t>
            </a:r>
            <a:r>
              <a:rPr lang="zh-CN" altLang="en-US" dirty="0"/>
              <a:t>为</a:t>
            </a:r>
            <a:r>
              <a:rPr lang="zh-CN" altLang="en-US" dirty="0">
                <a:solidFill>
                  <a:srgbClr val="3333FF"/>
                </a:solidFill>
              </a:rPr>
              <a:t>永真公式</a:t>
            </a:r>
            <a:r>
              <a:rPr lang="en-US" altLang="zh-CN" dirty="0"/>
              <a:t>(</a:t>
            </a:r>
            <a:r>
              <a:rPr lang="zh-CN" altLang="en-US" dirty="0"/>
              <a:t>或重言式</a:t>
            </a:r>
            <a:r>
              <a:rPr lang="en-US" altLang="zh-CN" dirty="0"/>
              <a:t>)(</a:t>
            </a:r>
            <a:r>
              <a:rPr lang="en-US" altLang="zh-CN" dirty="0" err="1"/>
              <a:t>Taulology</a:t>
            </a:r>
            <a:r>
              <a:rPr lang="en-US" altLang="zh-CN" dirty="0"/>
              <a:t>)</a:t>
            </a:r>
            <a:r>
              <a:rPr lang="zh-CN" altLang="en-US" dirty="0"/>
              <a:t>；</a:t>
            </a:r>
            <a:endParaRPr lang="en-US" altLang="zh-CN" dirty="0"/>
          </a:p>
          <a:p>
            <a:pPr marL="0" indent="0">
              <a:buClr>
                <a:srgbClr val="800080"/>
              </a:buClr>
              <a:buNone/>
            </a:pPr>
            <a:r>
              <a:rPr lang="zh-CN" altLang="en-US" dirty="0"/>
              <a:t>如果</a:t>
            </a:r>
            <a:r>
              <a:rPr lang="zh-CN" altLang="en-US" dirty="0">
                <a:solidFill>
                  <a:srgbClr val="3333FF"/>
                </a:solidFill>
              </a:rPr>
              <a:t>公式</a:t>
            </a:r>
            <a:r>
              <a:rPr lang="en-US" altLang="zh-CN" dirty="0">
                <a:solidFill>
                  <a:srgbClr val="3333FF"/>
                </a:solidFill>
              </a:rPr>
              <a:t>G</a:t>
            </a:r>
            <a:r>
              <a:rPr lang="zh-CN" altLang="en-US" dirty="0">
                <a:solidFill>
                  <a:srgbClr val="3333FF"/>
                </a:solidFill>
              </a:rPr>
              <a:t>的真值全为“假”</a:t>
            </a:r>
            <a:r>
              <a:rPr lang="zh-CN" altLang="en-US" dirty="0"/>
              <a:t>，则称公式</a:t>
            </a:r>
            <a:r>
              <a:rPr lang="en-US" altLang="zh-CN" dirty="0"/>
              <a:t>G</a:t>
            </a:r>
            <a:r>
              <a:rPr lang="zh-CN" altLang="en-US" dirty="0"/>
              <a:t>为</a:t>
            </a:r>
            <a:r>
              <a:rPr lang="zh-CN" altLang="en-US" dirty="0">
                <a:solidFill>
                  <a:srgbClr val="3333FF"/>
                </a:solidFill>
              </a:rPr>
              <a:t>永假公式</a:t>
            </a:r>
            <a:r>
              <a:rPr lang="en-US" altLang="zh-CN" dirty="0"/>
              <a:t>(</a:t>
            </a:r>
            <a:r>
              <a:rPr lang="zh-CN" altLang="en-US" dirty="0"/>
              <a:t>或矛盾式</a:t>
            </a:r>
            <a:r>
              <a:rPr lang="en-US" altLang="zh-CN" dirty="0"/>
              <a:t>)(</a:t>
            </a:r>
            <a:r>
              <a:rPr lang="en-US" altLang="zh-CN" dirty="0" err="1"/>
              <a:t>Contradication</a:t>
            </a:r>
            <a:r>
              <a:rPr lang="en-US" altLang="zh-CN" dirty="0"/>
              <a:t>)</a:t>
            </a:r>
            <a:r>
              <a:rPr lang="zh-CN" altLang="en-US" dirty="0"/>
              <a:t>；</a:t>
            </a:r>
            <a:endParaRPr lang="en-US" altLang="zh-CN" dirty="0"/>
          </a:p>
          <a:p>
            <a:pPr marL="0" indent="0">
              <a:buClr>
                <a:srgbClr val="800080"/>
              </a:buClr>
              <a:buNone/>
            </a:pPr>
            <a:r>
              <a:rPr lang="zh-CN" altLang="en-US" dirty="0"/>
              <a:t>如果</a:t>
            </a:r>
            <a:r>
              <a:rPr lang="zh-CN" altLang="en-US" dirty="0">
                <a:solidFill>
                  <a:srgbClr val="3333FF"/>
                </a:solidFill>
              </a:rPr>
              <a:t>公式</a:t>
            </a:r>
            <a:r>
              <a:rPr lang="en-US" altLang="zh-CN" dirty="0">
                <a:solidFill>
                  <a:srgbClr val="3333FF"/>
                </a:solidFill>
              </a:rPr>
              <a:t>G</a:t>
            </a:r>
            <a:r>
              <a:rPr lang="zh-CN" altLang="en-US" dirty="0">
                <a:solidFill>
                  <a:srgbClr val="3333FF"/>
                </a:solidFill>
              </a:rPr>
              <a:t>的真值至少存在一个为“真”</a:t>
            </a:r>
            <a:r>
              <a:rPr lang="zh-CN" altLang="en-US" dirty="0"/>
              <a:t>，则称公式</a:t>
            </a:r>
            <a:r>
              <a:rPr lang="en-US" altLang="zh-CN" dirty="0"/>
              <a:t>G</a:t>
            </a:r>
            <a:r>
              <a:rPr lang="zh-CN" altLang="en-US" dirty="0"/>
              <a:t>为</a:t>
            </a:r>
            <a:r>
              <a:rPr lang="zh-CN" altLang="en-US" dirty="0">
                <a:solidFill>
                  <a:srgbClr val="3333FF"/>
                </a:solidFill>
              </a:rPr>
              <a:t>可满足公式</a:t>
            </a:r>
            <a:r>
              <a:rPr lang="en-US" altLang="zh-CN" dirty="0"/>
              <a:t>(Contingency)</a:t>
            </a:r>
            <a:r>
              <a:rPr lang="zh-CN" altLang="en-US" dirty="0"/>
              <a:t>。</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176BAC95-4583-4380-AB18-D5824809AEEC}"/>
                  </a:ext>
                </a:extLst>
              </p:cNvPr>
              <p:cNvSpPr>
                <a:spLocks noChangeArrowheads="1"/>
              </p:cNvSpPr>
              <p:nvPr/>
            </p:nvSpPr>
            <p:spPr bwMode="auto">
              <a:xfrm>
                <a:off x="628737" y="4039218"/>
                <a:ext cx="11107608" cy="120857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609600" indent="-609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0" indent="0" defTabSz="1219261">
                  <a:lnSpc>
                    <a:spcPct val="150000"/>
                  </a:lnSpc>
                  <a:buNone/>
                </a:pPr>
                <a:r>
                  <a:rPr lang="zh-CN" altLang="en-US" sz="2399" dirty="0">
                    <a:solidFill>
                      <a:srgbClr val="C00000"/>
                    </a:solidFill>
                    <a:latin typeface="微软雅黑"/>
                    <a:ea typeface="微软雅黑"/>
                  </a:rPr>
                  <a:t>注意：</a:t>
                </a:r>
                <a:r>
                  <a:rPr lang="zh-CN" altLang="zh-CN" sz="2399" dirty="0">
                    <a:latin typeface="微软雅黑"/>
                    <a:ea typeface="微软雅黑"/>
                  </a:rPr>
                  <a:t>（</a:t>
                </a:r>
                <a:r>
                  <a:rPr lang="en-US" altLang="zh-CN" sz="2399" dirty="0">
                    <a:latin typeface="微软雅黑"/>
                    <a:ea typeface="微软雅黑"/>
                  </a:rPr>
                  <a:t>1</a:t>
                </a:r>
                <a:r>
                  <a:rPr lang="zh-CN" altLang="zh-CN" sz="2399" dirty="0">
                    <a:latin typeface="微软雅黑"/>
                    <a:ea typeface="微软雅黑"/>
                  </a:rPr>
                  <a:t>）</a:t>
                </a:r>
                <a:r>
                  <a:rPr lang="en-US" altLang="zh-CN" sz="2399" dirty="0">
                    <a:latin typeface="微软雅黑"/>
                    <a:ea typeface="微软雅黑"/>
                  </a:rPr>
                  <a:t>G</a:t>
                </a:r>
                <a:r>
                  <a:rPr lang="zh-CN" altLang="zh-CN" sz="2399" dirty="0">
                    <a:latin typeface="微软雅黑"/>
                    <a:ea typeface="微软雅黑"/>
                  </a:rPr>
                  <a:t>是永真公式当且仅当</a:t>
                </a:r>
                <a14:m>
                  <m:oMath xmlns:m="http://schemas.openxmlformats.org/officeDocument/2006/math">
                    <m:r>
                      <a:rPr lang="en-US" altLang="zh-CN" sz="2399">
                        <a:latin typeface="Cambria Math" panose="02040503050406030204" pitchFamily="18" charset="0"/>
                        <a:ea typeface="+mn-ea"/>
                      </a:rPr>
                      <m:t>¬</m:t>
                    </m:r>
                  </m:oMath>
                </a14:m>
                <a:r>
                  <a:rPr lang="en-US" altLang="zh-CN" sz="2399" dirty="0">
                    <a:latin typeface="微软雅黑"/>
                    <a:ea typeface="微软雅黑"/>
                  </a:rPr>
                  <a:t>G</a:t>
                </a:r>
                <a:r>
                  <a:rPr lang="zh-CN" altLang="zh-CN" sz="2399" dirty="0">
                    <a:latin typeface="微软雅黑"/>
                    <a:ea typeface="微软雅黑"/>
                  </a:rPr>
                  <a:t>是永假公式。</a:t>
                </a:r>
              </a:p>
              <a:p>
                <a:pPr marL="0" indent="0" defTabSz="1219261">
                  <a:lnSpc>
                    <a:spcPct val="150000"/>
                  </a:lnSpc>
                  <a:buNone/>
                </a:pPr>
                <a:r>
                  <a:rPr lang="zh-CN" altLang="zh-CN" sz="2399" dirty="0">
                    <a:latin typeface="微软雅黑"/>
                    <a:ea typeface="微软雅黑"/>
                  </a:rPr>
                  <a:t>（</a:t>
                </a:r>
                <a:r>
                  <a:rPr lang="en-US" altLang="zh-CN" sz="2399" dirty="0">
                    <a:latin typeface="微软雅黑"/>
                    <a:ea typeface="微软雅黑"/>
                  </a:rPr>
                  <a:t>2</a:t>
                </a:r>
                <a:r>
                  <a:rPr lang="zh-CN" altLang="zh-CN" sz="2399" dirty="0">
                    <a:latin typeface="微软雅黑"/>
                    <a:ea typeface="微软雅黑"/>
                  </a:rPr>
                  <a:t>）若</a:t>
                </a:r>
                <a:r>
                  <a:rPr lang="en-US" altLang="zh-CN" sz="2399" dirty="0">
                    <a:latin typeface="微软雅黑"/>
                    <a:ea typeface="微软雅黑"/>
                  </a:rPr>
                  <a:t>G</a:t>
                </a:r>
                <a:r>
                  <a:rPr lang="zh-CN" altLang="zh-CN" sz="2399" dirty="0">
                    <a:latin typeface="微软雅黑"/>
                    <a:ea typeface="微软雅黑"/>
                  </a:rPr>
                  <a:t>是永真公式，则</a:t>
                </a:r>
                <a:r>
                  <a:rPr lang="en-US" altLang="zh-CN" sz="2399" dirty="0">
                    <a:latin typeface="微软雅黑"/>
                    <a:ea typeface="微软雅黑"/>
                  </a:rPr>
                  <a:t>G</a:t>
                </a:r>
                <a:r>
                  <a:rPr lang="zh-CN" altLang="zh-CN" sz="2399" dirty="0">
                    <a:latin typeface="微软雅黑"/>
                    <a:ea typeface="微软雅黑"/>
                  </a:rPr>
                  <a:t>一定是可满足公式，反之不然。</a:t>
                </a:r>
              </a:p>
            </p:txBody>
          </p:sp>
        </mc:Choice>
        <mc:Fallback xmlns="">
          <p:sp>
            <p:nvSpPr>
              <p:cNvPr id="5" name="Rectangle 3">
                <a:extLst>
                  <a:ext uri="{FF2B5EF4-FFF2-40B4-BE49-F238E27FC236}">
                    <a16:creationId xmlns:a16="http://schemas.microsoft.com/office/drawing/2014/main" id="{176BAC95-4583-4380-AB18-D5824809AEEC}"/>
                  </a:ext>
                </a:extLst>
              </p:cNvPr>
              <p:cNvSpPr>
                <a:spLocks noRot="1" noChangeAspect="1" noMove="1" noResize="1" noEditPoints="1" noAdjustHandles="1" noChangeArrowheads="1" noChangeShapeType="1" noTextEdit="1"/>
              </p:cNvSpPr>
              <p:nvPr/>
            </p:nvSpPr>
            <p:spPr bwMode="auto">
              <a:xfrm>
                <a:off x="628737" y="4039218"/>
                <a:ext cx="11107608" cy="1208572"/>
              </a:xfrm>
              <a:prstGeom prst="rect">
                <a:avLst/>
              </a:prstGeom>
              <a:blipFill>
                <a:blip r:embed="rId6"/>
                <a:stretch>
                  <a:fillRect l="-823" b="-1060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0180">
                                            <p:txEl>
                                              <p:pRg st="0" end="0"/>
                                            </p:txEl>
                                          </p:spTgt>
                                        </p:tgtEl>
                                        <p:attrNameLst>
                                          <p:attrName>style.visibility</p:attrName>
                                        </p:attrNameLst>
                                      </p:cBhvr>
                                      <p:to>
                                        <p:strVal val="visible"/>
                                      </p:to>
                                    </p:set>
                                    <p:anim calcmode="lin" valueType="num">
                                      <p:cBhvr additive="base">
                                        <p:cTn id="7" dur="500" fill="hold"/>
                                        <p:tgtEl>
                                          <p:spTgt spid="5018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0180">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0180">
                                            <p:txEl>
                                              <p:pRg st="1" end="1"/>
                                            </p:txEl>
                                          </p:spTgt>
                                        </p:tgtEl>
                                        <p:attrNameLst>
                                          <p:attrName>style.visibility</p:attrName>
                                        </p:attrNameLst>
                                      </p:cBhvr>
                                      <p:to>
                                        <p:strVal val="visible"/>
                                      </p:to>
                                    </p:set>
                                    <p:anim calcmode="lin" valueType="num">
                                      <p:cBhvr additive="base">
                                        <p:cTn id="12" dur="500" fill="hold"/>
                                        <p:tgtEl>
                                          <p:spTgt spid="50180">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0180">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50180">
                                            <p:txEl>
                                              <p:pRg st="2" end="2"/>
                                            </p:txEl>
                                          </p:spTgt>
                                        </p:tgtEl>
                                        <p:attrNameLst>
                                          <p:attrName>style.visibility</p:attrName>
                                        </p:attrNameLst>
                                      </p:cBhvr>
                                      <p:to>
                                        <p:strVal val="visible"/>
                                      </p:to>
                                    </p:set>
                                    <p:anim calcmode="lin" valueType="num">
                                      <p:cBhvr additive="base">
                                        <p:cTn id="17" dur="500" fill="hold"/>
                                        <p:tgtEl>
                                          <p:spTgt spid="50180">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0180">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50180">
                                            <p:txEl>
                                              <p:pRg st="3" end="3"/>
                                            </p:txEl>
                                          </p:spTgt>
                                        </p:tgtEl>
                                        <p:attrNameLst>
                                          <p:attrName>style.visibility</p:attrName>
                                        </p:attrNameLst>
                                      </p:cBhvr>
                                      <p:to>
                                        <p:strVal val="visible"/>
                                      </p:to>
                                    </p:set>
                                    <p:anim calcmode="lin" valueType="num">
                                      <p:cBhvr additive="base">
                                        <p:cTn id="22" dur="500" fill="hold"/>
                                        <p:tgtEl>
                                          <p:spTgt spid="50180">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5018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 calcmode="lin" valueType="num">
                                      <p:cBhvr additive="base">
                                        <p:cTn id="2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grpId="0" nodeType="click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anim calcmode="lin" valueType="num">
                                      <p:cBhvr additive="base">
                                        <p:cTn id="34"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5">
                                            <p:txEl>
                                              <p:pRg st="1" end="1"/>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build="p" autoUpdateAnimBg="0"/>
      <p:bldP spid="5"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228" name="Rectangle 5">
                <a:extLst>
                  <a:ext uri="{FF2B5EF4-FFF2-40B4-BE49-F238E27FC236}">
                    <a16:creationId xmlns:a16="http://schemas.microsoft.com/office/drawing/2014/main" id="{1DEF79A1-B5ED-4ABF-96EA-11BD14D1ACEA}"/>
                  </a:ext>
                </a:extLst>
              </p:cNvPr>
              <p:cNvSpPr>
                <a:spLocks noGrp="1" noChangeArrowheads="1"/>
              </p:cNvSpPr>
              <p:nvPr>
                <p:ph type="body" idx="4294967295"/>
              </p:nvPr>
            </p:nvSpPr>
            <p:spPr>
              <a:xfrm>
                <a:off x="233472" y="866469"/>
                <a:ext cx="10664915" cy="1725369"/>
              </a:xfrm>
            </p:spPr>
            <p:txBody>
              <a:bodyPr>
                <a:normAutofit lnSpcReduction="10000"/>
              </a:bodyPr>
              <a:lstStyle/>
              <a:p>
                <a:pPr marL="0" indent="0">
                  <a:buNone/>
                </a:pPr>
                <a:r>
                  <a:rPr lang="zh-CN" altLang="zh-CN" dirty="0">
                    <a:solidFill>
                      <a:srgbClr val="C00000"/>
                    </a:solidFill>
                  </a:rPr>
                  <a:t>例</a:t>
                </a:r>
                <a:r>
                  <a:rPr lang="en-US" altLang="zh-CN" dirty="0">
                    <a:solidFill>
                      <a:srgbClr val="C00000"/>
                    </a:solidFill>
                  </a:rPr>
                  <a:t>2.13  </a:t>
                </a:r>
                <a:r>
                  <a:rPr lang="zh-CN" altLang="zh-CN" dirty="0"/>
                  <a:t>试构建下列公式的真值表，并判断其类型。</a:t>
                </a:r>
              </a:p>
              <a:p>
                <a:pPr marL="0" indent="0">
                  <a:buNone/>
                </a:pPr>
                <a:r>
                  <a:rPr lang="zh-CN" altLang="zh-CN" dirty="0"/>
                  <a:t>（</a:t>
                </a:r>
                <a:r>
                  <a:rPr lang="en-US" altLang="zh-CN" dirty="0"/>
                  <a:t>1</a:t>
                </a:r>
                <a:r>
                  <a:rPr lang="zh-CN" altLang="zh-CN" dirty="0"/>
                  <a:t>）</a:t>
                </a:r>
                <a:r>
                  <a:rPr lang="en-US" altLang="zh-CN" dirty="0"/>
                  <a:t>G</a:t>
                </a:r>
                <a:r>
                  <a:rPr lang="en-US" altLang="zh-CN" baseline="-25000" dirty="0"/>
                  <a:t>1</a:t>
                </a:r>
                <a:r>
                  <a:rPr lang="en-US" altLang="zh-CN" dirty="0"/>
                  <a:t>=</a:t>
                </a:r>
                <a14:m>
                  <m:oMath xmlns:m="http://schemas.openxmlformats.org/officeDocument/2006/math">
                    <m:r>
                      <a:rPr lang="en-US" altLang="zh-CN">
                        <a:latin typeface="Cambria Math" panose="02040503050406030204" pitchFamily="18" charset="0"/>
                      </a:rPr>
                      <m:t>¬</m:t>
                    </m:r>
                  </m:oMath>
                </a14:m>
                <a:r>
                  <a:rPr lang="en-US" altLang="zh-CN" dirty="0"/>
                  <a:t>(P</a:t>
                </a:r>
                <a:r>
                  <a:rPr lang="zh-CN" altLang="zh-CN" dirty="0"/>
                  <a:t>∧</a:t>
                </a:r>
                <a:r>
                  <a:rPr lang="en-US" altLang="zh-CN" dirty="0"/>
                  <a:t>Q)</a:t>
                </a:r>
                <a14:m>
                  <m:oMath xmlns:m="http://schemas.openxmlformats.org/officeDocument/2006/math">
                    <m:r>
                      <a:rPr lang="en-US" altLang="zh-CN" i="1">
                        <a:latin typeface="Cambria Math" panose="02040503050406030204" pitchFamily="18" charset="0"/>
                      </a:rPr>
                      <m:t>↔</m:t>
                    </m:r>
                    <m:r>
                      <a:rPr lang="en-US" altLang="zh-CN">
                        <a:latin typeface="Cambria Math" panose="02040503050406030204" pitchFamily="18" charset="0"/>
                      </a:rPr>
                      <m:t>(¬</m:t>
                    </m:r>
                  </m:oMath>
                </a14:m>
                <a:r>
                  <a:rPr lang="en-US" altLang="zh-CN" dirty="0"/>
                  <a:t>P</a:t>
                </a:r>
                <a:r>
                  <a:rPr lang="zh-CN" altLang="zh-CN" dirty="0"/>
                  <a:t>∨</a:t>
                </a:r>
                <a14:m>
                  <m:oMath xmlns:m="http://schemas.openxmlformats.org/officeDocument/2006/math">
                    <m:r>
                      <a:rPr lang="en-US" altLang="zh-CN">
                        <a:latin typeface="Cambria Math" panose="02040503050406030204" pitchFamily="18" charset="0"/>
                      </a:rPr>
                      <m:t>¬</m:t>
                    </m:r>
                  </m:oMath>
                </a14:m>
                <a:r>
                  <a:rPr lang="en-US" altLang="zh-CN" dirty="0"/>
                  <a:t>Q)</a:t>
                </a:r>
                <a:r>
                  <a:rPr lang="zh-CN" altLang="zh-CN" dirty="0"/>
                  <a:t>。</a:t>
                </a:r>
                <a:r>
                  <a:rPr lang="en-US" altLang="zh-CN" dirty="0"/>
                  <a:t>  </a:t>
                </a:r>
                <a:r>
                  <a:rPr lang="zh-CN" altLang="zh-CN" dirty="0"/>
                  <a:t>（</a:t>
                </a:r>
                <a:r>
                  <a:rPr lang="en-US" altLang="zh-CN" dirty="0"/>
                  <a:t>2</a:t>
                </a:r>
                <a:r>
                  <a:rPr lang="zh-CN" altLang="zh-CN" dirty="0"/>
                  <a:t>）</a:t>
                </a:r>
                <a:r>
                  <a:rPr lang="en-US" altLang="zh-CN" dirty="0"/>
                  <a:t>G</a:t>
                </a:r>
                <a:r>
                  <a:rPr lang="en-US" altLang="zh-CN" baseline="-25000" dirty="0"/>
                  <a:t>2</a:t>
                </a:r>
                <a:r>
                  <a:rPr lang="en-US" altLang="zh-CN" dirty="0"/>
                  <a:t>=((P</a:t>
                </a:r>
                <a:r>
                  <a:rPr lang="zh-CN" altLang="zh-CN" dirty="0"/>
                  <a:t>∨</a:t>
                </a:r>
                <a:r>
                  <a:rPr lang="en-US" altLang="zh-CN" dirty="0"/>
                  <a:t>Q)→R)</a:t>
                </a:r>
                <a14:m>
                  <m:oMath xmlns:m="http://schemas.openxmlformats.org/officeDocument/2006/math">
                    <m:r>
                      <a:rPr lang="en-US" altLang="zh-CN" i="1">
                        <a:latin typeface="Cambria Math" panose="02040503050406030204" pitchFamily="18" charset="0"/>
                      </a:rPr>
                      <m:t>↔</m:t>
                    </m:r>
                  </m:oMath>
                </a14:m>
                <a:r>
                  <a:rPr lang="en-US" altLang="zh-CN" dirty="0"/>
                  <a:t>Q</a:t>
                </a:r>
                <a:r>
                  <a:rPr lang="zh-CN" altLang="zh-CN" dirty="0"/>
                  <a:t>。</a:t>
                </a:r>
              </a:p>
              <a:p>
                <a:pPr marL="0" indent="0">
                  <a:buNone/>
                </a:pPr>
                <a:r>
                  <a:rPr lang="zh-CN" altLang="zh-CN" dirty="0"/>
                  <a:t>（</a:t>
                </a:r>
                <a:r>
                  <a:rPr lang="en-US" altLang="zh-CN" dirty="0"/>
                  <a:t>3</a:t>
                </a:r>
                <a:r>
                  <a:rPr lang="zh-CN" altLang="zh-CN" dirty="0"/>
                  <a:t>）</a:t>
                </a:r>
                <a:r>
                  <a:rPr lang="en-US" altLang="zh-CN" dirty="0"/>
                  <a:t>G</a:t>
                </a:r>
                <a:r>
                  <a:rPr lang="en-US" altLang="zh-CN" baseline="-25000" dirty="0"/>
                  <a:t>3</a:t>
                </a:r>
                <a:r>
                  <a:rPr lang="en-US" altLang="zh-CN" dirty="0"/>
                  <a:t>=(P→</a:t>
                </a:r>
                <a14:m>
                  <m:oMath xmlns:m="http://schemas.openxmlformats.org/officeDocument/2006/math">
                    <m:r>
                      <a:rPr lang="en-US" altLang="zh-CN">
                        <a:latin typeface="Cambria Math" panose="02040503050406030204" pitchFamily="18" charset="0"/>
                      </a:rPr>
                      <m:t>¬</m:t>
                    </m:r>
                  </m:oMath>
                </a14:m>
                <a:r>
                  <a:rPr lang="en-US" altLang="zh-CN" dirty="0"/>
                  <a:t>Q)</a:t>
                </a:r>
                <a:r>
                  <a:rPr lang="zh-CN" altLang="zh-CN" dirty="0"/>
                  <a:t>∧</a:t>
                </a:r>
                <a:r>
                  <a:rPr lang="en-US" altLang="zh-CN" dirty="0"/>
                  <a:t>(P</a:t>
                </a:r>
                <a:r>
                  <a:rPr lang="zh-CN" altLang="zh-CN" dirty="0"/>
                  <a:t>∧</a:t>
                </a:r>
                <a:r>
                  <a:rPr lang="en-US" altLang="zh-CN" dirty="0"/>
                  <a:t>Q</a:t>
                </a:r>
                <a:r>
                  <a:rPr lang="zh-CN" altLang="zh-CN" dirty="0"/>
                  <a:t>∧</a:t>
                </a:r>
                <a:r>
                  <a:rPr lang="en-US" altLang="zh-CN" dirty="0"/>
                  <a:t>R)</a:t>
                </a:r>
                <a:r>
                  <a:rPr lang="zh-CN" altLang="zh-CN" dirty="0"/>
                  <a:t>。</a:t>
                </a:r>
              </a:p>
              <a:p>
                <a:pPr marL="0" indent="0">
                  <a:buNone/>
                </a:pPr>
                <a:endParaRPr lang="zh-CN" altLang="en-US" dirty="0"/>
              </a:p>
            </p:txBody>
          </p:sp>
        </mc:Choice>
        <mc:Fallback xmlns="">
          <p:sp>
            <p:nvSpPr>
              <p:cNvPr id="52228" name="Rectangle 5">
                <a:extLst>
                  <a:ext uri="{FF2B5EF4-FFF2-40B4-BE49-F238E27FC236}">
                    <a16:creationId xmlns:a16="http://schemas.microsoft.com/office/drawing/2014/main" id="{1DEF79A1-B5ED-4ABF-96EA-11BD14D1ACEA}"/>
                  </a:ext>
                </a:extLst>
              </p:cNvPr>
              <p:cNvSpPr>
                <a:spLocks noGrp="1" noRot="1" noChangeAspect="1" noMove="1" noResize="1" noEditPoints="1" noAdjustHandles="1" noChangeArrowheads="1" noChangeShapeType="1" noTextEdit="1"/>
              </p:cNvSpPr>
              <p:nvPr>
                <p:ph type="body" idx="4294967295"/>
              </p:nvPr>
            </p:nvSpPr>
            <p:spPr>
              <a:xfrm>
                <a:off x="233472" y="866469"/>
                <a:ext cx="10664915" cy="1725369"/>
              </a:xfrm>
              <a:blipFill>
                <a:blip r:embed="rId6"/>
                <a:stretch>
                  <a:fillRect l="-571" b="-353"/>
                </a:stretch>
              </a:blipFill>
            </p:spPr>
            <p:txBody>
              <a:bodyPr/>
              <a:lstStyle/>
              <a:p>
                <a:r>
                  <a:rPr lang="zh-CN" altLang="en-US">
                    <a:noFill/>
                  </a:rPr>
                  <a:t> </a:t>
                </a:r>
              </a:p>
            </p:txBody>
          </p:sp>
        </mc:Fallback>
      </mc:AlternateContent>
      <p:sp>
        <p:nvSpPr>
          <p:cNvPr id="5" name="Rectangle 2">
            <a:extLst>
              <a:ext uri="{FF2B5EF4-FFF2-40B4-BE49-F238E27FC236}">
                <a16:creationId xmlns:a16="http://schemas.microsoft.com/office/drawing/2014/main" id="{7C3A099E-0D02-4015-A15B-BAAC08B3DE35}"/>
              </a:ext>
            </a:extLst>
          </p:cNvPr>
          <p:cNvSpPr txBox="1">
            <a:spLocks noChangeArrowheads="1"/>
          </p:cNvSpPr>
          <p:nvPr/>
        </p:nvSpPr>
        <p:spPr>
          <a:xfrm>
            <a:off x="805952" y="340606"/>
            <a:ext cx="6551234" cy="461496"/>
          </a:xfrm>
          <a:prstGeom prst="rect">
            <a:avLst/>
          </a:prstGeom>
          <a:noFill/>
        </p:spPr>
        <p:txBody>
          <a:bodyPr vert="horz" lIns="121882" tIns="60940" rIns="121882" bIns="60940" rtlCol="0" anchor="ctr">
            <a:sp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sz="2199" noProof="1">
                <a:solidFill>
                  <a:prstClr val="white"/>
                </a:solidFill>
              </a:rPr>
              <a:t>例</a:t>
            </a:r>
            <a:r>
              <a:rPr lang="en-US" altLang="zh-CN" sz="2199" noProof="1">
                <a:solidFill>
                  <a:prstClr val="white"/>
                </a:solidFill>
              </a:rPr>
              <a:t>2.13</a:t>
            </a:r>
            <a:r>
              <a:rPr lang="zh-CN" altLang="en-US" sz="2199" noProof="1">
                <a:solidFill>
                  <a:prstClr val="white"/>
                </a:solidFill>
              </a:rPr>
              <a:t>（续）</a:t>
            </a:r>
            <a:endParaRPr lang="zh-CN" altLang="en-US" sz="2199" dirty="0">
              <a:solidFill>
                <a:prstClr val="white"/>
              </a:solidFill>
            </a:endParaRP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A4C125A2-F15F-41B9-BC13-9DF9397669EC}"/>
                  </a:ext>
                </a:extLst>
              </p:cNvPr>
              <p:cNvGraphicFramePr>
                <a:graphicFrameLocks noGrp="1"/>
              </p:cNvGraphicFramePr>
              <p:nvPr>
                <p:extLst/>
              </p:nvPr>
            </p:nvGraphicFramePr>
            <p:xfrm>
              <a:off x="602506" y="3202054"/>
              <a:ext cx="11286194" cy="3292605"/>
            </p:xfrm>
            <a:graphic>
              <a:graphicData uri="http://schemas.openxmlformats.org/drawingml/2006/table">
                <a:tbl>
                  <a:tblPr>
                    <a:tableStyleId>{5C22544A-7EE6-4342-B048-85BDC9FD1C3A}</a:tableStyleId>
                  </a:tblPr>
                  <a:tblGrid>
                    <a:gridCol w="1348032">
                      <a:extLst>
                        <a:ext uri="{9D8B030D-6E8A-4147-A177-3AD203B41FA5}">
                          <a16:colId xmlns:a16="http://schemas.microsoft.com/office/drawing/2014/main" val="2930890005"/>
                        </a:ext>
                      </a:extLst>
                    </a:gridCol>
                    <a:gridCol w="3621843">
                      <a:extLst>
                        <a:ext uri="{9D8B030D-6E8A-4147-A177-3AD203B41FA5}">
                          <a16:colId xmlns:a16="http://schemas.microsoft.com/office/drawing/2014/main" val="1023528969"/>
                        </a:ext>
                      </a:extLst>
                    </a:gridCol>
                    <a:gridCol w="2936674">
                      <a:extLst>
                        <a:ext uri="{9D8B030D-6E8A-4147-A177-3AD203B41FA5}">
                          <a16:colId xmlns:a16="http://schemas.microsoft.com/office/drawing/2014/main" val="948300758"/>
                        </a:ext>
                      </a:extLst>
                    </a:gridCol>
                    <a:gridCol w="3379645">
                      <a:extLst>
                        <a:ext uri="{9D8B030D-6E8A-4147-A177-3AD203B41FA5}">
                          <a16:colId xmlns:a16="http://schemas.microsoft.com/office/drawing/2014/main" val="628397506"/>
                        </a:ext>
                      </a:extLst>
                    </a:gridCol>
                  </a:tblGrid>
                  <a:tr h="365845">
                    <a:tc>
                      <a:txBody>
                        <a:bodyPr/>
                        <a:lstStyle/>
                        <a:p>
                          <a:pPr algn="l">
                            <a:spcAft>
                              <a:spcPts val="0"/>
                            </a:spcAft>
                            <a:tabLst>
                              <a:tab pos="5490845" algn="l"/>
                            </a:tabLst>
                          </a:pPr>
                          <a:r>
                            <a:rPr lang="en-US" sz="2400" b="1" kern="100">
                              <a:effectLst/>
                              <a:latin typeface="+mn-ea"/>
                              <a:ea typeface="+mn-ea"/>
                            </a:rPr>
                            <a:t>P  Q  R</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a:effectLst/>
                              <a:latin typeface="+mn-ea"/>
                              <a:ea typeface="+mn-ea"/>
                            </a:rPr>
                            <a:t>G</a:t>
                          </a:r>
                          <a:r>
                            <a:rPr lang="en-US" sz="2400" b="1" kern="100" baseline="-25000">
                              <a:effectLst/>
                              <a:latin typeface="+mn-ea"/>
                              <a:ea typeface="+mn-ea"/>
                            </a:rPr>
                            <a:t>1</a:t>
                          </a:r>
                          <a:r>
                            <a:rPr lang="en-US" sz="2400" b="1" kern="100">
                              <a:effectLst/>
                              <a:latin typeface="+mn-ea"/>
                              <a:ea typeface="+mn-ea"/>
                            </a:rPr>
                            <a:t>=</a:t>
                          </a:r>
                          <a14:m>
                            <m:oMath xmlns:m="http://schemas.openxmlformats.org/officeDocument/2006/math">
                              <m:r>
                                <a:rPr lang="en-US" sz="2400" b="1" kern="0" smtClean="0">
                                  <a:effectLst/>
                                  <a:latin typeface="Cambria Math" panose="02040503050406030204" pitchFamily="18" charset="0"/>
                                  <a:ea typeface="+mn-ea"/>
                                </a:rPr>
                                <m:t>¬</m:t>
                              </m:r>
                            </m:oMath>
                          </a14:m>
                          <a:r>
                            <a:rPr lang="en-US" sz="2400" b="1" kern="100">
                              <a:effectLst/>
                              <a:latin typeface="+mn-ea"/>
                              <a:ea typeface="+mn-ea"/>
                            </a:rPr>
                            <a:t>(P</a:t>
                          </a:r>
                          <a:r>
                            <a:rPr lang="zh-CN" sz="2400" b="1" kern="100">
                              <a:effectLst/>
                              <a:latin typeface="+mn-ea"/>
                              <a:ea typeface="+mn-ea"/>
                            </a:rPr>
                            <a:t>∧</a:t>
                          </a:r>
                          <a:r>
                            <a:rPr lang="en-US" sz="2400" b="1" kern="100">
                              <a:effectLst/>
                              <a:latin typeface="+mn-ea"/>
                              <a:ea typeface="+mn-ea"/>
                            </a:rPr>
                            <a:t>Q)</a:t>
                          </a:r>
                          <a14:m>
                            <m:oMath xmlns:m="http://schemas.openxmlformats.org/officeDocument/2006/math">
                              <m:r>
                                <a:rPr lang="en-US" sz="2400" b="1" kern="100" smtClean="0">
                                  <a:effectLst/>
                                  <a:latin typeface="Cambria Math" panose="02040503050406030204" pitchFamily="18" charset="0"/>
                                  <a:ea typeface="+mn-ea"/>
                                </a:rPr>
                                <m:t>↔(</m:t>
                              </m:r>
                              <m:r>
                                <a:rPr lang="en-US" sz="2400" b="1" kern="0" smtClean="0">
                                  <a:effectLst/>
                                  <a:latin typeface="Cambria Math" panose="02040503050406030204" pitchFamily="18" charset="0"/>
                                  <a:ea typeface="+mn-ea"/>
                                </a:rPr>
                                <m:t>¬</m:t>
                              </m:r>
                            </m:oMath>
                          </a14:m>
                          <a:r>
                            <a:rPr lang="en-US" sz="2400" b="1" kern="100">
                              <a:effectLst/>
                              <a:latin typeface="+mn-ea"/>
                              <a:ea typeface="+mn-ea"/>
                            </a:rPr>
                            <a:t>P</a:t>
                          </a:r>
                          <a:r>
                            <a:rPr lang="zh-CN" sz="2400" b="1" kern="100">
                              <a:effectLst/>
                              <a:latin typeface="+mn-ea"/>
                              <a:ea typeface="+mn-ea"/>
                            </a:rPr>
                            <a:t>∨</a:t>
                          </a:r>
                          <a14:m>
                            <m:oMath xmlns:m="http://schemas.openxmlformats.org/officeDocument/2006/math">
                              <m:r>
                                <a:rPr lang="en-US" sz="2400" b="1" kern="0" smtClean="0">
                                  <a:effectLst/>
                                  <a:latin typeface="Cambria Math" panose="02040503050406030204" pitchFamily="18" charset="0"/>
                                  <a:ea typeface="+mn-ea"/>
                                </a:rPr>
                                <m:t>¬</m:t>
                              </m:r>
                            </m:oMath>
                          </a14:m>
                          <a:r>
                            <a:rPr lang="en-US" sz="2400" b="1" kern="100">
                              <a:effectLst/>
                              <a:latin typeface="+mn-ea"/>
                              <a:ea typeface="+mn-ea"/>
                            </a:rPr>
                            <a:t>Q)</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G</a:t>
                          </a:r>
                          <a:r>
                            <a:rPr lang="en-US" sz="2400" b="1" kern="100" baseline="-25000" dirty="0">
                              <a:effectLst/>
                              <a:latin typeface="+mn-ea"/>
                              <a:ea typeface="+mn-ea"/>
                            </a:rPr>
                            <a:t>2</a:t>
                          </a:r>
                          <a:r>
                            <a:rPr lang="en-US" sz="2400" b="1" kern="100" dirty="0">
                              <a:effectLst/>
                              <a:latin typeface="+mn-ea"/>
                              <a:ea typeface="+mn-ea"/>
                            </a:rPr>
                            <a:t>=((P</a:t>
                          </a:r>
                          <a:r>
                            <a:rPr lang="zh-CN" sz="2400" b="1" kern="100" dirty="0">
                              <a:effectLst/>
                              <a:latin typeface="+mn-ea"/>
                              <a:ea typeface="+mn-ea"/>
                            </a:rPr>
                            <a:t>∨</a:t>
                          </a:r>
                          <a:r>
                            <a:rPr lang="en-US" sz="2400" b="1" kern="100" dirty="0">
                              <a:effectLst/>
                              <a:latin typeface="+mn-ea"/>
                              <a:ea typeface="+mn-ea"/>
                            </a:rPr>
                            <a:t>Q)→R)</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a:effectLst/>
                              <a:latin typeface="+mn-ea"/>
                              <a:ea typeface="+mn-ea"/>
                            </a:rPr>
                            <a:t>G</a:t>
                          </a:r>
                          <a:r>
                            <a:rPr lang="en-US" sz="2400" b="1" kern="100" baseline="-25000">
                              <a:effectLst/>
                              <a:latin typeface="+mn-ea"/>
                              <a:ea typeface="+mn-ea"/>
                            </a:rPr>
                            <a:t>3</a:t>
                          </a:r>
                          <a:r>
                            <a:rPr lang="en-US" sz="2400" b="1" kern="100">
                              <a:effectLst/>
                              <a:latin typeface="+mn-ea"/>
                              <a:ea typeface="+mn-ea"/>
                            </a:rPr>
                            <a:t>=(P→</a:t>
                          </a:r>
                          <a:r>
                            <a:rPr lang="zh-CN" sz="2400" b="1" kern="100">
                              <a:effectLst/>
                              <a:latin typeface="+mn-ea"/>
                              <a:ea typeface="+mn-ea"/>
                            </a:rPr>
                            <a:t>┑</a:t>
                          </a:r>
                          <a:r>
                            <a:rPr lang="en-US" sz="2400" b="1" kern="100">
                              <a:effectLst/>
                              <a:latin typeface="+mn-ea"/>
                              <a:ea typeface="+mn-ea"/>
                            </a:rPr>
                            <a:t>Q)</a:t>
                          </a:r>
                          <a:r>
                            <a:rPr lang="zh-CN" sz="2400" b="1" kern="100">
                              <a:effectLst/>
                              <a:latin typeface="+mn-ea"/>
                              <a:ea typeface="+mn-ea"/>
                            </a:rPr>
                            <a:t>∧</a:t>
                          </a:r>
                          <a:r>
                            <a:rPr lang="en-US" sz="2400" b="1" kern="100">
                              <a:effectLst/>
                              <a:latin typeface="+mn-ea"/>
                              <a:ea typeface="+mn-ea"/>
                            </a:rPr>
                            <a:t>(P</a:t>
                          </a:r>
                          <a:r>
                            <a:rPr lang="zh-CN" sz="2400" b="1" kern="100">
                              <a:effectLst/>
                              <a:latin typeface="+mn-ea"/>
                              <a:ea typeface="+mn-ea"/>
                            </a:rPr>
                            <a:t>∧</a:t>
                          </a:r>
                          <a:r>
                            <a:rPr lang="en-US" sz="2400" b="1" kern="100">
                              <a:effectLst/>
                              <a:latin typeface="+mn-ea"/>
                              <a:ea typeface="+mn-ea"/>
                            </a:rPr>
                            <a:t>Q</a:t>
                          </a:r>
                          <a:r>
                            <a:rPr lang="zh-CN" sz="2400" b="1" kern="100">
                              <a:effectLst/>
                              <a:latin typeface="+mn-ea"/>
                              <a:ea typeface="+mn-ea"/>
                            </a:rPr>
                            <a:t>∧</a:t>
                          </a:r>
                          <a:r>
                            <a:rPr lang="en-US" sz="2400" b="1" kern="100">
                              <a:effectLst/>
                              <a:latin typeface="+mn-ea"/>
                              <a:ea typeface="+mn-ea"/>
                            </a:rPr>
                            <a:t>R)</a:t>
                          </a:r>
                          <a:endParaRPr lang="zh-CN" sz="2400" b="1" kern="10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344639346"/>
                      </a:ext>
                    </a:extLst>
                  </a:tr>
                  <a:tr h="365845">
                    <a:tc>
                      <a:txBody>
                        <a:bodyPr/>
                        <a:lstStyle/>
                        <a:p>
                          <a:pPr algn="just">
                            <a:spcAft>
                              <a:spcPts val="0"/>
                            </a:spcAft>
                            <a:tabLst>
                              <a:tab pos="5490845" algn="l"/>
                            </a:tabLst>
                          </a:pPr>
                          <a:r>
                            <a:rPr lang="en-US" sz="2400" b="1" kern="100">
                              <a:effectLst/>
                              <a:latin typeface="+mn-ea"/>
                              <a:ea typeface="+mn-ea"/>
                            </a:rPr>
                            <a:t>0  0  0</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400050" algn="just">
                            <a:spcAft>
                              <a:spcPts val="0"/>
                            </a:spcAft>
                          </a:pPr>
                          <a:r>
                            <a:rPr lang="en-US" sz="2400" b="1" kern="100" dirty="0">
                              <a:effectLst/>
                              <a:latin typeface="+mn-ea"/>
                              <a:ea typeface="+mn-ea"/>
                            </a:rPr>
                            <a:t>       0     1     0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1 1     0   0   0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4292037774"/>
                      </a:ext>
                    </a:extLst>
                  </a:tr>
                  <a:tr h="365845">
                    <a:tc>
                      <a:txBody>
                        <a:bodyPr/>
                        <a:lstStyle/>
                        <a:p>
                          <a:pPr algn="just">
                            <a:spcAft>
                              <a:spcPts val="0"/>
                            </a:spcAft>
                            <a:tabLst>
                              <a:tab pos="549084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0     1     1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1 1     0   0   0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512816029"/>
                      </a:ext>
                    </a:extLst>
                  </a:tr>
                  <a:tr h="365845">
                    <a:tc>
                      <a:txBody>
                        <a:bodyPr/>
                        <a:lstStyle/>
                        <a:p>
                          <a:pPr algn="just">
                            <a:spcAft>
                              <a:spcPts val="0"/>
                            </a:spcAft>
                            <a:tabLst>
                              <a:tab pos="5490845" algn="l"/>
                            </a:tabLst>
                          </a:pPr>
                          <a:r>
                            <a:rPr lang="en-US" sz="2400" b="1" kern="10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1    0     1   1  1 0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400050" algn="just">
                            <a:spcAft>
                              <a:spcPts val="0"/>
                            </a:spcAft>
                          </a:pPr>
                          <a:r>
                            <a:rPr lang="en-US" sz="2400" b="1" kern="100" dirty="0">
                              <a:effectLst/>
                              <a:latin typeface="+mn-ea"/>
                              <a:ea typeface="+mn-ea"/>
                            </a:rPr>
                            <a:t>       1     1     0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1 0     0   0   0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1855975467"/>
                      </a:ext>
                    </a:extLst>
                  </a:tr>
                  <a:tr h="365845">
                    <a:tc>
                      <a:txBody>
                        <a:bodyPr/>
                        <a:lstStyle/>
                        <a:p>
                          <a:pPr algn="just">
                            <a:spcAft>
                              <a:spcPts val="0"/>
                            </a:spcAft>
                            <a:tabLst>
                              <a:tab pos="549084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1    0     1   1  1 0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1 0     0   0   0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987422470"/>
                      </a:ext>
                    </a:extLst>
                  </a:tr>
                  <a:tr h="365845">
                    <a:tc>
                      <a:txBody>
                        <a:bodyPr/>
                        <a:lstStyle/>
                        <a:p>
                          <a:pPr algn="just">
                            <a:spcAft>
                              <a:spcPts val="0"/>
                            </a:spcAft>
                            <a:tabLst>
                              <a:tab pos="549084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1    0     1   0  1 1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1 1     0   0   0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751897231"/>
                      </a:ext>
                    </a:extLst>
                  </a:tr>
                  <a:tr h="365845">
                    <a:tc>
                      <a:txBody>
                        <a:bodyPr/>
                        <a:lstStyle/>
                        <a:p>
                          <a:pPr algn="just">
                            <a:spcAft>
                              <a:spcPts val="0"/>
                            </a:spcAft>
                            <a:tabLst>
                              <a:tab pos="549084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1    0     1   0  1 1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1 1     0   0   0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1685095097"/>
                      </a:ext>
                    </a:extLst>
                  </a:tr>
                  <a:tr h="365845">
                    <a:tc>
                      <a:txBody>
                        <a:bodyPr/>
                        <a:lstStyle/>
                        <a:p>
                          <a:pPr algn="just">
                            <a:spcAft>
                              <a:spcPts val="0"/>
                            </a:spcAft>
                            <a:tabLst>
                              <a:tab pos="5490845" algn="l"/>
                            </a:tabLst>
                          </a:pPr>
                          <a:r>
                            <a:rPr lang="en-US" sz="2400" b="1" kern="100">
                              <a:effectLst/>
                              <a:latin typeface="+mn-ea"/>
                              <a:ea typeface="+mn-ea"/>
                            </a:rPr>
                            <a:t>1  1  0 </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0    1     1   0  0 0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0 0     0   1   0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319192458"/>
                      </a:ext>
                    </a:extLst>
                  </a:tr>
                  <a:tr h="365845">
                    <a:tc>
                      <a:txBody>
                        <a:bodyPr/>
                        <a:lstStyle/>
                        <a:p>
                          <a:pPr algn="just">
                            <a:spcAft>
                              <a:spcPts val="0"/>
                            </a:spcAft>
                            <a:tabLst>
                              <a:tab pos="5490845" algn="l"/>
                            </a:tabLst>
                          </a:pPr>
                          <a:r>
                            <a:rPr lang="en-US" sz="2400" b="1" kern="100" dirty="0">
                              <a:effectLst/>
                              <a:latin typeface="+mn-ea"/>
                              <a:ea typeface="+mn-ea"/>
                            </a:rPr>
                            <a:t>1  1  1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0    1     1   0  0 0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400050" algn="just">
                            <a:spcAft>
                              <a:spcPts val="0"/>
                            </a:spcAft>
                          </a:pPr>
                          <a:r>
                            <a:rPr lang="en-US" sz="2400" b="1" kern="100" dirty="0">
                              <a:effectLst/>
                              <a:latin typeface="+mn-ea"/>
                              <a:ea typeface="+mn-ea"/>
                            </a:rPr>
                            <a:t>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0 0     0   1   1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39251832"/>
                      </a:ext>
                    </a:extLst>
                  </a:tr>
                </a:tbl>
              </a:graphicData>
            </a:graphic>
          </p:graphicFrame>
        </mc:Choice>
        <mc:Fallback xmlns="">
          <p:graphicFrame>
            <p:nvGraphicFramePr>
              <p:cNvPr id="2" name="表格 1">
                <a:extLst>
                  <a:ext uri="{FF2B5EF4-FFF2-40B4-BE49-F238E27FC236}">
                    <a16:creationId xmlns:a16="http://schemas.microsoft.com/office/drawing/2014/main" id="{A4C125A2-F15F-41B9-BC13-9DF9397669EC}"/>
                  </a:ext>
                </a:extLst>
              </p:cNvPr>
              <p:cNvGraphicFramePr>
                <a:graphicFrameLocks noGrp="1"/>
              </p:cNvGraphicFramePr>
              <p:nvPr>
                <p:extLst/>
              </p:nvPr>
            </p:nvGraphicFramePr>
            <p:xfrm>
              <a:off x="602506" y="3202054"/>
              <a:ext cx="11286194" cy="3292605"/>
            </p:xfrm>
            <a:graphic>
              <a:graphicData uri="http://schemas.openxmlformats.org/drawingml/2006/table">
                <a:tbl>
                  <a:tblPr>
                    <a:tableStyleId>{5C22544A-7EE6-4342-B048-85BDC9FD1C3A}</a:tableStyleId>
                  </a:tblPr>
                  <a:tblGrid>
                    <a:gridCol w="1348032">
                      <a:extLst>
                        <a:ext uri="{9D8B030D-6E8A-4147-A177-3AD203B41FA5}">
                          <a16:colId xmlns:a16="http://schemas.microsoft.com/office/drawing/2014/main" val="2930890005"/>
                        </a:ext>
                      </a:extLst>
                    </a:gridCol>
                    <a:gridCol w="3621843">
                      <a:extLst>
                        <a:ext uri="{9D8B030D-6E8A-4147-A177-3AD203B41FA5}">
                          <a16:colId xmlns:a16="http://schemas.microsoft.com/office/drawing/2014/main" val="1023528969"/>
                        </a:ext>
                      </a:extLst>
                    </a:gridCol>
                    <a:gridCol w="2936674">
                      <a:extLst>
                        <a:ext uri="{9D8B030D-6E8A-4147-A177-3AD203B41FA5}">
                          <a16:colId xmlns:a16="http://schemas.microsoft.com/office/drawing/2014/main" val="948300758"/>
                        </a:ext>
                      </a:extLst>
                    </a:gridCol>
                    <a:gridCol w="3379645">
                      <a:extLst>
                        <a:ext uri="{9D8B030D-6E8A-4147-A177-3AD203B41FA5}">
                          <a16:colId xmlns:a16="http://schemas.microsoft.com/office/drawing/2014/main" val="628397506"/>
                        </a:ext>
                      </a:extLst>
                    </a:gridCol>
                  </a:tblGrid>
                  <a:tr h="365845">
                    <a:tc>
                      <a:txBody>
                        <a:bodyPr/>
                        <a:lstStyle/>
                        <a:p>
                          <a:pPr algn="l">
                            <a:spcAft>
                              <a:spcPts val="0"/>
                            </a:spcAft>
                            <a:tabLst>
                              <a:tab pos="5490845" algn="l"/>
                            </a:tabLst>
                          </a:pPr>
                          <a:r>
                            <a:rPr lang="en-US" sz="2400" b="1" kern="100">
                              <a:effectLst/>
                              <a:latin typeface="+mn-ea"/>
                              <a:ea typeface="+mn-ea"/>
                            </a:rPr>
                            <a:t>P  Q  R</a:t>
                          </a:r>
                          <a:endParaRPr lang="zh-CN" sz="2400" b="1" kern="100">
                            <a:effectLst/>
                            <a:latin typeface="+mn-ea"/>
                            <a:ea typeface="+mn-ea"/>
                            <a:cs typeface="黑体" panose="02010609060101010101" pitchFamily="49" charset="-122"/>
                          </a:endParaRPr>
                        </a:p>
                      </a:txBody>
                      <a:tcPr marL="17775" marR="17775" marT="0" marB="0"/>
                    </a:tc>
                    <a:tc>
                      <a:txBody>
                        <a:bodyPr/>
                        <a:lstStyle/>
                        <a:p>
                          <a:endParaRPr lang="zh-CN"/>
                        </a:p>
                      </a:txBody>
                      <a:tcPr marL="17775" marR="17775" marT="0" marB="0">
                        <a:blipFill>
                          <a:blip r:embed="rId7"/>
                          <a:stretch>
                            <a:fillRect l="-37311" t="-25000" r="-174622" b="-851667"/>
                          </a:stretch>
                        </a:blipFill>
                      </a:tcPr>
                    </a:tc>
                    <a:tc>
                      <a:txBody>
                        <a:bodyPr/>
                        <a:lstStyle/>
                        <a:p>
                          <a:endParaRPr lang="zh-CN"/>
                        </a:p>
                      </a:txBody>
                      <a:tcPr marL="17775" marR="17775" marT="0" marB="0">
                        <a:blipFill>
                          <a:blip r:embed="rId7"/>
                          <a:stretch>
                            <a:fillRect l="-169502" t="-25000" r="-115560" b="-851667"/>
                          </a:stretch>
                        </a:blipFill>
                      </a:tcPr>
                    </a:tc>
                    <a:tc>
                      <a:txBody>
                        <a:bodyPr/>
                        <a:lstStyle/>
                        <a:p>
                          <a:pPr algn="just">
                            <a:spcAft>
                              <a:spcPts val="0"/>
                            </a:spcAft>
                          </a:pPr>
                          <a:r>
                            <a:rPr lang="en-US" sz="2400" b="1" kern="100">
                              <a:effectLst/>
                              <a:latin typeface="+mn-ea"/>
                              <a:ea typeface="+mn-ea"/>
                            </a:rPr>
                            <a:t>G</a:t>
                          </a:r>
                          <a:r>
                            <a:rPr lang="en-US" sz="2400" b="1" kern="100" baseline="-25000">
                              <a:effectLst/>
                              <a:latin typeface="+mn-ea"/>
                              <a:ea typeface="+mn-ea"/>
                            </a:rPr>
                            <a:t>3</a:t>
                          </a:r>
                          <a:r>
                            <a:rPr lang="en-US" sz="2400" b="1" kern="100">
                              <a:effectLst/>
                              <a:latin typeface="+mn-ea"/>
                              <a:ea typeface="+mn-ea"/>
                            </a:rPr>
                            <a:t>=(P→</a:t>
                          </a:r>
                          <a:r>
                            <a:rPr lang="zh-CN" sz="2400" b="1" kern="100">
                              <a:effectLst/>
                              <a:latin typeface="+mn-ea"/>
                              <a:ea typeface="+mn-ea"/>
                            </a:rPr>
                            <a:t>┑</a:t>
                          </a:r>
                          <a:r>
                            <a:rPr lang="en-US" sz="2400" b="1" kern="100">
                              <a:effectLst/>
                              <a:latin typeface="+mn-ea"/>
                              <a:ea typeface="+mn-ea"/>
                            </a:rPr>
                            <a:t>Q)</a:t>
                          </a:r>
                          <a:r>
                            <a:rPr lang="zh-CN" sz="2400" b="1" kern="100">
                              <a:effectLst/>
                              <a:latin typeface="+mn-ea"/>
                              <a:ea typeface="+mn-ea"/>
                            </a:rPr>
                            <a:t>∧</a:t>
                          </a:r>
                          <a:r>
                            <a:rPr lang="en-US" sz="2400" b="1" kern="100">
                              <a:effectLst/>
                              <a:latin typeface="+mn-ea"/>
                              <a:ea typeface="+mn-ea"/>
                            </a:rPr>
                            <a:t>(P</a:t>
                          </a:r>
                          <a:r>
                            <a:rPr lang="zh-CN" sz="2400" b="1" kern="100">
                              <a:effectLst/>
                              <a:latin typeface="+mn-ea"/>
                              <a:ea typeface="+mn-ea"/>
                            </a:rPr>
                            <a:t>∧</a:t>
                          </a:r>
                          <a:r>
                            <a:rPr lang="en-US" sz="2400" b="1" kern="100">
                              <a:effectLst/>
                              <a:latin typeface="+mn-ea"/>
                              <a:ea typeface="+mn-ea"/>
                            </a:rPr>
                            <a:t>Q</a:t>
                          </a:r>
                          <a:r>
                            <a:rPr lang="zh-CN" sz="2400" b="1" kern="100">
                              <a:effectLst/>
                              <a:latin typeface="+mn-ea"/>
                              <a:ea typeface="+mn-ea"/>
                            </a:rPr>
                            <a:t>∧</a:t>
                          </a:r>
                          <a:r>
                            <a:rPr lang="en-US" sz="2400" b="1" kern="100">
                              <a:effectLst/>
                              <a:latin typeface="+mn-ea"/>
                              <a:ea typeface="+mn-ea"/>
                            </a:rPr>
                            <a:t>R)</a:t>
                          </a:r>
                          <a:endParaRPr lang="zh-CN" sz="2400" b="1" kern="10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344639346"/>
                      </a:ext>
                    </a:extLst>
                  </a:tr>
                  <a:tr h="365845">
                    <a:tc>
                      <a:txBody>
                        <a:bodyPr/>
                        <a:lstStyle/>
                        <a:p>
                          <a:pPr algn="just">
                            <a:spcAft>
                              <a:spcPts val="0"/>
                            </a:spcAft>
                            <a:tabLst>
                              <a:tab pos="5490845" algn="l"/>
                            </a:tabLst>
                          </a:pPr>
                          <a:r>
                            <a:rPr lang="en-US" sz="2400" b="1" kern="100">
                              <a:effectLst/>
                              <a:latin typeface="+mn-ea"/>
                              <a:ea typeface="+mn-ea"/>
                            </a:rPr>
                            <a:t>0  0  0</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400050" algn="just">
                            <a:spcAft>
                              <a:spcPts val="0"/>
                            </a:spcAft>
                          </a:pPr>
                          <a:r>
                            <a:rPr lang="en-US" sz="2400" b="1" kern="100" dirty="0">
                              <a:effectLst/>
                              <a:latin typeface="+mn-ea"/>
                              <a:ea typeface="+mn-ea"/>
                            </a:rPr>
                            <a:t>       0     1     0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1 1     0   0   0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4292037774"/>
                      </a:ext>
                    </a:extLst>
                  </a:tr>
                  <a:tr h="365845">
                    <a:tc>
                      <a:txBody>
                        <a:bodyPr/>
                        <a:lstStyle/>
                        <a:p>
                          <a:pPr algn="just">
                            <a:spcAft>
                              <a:spcPts val="0"/>
                            </a:spcAft>
                            <a:tabLst>
                              <a:tab pos="549084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0     1     1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1 1     0   0   0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512816029"/>
                      </a:ext>
                    </a:extLst>
                  </a:tr>
                  <a:tr h="365845">
                    <a:tc>
                      <a:txBody>
                        <a:bodyPr/>
                        <a:lstStyle/>
                        <a:p>
                          <a:pPr algn="just">
                            <a:spcAft>
                              <a:spcPts val="0"/>
                            </a:spcAft>
                            <a:tabLst>
                              <a:tab pos="5490845" algn="l"/>
                            </a:tabLst>
                          </a:pPr>
                          <a:r>
                            <a:rPr lang="en-US" sz="2400" b="1" kern="10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1    0     1   1  1 0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400050" algn="just">
                            <a:spcAft>
                              <a:spcPts val="0"/>
                            </a:spcAft>
                          </a:pPr>
                          <a:r>
                            <a:rPr lang="en-US" sz="2400" b="1" kern="100" dirty="0">
                              <a:effectLst/>
                              <a:latin typeface="+mn-ea"/>
                              <a:ea typeface="+mn-ea"/>
                            </a:rPr>
                            <a:t>       1     1     0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1 0     0   0   0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1855975467"/>
                      </a:ext>
                    </a:extLst>
                  </a:tr>
                  <a:tr h="365845">
                    <a:tc>
                      <a:txBody>
                        <a:bodyPr/>
                        <a:lstStyle/>
                        <a:p>
                          <a:pPr algn="just">
                            <a:spcAft>
                              <a:spcPts val="0"/>
                            </a:spcAft>
                            <a:tabLst>
                              <a:tab pos="549084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1    0     1   1  1 0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1 0     0   0   0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987422470"/>
                      </a:ext>
                    </a:extLst>
                  </a:tr>
                  <a:tr h="365845">
                    <a:tc>
                      <a:txBody>
                        <a:bodyPr/>
                        <a:lstStyle/>
                        <a:p>
                          <a:pPr algn="just">
                            <a:spcAft>
                              <a:spcPts val="0"/>
                            </a:spcAft>
                            <a:tabLst>
                              <a:tab pos="549084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1    0     1   0  1 1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1 1     0   0   0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751897231"/>
                      </a:ext>
                    </a:extLst>
                  </a:tr>
                  <a:tr h="365845">
                    <a:tc>
                      <a:txBody>
                        <a:bodyPr/>
                        <a:lstStyle/>
                        <a:p>
                          <a:pPr algn="just">
                            <a:spcAft>
                              <a:spcPts val="0"/>
                            </a:spcAft>
                            <a:tabLst>
                              <a:tab pos="549084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1    0     1   0  1 1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1 1     0   0   0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1685095097"/>
                      </a:ext>
                    </a:extLst>
                  </a:tr>
                  <a:tr h="365845">
                    <a:tc>
                      <a:txBody>
                        <a:bodyPr/>
                        <a:lstStyle/>
                        <a:p>
                          <a:pPr algn="just">
                            <a:spcAft>
                              <a:spcPts val="0"/>
                            </a:spcAft>
                            <a:tabLst>
                              <a:tab pos="5490845" algn="l"/>
                            </a:tabLst>
                          </a:pPr>
                          <a:r>
                            <a:rPr lang="en-US" sz="2400" b="1" kern="100">
                              <a:effectLst/>
                              <a:latin typeface="+mn-ea"/>
                              <a:ea typeface="+mn-ea"/>
                            </a:rPr>
                            <a:t>1  1  0 </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0    1     1   0  0 0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0 0     0   1   0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319192458"/>
                      </a:ext>
                    </a:extLst>
                  </a:tr>
                  <a:tr h="365845">
                    <a:tc>
                      <a:txBody>
                        <a:bodyPr/>
                        <a:lstStyle/>
                        <a:p>
                          <a:pPr algn="just">
                            <a:spcAft>
                              <a:spcPts val="0"/>
                            </a:spcAft>
                            <a:tabLst>
                              <a:tab pos="5490845" algn="l"/>
                            </a:tabLst>
                          </a:pPr>
                          <a:r>
                            <a:rPr lang="en-US" sz="2400" b="1" kern="100" dirty="0">
                              <a:effectLst/>
                              <a:latin typeface="+mn-ea"/>
                              <a:ea typeface="+mn-ea"/>
                            </a:rPr>
                            <a:t>1  1  1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0    1     1   0  0 0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400050" algn="just">
                            <a:spcAft>
                              <a:spcPts val="0"/>
                            </a:spcAft>
                          </a:pPr>
                          <a:r>
                            <a:rPr lang="en-US" sz="2400" b="1" kern="100" dirty="0">
                              <a:effectLst/>
                              <a:latin typeface="+mn-ea"/>
                              <a:ea typeface="+mn-ea"/>
                            </a:rPr>
                            <a:t>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0 0     0   1   1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39251832"/>
                      </a:ext>
                    </a:extLst>
                  </a:tr>
                </a:tbl>
              </a:graphicData>
            </a:graphic>
          </p:graphicFrame>
        </mc:Fallback>
      </mc:AlternateContent>
      <p:sp>
        <p:nvSpPr>
          <p:cNvPr id="7" name="矩形 6">
            <a:extLst>
              <a:ext uri="{FF2B5EF4-FFF2-40B4-BE49-F238E27FC236}">
                <a16:creationId xmlns:a16="http://schemas.microsoft.com/office/drawing/2014/main" id="{DD4832D1-5C31-4345-BBB6-F5FF537A98C3}"/>
              </a:ext>
            </a:extLst>
          </p:cNvPr>
          <p:cNvSpPr/>
          <p:nvPr/>
        </p:nvSpPr>
        <p:spPr>
          <a:xfrm>
            <a:off x="1764" y="2591838"/>
            <a:ext cx="10903677" cy="461532"/>
          </a:xfrm>
          <a:prstGeom prst="rect">
            <a:avLst/>
          </a:prstGeom>
        </p:spPr>
        <p:txBody>
          <a:bodyPr wrap="none">
            <a:spAutoFit/>
          </a:bodyPr>
          <a:lstStyle/>
          <a:p>
            <a:pPr indent="267890" defTabSz="1219261"/>
            <a:r>
              <a:rPr lang="zh-CN" altLang="zh-CN" sz="2399" b="1" dirty="0">
                <a:solidFill>
                  <a:srgbClr val="C00000"/>
                </a:solidFill>
                <a:latin typeface="微软雅黑"/>
                <a:ea typeface="微软雅黑"/>
              </a:rPr>
              <a:t>解</a:t>
            </a:r>
            <a:r>
              <a:rPr lang="en-US" altLang="zh-CN" sz="2399" b="1" dirty="0">
                <a:solidFill>
                  <a:srgbClr val="C00000"/>
                </a:solidFill>
                <a:latin typeface="微软雅黑"/>
                <a:ea typeface="微软雅黑"/>
              </a:rPr>
              <a:t> </a:t>
            </a:r>
            <a:r>
              <a:rPr lang="zh-CN" altLang="zh-CN" sz="2399" b="1" dirty="0">
                <a:solidFill>
                  <a:prstClr val="black"/>
                </a:solidFill>
                <a:latin typeface="微软雅黑"/>
                <a:ea typeface="微软雅黑"/>
              </a:rPr>
              <a:t>按照</a:t>
            </a:r>
            <a:r>
              <a:rPr lang="zh-CN" altLang="en-US" sz="2399" b="1" dirty="0">
                <a:solidFill>
                  <a:prstClr val="black"/>
                </a:solidFill>
                <a:latin typeface="微软雅黑"/>
                <a:ea typeface="微软雅黑"/>
              </a:rPr>
              <a:t>例</a:t>
            </a:r>
            <a:r>
              <a:rPr lang="en-US" altLang="zh-CN" sz="2399" b="1" dirty="0">
                <a:solidFill>
                  <a:prstClr val="black"/>
                </a:solidFill>
                <a:latin typeface="微软雅黑"/>
                <a:ea typeface="微软雅黑"/>
              </a:rPr>
              <a:t>2.11</a:t>
            </a:r>
            <a:r>
              <a:rPr lang="zh-CN" altLang="zh-CN" sz="2399" b="1" dirty="0">
                <a:solidFill>
                  <a:prstClr val="black"/>
                </a:solidFill>
                <a:latin typeface="微软雅黑"/>
                <a:ea typeface="微软雅黑"/>
              </a:rPr>
              <a:t>的</a:t>
            </a:r>
            <a:r>
              <a:rPr lang="zh-CN" altLang="en-US" sz="2399" b="1" dirty="0">
                <a:solidFill>
                  <a:prstClr val="black"/>
                </a:solidFill>
                <a:latin typeface="微软雅黑"/>
                <a:ea typeface="微软雅黑"/>
              </a:rPr>
              <a:t>构建</a:t>
            </a:r>
            <a:r>
              <a:rPr lang="zh-CN" altLang="zh-CN" sz="2399" b="1" dirty="0">
                <a:solidFill>
                  <a:prstClr val="black"/>
                </a:solidFill>
                <a:latin typeface="微软雅黑"/>
                <a:ea typeface="微软雅黑"/>
              </a:rPr>
              <a:t>方式</a:t>
            </a:r>
            <a:r>
              <a:rPr lang="zh-CN" altLang="en-US" sz="2399" b="1" dirty="0">
                <a:solidFill>
                  <a:prstClr val="black"/>
                </a:solidFill>
                <a:latin typeface="微软雅黑"/>
                <a:ea typeface="微软雅黑"/>
              </a:rPr>
              <a:t>二</a:t>
            </a:r>
            <a:r>
              <a:rPr lang="zh-CN" altLang="zh-CN" sz="2399" b="1" dirty="0">
                <a:solidFill>
                  <a:prstClr val="black"/>
                </a:solidFill>
                <a:latin typeface="微软雅黑"/>
                <a:ea typeface="微软雅黑"/>
              </a:rPr>
              <a:t>构建的公式</a:t>
            </a:r>
            <a:r>
              <a:rPr lang="en-US" altLang="zh-CN" sz="2399" b="1" dirty="0">
                <a:solidFill>
                  <a:prstClr val="black"/>
                </a:solidFill>
                <a:latin typeface="微软雅黑"/>
                <a:ea typeface="微软雅黑"/>
              </a:rPr>
              <a:t>G</a:t>
            </a:r>
            <a:r>
              <a:rPr lang="en-US" altLang="zh-CN" sz="2399" b="1" baseline="-25000" dirty="0">
                <a:solidFill>
                  <a:prstClr val="black"/>
                </a:solidFill>
                <a:latin typeface="微软雅黑"/>
                <a:ea typeface="微软雅黑"/>
              </a:rPr>
              <a:t>1</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G</a:t>
            </a:r>
            <a:r>
              <a:rPr lang="en-US" altLang="zh-CN" sz="2399" b="1" baseline="-25000" dirty="0">
                <a:solidFill>
                  <a:prstClr val="black"/>
                </a:solidFill>
                <a:latin typeface="微软雅黑"/>
                <a:ea typeface="微软雅黑"/>
              </a:rPr>
              <a:t>2</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G</a:t>
            </a:r>
            <a:r>
              <a:rPr lang="en-US" altLang="zh-CN" sz="2399" b="1" baseline="-25000" dirty="0">
                <a:solidFill>
                  <a:prstClr val="black"/>
                </a:solidFill>
                <a:latin typeface="微软雅黑"/>
                <a:ea typeface="微软雅黑"/>
              </a:rPr>
              <a:t>3</a:t>
            </a:r>
            <a:r>
              <a:rPr lang="zh-CN" altLang="zh-CN" sz="2399" b="1" dirty="0">
                <a:solidFill>
                  <a:prstClr val="black"/>
                </a:solidFill>
                <a:latin typeface="微软雅黑"/>
                <a:ea typeface="微软雅黑"/>
              </a:rPr>
              <a:t>的真值表如</a:t>
            </a:r>
            <a:r>
              <a:rPr lang="zh-CN" altLang="en-US" sz="2399" b="1" dirty="0">
                <a:solidFill>
                  <a:prstClr val="black"/>
                </a:solidFill>
                <a:latin typeface="微软雅黑"/>
                <a:ea typeface="微软雅黑"/>
              </a:rPr>
              <a:t>下</a:t>
            </a:r>
            <a:r>
              <a:rPr lang="zh-CN" altLang="zh-CN" sz="2399" b="1" dirty="0">
                <a:solidFill>
                  <a:prstClr val="black"/>
                </a:solidFill>
                <a:latin typeface="微软雅黑"/>
                <a:ea typeface="微软雅黑"/>
              </a:rPr>
              <a:t>表所示 。</a:t>
            </a:r>
          </a:p>
        </p:txBody>
      </p:sp>
      <p:sp>
        <p:nvSpPr>
          <p:cNvPr id="8" name="矩形 7">
            <a:extLst>
              <a:ext uri="{FF2B5EF4-FFF2-40B4-BE49-F238E27FC236}">
                <a16:creationId xmlns:a16="http://schemas.microsoft.com/office/drawing/2014/main" id="{ECBEBF04-2940-4AA9-B4CF-57B5B3FC2935}"/>
              </a:ext>
            </a:extLst>
          </p:cNvPr>
          <p:cNvSpPr/>
          <p:nvPr/>
        </p:nvSpPr>
        <p:spPr>
          <a:xfrm>
            <a:off x="3661444" y="3565226"/>
            <a:ext cx="457104" cy="2926064"/>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endParaRPr lang="zh-CN" altLang="en-US" sz="2399">
              <a:solidFill>
                <a:prstClr val="white"/>
              </a:solidFill>
              <a:latin typeface="Arial"/>
              <a:ea typeface="微软雅黑"/>
            </a:endParaRPr>
          </a:p>
        </p:txBody>
      </p:sp>
      <p:sp>
        <p:nvSpPr>
          <p:cNvPr id="9" name="矩形 8">
            <a:extLst>
              <a:ext uri="{FF2B5EF4-FFF2-40B4-BE49-F238E27FC236}">
                <a16:creationId xmlns:a16="http://schemas.microsoft.com/office/drawing/2014/main" id="{8090736E-7D80-48D7-A0D9-E86A317D3B41}"/>
              </a:ext>
            </a:extLst>
          </p:cNvPr>
          <p:cNvSpPr/>
          <p:nvPr/>
        </p:nvSpPr>
        <p:spPr>
          <a:xfrm>
            <a:off x="7775071" y="3565225"/>
            <a:ext cx="457104" cy="2926064"/>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endParaRPr lang="zh-CN" altLang="en-US" sz="2399">
              <a:solidFill>
                <a:prstClr val="white"/>
              </a:solidFill>
              <a:latin typeface="Arial"/>
              <a:ea typeface="微软雅黑"/>
            </a:endParaRPr>
          </a:p>
        </p:txBody>
      </p:sp>
      <p:sp>
        <p:nvSpPr>
          <p:cNvPr id="10" name="矩形 9">
            <a:extLst>
              <a:ext uri="{FF2B5EF4-FFF2-40B4-BE49-F238E27FC236}">
                <a16:creationId xmlns:a16="http://schemas.microsoft.com/office/drawing/2014/main" id="{2AB252A3-0FCA-443C-96C0-95516FC42DA7}"/>
              </a:ext>
            </a:extLst>
          </p:cNvPr>
          <p:cNvSpPr/>
          <p:nvPr/>
        </p:nvSpPr>
        <p:spPr>
          <a:xfrm>
            <a:off x="10212785" y="3565225"/>
            <a:ext cx="457104" cy="2926064"/>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endParaRPr lang="zh-CN" altLang="en-US" sz="2399">
              <a:solidFill>
                <a:prstClr val="white"/>
              </a:solidFill>
              <a:latin typeface="Arial"/>
              <a:ea typeface="微软雅黑"/>
            </a:endParaRPr>
          </a:p>
        </p:txBody>
      </p:sp>
      <p:sp>
        <p:nvSpPr>
          <p:cNvPr id="11" name="Text Box 39">
            <a:extLst>
              <a:ext uri="{FF2B5EF4-FFF2-40B4-BE49-F238E27FC236}">
                <a16:creationId xmlns:a16="http://schemas.microsoft.com/office/drawing/2014/main" id="{EBB0CC32-FAD2-4C95-B3D6-7AC321594221}"/>
              </a:ext>
            </a:extLst>
          </p:cNvPr>
          <p:cNvSpPr txBox="1">
            <a:spLocks noChangeArrowheads="1"/>
          </p:cNvSpPr>
          <p:nvPr/>
        </p:nvSpPr>
        <p:spPr bwMode="auto">
          <a:xfrm>
            <a:off x="3120103" y="5821815"/>
            <a:ext cx="3025815" cy="830756"/>
          </a:xfrm>
          <a:prstGeom prst="rect">
            <a:avLst/>
          </a:prstGeom>
          <a:solidFill>
            <a:srgbClr val="3333FF"/>
          </a:solidFill>
          <a:ln>
            <a:noFill/>
          </a:ln>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zh-CN" altLang="en-US" sz="2399" dirty="0">
                <a:solidFill>
                  <a:prstClr val="white"/>
                </a:solidFill>
                <a:latin typeface="微软雅黑"/>
                <a:ea typeface="微软雅黑"/>
              </a:rPr>
              <a:t>永真公式</a:t>
            </a:r>
          </a:p>
          <a:p>
            <a:pPr algn="l" defTabSz="1219261">
              <a:lnSpc>
                <a:spcPct val="100000"/>
              </a:lnSpc>
              <a:spcBef>
                <a:spcPct val="0"/>
              </a:spcBef>
              <a:buClrTx/>
              <a:buNone/>
            </a:pPr>
            <a:r>
              <a:rPr lang="zh-CN" altLang="en-US" sz="2399" dirty="0">
                <a:solidFill>
                  <a:prstClr val="white"/>
                </a:solidFill>
                <a:latin typeface="微软雅黑"/>
                <a:ea typeface="微软雅黑"/>
              </a:rPr>
              <a:t>可满足公式</a:t>
            </a:r>
          </a:p>
        </p:txBody>
      </p:sp>
      <p:sp>
        <p:nvSpPr>
          <p:cNvPr id="12" name="Text Box 44">
            <a:extLst>
              <a:ext uri="{FF2B5EF4-FFF2-40B4-BE49-F238E27FC236}">
                <a16:creationId xmlns:a16="http://schemas.microsoft.com/office/drawing/2014/main" id="{F8321B25-7B23-45B2-B902-556B8DC64235}"/>
              </a:ext>
            </a:extLst>
          </p:cNvPr>
          <p:cNvSpPr txBox="1">
            <a:spLocks noChangeArrowheads="1"/>
          </p:cNvSpPr>
          <p:nvPr/>
        </p:nvSpPr>
        <p:spPr bwMode="auto">
          <a:xfrm>
            <a:off x="10006900" y="6094437"/>
            <a:ext cx="1881798" cy="461532"/>
          </a:xfrm>
          <a:prstGeom prst="rect">
            <a:avLst/>
          </a:prstGeom>
          <a:solidFill>
            <a:srgbClr val="3333FF"/>
          </a:solidFill>
          <a:ln>
            <a:noFill/>
          </a:ln>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zh-CN" altLang="en-US" sz="2399" dirty="0">
                <a:solidFill>
                  <a:prstClr val="white"/>
                </a:solidFill>
                <a:latin typeface="微软雅黑"/>
                <a:ea typeface="微软雅黑"/>
              </a:rPr>
              <a:t>永假公式</a:t>
            </a:r>
          </a:p>
        </p:txBody>
      </p:sp>
      <p:sp>
        <p:nvSpPr>
          <p:cNvPr id="14" name="Text Box 49">
            <a:extLst>
              <a:ext uri="{FF2B5EF4-FFF2-40B4-BE49-F238E27FC236}">
                <a16:creationId xmlns:a16="http://schemas.microsoft.com/office/drawing/2014/main" id="{A3084269-0048-4343-885B-0F2E1068A571}"/>
              </a:ext>
            </a:extLst>
          </p:cNvPr>
          <p:cNvSpPr txBox="1">
            <a:spLocks noChangeArrowheads="1"/>
          </p:cNvSpPr>
          <p:nvPr/>
        </p:nvSpPr>
        <p:spPr bwMode="auto">
          <a:xfrm>
            <a:off x="7150900" y="6109517"/>
            <a:ext cx="1977167" cy="461532"/>
          </a:xfrm>
          <a:prstGeom prst="rect">
            <a:avLst/>
          </a:prstGeom>
          <a:solidFill>
            <a:srgbClr val="3333FF"/>
          </a:solidFill>
          <a:ln>
            <a:noFill/>
          </a:ln>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zh-CN" altLang="en-US" sz="2399" dirty="0">
                <a:solidFill>
                  <a:prstClr val="white"/>
                </a:solidFill>
                <a:latin typeface="微软雅黑"/>
                <a:ea typeface="微软雅黑"/>
              </a:rPr>
              <a:t>可满足公式</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2228">
                                            <p:txEl>
                                              <p:pRg st="0" end="0"/>
                                            </p:txEl>
                                          </p:spTgt>
                                        </p:tgtEl>
                                        <p:attrNameLst>
                                          <p:attrName>style.visibility</p:attrName>
                                        </p:attrNameLst>
                                      </p:cBhvr>
                                      <p:to>
                                        <p:strVal val="visible"/>
                                      </p:to>
                                    </p:set>
                                    <p:anim calcmode="lin" valueType="num">
                                      <p:cBhvr additive="base">
                                        <p:cTn id="7" dur="500" fill="hold"/>
                                        <p:tgtEl>
                                          <p:spTgt spid="5222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228">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2228">
                                            <p:txEl>
                                              <p:pRg st="1" end="1"/>
                                            </p:txEl>
                                          </p:spTgt>
                                        </p:tgtEl>
                                        <p:attrNameLst>
                                          <p:attrName>style.visibility</p:attrName>
                                        </p:attrNameLst>
                                      </p:cBhvr>
                                      <p:to>
                                        <p:strVal val="visible"/>
                                      </p:to>
                                    </p:set>
                                    <p:anim calcmode="lin" valueType="num">
                                      <p:cBhvr additive="base">
                                        <p:cTn id="12" dur="500" fill="hold"/>
                                        <p:tgtEl>
                                          <p:spTgt spid="52228">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2228">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2228">
                                            <p:txEl>
                                              <p:pRg st="2" end="2"/>
                                            </p:txEl>
                                          </p:spTgt>
                                        </p:tgtEl>
                                        <p:attrNameLst>
                                          <p:attrName>style.visibility</p:attrName>
                                        </p:attrNameLst>
                                      </p:cBhvr>
                                      <p:to>
                                        <p:strVal val="visible"/>
                                      </p:to>
                                    </p:set>
                                    <p:anim calcmode="lin" valueType="num">
                                      <p:cBhvr additive="base">
                                        <p:cTn id="17" dur="500" fill="hold"/>
                                        <p:tgtEl>
                                          <p:spTgt spid="5222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222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heel(1)">
                                      <p:cBhvr>
                                        <p:cTn id="29" dur="20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circle(in)">
                                      <p:cBhvr>
                                        <p:cTn id="34" dur="20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randombar(horizontal)">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circle(in)">
                                      <p:cBhvr>
                                        <p:cTn id="44" dur="2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randombar(horizontal)">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circle(in)">
                                      <p:cBhvr>
                                        <p:cTn id="54" dur="20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randombar(horizontal)">
                                      <p:cBhvr>
                                        <p:cTn id="5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uiExpand="1" build="p" autoUpdateAnimBg="0"/>
      <p:bldP spid="7" grpId="0"/>
      <p:bldP spid="8" grpId="0" animBg="1"/>
      <p:bldP spid="9" grpId="0" animBg="1"/>
      <p:bldP spid="10" grpId="0" animBg="1"/>
      <p:bldP spid="11" grpId="0" animBg="1"/>
      <p:bldP spid="12"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E3CBA45E-EC64-4745-8EE7-89EEC4CAAE74}"/>
              </a:ext>
            </a:extLst>
          </p:cNvPr>
          <p:cNvSpPr>
            <a:spLocks noGrp="1" noChangeArrowheads="1"/>
          </p:cNvSpPr>
          <p:nvPr>
            <p:ph type="body" idx="4294967295"/>
          </p:nvPr>
        </p:nvSpPr>
        <p:spPr>
          <a:xfrm>
            <a:off x="370355" y="1609036"/>
            <a:ext cx="11117232" cy="3641516"/>
          </a:xfrm>
        </p:spPr>
        <p:txBody>
          <a:bodyPr>
            <a:normAutofit/>
          </a:bodyPr>
          <a:lstStyle/>
          <a:p>
            <a:pPr marL="0" indent="0">
              <a:spcBef>
                <a:spcPct val="0"/>
              </a:spcBef>
              <a:buClr>
                <a:srgbClr val="0000CC"/>
              </a:buClr>
              <a:buNone/>
            </a:pPr>
            <a:r>
              <a:rPr lang="zh-CN" altLang="zh-CN" dirty="0"/>
              <a:t>数理逻辑是所有数学推理和自动推理的基础</a:t>
            </a:r>
            <a:r>
              <a:rPr lang="zh-CN" altLang="en-US" dirty="0"/>
              <a:t>。</a:t>
            </a:r>
            <a:endParaRPr lang="en-US" altLang="zh-CN" dirty="0"/>
          </a:p>
          <a:p>
            <a:pPr marL="0" indent="0">
              <a:spcBef>
                <a:spcPct val="0"/>
              </a:spcBef>
              <a:buClr>
                <a:srgbClr val="0000CC"/>
              </a:buClr>
              <a:buNone/>
            </a:pPr>
            <a:r>
              <a:rPr lang="zh-CN" altLang="en-US" dirty="0">
                <a:solidFill>
                  <a:srgbClr val="3333FF"/>
                </a:solidFill>
              </a:rPr>
              <a:t>逻辑推理被广泛应用于各种领域。</a:t>
            </a:r>
            <a:endParaRPr lang="en-US" altLang="zh-CN" dirty="0">
              <a:solidFill>
                <a:srgbClr val="3333FF"/>
              </a:solidFill>
            </a:endParaRPr>
          </a:p>
          <a:p>
            <a:pPr marL="705741" indent="0">
              <a:spcBef>
                <a:spcPct val="0"/>
              </a:spcBef>
              <a:buClr>
                <a:srgbClr val="0000CC"/>
              </a:buClr>
              <a:buFont typeface="Wingdings" panose="05000000000000000000" pitchFamily="2" charset="2"/>
              <a:buChar char="u"/>
            </a:pPr>
            <a:r>
              <a:rPr lang="zh-CN" altLang="en-US" dirty="0"/>
              <a:t> 在数学领域，它常被用来证明定理；</a:t>
            </a:r>
            <a:endParaRPr lang="en-US" altLang="zh-CN" dirty="0"/>
          </a:p>
          <a:p>
            <a:pPr marL="705741" indent="0">
              <a:spcBef>
                <a:spcPct val="0"/>
              </a:spcBef>
              <a:buClr>
                <a:srgbClr val="0000CC"/>
              </a:buClr>
              <a:buFont typeface="Wingdings" panose="05000000000000000000" pitchFamily="2" charset="2"/>
              <a:buChar char="u"/>
            </a:pPr>
            <a:r>
              <a:rPr lang="zh-CN" altLang="en-US" dirty="0"/>
              <a:t> 在计算机科学领域，它常被用来检验程序的正确性；</a:t>
            </a:r>
            <a:endParaRPr lang="en-US" altLang="zh-CN" dirty="0"/>
          </a:p>
          <a:p>
            <a:pPr marL="705741" indent="0">
              <a:spcBef>
                <a:spcPct val="0"/>
              </a:spcBef>
              <a:buClr>
                <a:srgbClr val="0000CC"/>
              </a:buClr>
              <a:buFont typeface="Wingdings" panose="05000000000000000000" pitchFamily="2" charset="2"/>
              <a:buChar char="u"/>
            </a:pPr>
            <a:r>
              <a:rPr lang="zh-CN" altLang="en-US" dirty="0"/>
              <a:t> 在自然科学和物理学领域，它常被用来从实验导出结论；</a:t>
            </a:r>
            <a:endParaRPr lang="en-US" altLang="zh-CN" dirty="0"/>
          </a:p>
          <a:p>
            <a:pPr marL="705741" indent="0">
              <a:spcBef>
                <a:spcPct val="0"/>
              </a:spcBef>
              <a:buClr>
                <a:srgbClr val="0000CC"/>
              </a:buClr>
              <a:buFont typeface="Wingdings" panose="05000000000000000000" pitchFamily="2" charset="2"/>
              <a:buChar char="u"/>
            </a:pPr>
            <a:r>
              <a:rPr lang="zh-CN" altLang="en-US" dirty="0"/>
              <a:t> 在社会科学和人们日常生活领域，它常被用来求解大量的实际问题。</a:t>
            </a:r>
            <a:endParaRPr lang="zh-CN" altLang="en-US" dirty="0">
              <a:solidFill>
                <a:srgbClr val="0000FF"/>
              </a:solidFill>
            </a:endParaRPr>
          </a:p>
        </p:txBody>
      </p:sp>
      <p:sp>
        <p:nvSpPr>
          <p:cNvPr id="7" name="Rectangle 2">
            <a:extLst>
              <a:ext uri="{FF2B5EF4-FFF2-40B4-BE49-F238E27FC236}">
                <a16:creationId xmlns:a16="http://schemas.microsoft.com/office/drawing/2014/main" id="{2213C8BA-2F0D-45F7-8735-F6786A7396AD}"/>
              </a:ext>
            </a:extLst>
          </p:cNvPr>
          <p:cNvSpPr txBox="1">
            <a:spLocks noChangeArrowheads="1"/>
          </p:cNvSpPr>
          <p:nvPr/>
        </p:nvSpPr>
        <p:spPr>
          <a:xfrm>
            <a:off x="774482" y="363720"/>
            <a:ext cx="5304152" cy="399845"/>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kern="1200">
                <a:solidFill>
                  <a:schemeClr val="bg1"/>
                </a:solidFill>
                <a:latin typeface="+mj-lt"/>
                <a:ea typeface="+mj-ea"/>
                <a:cs typeface="+mj-cs"/>
              </a:defRPr>
            </a:lvl1pPr>
          </a:lstStyle>
          <a:p>
            <a:pPr defTabSz="1219261"/>
            <a:r>
              <a:rPr lang="zh-CN" altLang="en-US" sz="2199" b="1" dirty="0">
                <a:solidFill>
                  <a:prstClr val="white"/>
                </a:solidFill>
                <a:latin typeface="微软雅黑"/>
                <a:ea typeface="微软雅黑"/>
              </a:rPr>
              <a:t>本章导读</a:t>
            </a:r>
          </a:p>
        </p:txBody>
      </p:sp>
    </p:spTree>
    <p:extLst>
      <p:ext uri="{BB962C8B-B14F-4D97-AF65-F5344CB8AC3E}">
        <p14:creationId xmlns:p14="http://schemas.microsoft.com/office/powerpoint/2010/main" val="3342786592"/>
      </p:ext>
    </p:extLst>
  </p:cSld>
  <p:clrMapOvr>
    <a:masterClrMapping/>
  </p:clrMapOvr>
  <p:transition>
    <p:cover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 calcmode="lin" valueType="num">
                                      <p:cBhvr additive="base">
                                        <p:cTn id="7" dur="500" fill="hold"/>
                                        <p:tgtEl>
                                          <p:spTgt spid="51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23">
                                            <p:txEl>
                                              <p:pRg st="1" end="1"/>
                                            </p:txEl>
                                          </p:spTgt>
                                        </p:tgtEl>
                                        <p:attrNameLst>
                                          <p:attrName>style.visibility</p:attrName>
                                        </p:attrNameLst>
                                      </p:cBhvr>
                                      <p:to>
                                        <p:strVal val="visible"/>
                                      </p:to>
                                    </p:set>
                                    <p:anim calcmode="lin" valueType="num">
                                      <p:cBhvr additive="base">
                                        <p:cTn id="13" dur="500" fill="hold"/>
                                        <p:tgtEl>
                                          <p:spTgt spid="512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123">
                                            <p:txEl>
                                              <p:pRg st="2" end="2"/>
                                            </p:txEl>
                                          </p:spTgt>
                                        </p:tgtEl>
                                        <p:attrNameLst>
                                          <p:attrName>style.visibility</p:attrName>
                                        </p:attrNameLst>
                                      </p:cBhvr>
                                      <p:to>
                                        <p:strVal val="visible"/>
                                      </p:to>
                                    </p:set>
                                    <p:anim calcmode="lin" valueType="num">
                                      <p:cBhvr additive="base">
                                        <p:cTn id="19" dur="500" fill="hold"/>
                                        <p:tgtEl>
                                          <p:spTgt spid="512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12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123">
                                            <p:txEl>
                                              <p:pRg st="3" end="3"/>
                                            </p:txEl>
                                          </p:spTgt>
                                        </p:tgtEl>
                                        <p:attrNameLst>
                                          <p:attrName>style.visibility</p:attrName>
                                        </p:attrNameLst>
                                      </p:cBhvr>
                                      <p:to>
                                        <p:strVal val="visible"/>
                                      </p:to>
                                    </p:set>
                                    <p:anim calcmode="lin" valueType="num">
                                      <p:cBhvr additive="base">
                                        <p:cTn id="25" dur="500" fill="hold"/>
                                        <p:tgtEl>
                                          <p:spTgt spid="512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12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123">
                                            <p:txEl>
                                              <p:pRg st="4" end="4"/>
                                            </p:txEl>
                                          </p:spTgt>
                                        </p:tgtEl>
                                        <p:attrNameLst>
                                          <p:attrName>style.visibility</p:attrName>
                                        </p:attrNameLst>
                                      </p:cBhvr>
                                      <p:to>
                                        <p:strVal val="visible"/>
                                      </p:to>
                                    </p:set>
                                    <p:anim calcmode="lin" valueType="num">
                                      <p:cBhvr additive="base">
                                        <p:cTn id="31" dur="500" fill="hold"/>
                                        <p:tgtEl>
                                          <p:spTgt spid="512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12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123">
                                            <p:txEl>
                                              <p:pRg st="5" end="5"/>
                                            </p:txEl>
                                          </p:spTgt>
                                        </p:tgtEl>
                                        <p:attrNameLst>
                                          <p:attrName>style.visibility</p:attrName>
                                        </p:attrNameLst>
                                      </p:cBhvr>
                                      <p:to>
                                        <p:strVal val="visible"/>
                                      </p:to>
                                    </p:set>
                                    <p:anim calcmode="lin" valueType="num">
                                      <p:cBhvr additive="base">
                                        <p:cTn id="37" dur="500" fill="hold"/>
                                        <p:tgtEl>
                                          <p:spTgt spid="512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12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2" name="Group 4">
            <a:extLst>
              <a:ext uri="{FF2B5EF4-FFF2-40B4-BE49-F238E27FC236}">
                <a16:creationId xmlns:a16="http://schemas.microsoft.com/office/drawing/2014/main" id="{422EA58F-57FA-48C0-BCB1-1FB449391494}"/>
              </a:ext>
            </a:extLst>
          </p:cNvPr>
          <p:cNvGraphicFramePr>
            <a:graphicFrameLocks noGrp="1"/>
          </p:cNvGraphicFramePr>
          <p:nvPr>
            <p:extLst/>
          </p:nvPr>
        </p:nvGraphicFramePr>
        <p:xfrm>
          <a:off x="1851272" y="1918583"/>
          <a:ext cx="6120004" cy="2695417"/>
        </p:xfrm>
        <a:graphic>
          <a:graphicData uri="http://schemas.openxmlformats.org/drawingml/2006/table">
            <a:tbl>
              <a:tblPr/>
              <a:tblGrid>
                <a:gridCol w="1079438">
                  <a:extLst>
                    <a:ext uri="{9D8B030D-6E8A-4147-A177-3AD203B41FA5}">
                      <a16:colId xmlns:a16="http://schemas.microsoft.com/office/drawing/2014/main" val="20000"/>
                    </a:ext>
                  </a:extLst>
                </a:gridCol>
                <a:gridCol w="2089029">
                  <a:extLst>
                    <a:ext uri="{9D8B030D-6E8A-4147-A177-3AD203B41FA5}">
                      <a16:colId xmlns:a16="http://schemas.microsoft.com/office/drawing/2014/main" val="20001"/>
                    </a:ext>
                  </a:extLst>
                </a:gridCol>
                <a:gridCol w="2951537">
                  <a:extLst>
                    <a:ext uri="{9D8B030D-6E8A-4147-A177-3AD203B41FA5}">
                      <a16:colId xmlns:a16="http://schemas.microsoft.com/office/drawing/2014/main" val="20002"/>
                    </a:ext>
                  </a:extLst>
                </a:gridCol>
              </a:tblGrid>
              <a:tr h="934666">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tabLst/>
                      </a:pPr>
                      <a:r>
                        <a:rPr kumimoji="0" lang="en-US" altLang="zh-CN" sz="2400" b="1" i="0" u="none" strike="noStrike" cap="none" normalizeH="0" baseline="0" dirty="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P  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tabLst/>
                      </a:pPr>
                      <a:endParaRPr kumimoji="0" lang="zh-CN" altLang="en-US" sz="2400" b="1" i="0" u="none" strike="noStrike" cap="none" normalizeH="0" baseline="0" dirty="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tabLst/>
                      </a:pPr>
                      <a:endParaRPr kumimoji="0" lang="en-US" altLang="zh-CN" sz="2400" b="1" i="0" u="none" strike="noStrike" cap="none" normalizeH="0" baseline="0" dirty="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0"/>
                  </a:ext>
                </a:extLst>
              </a:tr>
              <a:tr h="439565">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tabLst/>
                      </a:pPr>
                      <a:r>
                        <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rPr>
                        <a:t>0  0</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tabLst/>
                      </a:pPr>
                      <a:r>
                        <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tabLst/>
                      </a:pPr>
                      <a:r>
                        <a:rPr kumimoji="0" lang="zh-CN" altLang="en-US" sz="2400" b="1" i="0" u="none" strike="noStrike" cap="none" normalizeH="0" baseline="0" dirty="0">
                          <a:ln>
                            <a:noFill/>
                          </a:ln>
                          <a:solidFill>
                            <a:srgbClr val="000000"/>
                          </a:solidFill>
                          <a:effectLst/>
                          <a:latin typeface="+mn-ea"/>
                          <a:ea typeface="+mn-ea"/>
                          <a:cs typeface="Times New Roman" panose="02020603050405020304" pitchFamily="18" charset="0"/>
                        </a:rPr>
                        <a:t>   </a:t>
                      </a:r>
                      <a:r>
                        <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38886">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tabLst/>
                      </a:pPr>
                      <a:r>
                        <a:rPr kumimoji="0" lang="en-US" altLang="zh-CN" sz="2400" b="1" i="0" u="none" strike="noStrike" cap="none" normalizeH="0" baseline="0">
                          <a:ln>
                            <a:noFill/>
                          </a:ln>
                          <a:solidFill>
                            <a:srgbClr val="000000"/>
                          </a:solidFill>
                          <a:effectLst/>
                          <a:latin typeface="+mn-ea"/>
                          <a:ea typeface="+mn-ea"/>
                          <a:cs typeface="Times New Roman" panose="02020603050405020304" pitchFamily="18" charset="0"/>
                        </a:rPr>
                        <a:t>0  1</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tabLst/>
                      </a:pPr>
                      <a:r>
                        <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tabLst/>
                      </a:pPr>
                      <a:r>
                        <a:rPr kumimoji="0" lang="zh-CN" altLang="en-US" sz="2400" b="1" i="0" u="none" strike="noStrike" cap="none" normalizeH="0" baseline="0" dirty="0">
                          <a:ln>
                            <a:noFill/>
                          </a:ln>
                          <a:solidFill>
                            <a:srgbClr val="000000"/>
                          </a:solidFill>
                          <a:effectLst/>
                          <a:latin typeface="+mn-ea"/>
                          <a:ea typeface="+mn-ea"/>
                          <a:cs typeface="Times New Roman" panose="02020603050405020304" pitchFamily="18" charset="0"/>
                        </a:rPr>
                        <a:t>   </a:t>
                      </a:r>
                      <a:r>
                        <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4115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tabLst/>
                      </a:pPr>
                      <a:r>
                        <a:rPr kumimoji="0" lang="en-US" altLang="zh-CN" sz="2400" b="1" i="0" u="none" strike="noStrike" cap="none" normalizeH="0" baseline="0">
                          <a:ln>
                            <a:noFill/>
                          </a:ln>
                          <a:solidFill>
                            <a:srgbClr val="000000"/>
                          </a:solidFill>
                          <a:effectLst/>
                          <a:latin typeface="+mn-ea"/>
                          <a:ea typeface="+mn-ea"/>
                          <a:cs typeface="Times New Roman" panose="02020603050405020304" pitchFamily="18" charset="0"/>
                        </a:rPr>
                        <a:t>1  0 </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tabLst/>
                      </a:pPr>
                      <a:r>
                        <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tabLst/>
                      </a:pPr>
                      <a:r>
                        <a:rPr kumimoji="0" lang="zh-CN" altLang="en-US" sz="2400" b="1" i="0" u="none" strike="noStrike" cap="none" normalizeH="0" baseline="0" dirty="0">
                          <a:ln>
                            <a:noFill/>
                          </a:ln>
                          <a:solidFill>
                            <a:srgbClr val="000000"/>
                          </a:solidFill>
                          <a:effectLst/>
                          <a:latin typeface="+mn-ea"/>
                          <a:ea typeface="+mn-ea"/>
                          <a:cs typeface="Times New Roman" panose="02020603050405020304" pitchFamily="18" charset="0"/>
                        </a:rPr>
                        <a:t>   </a:t>
                      </a:r>
                      <a:r>
                        <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4115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tabLst/>
                      </a:pPr>
                      <a:r>
                        <a:rPr kumimoji="0" lang="en-US" altLang="zh-CN" sz="2400" b="1" i="0" u="none" strike="noStrike" cap="none" normalizeH="0" baseline="0">
                          <a:ln>
                            <a:noFill/>
                          </a:ln>
                          <a:solidFill>
                            <a:srgbClr val="000000"/>
                          </a:solidFill>
                          <a:effectLst/>
                          <a:latin typeface="+mn-ea"/>
                          <a:ea typeface="+mn-ea"/>
                          <a:cs typeface="Times New Roman" panose="02020603050405020304" pitchFamily="18" charset="0"/>
                        </a:rPr>
                        <a:t>1  1</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tabLst/>
                      </a:pPr>
                      <a:r>
                        <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tabLst/>
                      </a:pPr>
                      <a:r>
                        <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rPr>
                        <a:t>   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1FE8522-C0DF-47F4-BF30-E8D9F2F3EC75}"/>
                  </a:ext>
                </a:extLst>
              </p:cNvPr>
              <p:cNvSpPr>
                <a:spLocks noChangeArrowheads="1"/>
              </p:cNvSpPr>
              <p:nvPr/>
            </p:nvSpPr>
            <p:spPr bwMode="auto">
              <a:xfrm>
                <a:off x="8025471" y="1992397"/>
                <a:ext cx="2377937" cy="818639"/>
              </a:xfrm>
              <a:prstGeom prst="rect">
                <a:avLst/>
              </a:prstGeom>
              <a:solidFill>
                <a:srgbClr val="99FFCC"/>
              </a:solidFill>
              <a:ln>
                <a:noFill/>
              </a:ln>
              <a:extLst>
                <a:ext uri="{91240B29-F687-4F45-9708-019B960494DF}">
                  <a14:hiddenLine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200000"/>
                  </a:lnSpc>
                  <a:spcBef>
                    <a:spcPct val="0"/>
                  </a:spcBef>
                  <a:buNone/>
                </a:pPr>
                <a:r>
                  <a:rPr lang="en-US" altLang="zh-CN" dirty="0">
                    <a:solidFill>
                      <a:prstClr val="black"/>
                    </a:solidFill>
                    <a:latin typeface="微软雅黑"/>
                  </a:rPr>
                  <a:t>G</a:t>
                </a:r>
                <a:r>
                  <a:rPr lang="en-US" altLang="zh-CN" baseline="-25000" dirty="0">
                    <a:solidFill>
                      <a:prstClr val="black"/>
                    </a:solidFill>
                    <a:latin typeface="微软雅黑"/>
                  </a:rPr>
                  <a:t>1 </a:t>
                </a:r>
                <a:r>
                  <a:rPr lang="en-US" altLang="zh-CN" sz="2801" dirty="0">
                    <a:latin typeface="Times New Roman" panose="02020603050405020304" pitchFamily="18" charset="0"/>
                    <a:cs typeface="Times New Roman" panose="02020603050405020304" pitchFamily="18" charset="0"/>
                  </a:rPr>
                  <a:t>=G</a:t>
                </a:r>
                <a14:m>
                  <m:oMath xmlns:m="http://schemas.openxmlformats.org/officeDocument/2006/math">
                    <m:r>
                      <a:rPr lang="en-US" altLang="zh-CN" i="1">
                        <a:solidFill>
                          <a:prstClr val="black"/>
                        </a:solidFill>
                        <a:latin typeface="Cambria Math" panose="02040503050406030204" pitchFamily="18" charset="0"/>
                      </a:rPr>
                      <m:t>↔</m:t>
                    </m:r>
                  </m:oMath>
                </a14:m>
                <a:r>
                  <a:rPr lang="en-US" altLang="zh-CN" sz="2801" dirty="0">
                    <a:latin typeface="Times New Roman" panose="02020603050405020304" pitchFamily="18" charset="0"/>
                    <a:cs typeface="Times New Roman" panose="02020603050405020304" pitchFamily="18" charset="0"/>
                  </a:rPr>
                  <a:t>H</a:t>
                </a:r>
              </a:p>
            </p:txBody>
          </p:sp>
        </mc:Choice>
        <mc:Fallback xmlns="">
          <p:sp>
            <p:nvSpPr>
              <p:cNvPr id="2" name="矩形 1">
                <a:extLst>
                  <a:ext uri="{FF2B5EF4-FFF2-40B4-BE49-F238E27FC236}">
                    <a16:creationId xmlns:a16="http://schemas.microsoft.com/office/drawing/2014/main" id="{01FE8522-C0DF-47F4-BF30-E8D9F2F3EC75}"/>
                  </a:ext>
                </a:extLst>
              </p:cNvPr>
              <p:cNvSpPr>
                <a:spLocks noRot="1" noChangeAspect="1" noMove="1" noResize="1" noEditPoints="1" noAdjustHandles="1" noChangeArrowheads="1" noChangeShapeType="1" noTextEdit="1"/>
              </p:cNvSpPr>
              <p:nvPr/>
            </p:nvSpPr>
            <p:spPr bwMode="auto">
              <a:xfrm>
                <a:off x="8025471" y="1992397"/>
                <a:ext cx="2377937" cy="818639"/>
              </a:xfrm>
              <a:prstGeom prst="rect">
                <a:avLst/>
              </a:prstGeom>
              <a:blipFill>
                <a:blip r:embed="rId6"/>
                <a:stretch>
                  <a:fillRect b="-2089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30ADA26A-8C3B-4CA8-BA0C-8B4D347A7DE6}"/>
                  </a:ext>
                </a:extLst>
              </p:cNvPr>
              <p:cNvSpPr>
                <a:spLocks noChangeArrowheads="1"/>
              </p:cNvSpPr>
              <p:nvPr/>
            </p:nvSpPr>
            <p:spPr bwMode="auto">
              <a:xfrm>
                <a:off x="5066269" y="2007674"/>
                <a:ext cx="2872808" cy="818639"/>
              </a:xfrm>
              <a:prstGeom prst="rect">
                <a:avLst/>
              </a:prstGeom>
              <a:solidFill>
                <a:srgbClr val="99FFCC"/>
              </a:solidFill>
              <a:ln>
                <a:noFill/>
              </a:ln>
              <a:extLst>
                <a:ext uri="{91240B29-F687-4F45-9708-019B960494DF}">
                  <a14:hiddenLine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200000"/>
                  </a:lnSpc>
                  <a:spcBef>
                    <a:spcPct val="0"/>
                  </a:spcBef>
                  <a:spcAft>
                    <a:spcPts val="600"/>
                  </a:spcAft>
                  <a:buNone/>
                </a:pPr>
                <a:r>
                  <a:rPr lang="en-US" altLang="zh-CN" sz="2801" dirty="0">
                    <a:latin typeface="Times New Roman" panose="02020603050405020304" pitchFamily="18" charset="0"/>
                    <a:cs typeface="Times New Roman" panose="02020603050405020304" pitchFamily="18" charset="0"/>
                  </a:rPr>
                  <a:t>H=</a:t>
                </a:r>
                <a:r>
                  <a:rPr lang="en-US" altLang="zh-CN" dirty="0">
                    <a:solidFill>
                      <a:prstClr val="black"/>
                    </a:solidFill>
                  </a:rPr>
                  <a:t> </a:t>
                </a:r>
                <a14:m>
                  <m:oMath xmlns:m="http://schemas.openxmlformats.org/officeDocument/2006/math">
                    <m:r>
                      <a:rPr lang="en-US" altLang="zh-CN">
                        <a:solidFill>
                          <a:prstClr val="black"/>
                        </a:solidFill>
                        <a:latin typeface="Cambria Math" panose="02040503050406030204" pitchFamily="18" charset="0"/>
                      </a:rPr>
                      <m:t>¬</m:t>
                    </m:r>
                  </m:oMath>
                </a14:m>
                <a:r>
                  <a:rPr lang="en-US" altLang="zh-CN" dirty="0">
                    <a:solidFill>
                      <a:prstClr val="black"/>
                    </a:solidFill>
                    <a:latin typeface="微软雅黑"/>
                  </a:rPr>
                  <a:t>P</a:t>
                </a:r>
                <a:r>
                  <a:rPr lang="zh-CN" altLang="zh-CN" dirty="0">
                    <a:solidFill>
                      <a:prstClr val="black"/>
                    </a:solidFill>
                    <a:latin typeface="微软雅黑"/>
                  </a:rPr>
                  <a:t>∨</a:t>
                </a:r>
                <a14:m>
                  <m:oMath xmlns:m="http://schemas.openxmlformats.org/officeDocument/2006/math">
                    <m:r>
                      <a:rPr lang="en-US" altLang="zh-CN">
                        <a:solidFill>
                          <a:prstClr val="black"/>
                        </a:solidFill>
                        <a:latin typeface="Cambria Math" panose="02040503050406030204" pitchFamily="18" charset="0"/>
                      </a:rPr>
                      <m:t>¬</m:t>
                    </m:r>
                  </m:oMath>
                </a14:m>
                <a:r>
                  <a:rPr lang="en-US" altLang="zh-CN" dirty="0">
                    <a:solidFill>
                      <a:prstClr val="black"/>
                    </a:solidFill>
                    <a:latin typeface="微软雅黑"/>
                  </a:rPr>
                  <a:t>Q</a:t>
                </a:r>
                <a:endParaRPr lang="zh-CN" altLang="en-US" sz="2801" dirty="0">
                  <a:latin typeface="Times New Roman" panose="02020603050405020304" pitchFamily="18" charset="0"/>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30ADA26A-8C3B-4CA8-BA0C-8B4D347A7DE6}"/>
                  </a:ext>
                </a:extLst>
              </p:cNvPr>
              <p:cNvSpPr>
                <a:spLocks noRot="1" noChangeAspect="1" noMove="1" noResize="1" noEditPoints="1" noAdjustHandles="1" noChangeArrowheads="1" noChangeShapeType="1" noTextEdit="1"/>
              </p:cNvSpPr>
              <p:nvPr/>
            </p:nvSpPr>
            <p:spPr bwMode="auto">
              <a:xfrm>
                <a:off x="5066269" y="2007674"/>
                <a:ext cx="2872808" cy="818639"/>
              </a:xfrm>
              <a:prstGeom prst="rect">
                <a:avLst/>
              </a:prstGeom>
              <a:blipFill>
                <a:blip r:embed="rId7"/>
                <a:stretch>
                  <a:fillRect b="-2000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FF08E54B-01EF-4E38-B2DB-69D5638EFF80}"/>
                  </a:ext>
                </a:extLst>
              </p:cNvPr>
              <p:cNvSpPr>
                <a:spLocks noChangeArrowheads="1"/>
              </p:cNvSpPr>
              <p:nvPr/>
            </p:nvSpPr>
            <p:spPr bwMode="auto">
              <a:xfrm>
                <a:off x="2932123" y="2002480"/>
                <a:ext cx="2047753" cy="823834"/>
              </a:xfrm>
              <a:prstGeom prst="rect">
                <a:avLst/>
              </a:prstGeom>
              <a:solidFill>
                <a:srgbClr val="99FFCC"/>
              </a:solidFill>
              <a:ln>
                <a:noFill/>
              </a:ln>
              <a:extLst>
                <a:ext uri="{91240B29-F687-4F45-9708-019B960494DF}">
                  <a14:hiddenLine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200000"/>
                  </a:lnSpc>
                  <a:spcBef>
                    <a:spcPct val="0"/>
                  </a:spcBef>
                  <a:buNone/>
                </a:pPr>
                <a:r>
                  <a:rPr lang="en-US" altLang="zh-CN" sz="2801" dirty="0">
                    <a:latin typeface="Times New Roman" panose="02020603050405020304" pitchFamily="18" charset="0"/>
                    <a:cs typeface="Times New Roman" panose="02020603050405020304" pitchFamily="18" charset="0"/>
                  </a:rPr>
                  <a:t>G=</a:t>
                </a:r>
                <a14:m>
                  <m:oMath xmlns:m="http://schemas.openxmlformats.org/officeDocument/2006/math">
                    <m:r>
                      <a:rPr lang="en-US" altLang="zh-CN">
                        <a:solidFill>
                          <a:prstClr val="black"/>
                        </a:solidFill>
                        <a:latin typeface="Cambria Math" panose="02040503050406030204" pitchFamily="18" charset="0"/>
                      </a:rPr>
                      <m:t>¬</m:t>
                    </m:r>
                  </m:oMath>
                </a14:m>
                <a:r>
                  <a:rPr lang="en-US" altLang="zh-CN" dirty="0">
                    <a:solidFill>
                      <a:prstClr val="black"/>
                    </a:solidFill>
                    <a:latin typeface="微软雅黑"/>
                  </a:rPr>
                  <a:t>(P</a:t>
                </a:r>
                <a:r>
                  <a:rPr lang="zh-CN" altLang="zh-CN" dirty="0">
                    <a:solidFill>
                      <a:prstClr val="black"/>
                    </a:solidFill>
                    <a:latin typeface="微软雅黑"/>
                  </a:rPr>
                  <a:t>∧</a:t>
                </a:r>
                <a:r>
                  <a:rPr lang="en-US" altLang="zh-CN" dirty="0">
                    <a:solidFill>
                      <a:prstClr val="black"/>
                    </a:solidFill>
                    <a:latin typeface="微软雅黑"/>
                  </a:rPr>
                  <a:t>Q)</a:t>
                </a:r>
                <a:endParaRPr lang="en-US" altLang="zh-CN" sz="2801" dirty="0">
                  <a:latin typeface="Times New Roman" panose="02020603050405020304" pitchFamily="18" charset="0"/>
                  <a:cs typeface="Times New Roman" panose="02020603050405020304" pitchFamily="18" charset="0"/>
                </a:endParaRPr>
              </a:p>
            </p:txBody>
          </p:sp>
        </mc:Choice>
        <mc:Fallback xmlns="">
          <p:sp>
            <p:nvSpPr>
              <p:cNvPr id="25" name="矩形 24">
                <a:extLst>
                  <a:ext uri="{FF2B5EF4-FFF2-40B4-BE49-F238E27FC236}">
                    <a16:creationId xmlns:a16="http://schemas.microsoft.com/office/drawing/2014/main" id="{FF08E54B-01EF-4E38-B2DB-69D5638EFF80}"/>
                  </a:ext>
                </a:extLst>
              </p:cNvPr>
              <p:cNvSpPr>
                <a:spLocks noRot="1" noChangeAspect="1" noMove="1" noResize="1" noEditPoints="1" noAdjustHandles="1" noChangeArrowheads="1" noChangeShapeType="1" noTextEdit="1"/>
              </p:cNvSpPr>
              <p:nvPr/>
            </p:nvSpPr>
            <p:spPr bwMode="auto">
              <a:xfrm>
                <a:off x="2932123" y="2002480"/>
                <a:ext cx="2047753" cy="823834"/>
              </a:xfrm>
              <a:prstGeom prst="rect">
                <a:avLst/>
              </a:prstGeom>
              <a:blipFill>
                <a:blip r:embed="rId8"/>
                <a:stretch>
                  <a:fillRect l="-4167" r="-4464" b="-1911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87755920-E26E-45D8-BB61-D6F0F9702B94}"/>
              </a:ext>
            </a:extLst>
          </p:cNvPr>
          <p:cNvSpPr>
            <a:spLocks noChangeArrowheads="1"/>
          </p:cNvSpPr>
          <p:nvPr/>
        </p:nvSpPr>
        <p:spPr bwMode="auto">
          <a:xfrm>
            <a:off x="2283046" y="4872751"/>
            <a:ext cx="6330584" cy="52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zh-CN" altLang="en-US" sz="2801" b="0" noProof="1">
                <a:solidFill>
                  <a:srgbClr val="0000FF"/>
                </a:solidFill>
              </a:rPr>
              <a:t>在任意解释Ｉ下，</a:t>
            </a:r>
            <a:r>
              <a:rPr lang="en-US" altLang="en-US" sz="2801" b="0" noProof="1">
                <a:solidFill>
                  <a:srgbClr val="0000FF"/>
                </a:solidFill>
              </a:rPr>
              <a:t>G</a:t>
            </a:r>
            <a:r>
              <a:rPr lang="zh-CN" altLang="en-US" sz="2801" b="0" dirty="0">
                <a:solidFill>
                  <a:srgbClr val="0000FF"/>
                </a:solidFill>
              </a:rPr>
              <a:t>与</a:t>
            </a:r>
            <a:r>
              <a:rPr lang="en-US" altLang="en-US" sz="2801" b="0" noProof="1">
                <a:solidFill>
                  <a:srgbClr val="0000FF"/>
                </a:solidFill>
              </a:rPr>
              <a:t>H</a:t>
            </a:r>
            <a:r>
              <a:rPr lang="zh-CN" altLang="en-US" sz="2801" b="0" dirty="0">
                <a:solidFill>
                  <a:srgbClr val="0000FF"/>
                </a:solidFill>
              </a:rPr>
              <a:t>的真值相同</a:t>
            </a:r>
            <a:endParaRPr lang="zh-CN" altLang="en-US" sz="2801" b="0" dirty="0">
              <a:solidFill>
                <a:srgbClr val="FF0000"/>
              </a:solidFill>
            </a:endParaRPr>
          </a:p>
        </p:txBody>
      </p:sp>
      <p:sp>
        <p:nvSpPr>
          <p:cNvPr id="27" name="云形标注 26">
            <a:extLst>
              <a:ext uri="{FF2B5EF4-FFF2-40B4-BE49-F238E27FC236}">
                <a16:creationId xmlns:a16="http://schemas.microsoft.com/office/drawing/2014/main" id="{07422BE5-57FD-4D46-84DA-D126ACFF56E5}"/>
              </a:ext>
            </a:extLst>
          </p:cNvPr>
          <p:cNvSpPr/>
          <p:nvPr/>
        </p:nvSpPr>
        <p:spPr bwMode="auto">
          <a:xfrm>
            <a:off x="2930709" y="1023285"/>
            <a:ext cx="1871554" cy="688934"/>
          </a:xfrm>
          <a:prstGeom prst="cloudCallout">
            <a:avLst>
              <a:gd name="adj1" fmla="val 165041"/>
              <a:gd name="adj2" fmla="val 156573"/>
            </a:avLst>
          </a:prstGeom>
          <a:ln>
            <a:solidFill>
              <a:srgbClr val="0000FF"/>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defTabSz="1219261">
              <a:defRPr/>
            </a:pPr>
            <a:r>
              <a:rPr lang="en-US" altLang="zh-CN" sz="2399" b="1" dirty="0">
                <a:solidFill>
                  <a:srgbClr val="FF0000"/>
                </a:solidFill>
                <a:latin typeface="微软雅黑"/>
                <a:ea typeface="微软雅黑"/>
              </a:rPr>
              <a:t>G=H</a:t>
            </a:r>
            <a:endParaRPr lang="zh-CN" altLang="en-US" sz="2399" b="1" dirty="0">
              <a:solidFill>
                <a:srgbClr val="FF0000"/>
              </a:solidFill>
              <a:latin typeface="微软雅黑"/>
              <a:ea typeface="微软雅黑"/>
            </a:endParaRPr>
          </a:p>
        </p:txBody>
      </p:sp>
      <p:sp>
        <p:nvSpPr>
          <p:cNvPr id="28" name="Rectangle 4">
            <a:extLst>
              <a:ext uri="{FF2B5EF4-FFF2-40B4-BE49-F238E27FC236}">
                <a16:creationId xmlns:a16="http://schemas.microsoft.com/office/drawing/2014/main" id="{5CF195B9-4874-4605-918E-FD4AD3DC77D5}"/>
              </a:ext>
            </a:extLst>
          </p:cNvPr>
          <p:cNvSpPr>
            <a:spLocks noChangeArrowheads="1"/>
          </p:cNvSpPr>
          <p:nvPr/>
        </p:nvSpPr>
        <p:spPr bwMode="auto">
          <a:xfrm>
            <a:off x="385828" y="4783079"/>
            <a:ext cx="11579051" cy="16885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50000"/>
              </a:lnSpc>
              <a:spcBef>
                <a:spcPts val="0"/>
              </a:spcBef>
              <a:buClrTx/>
              <a:buNone/>
            </a:pPr>
            <a:r>
              <a:rPr lang="zh-CN" altLang="en-US" sz="2399" noProof="1">
                <a:solidFill>
                  <a:srgbClr val="FF0000"/>
                </a:solidFill>
                <a:latin typeface="微软雅黑"/>
                <a:ea typeface="微软雅黑"/>
              </a:rPr>
              <a:t>定义</a:t>
            </a:r>
            <a:r>
              <a:rPr lang="en-US" altLang="zh-CN" sz="2399" dirty="0">
                <a:solidFill>
                  <a:srgbClr val="FF0000"/>
                </a:solidFill>
                <a:latin typeface="微软雅黑"/>
                <a:ea typeface="微软雅黑"/>
              </a:rPr>
              <a:t>2.10 </a:t>
            </a:r>
            <a:r>
              <a:rPr lang="zh-CN" altLang="zh-CN" sz="2399" dirty="0">
                <a:latin typeface="微软雅黑"/>
                <a:ea typeface="微软雅黑"/>
              </a:rPr>
              <a:t>设</a:t>
            </a:r>
            <a:r>
              <a:rPr lang="en-US" altLang="zh-CN" sz="2399" dirty="0">
                <a:latin typeface="微软雅黑"/>
                <a:ea typeface="微软雅黑"/>
              </a:rPr>
              <a:t>G</a:t>
            </a:r>
            <a:r>
              <a:rPr lang="zh-CN" altLang="zh-CN" sz="2399" dirty="0">
                <a:latin typeface="微软雅黑"/>
                <a:ea typeface="微软雅黑"/>
              </a:rPr>
              <a:t>，</a:t>
            </a:r>
            <a:r>
              <a:rPr lang="en-US" altLang="zh-CN" sz="2399" dirty="0">
                <a:latin typeface="微软雅黑"/>
                <a:ea typeface="微软雅黑"/>
              </a:rPr>
              <a:t>H</a:t>
            </a:r>
            <a:r>
              <a:rPr lang="zh-CN" altLang="zh-CN" sz="2399" dirty="0">
                <a:latin typeface="微软雅黑"/>
                <a:ea typeface="微软雅黑"/>
              </a:rPr>
              <a:t>是两个命题公式，</a:t>
            </a:r>
            <a:r>
              <a:rPr lang="en-US" altLang="zh-CN" sz="2399" dirty="0">
                <a:latin typeface="微软雅黑"/>
                <a:ea typeface="微软雅黑"/>
              </a:rPr>
              <a:t>P</a:t>
            </a:r>
            <a:r>
              <a:rPr lang="en-US" altLang="zh-CN" sz="2399" baseline="-25000" dirty="0">
                <a:latin typeface="微软雅黑"/>
                <a:ea typeface="微软雅黑"/>
              </a:rPr>
              <a:t>1</a:t>
            </a:r>
            <a:r>
              <a:rPr lang="zh-CN" altLang="zh-CN" sz="2399" dirty="0">
                <a:latin typeface="微软雅黑"/>
                <a:ea typeface="微软雅黑"/>
              </a:rPr>
              <a:t>，</a:t>
            </a:r>
            <a:r>
              <a:rPr lang="en-US" altLang="zh-CN" sz="2399" dirty="0">
                <a:latin typeface="微软雅黑"/>
                <a:ea typeface="微软雅黑"/>
              </a:rPr>
              <a:t>P</a:t>
            </a:r>
            <a:r>
              <a:rPr lang="en-US" altLang="zh-CN" sz="2399" baseline="-25000" dirty="0">
                <a:latin typeface="微软雅黑"/>
                <a:ea typeface="微软雅黑"/>
              </a:rPr>
              <a:t>2</a:t>
            </a:r>
            <a:r>
              <a:rPr lang="zh-CN" altLang="zh-CN" sz="2399" dirty="0">
                <a:latin typeface="微软雅黑"/>
                <a:ea typeface="微软雅黑"/>
              </a:rPr>
              <a:t>，</a:t>
            </a:r>
            <a:r>
              <a:rPr lang="en-US" altLang="zh-CN" sz="2399" dirty="0">
                <a:latin typeface="微软雅黑"/>
                <a:ea typeface="微软雅黑"/>
              </a:rPr>
              <a:t>…</a:t>
            </a:r>
            <a:r>
              <a:rPr lang="zh-CN" altLang="zh-CN" sz="2399" dirty="0">
                <a:latin typeface="微软雅黑"/>
                <a:ea typeface="微软雅黑"/>
              </a:rPr>
              <a:t>，</a:t>
            </a:r>
            <a:r>
              <a:rPr lang="en-US" altLang="zh-CN" sz="2399" dirty="0" err="1">
                <a:latin typeface="微软雅黑"/>
                <a:ea typeface="微软雅黑"/>
              </a:rPr>
              <a:t>P</a:t>
            </a:r>
            <a:r>
              <a:rPr lang="en-US" altLang="zh-CN" sz="2399" baseline="-25000" dirty="0" err="1">
                <a:latin typeface="微软雅黑"/>
                <a:ea typeface="微软雅黑"/>
              </a:rPr>
              <a:t>n</a:t>
            </a:r>
            <a:r>
              <a:rPr lang="zh-CN" altLang="zh-CN" sz="2399" dirty="0">
                <a:latin typeface="微软雅黑"/>
                <a:ea typeface="微软雅黑"/>
              </a:rPr>
              <a:t>是出现在</a:t>
            </a:r>
            <a:r>
              <a:rPr lang="en-US" altLang="zh-CN" sz="2399" dirty="0">
                <a:latin typeface="微软雅黑"/>
                <a:ea typeface="微软雅黑"/>
              </a:rPr>
              <a:t>G</a:t>
            </a:r>
            <a:r>
              <a:rPr lang="zh-CN" altLang="zh-CN" sz="2399" dirty="0">
                <a:latin typeface="微软雅黑"/>
                <a:ea typeface="微软雅黑"/>
              </a:rPr>
              <a:t>、</a:t>
            </a:r>
            <a:r>
              <a:rPr lang="en-US" altLang="zh-CN" sz="2399" dirty="0">
                <a:latin typeface="微软雅黑"/>
                <a:ea typeface="微软雅黑"/>
              </a:rPr>
              <a:t>H</a:t>
            </a:r>
            <a:r>
              <a:rPr lang="zh-CN" altLang="zh-CN" sz="2399" dirty="0">
                <a:latin typeface="微软雅黑"/>
                <a:ea typeface="微软雅黑"/>
              </a:rPr>
              <a:t>中的所有命题变元。</a:t>
            </a:r>
            <a:r>
              <a:rPr lang="zh-CN" altLang="zh-CN" sz="2399" dirty="0">
                <a:solidFill>
                  <a:srgbClr val="3333FF"/>
                </a:solidFill>
                <a:latin typeface="微软雅黑"/>
                <a:ea typeface="微软雅黑"/>
              </a:rPr>
              <a:t>如果对于</a:t>
            </a:r>
            <a:r>
              <a:rPr lang="en-US" altLang="zh-CN" sz="2399" dirty="0">
                <a:solidFill>
                  <a:srgbClr val="3333FF"/>
                </a:solidFill>
                <a:latin typeface="微软雅黑"/>
                <a:ea typeface="微软雅黑"/>
              </a:rPr>
              <a:t>P</a:t>
            </a:r>
            <a:r>
              <a:rPr lang="en-US" altLang="zh-CN" sz="2399" baseline="-25000" dirty="0">
                <a:solidFill>
                  <a:srgbClr val="3333FF"/>
                </a:solidFill>
                <a:latin typeface="微软雅黑"/>
                <a:ea typeface="微软雅黑"/>
              </a:rPr>
              <a:t>1</a:t>
            </a:r>
            <a:r>
              <a:rPr lang="zh-CN" altLang="zh-CN" sz="2399" dirty="0">
                <a:solidFill>
                  <a:srgbClr val="3333FF"/>
                </a:solidFill>
                <a:latin typeface="微软雅黑"/>
                <a:ea typeface="微软雅黑"/>
              </a:rPr>
              <a:t>，</a:t>
            </a:r>
            <a:r>
              <a:rPr lang="en-US" altLang="zh-CN" sz="2399" dirty="0">
                <a:solidFill>
                  <a:srgbClr val="3333FF"/>
                </a:solidFill>
                <a:latin typeface="微软雅黑"/>
                <a:ea typeface="微软雅黑"/>
              </a:rPr>
              <a:t>P</a:t>
            </a:r>
            <a:r>
              <a:rPr lang="en-US" altLang="zh-CN" sz="2399" baseline="-25000" dirty="0">
                <a:solidFill>
                  <a:srgbClr val="3333FF"/>
                </a:solidFill>
                <a:latin typeface="微软雅黑"/>
                <a:ea typeface="微软雅黑"/>
              </a:rPr>
              <a:t>2</a:t>
            </a:r>
            <a:r>
              <a:rPr lang="zh-CN" altLang="zh-CN" sz="2399" dirty="0">
                <a:solidFill>
                  <a:srgbClr val="3333FF"/>
                </a:solidFill>
                <a:latin typeface="微软雅黑"/>
                <a:ea typeface="微软雅黑"/>
              </a:rPr>
              <a:t>，</a:t>
            </a:r>
            <a:r>
              <a:rPr lang="en-US" altLang="zh-CN" sz="2399" dirty="0">
                <a:solidFill>
                  <a:srgbClr val="3333FF"/>
                </a:solidFill>
                <a:latin typeface="微软雅黑"/>
                <a:ea typeface="微软雅黑"/>
              </a:rPr>
              <a:t>…</a:t>
            </a:r>
            <a:r>
              <a:rPr lang="zh-CN" altLang="zh-CN" sz="2399" dirty="0">
                <a:solidFill>
                  <a:srgbClr val="3333FF"/>
                </a:solidFill>
                <a:latin typeface="微软雅黑"/>
                <a:ea typeface="微软雅黑"/>
              </a:rPr>
              <a:t>，</a:t>
            </a:r>
            <a:r>
              <a:rPr lang="en-US" altLang="zh-CN" sz="2399" dirty="0" err="1">
                <a:solidFill>
                  <a:srgbClr val="3333FF"/>
                </a:solidFill>
                <a:latin typeface="微软雅黑"/>
                <a:ea typeface="微软雅黑"/>
              </a:rPr>
              <a:t>P</a:t>
            </a:r>
            <a:r>
              <a:rPr lang="en-US" altLang="zh-CN" sz="2399" baseline="-25000" dirty="0" err="1">
                <a:solidFill>
                  <a:srgbClr val="3333FF"/>
                </a:solidFill>
                <a:latin typeface="微软雅黑"/>
                <a:ea typeface="微软雅黑"/>
              </a:rPr>
              <a:t>n</a:t>
            </a:r>
            <a:r>
              <a:rPr lang="zh-CN" altLang="zh-CN" sz="2399" dirty="0">
                <a:solidFill>
                  <a:srgbClr val="3333FF"/>
                </a:solidFill>
                <a:latin typeface="微软雅黑"/>
                <a:ea typeface="微软雅黑"/>
              </a:rPr>
              <a:t>的</a:t>
            </a:r>
            <a:r>
              <a:rPr lang="en-US" altLang="zh-CN" sz="2399" dirty="0">
                <a:solidFill>
                  <a:srgbClr val="3333FF"/>
                </a:solidFill>
                <a:latin typeface="微软雅黑"/>
                <a:ea typeface="微软雅黑"/>
              </a:rPr>
              <a:t>2</a:t>
            </a:r>
            <a:r>
              <a:rPr lang="en-US" altLang="zh-CN" sz="2399" baseline="30000" dirty="0">
                <a:solidFill>
                  <a:srgbClr val="3333FF"/>
                </a:solidFill>
                <a:latin typeface="微软雅黑"/>
                <a:ea typeface="微软雅黑"/>
              </a:rPr>
              <a:t>n</a:t>
            </a:r>
            <a:r>
              <a:rPr lang="zh-CN" altLang="zh-CN" sz="2399" dirty="0">
                <a:solidFill>
                  <a:srgbClr val="3333FF"/>
                </a:solidFill>
                <a:latin typeface="微软雅黑"/>
                <a:ea typeface="微软雅黑"/>
              </a:rPr>
              <a:t>组不同的解释，</a:t>
            </a:r>
            <a:r>
              <a:rPr lang="en-US" altLang="zh-CN" sz="2399" dirty="0">
                <a:solidFill>
                  <a:srgbClr val="3333FF"/>
                </a:solidFill>
                <a:latin typeface="微软雅黑"/>
                <a:ea typeface="微软雅黑"/>
              </a:rPr>
              <a:t>G</a:t>
            </a:r>
            <a:r>
              <a:rPr lang="zh-CN" altLang="zh-CN" sz="2399" dirty="0">
                <a:solidFill>
                  <a:srgbClr val="3333FF"/>
                </a:solidFill>
                <a:latin typeface="微软雅黑"/>
                <a:ea typeface="微软雅黑"/>
              </a:rPr>
              <a:t>与</a:t>
            </a:r>
            <a:r>
              <a:rPr lang="en-US" altLang="zh-CN" sz="2399" dirty="0">
                <a:solidFill>
                  <a:srgbClr val="3333FF"/>
                </a:solidFill>
                <a:latin typeface="微软雅黑"/>
                <a:ea typeface="微软雅黑"/>
              </a:rPr>
              <a:t>H</a:t>
            </a:r>
            <a:r>
              <a:rPr lang="zh-CN" altLang="zh-CN" sz="2399" dirty="0">
                <a:solidFill>
                  <a:srgbClr val="3333FF"/>
                </a:solidFill>
                <a:latin typeface="微软雅黑"/>
                <a:ea typeface="微软雅黑"/>
              </a:rPr>
              <a:t>的真值结果都相同，则称公式</a:t>
            </a:r>
            <a:r>
              <a:rPr lang="en-US" altLang="zh-CN" sz="2399" dirty="0">
                <a:solidFill>
                  <a:srgbClr val="3333FF"/>
                </a:solidFill>
                <a:latin typeface="微软雅黑"/>
                <a:ea typeface="微软雅黑"/>
              </a:rPr>
              <a:t>G</a:t>
            </a:r>
            <a:r>
              <a:rPr lang="zh-CN" altLang="zh-CN" sz="2399" dirty="0">
                <a:solidFill>
                  <a:srgbClr val="3333FF"/>
                </a:solidFill>
                <a:latin typeface="微软雅黑"/>
                <a:ea typeface="微软雅黑"/>
              </a:rPr>
              <a:t>与</a:t>
            </a:r>
            <a:r>
              <a:rPr lang="en-US" altLang="zh-CN" sz="2399" dirty="0">
                <a:solidFill>
                  <a:srgbClr val="3333FF"/>
                </a:solidFill>
                <a:latin typeface="微软雅黑"/>
                <a:ea typeface="微软雅黑"/>
              </a:rPr>
              <a:t>H</a:t>
            </a:r>
            <a:r>
              <a:rPr lang="zh-CN" altLang="zh-CN" sz="2399" dirty="0">
                <a:solidFill>
                  <a:srgbClr val="3333FF"/>
                </a:solidFill>
                <a:latin typeface="微软雅黑"/>
                <a:ea typeface="微软雅黑"/>
              </a:rPr>
              <a:t>是等价的</a:t>
            </a:r>
            <a:r>
              <a:rPr lang="en-US" altLang="zh-CN" sz="2399" dirty="0">
                <a:latin typeface="微软雅黑"/>
                <a:ea typeface="微软雅黑"/>
              </a:rPr>
              <a:t>(Equivalent)</a:t>
            </a:r>
            <a:r>
              <a:rPr lang="zh-CN" altLang="zh-CN" sz="2399" dirty="0">
                <a:latin typeface="微软雅黑"/>
                <a:ea typeface="微软雅黑"/>
              </a:rPr>
              <a:t>，记为</a:t>
            </a:r>
            <a:r>
              <a:rPr lang="en-US" altLang="zh-CN" sz="2399" dirty="0">
                <a:latin typeface="微软雅黑"/>
                <a:ea typeface="微软雅黑"/>
              </a:rPr>
              <a:t>G=H.</a:t>
            </a:r>
            <a:endParaRPr lang="zh-CN" altLang="en-US" sz="2399" dirty="0">
              <a:latin typeface="微软雅黑"/>
              <a:ea typeface="微软雅黑"/>
            </a:endParaRPr>
          </a:p>
        </p:txBody>
      </p:sp>
      <p:sp>
        <p:nvSpPr>
          <p:cNvPr id="29" name="Rectangle 2">
            <a:extLst>
              <a:ext uri="{FF2B5EF4-FFF2-40B4-BE49-F238E27FC236}">
                <a16:creationId xmlns:a16="http://schemas.microsoft.com/office/drawing/2014/main" id="{804B8BF2-94BA-4B5B-B7BA-5A992CBFAC22}"/>
              </a:ext>
            </a:extLst>
          </p:cNvPr>
          <p:cNvSpPr txBox="1">
            <a:spLocks noChangeArrowheads="1"/>
          </p:cNvSpPr>
          <p:nvPr/>
        </p:nvSpPr>
        <p:spPr bwMode="auto">
          <a:xfrm>
            <a:off x="157296" y="859978"/>
            <a:ext cx="1980627" cy="70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90000"/>
              </a:lnSpc>
              <a:spcBef>
                <a:spcPct val="0"/>
              </a:spcBef>
              <a:buClrTx/>
              <a:buNone/>
            </a:pPr>
            <a:r>
              <a:rPr lang="zh-CN" altLang="en-US" sz="3600" dirty="0">
                <a:solidFill>
                  <a:prstClr val="black"/>
                </a:solidFill>
              </a:rPr>
              <a:t>公式等价</a:t>
            </a:r>
          </a:p>
        </p:txBody>
      </p:sp>
      <p:sp>
        <p:nvSpPr>
          <p:cNvPr id="14" name="Rectangle 2">
            <a:extLst>
              <a:ext uri="{FF2B5EF4-FFF2-40B4-BE49-F238E27FC236}">
                <a16:creationId xmlns:a16="http://schemas.microsoft.com/office/drawing/2014/main" id="{413198B5-4C0C-4C05-87DB-410BFD0FFCDC}"/>
              </a:ext>
            </a:extLst>
          </p:cNvPr>
          <p:cNvSpPr txBox="1">
            <a:spLocks noChangeArrowheads="1"/>
          </p:cNvSpPr>
          <p:nvPr/>
        </p:nvSpPr>
        <p:spPr>
          <a:xfrm>
            <a:off x="774482" y="363720"/>
            <a:ext cx="5304152" cy="399845"/>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en-US" altLang="zh-CN" sz="2199" dirty="0">
                <a:solidFill>
                  <a:prstClr val="white"/>
                </a:solidFill>
                <a:latin typeface="微软雅黑"/>
                <a:ea typeface="微软雅黑"/>
              </a:rPr>
              <a:t>2.2.3  </a:t>
            </a:r>
            <a:r>
              <a:rPr lang="zh-CN" altLang="zh-CN" sz="2199" dirty="0">
                <a:solidFill>
                  <a:prstClr val="white"/>
                </a:solidFill>
                <a:latin typeface="微软雅黑"/>
                <a:ea typeface="微软雅黑"/>
              </a:rPr>
              <a:t>命题公式的基本等价</a:t>
            </a:r>
            <a:r>
              <a:rPr lang="zh-CN" altLang="en-US" sz="2199" dirty="0">
                <a:solidFill>
                  <a:prstClr val="white"/>
                </a:solidFill>
                <a:latin typeface="微软雅黑"/>
                <a:ea typeface="微软雅黑"/>
              </a:rPr>
              <a:t>定律</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A356B316-E7B2-4B87-A421-6D4471A9FDF7}"/>
                  </a:ext>
                </a:extLst>
              </p:cNvPr>
              <p:cNvSpPr/>
              <p:nvPr/>
            </p:nvSpPr>
            <p:spPr>
              <a:xfrm>
                <a:off x="4661739" y="1232229"/>
                <a:ext cx="3681866" cy="461532"/>
              </a:xfrm>
              <a:prstGeom prst="rect">
                <a:avLst/>
              </a:prstGeom>
            </p:spPr>
            <p:txBody>
              <a:bodyPr wrap="none">
                <a:spAutoFit/>
              </a:bodyPr>
              <a:lstStyle/>
              <a:p>
                <a:pPr defTabSz="1219261"/>
                <a:r>
                  <a:rPr lang="en-US" altLang="zh-CN" sz="2399" b="1" dirty="0">
                    <a:solidFill>
                      <a:prstClr val="black"/>
                    </a:solidFill>
                    <a:latin typeface="微软雅黑"/>
                    <a:ea typeface="微软雅黑"/>
                  </a:rPr>
                  <a:t>G</a:t>
                </a:r>
                <a:r>
                  <a:rPr lang="en-US" altLang="zh-CN" sz="2399" b="1" baseline="-25000" dirty="0">
                    <a:solidFill>
                      <a:prstClr val="black"/>
                    </a:solidFill>
                    <a:latin typeface="微软雅黑"/>
                    <a:ea typeface="微软雅黑"/>
                  </a:rPr>
                  <a:t>1</a:t>
                </a:r>
                <a:r>
                  <a:rPr lang="en-US" altLang="zh-CN" sz="2399" b="1" dirty="0">
                    <a:solidFill>
                      <a:prstClr val="black"/>
                    </a:solidFill>
                    <a:latin typeface="微软雅黑"/>
                    <a:ea typeface="微软雅黑"/>
                  </a:rPr>
                  <a:t>=</a:t>
                </a:r>
                <a14:m>
                  <m:oMath xmlns:m="http://schemas.openxmlformats.org/officeDocument/2006/math">
                    <m:r>
                      <a:rPr lang="en-US" altLang="zh-CN" sz="2399" b="1">
                        <a:solidFill>
                          <a:prstClr val="black"/>
                        </a:solidFill>
                        <a:latin typeface="Cambria Math" panose="02040503050406030204" pitchFamily="18" charset="0"/>
                      </a:rPr>
                      <m:t>¬</m:t>
                    </m:r>
                  </m:oMath>
                </a14:m>
                <a:r>
                  <a:rPr lang="en-US" altLang="zh-CN" sz="2399" b="1" dirty="0">
                    <a:solidFill>
                      <a:prstClr val="black"/>
                    </a:solidFill>
                    <a:latin typeface="微软雅黑"/>
                    <a:ea typeface="微软雅黑"/>
                  </a:rPr>
                  <a:t>(P</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Q)</a:t>
                </a:r>
                <a14:m>
                  <m:oMath xmlns:m="http://schemas.openxmlformats.org/officeDocument/2006/math">
                    <m:r>
                      <a:rPr lang="en-US" altLang="zh-CN" sz="2399" b="1" i="1">
                        <a:solidFill>
                          <a:prstClr val="black"/>
                        </a:solidFill>
                        <a:latin typeface="Cambria Math" panose="02040503050406030204" pitchFamily="18" charset="0"/>
                      </a:rPr>
                      <m:t>↔</m:t>
                    </m:r>
                    <m:r>
                      <a:rPr lang="en-US" altLang="zh-CN" sz="2399" b="1">
                        <a:solidFill>
                          <a:prstClr val="black"/>
                        </a:solidFill>
                        <a:latin typeface="Cambria Math" panose="02040503050406030204" pitchFamily="18" charset="0"/>
                      </a:rPr>
                      <m:t>(¬</m:t>
                    </m:r>
                  </m:oMath>
                </a14:m>
                <a:r>
                  <a:rPr lang="en-US" altLang="zh-CN" sz="2399" b="1" dirty="0">
                    <a:solidFill>
                      <a:prstClr val="black"/>
                    </a:solidFill>
                    <a:latin typeface="微软雅黑"/>
                    <a:ea typeface="微软雅黑"/>
                  </a:rPr>
                  <a:t>P</a:t>
                </a:r>
                <a:r>
                  <a:rPr lang="zh-CN" altLang="zh-CN" sz="2399" b="1" dirty="0">
                    <a:solidFill>
                      <a:prstClr val="black"/>
                    </a:solidFill>
                    <a:latin typeface="微软雅黑"/>
                    <a:ea typeface="微软雅黑"/>
                  </a:rPr>
                  <a:t>∨</a:t>
                </a:r>
                <a14:m>
                  <m:oMath xmlns:m="http://schemas.openxmlformats.org/officeDocument/2006/math">
                    <m:r>
                      <a:rPr lang="en-US" altLang="zh-CN" sz="2399" b="1">
                        <a:solidFill>
                          <a:prstClr val="black"/>
                        </a:solidFill>
                        <a:latin typeface="Cambria Math" panose="02040503050406030204" pitchFamily="18" charset="0"/>
                      </a:rPr>
                      <m:t>¬</m:t>
                    </m:r>
                  </m:oMath>
                </a14:m>
                <a:r>
                  <a:rPr lang="en-US" altLang="zh-CN" sz="2399" b="1" dirty="0">
                    <a:solidFill>
                      <a:prstClr val="black"/>
                    </a:solidFill>
                    <a:latin typeface="微软雅黑"/>
                    <a:ea typeface="微软雅黑"/>
                  </a:rPr>
                  <a:t>Q)</a:t>
                </a:r>
                <a:endParaRPr lang="zh-CN" altLang="en-US" sz="2399" dirty="0">
                  <a:solidFill>
                    <a:prstClr val="black"/>
                  </a:solidFill>
                  <a:latin typeface="Arial"/>
                  <a:ea typeface="微软雅黑"/>
                </a:endParaRPr>
              </a:p>
            </p:txBody>
          </p:sp>
        </mc:Choice>
        <mc:Fallback xmlns="">
          <p:sp>
            <p:nvSpPr>
              <p:cNvPr id="6" name="矩形 5">
                <a:extLst>
                  <a:ext uri="{FF2B5EF4-FFF2-40B4-BE49-F238E27FC236}">
                    <a16:creationId xmlns:a16="http://schemas.microsoft.com/office/drawing/2014/main" id="{A356B316-E7B2-4B87-A421-6D4471A9FDF7}"/>
                  </a:ext>
                </a:extLst>
              </p:cNvPr>
              <p:cNvSpPr>
                <a:spLocks noRot="1" noChangeAspect="1" noMove="1" noResize="1" noEditPoints="1" noAdjustHandles="1" noChangeArrowheads="1" noChangeShapeType="1" noTextEdit="1"/>
              </p:cNvSpPr>
              <p:nvPr/>
            </p:nvSpPr>
            <p:spPr>
              <a:xfrm>
                <a:off x="4661739" y="1232229"/>
                <a:ext cx="3681866" cy="461532"/>
              </a:xfrm>
              <a:prstGeom prst="rect">
                <a:avLst/>
              </a:prstGeom>
              <a:blipFill>
                <a:blip r:embed="rId9"/>
                <a:stretch>
                  <a:fillRect l="-2649" t="-10526" r="-993" b="-28947"/>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2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xit" presetSubtype="32" fill="hold" grpId="1" nodeType="clickEffect">
                                  <p:stCondLst>
                                    <p:cond delay="0"/>
                                  </p:stCondLst>
                                  <p:childTnLst>
                                    <p:animEffect transition="out" filter="circle(out)">
                                      <p:cBhvr>
                                        <p:cTn id="26" dur="2000"/>
                                        <p:tgtEl>
                                          <p:spTgt spid="6"/>
                                        </p:tgtEl>
                                      </p:cBhvr>
                                    </p:animEffect>
                                    <p:set>
                                      <p:cBhvr>
                                        <p:cTn id="27" dur="1" fill="hold">
                                          <p:stCondLst>
                                            <p:cond delay="1999"/>
                                          </p:stCondLst>
                                        </p:cTn>
                                        <p:tgtEl>
                                          <p:spTgt spid="6"/>
                                        </p:tgtEl>
                                        <p:attrNameLst>
                                          <p:attrName>style.visibility</p:attrName>
                                        </p:attrNameLst>
                                      </p:cBhvr>
                                      <p:to>
                                        <p:strVal val="hidden"/>
                                      </p:to>
                                    </p:set>
                                  </p:childTnLst>
                                </p:cTn>
                              </p:par>
                              <p:par>
                                <p:cTn id="28" presetID="2" presetClass="exit" presetSubtype="4" fill="hold" grpId="1" nodeType="withEffect">
                                  <p:stCondLst>
                                    <p:cond delay="0"/>
                                  </p:stCondLst>
                                  <p:childTnLst>
                                    <p:anim calcmode="lin" valueType="num">
                                      <p:cBhvr additive="base">
                                        <p:cTn id="29" dur="500"/>
                                        <p:tgtEl>
                                          <p:spTgt spid="2"/>
                                        </p:tgtEl>
                                        <p:attrNameLst>
                                          <p:attrName>ppt_x</p:attrName>
                                        </p:attrNameLst>
                                      </p:cBhvr>
                                      <p:tavLst>
                                        <p:tav tm="0">
                                          <p:val>
                                            <p:strVal val="ppt_x"/>
                                          </p:val>
                                        </p:tav>
                                        <p:tav tm="100000">
                                          <p:val>
                                            <p:strVal val="ppt_x"/>
                                          </p:val>
                                        </p:tav>
                                      </p:tavLst>
                                    </p:anim>
                                    <p:anim calcmode="lin" valueType="num">
                                      <p:cBhvr additive="base">
                                        <p:cTn id="30" dur="500"/>
                                        <p:tgtEl>
                                          <p:spTgt spid="2"/>
                                        </p:tgtEl>
                                        <p:attrNameLst>
                                          <p:attrName>ppt_y</p:attrName>
                                        </p:attrNameLst>
                                      </p:cBhvr>
                                      <p:tavLst>
                                        <p:tav tm="0">
                                          <p:val>
                                            <p:strVal val="ppt_y"/>
                                          </p:val>
                                        </p:tav>
                                        <p:tav tm="100000">
                                          <p:val>
                                            <p:strVal val="1+ppt_h/2"/>
                                          </p:val>
                                        </p:tav>
                                      </p:tavLst>
                                    </p:anim>
                                    <p:set>
                                      <p:cBhvr>
                                        <p:cTn id="31" dur="1" fill="hold">
                                          <p:stCondLst>
                                            <p:cond delay="499"/>
                                          </p:stCondLst>
                                        </p:cTn>
                                        <p:tgtEl>
                                          <p:spTgt spid="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3252"/>
                                        </p:tgtEl>
                                        <p:attrNameLst>
                                          <p:attrName>style.visibility</p:attrName>
                                        </p:attrNameLst>
                                      </p:cBhvr>
                                      <p:to>
                                        <p:strVal val="visible"/>
                                      </p:to>
                                    </p:set>
                                    <p:anim calcmode="lin" valueType="num">
                                      <p:cBhvr additive="base">
                                        <p:cTn id="36" dur="500" fill="hold"/>
                                        <p:tgtEl>
                                          <p:spTgt spid="53252"/>
                                        </p:tgtEl>
                                        <p:attrNameLst>
                                          <p:attrName>ppt_x</p:attrName>
                                        </p:attrNameLst>
                                      </p:cBhvr>
                                      <p:tavLst>
                                        <p:tav tm="0">
                                          <p:val>
                                            <p:strVal val="#ppt_x"/>
                                          </p:val>
                                        </p:tav>
                                        <p:tav tm="100000">
                                          <p:val>
                                            <p:strVal val="#ppt_x"/>
                                          </p:val>
                                        </p:tav>
                                      </p:tavLst>
                                    </p:anim>
                                    <p:anim calcmode="lin" valueType="num">
                                      <p:cBhvr additive="base">
                                        <p:cTn id="37" dur="500" fill="hold"/>
                                        <p:tgtEl>
                                          <p:spTgt spid="5325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heel(1)">
                                      <p:cBhvr>
                                        <p:cTn id="42" dur="2000"/>
                                        <p:tgtEl>
                                          <p:spTgt spid="5"/>
                                        </p:tgtEl>
                                      </p:cBhvr>
                                    </p:animEffect>
                                  </p:childTnLst>
                                </p:cTn>
                              </p:par>
                            </p:childTnLst>
                          </p:cTn>
                        </p:par>
                        <p:par>
                          <p:cTn id="43" fill="hold">
                            <p:stCondLst>
                              <p:cond delay="2000"/>
                            </p:stCondLst>
                            <p:childTnLst>
                              <p:par>
                                <p:cTn id="44" presetID="26"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80">
                                          <p:stCondLst>
                                            <p:cond delay="0"/>
                                          </p:stCondLst>
                                        </p:cTn>
                                        <p:tgtEl>
                                          <p:spTgt spid="29"/>
                                        </p:tgtEl>
                                      </p:cBhvr>
                                    </p:animEffect>
                                    <p:anim calcmode="lin" valueType="num">
                                      <p:cBhvr>
                                        <p:cTn id="47"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52" dur="26">
                                          <p:stCondLst>
                                            <p:cond delay="650"/>
                                          </p:stCondLst>
                                        </p:cTn>
                                        <p:tgtEl>
                                          <p:spTgt spid="29"/>
                                        </p:tgtEl>
                                      </p:cBhvr>
                                      <p:to x="100000" y="60000"/>
                                    </p:animScale>
                                    <p:animScale>
                                      <p:cBhvr>
                                        <p:cTn id="53" dur="166" decel="50000">
                                          <p:stCondLst>
                                            <p:cond delay="676"/>
                                          </p:stCondLst>
                                        </p:cTn>
                                        <p:tgtEl>
                                          <p:spTgt spid="29"/>
                                        </p:tgtEl>
                                      </p:cBhvr>
                                      <p:to x="100000" y="100000"/>
                                    </p:animScale>
                                    <p:animScale>
                                      <p:cBhvr>
                                        <p:cTn id="54" dur="26">
                                          <p:stCondLst>
                                            <p:cond delay="1312"/>
                                          </p:stCondLst>
                                        </p:cTn>
                                        <p:tgtEl>
                                          <p:spTgt spid="29"/>
                                        </p:tgtEl>
                                      </p:cBhvr>
                                      <p:to x="100000" y="80000"/>
                                    </p:animScale>
                                    <p:animScale>
                                      <p:cBhvr>
                                        <p:cTn id="55" dur="166" decel="50000">
                                          <p:stCondLst>
                                            <p:cond delay="1338"/>
                                          </p:stCondLst>
                                        </p:cTn>
                                        <p:tgtEl>
                                          <p:spTgt spid="29"/>
                                        </p:tgtEl>
                                      </p:cBhvr>
                                      <p:to x="100000" y="100000"/>
                                    </p:animScale>
                                    <p:animScale>
                                      <p:cBhvr>
                                        <p:cTn id="56" dur="26">
                                          <p:stCondLst>
                                            <p:cond delay="1642"/>
                                          </p:stCondLst>
                                        </p:cTn>
                                        <p:tgtEl>
                                          <p:spTgt spid="29"/>
                                        </p:tgtEl>
                                      </p:cBhvr>
                                      <p:to x="100000" y="90000"/>
                                    </p:animScale>
                                    <p:animScale>
                                      <p:cBhvr>
                                        <p:cTn id="57" dur="166" decel="50000">
                                          <p:stCondLst>
                                            <p:cond delay="1668"/>
                                          </p:stCondLst>
                                        </p:cTn>
                                        <p:tgtEl>
                                          <p:spTgt spid="29"/>
                                        </p:tgtEl>
                                      </p:cBhvr>
                                      <p:to x="100000" y="100000"/>
                                    </p:animScale>
                                    <p:animScale>
                                      <p:cBhvr>
                                        <p:cTn id="58" dur="26">
                                          <p:stCondLst>
                                            <p:cond delay="1808"/>
                                          </p:stCondLst>
                                        </p:cTn>
                                        <p:tgtEl>
                                          <p:spTgt spid="29"/>
                                        </p:tgtEl>
                                      </p:cBhvr>
                                      <p:to x="100000" y="95000"/>
                                    </p:animScale>
                                    <p:animScale>
                                      <p:cBhvr>
                                        <p:cTn id="59" dur="166" decel="50000">
                                          <p:stCondLst>
                                            <p:cond delay="1834"/>
                                          </p:stCondLst>
                                        </p:cTn>
                                        <p:tgtEl>
                                          <p:spTgt spid="29"/>
                                        </p:tgtEl>
                                      </p:cBhvr>
                                      <p:to x="100000" y="100000"/>
                                    </p:animScale>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grpId="0" nodeType="click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circle(in)">
                                      <p:cBhvr>
                                        <p:cTn id="64" dur="2000"/>
                                        <p:tgtEl>
                                          <p:spTgt spid="27"/>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25" grpId="0" animBg="1"/>
      <p:bldP spid="5" grpId="0"/>
      <p:bldP spid="27" grpId="0" animBg="1"/>
      <p:bldP spid="28" grpId="0" animBg="1" autoUpdateAnimBg="0"/>
      <p:bldP spid="29" grpId="0"/>
      <p:bldP spid="6" grpId="0"/>
      <p:bldP spid="6"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8DACC799-F416-434A-B3F6-F3F8C74A3381}"/>
                  </a:ext>
                </a:extLst>
              </p:cNvPr>
              <p:cNvSpPr/>
              <p:nvPr/>
            </p:nvSpPr>
            <p:spPr>
              <a:xfrm>
                <a:off x="157294" y="771564"/>
                <a:ext cx="11350517" cy="1688564"/>
              </a:xfrm>
              <a:prstGeom prst="rect">
                <a:avLst/>
              </a:prstGeom>
            </p:spPr>
            <p:txBody>
              <a:bodyPr wrap="square">
                <a:spAutoFit/>
              </a:bodyPr>
              <a:lstStyle/>
              <a:p>
                <a:pPr indent="276142" algn="just" defTabSz="1219261">
                  <a:lnSpc>
                    <a:spcPct val="150000"/>
                  </a:lnSpc>
                </a:pPr>
                <a:r>
                  <a:rPr lang="zh-CN" altLang="zh-CN" sz="2399" b="1" kern="100" dirty="0">
                    <a:solidFill>
                      <a:srgbClr val="C00000"/>
                    </a:solidFill>
                    <a:latin typeface="微软雅黑"/>
                    <a:ea typeface="微软雅黑"/>
                    <a:cs typeface="Times New Roman" panose="02020603050405020304" pitchFamily="18" charset="0"/>
                  </a:rPr>
                  <a:t>例</a:t>
                </a:r>
                <a:r>
                  <a:rPr lang="en-US" altLang="zh-CN" sz="2399" b="1" kern="100" dirty="0">
                    <a:solidFill>
                      <a:srgbClr val="C00000"/>
                    </a:solidFill>
                    <a:latin typeface="微软雅黑"/>
                    <a:ea typeface="微软雅黑"/>
                    <a:cs typeface="黑体" panose="02010609060101010101" pitchFamily="49" charset="-122"/>
                  </a:rPr>
                  <a:t>2.14  </a:t>
                </a:r>
                <a:r>
                  <a:rPr lang="zh-CN" altLang="zh-CN" sz="2399" b="1" kern="100" dirty="0">
                    <a:solidFill>
                      <a:prstClr val="black"/>
                    </a:solidFill>
                    <a:latin typeface="微软雅黑"/>
                    <a:ea typeface="微软雅黑"/>
                    <a:cs typeface="Times New Roman" panose="02020603050405020304" pitchFamily="18" charset="0"/>
                  </a:rPr>
                  <a:t>下列公式都包含命题变元</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Times New Roman" panose="02020603050405020304" pitchFamily="18" charset="0"/>
                  </a:rPr>
                  <a:t>和</a:t>
                </a:r>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Times New Roman" panose="02020603050405020304" pitchFamily="18" charset="0"/>
                  </a:rPr>
                  <a:t>，试判断哪些公式是等价的。</a:t>
                </a:r>
                <a:endParaRPr lang="zh-CN" altLang="zh-CN" sz="2399" b="1" kern="100" dirty="0">
                  <a:solidFill>
                    <a:prstClr val="black"/>
                  </a:solidFill>
                  <a:latin typeface="微软雅黑"/>
                  <a:ea typeface="微软雅黑"/>
                  <a:cs typeface="黑体" panose="02010609060101010101" pitchFamily="49" charset="-122"/>
                </a:endParaRPr>
              </a:p>
              <a:p>
                <a:pPr indent="276142" algn="just" defTabSz="1219261">
                  <a:lnSpc>
                    <a:spcPct val="150000"/>
                  </a:lnSpc>
                </a:pP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Times New Roman" panose="02020603050405020304" pitchFamily="18" charset="0"/>
                  </a:rPr>
                  <a:t>1</a:t>
                </a:r>
                <a:r>
                  <a:rPr lang="zh-CN"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kern="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Q</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Times New Roman" panose="02020603050405020304" pitchFamily="18" charset="0"/>
                  </a:rPr>
                  <a:t>              </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Times New Roman" panose="02020603050405020304" pitchFamily="18" charset="0"/>
                  </a:rPr>
                  <a:t>2</a:t>
                </a:r>
                <a:r>
                  <a:rPr lang="zh-CN"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kern="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kern="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Times New Roman" panose="02020603050405020304" pitchFamily="18" charset="0"/>
                  </a:rPr>
                  <a:t>。</a:t>
                </a:r>
                <a:endParaRPr lang="zh-CN" altLang="zh-CN" sz="2399" b="1" kern="100" dirty="0">
                  <a:solidFill>
                    <a:prstClr val="black"/>
                  </a:solidFill>
                  <a:latin typeface="微软雅黑"/>
                  <a:ea typeface="微软雅黑"/>
                  <a:cs typeface="黑体" panose="02010609060101010101" pitchFamily="49" charset="-122"/>
                </a:endParaRPr>
              </a:p>
              <a:p>
                <a:pPr indent="276142" algn="just" defTabSz="1219261">
                  <a:lnSpc>
                    <a:spcPct val="150000"/>
                  </a:lnSpc>
                </a:pP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宋体" panose="02010600030101010101" pitchFamily="2" charset="-122"/>
                  </a:rPr>
                  <a:t>3</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P</a:t>
                </a:r>
                <a14:m>
                  <m:oMath xmlns:m="http://schemas.openxmlformats.org/officeDocument/2006/math">
                    <m:r>
                      <a:rPr lang="en-US" altLang="zh-CN" sz="2399" b="1" i="1" kern="100">
                        <a:solidFill>
                          <a:prstClr val="black"/>
                        </a:solidFill>
                        <a:latin typeface="Cambria Math" panose="02040503050406030204" pitchFamily="18" charset="0"/>
                        <a:cs typeface="黑体" panose="02010609060101010101" pitchFamily="49" charset="-122"/>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Times New Roman" panose="02020603050405020304" pitchFamily="18" charset="0"/>
                  </a:rPr>
                  <a:t>                   </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Times New Roman" panose="02020603050405020304" pitchFamily="18" charset="0"/>
                  </a:rPr>
                  <a:t>4</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P→Q</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Q→P</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Times New Roman" panose="02020603050405020304" pitchFamily="18" charset="0"/>
                  </a:rPr>
                  <a:t>。</a:t>
                </a:r>
                <a:endParaRPr lang="zh-CN" altLang="zh-CN" sz="2399" b="1" kern="100" dirty="0">
                  <a:solidFill>
                    <a:prstClr val="black"/>
                  </a:solidFill>
                  <a:latin typeface="微软雅黑"/>
                  <a:ea typeface="微软雅黑"/>
                  <a:cs typeface="黑体" panose="02010609060101010101" pitchFamily="49" charset="-122"/>
                </a:endParaRPr>
              </a:p>
            </p:txBody>
          </p:sp>
        </mc:Choice>
        <mc:Fallback xmlns="">
          <p:sp>
            <p:nvSpPr>
              <p:cNvPr id="2" name="矩形 1">
                <a:extLst>
                  <a:ext uri="{FF2B5EF4-FFF2-40B4-BE49-F238E27FC236}">
                    <a16:creationId xmlns:a16="http://schemas.microsoft.com/office/drawing/2014/main" id="{8DACC799-F416-434A-B3F6-F3F8C74A3381}"/>
                  </a:ext>
                </a:extLst>
              </p:cNvPr>
              <p:cNvSpPr>
                <a:spLocks noRot="1" noChangeAspect="1" noMove="1" noResize="1" noEditPoints="1" noAdjustHandles="1" noChangeArrowheads="1" noChangeShapeType="1" noTextEdit="1"/>
              </p:cNvSpPr>
              <p:nvPr/>
            </p:nvSpPr>
            <p:spPr>
              <a:xfrm>
                <a:off x="157294" y="771564"/>
                <a:ext cx="11350517" cy="1688564"/>
              </a:xfrm>
              <a:prstGeom prst="rect">
                <a:avLst/>
              </a:prstGeom>
              <a:blipFill>
                <a:blip r:embed="rId6"/>
                <a:stretch>
                  <a:fillRect b="-7220"/>
                </a:stretch>
              </a:blipFill>
            </p:spPr>
            <p:txBody>
              <a:bodyPr/>
              <a:lstStyle/>
              <a:p>
                <a:r>
                  <a:rPr lang="zh-CN" altLang="en-US">
                    <a:noFill/>
                  </a:rPr>
                  <a:t> </a:t>
                </a:r>
              </a:p>
            </p:txBody>
          </p:sp>
        </mc:Fallback>
      </mc:AlternateContent>
      <p:sp>
        <p:nvSpPr>
          <p:cNvPr id="3" name="Rectangle 2">
            <a:extLst>
              <a:ext uri="{FF2B5EF4-FFF2-40B4-BE49-F238E27FC236}">
                <a16:creationId xmlns:a16="http://schemas.microsoft.com/office/drawing/2014/main" id="{D12A30AA-9063-43C3-B783-D4A2441D5844}"/>
              </a:ext>
            </a:extLst>
          </p:cNvPr>
          <p:cNvSpPr txBox="1">
            <a:spLocks noChangeArrowheads="1"/>
          </p:cNvSpPr>
          <p:nvPr/>
        </p:nvSpPr>
        <p:spPr>
          <a:xfrm>
            <a:off x="832604" y="339156"/>
            <a:ext cx="6551234" cy="461496"/>
          </a:xfrm>
          <a:prstGeom prst="rect">
            <a:avLst/>
          </a:prstGeom>
          <a:noFill/>
        </p:spPr>
        <p:txBody>
          <a:bodyPr vert="horz" lIns="121882" tIns="60940" rIns="121882" bIns="60940" rtlCol="0" anchor="ctr">
            <a:sp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sz="2199" noProof="1">
                <a:solidFill>
                  <a:prstClr val="white"/>
                </a:solidFill>
              </a:rPr>
              <a:t>例</a:t>
            </a:r>
            <a:r>
              <a:rPr lang="en-US" altLang="zh-CN" sz="2199" noProof="1">
                <a:solidFill>
                  <a:prstClr val="white"/>
                </a:solidFill>
              </a:rPr>
              <a:t>2.14</a:t>
            </a:r>
            <a:endParaRPr lang="zh-CN" altLang="en-US" sz="2199" dirty="0">
              <a:solidFill>
                <a:prstClr val="white"/>
              </a:solidFill>
            </a:endParaRPr>
          </a:p>
        </p:txBody>
      </p:sp>
      <p:sp>
        <p:nvSpPr>
          <p:cNvPr id="4" name="矩形 3">
            <a:extLst>
              <a:ext uri="{FF2B5EF4-FFF2-40B4-BE49-F238E27FC236}">
                <a16:creationId xmlns:a16="http://schemas.microsoft.com/office/drawing/2014/main" id="{AD8D17E7-F395-450F-B2B4-72284ECC8AE9}"/>
              </a:ext>
            </a:extLst>
          </p:cNvPr>
          <p:cNvSpPr/>
          <p:nvPr/>
        </p:nvSpPr>
        <p:spPr>
          <a:xfrm>
            <a:off x="233473" y="2522764"/>
            <a:ext cx="11502872" cy="580697"/>
          </a:xfrm>
          <a:prstGeom prst="rect">
            <a:avLst/>
          </a:prstGeom>
        </p:spPr>
        <p:txBody>
          <a:bodyPr wrap="square">
            <a:spAutoFit/>
          </a:bodyPr>
          <a:lstStyle/>
          <a:p>
            <a:pPr indent="262176" algn="just" defTabSz="1219261">
              <a:lnSpc>
                <a:spcPct val="150000"/>
              </a:lnSpc>
            </a:pPr>
            <a:r>
              <a:rPr lang="zh-CN" altLang="zh-CN" sz="2399" b="1" kern="100" dirty="0">
                <a:solidFill>
                  <a:srgbClr val="C00000"/>
                </a:solidFill>
                <a:latin typeface="微软雅黑"/>
                <a:ea typeface="微软雅黑"/>
                <a:cs typeface="Times New Roman" panose="02020603050405020304" pitchFamily="18" charset="0"/>
              </a:rPr>
              <a:t>解</a:t>
            </a:r>
            <a:r>
              <a:rPr lang="en-US" altLang="zh-CN" sz="2399" b="1" kern="100" dirty="0">
                <a:solidFill>
                  <a:prstClr val="black"/>
                </a:solidFill>
                <a:latin typeface="Times New Roman" panose="02020603050405020304" pitchFamily="18" charset="0"/>
                <a:ea typeface="黑体" panose="02010609060101010101" pitchFamily="49" charset="-122"/>
                <a:cs typeface="黑体" panose="02010609060101010101" pitchFamily="49" charset="-122"/>
              </a:rPr>
              <a:t>  </a:t>
            </a:r>
            <a:r>
              <a:rPr lang="zh-CN" altLang="zh-CN" sz="2399" b="1" kern="100" dirty="0">
                <a:solidFill>
                  <a:prstClr val="black"/>
                </a:solidFill>
                <a:latin typeface="微软雅黑"/>
                <a:ea typeface="微软雅黑"/>
                <a:cs typeface="Times New Roman" panose="02020603050405020304" pitchFamily="18" charset="0"/>
              </a:rPr>
              <a:t>公式（</a:t>
            </a:r>
            <a:r>
              <a:rPr lang="en-US" altLang="zh-CN" sz="2399" b="1" kern="100" dirty="0">
                <a:solidFill>
                  <a:prstClr val="black"/>
                </a:solidFill>
                <a:latin typeface="微软雅黑"/>
                <a:ea typeface="微软雅黑"/>
                <a:cs typeface="Times New Roman" panose="02020603050405020304" pitchFamily="18" charset="0"/>
              </a:rPr>
              <a:t>1</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Times New Roman" panose="02020603050405020304" pitchFamily="18" charset="0"/>
              </a:rPr>
              <a:t>4</a:t>
            </a:r>
            <a:r>
              <a:rPr lang="zh-CN" altLang="zh-CN" sz="2399" b="1" kern="100" dirty="0">
                <a:solidFill>
                  <a:prstClr val="black"/>
                </a:solidFill>
                <a:latin typeface="微软雅黑"/>
                <a:ea typeface="微软雅黑"/>
                <a:cs typeface="Times New Roman" panose="02020603050405020304" pitchFamily="18" charset="0"/>
              </a:rPr>
              <a:t>）的真值表如</a:t>
            </a:r>
            <a:r>
              <a:rPr lang="zh-CN" altLang="en-US" sz="2399" b="1" kern="100" dirty="0">
                <a:solidFill>
                  <a:prstClr val="black"/>
                </a:solidFill>
                <a:latin typeface="微软雅黑"/>
                <a:ea typeface="微软雅黑"/>
                <a:cs typeface="Times New Roman" panose="02020603050405020304" pitchFamily="18" charset="0"/>
              </a:rPr>
              <a:t>下</a:t>
            </a:r>
            <a:r>
              <a:rPr lang="zh-CN" altLang="zh-CN" sz="2399" b="1" kern="100" dirty="0">
                <a:solidFill>
                  <a:prstClr val="black"/>
                </a:solidFill>
                <a:latin typeface="微软雅黑"/>
                <a:ea typeface="微软雅黑"/>
                <a:cs typeface="Times New Roman" panose="02020603050405020304" pitchFamily="18" charset="0"/>
              </a:rPr>
              <a:t>表所示。</a:t>
            </a:r>
          </a:p>
        </p:txBody>
      </p:sp>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A995573E-6060-4DCA-8287-FE11F0FE5720}"/>
                  </a:ext>
                </a:extLst>
              </p:cNvPr>
              <p:cNvGraphicFramePr>
                <a:graphicFrameLocks noGrp="1"/>
              </p:cNvGraphicFramePr>
              <p:nvPr>
                <p:extLst/>
              </p:nvPr>
            </p:nvGraphicFramePr>
            <p:xfrm>
              <a:off x="1833210" y="3169004"/>
              <a:ext cx="7471228" cy="2604427"/>
            </p:xfrm>
            <a:graphic>
              <a:graphicData uri="http://schemas.openxmlformats.org/drawingml/2006/table">
                <a:tbl>
                  <a:tblPr>
                    <a:tableStyleId>{5C22544A-7EE6-4342-B048-85BDC9FD1C3A}</a:tableStyleId>
                  </a:tblPr>
                  <a:tblGrid>
                    <a:gridCol w="813071">
                      <a:extLst>
                        <a:ext uri="{9D8B030D-6E8A-4147-A177-3AD203B41FA5}">
                          <a16:colId xmlns:a16="http://schemas.microsoft.com/office/drawing/2014/main" val="1224070866"/>
                        </a:ext>
                      </a:extLst>
                    </a:gridCol>
                    <a:gridCol w="1535802">
                      <a:extLst>
                        <a:ext uri="{9D8B030D-6E8A-4147-A177-3AD203B41FA5}">
                          <a16:colId xmlns:a16="http://schemas.microsoft.com/office/drawing/2014/main" val="3508801657"/>
                        </a:ext>
                      </a:extLst>
                    </a:gridCol>
                    <a:gridCol w="1212080">
                      <a:extLst>
                        <a:ext uri="{9D8B030D-6E8A-4147-A177-3AD203B41FA5}">
                          <a16:colId xmlns:a16="http://schemas.microsoft.com/office/drawing/2014/main" val="1005234532"/>
                        </a:ext>
                      </a:extLst>
                    </a:gridCol>
                    <a:gridCol w="1281341">
                      <a:extLst>
                        <a:ext uri="{9D8B030D-6E8A-4147-A177-3AD203B41FA5}">
                          <a16:colId xmlns:a16="http://schemas.microsoft.com/office/drawing/2014/main" val="3274949256"/>
                        </a:ext>
                      </a:extLst>
                    </a:gridCol>
                    <a:gridCol w="2628934">
                      <a:extLst>
                        <a:ext uri="{9D8B030D-6E8A-4147-A177-3AD203B41FA5}">
                          <a16:colId xmlns:a16="http://schemas.microsoft.com/office/drawing/2014/main" val="3747285038"/>
                        </a:ext>
                      </a:extLst>
                    </a:gridCol>
                  </a:tblGrid>
                  <a:tr h="577563">
                    <a:tc>
                      <a:txBody>
                        <a:bodyPr/>
                        <a:lstStyle/>
                        <a:p>
                          <a:pPr algn="ctr">
                            <a:spcAft>
                              <a:spcPts val="0"/>
                            </a:spcAft>
                          </a:pPr>
                          <a:r>
                            <a:rPr lang="en-US" sz="2400" b="1" kern="100" dirty="0">
                              <a:effectLst/>
                              <a:latin typeface="+mn-ea"/>
                              <a:ea typeface="+mn-ea"/>
                            </a:rPr>
                            <a:t>P  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14:m>
                            <m:oMath xmlns:m="http://schemas.openxmlformats.org/officeDocument/2006/math">
                              <m:r>
                                <a:rPr lang="en-US" sz="2400" b="1" kern="0" smtClean="0">
                                  <a:effectLst/>
                                  <a:latin typeface="Cambria Math" panose="02040503050406030204" pitchFamily="18" charset="0"/>
                                  <a:ea typeface="+mn-ea"/>
                                </a:rPr>
                                <m:t>¬</m:t>
                              </m:r>
                            </m:oMath>
                          </a14:m>
                          <a:r>
                            <a:rPr lang="en-US" sz="2400" b="1" kern="100">
                              <a:effectLst/>
                              <a:latin typeface="+mn-ea"/>
                              <a:ea typeface="+mn-ea"/>
                            </a:rPr>
                            <a:t>(P</a:t>
                          </a:r>
                          <a:r>
                            <a:rPr lang="zh-CN" sz="2400" b="1" kern="100">
                              <a:effectLst/>
                              <a:latin typeface="+mn-ea"/>
                              <a:ea typeface="+mn-ea"/>
                            </a:rPr>
                            <a:t>∨</a:t>
                          </a:r>
                          <a:r>
                            <a:rPr lang="en-US" sz="2400" b="1" kern="100">
                              <a:effectLst/>
                              <a:latin typeface="+mn-ea"/>
                              <a:ea typeface="+mn-ea"/>
                            </a:rPr>
                            <a:t>Q)</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0"/>
                            </a:spcAft>
                          </a:pPr>
                          <a14:m>
                            <m:oMath xmlns:m="http://schemas.openxmlformats.org/officeDocument/2006/math">
                              <m:r>
                                <a:rPr lang="en-US" sz="2400" b="1" kern="0" smtClean="0">
                                  <a:effectLst/>
                                  <a:latin typeface="Cambria Math" panose="02040503050406030204" pitchFamily="18" charset="0"/>
                                  <a:ea typeface="+mn-ea"/>
                                </a:rPr>
                                <m:t>¬</m:t>
                              </m:r>
                            </m:oMath>
                          </a14:m>
                          <a:r>
                            <a:rPr lang="en-US" sz="2400" b="1" kern="100">
                              <a:effectLst/>
                              <a:latin typeface="+mn-ea"/>
                              <a:ea typeface="+mn-ea"/>
                            </a:rPr>
                            <a:t>P</a:t>
                          </a:r>
                          <a:r>
                            <a:rPr lang="zh-CN" sz="2400" b="1" kern="100">
                              <a:effectLst/>
                              <a:latin typeface="+mn-ea"/>
                              <a:ea typeface="+mn-ea"/>
                            </a:rPr>
                            <a:t>∧</a:t>
                          </a:r>
                          <a14:m>
                            <m:oMath xmlns:m="http://schemas.openxmlformats.org/officeDocument/2006/math">
                              <m:r>
                                <a:rPr lang="en-US" sz="2400" b="1" kern="0" smtClean="0">
                                  <a:effectLst/>
                                  <a:latin typeface="Cambria Math" panose="02040503050406030204" pitchFamily="18" charset="0"/>
                                  <a:ea typeface="+mn-ea"/>
                                </a:rPr>
                                <m:t>¬</m:t>
                              </m:r>
                            </m:oMath>
                          </a14:m>
                          <a:r>
                            <a:rPr lang="en-US" sz="2400" b="1" kern="100">
                              <a:effectLst/>
                              <a:latin typeface="+mn-ea"/>
                              <a:ea typeface="+mn-ea"/>
                            </a:rPr>
                            <a:t>Q</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400" b="1" kern="100" dirty="0">
                              <a:effectLst/>
                              <a:latin typeface="+mn-ea"/>
                              <a:ea typeface="+mn-ea"/>
                            </a:rPr>
                            <a:t>P</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spcAft>
                              <a:spcPts val="0"/>
                            </a:spcAft>
                          </a:pPr>
                          <a:r>
                            <a:rPr lang="en-US" sz="2400" b="1" kern="100">
                              <a:effectLst/>
                              <a:latin typeface="+mn-ea"/>
                              <a:ea typeface="+mn-ea"/>
                            </a:rPr>
                            <a:t>(P→Q)</a:t>
                          </a:r>
                          <a:r>
                            <a:rPr lang="zh-CN" sz="2400" b="1" kern="100">
                              <a:effectLst/>
                              <a:latin typeface="+mn-ea"/>
                              <a:ea typeface="+mn-ea"/>
                            </a:rPr>
                            <a:t>∧</a:t>
                          </a:r>
                          <a:r>
                            <a:rPr lang="en-US" sz="2400" b="1" kern="100">
                              <a:effectLst/>
                              <a:latin typeface="+mn-ea"/>
                              <a:ea typeface="+mn-ea"/>
                            </a:rPr>
                            <a:t>(Q→P)</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806701"/>
                      </a:ext>
                    </a:extLst>
                  </a:tr>
                  <a:tr h="506716">
                    <a:tc>
                      <a:txBody>
                        <a:bodyPr/>
                        <a:lstStyle/>
                        <a:p>
                          <a:pPr marL="72000" algn="just">
                            <a:spcAft>
                              <a:spcPts val="0"/>
                            </a:spcAft>
                          </a:pPr>
                          <a:r>
                            <a:rPr lang="en-US" sz="2400" b="1" kern="100" dirty="0">
                              <a:solidFill>
                                <a:schemeClr val="dk1"/>
                              </a:solidFill>
                              <a:effectLst/>
                              <a:latin typeface="+mn-ea"/>
                              <a:ea typeface="+mn-ea"/>
                              <a:cs typeface="+mn-cs"/>
                            </a:rPr>
                            <a:t>0  0</a:t>
                          </a:r>
                          <a:endParaRPr lang="zh-CN" altLang="en-US" sz="2400" b="1" kern="100" dirty="0">
                            <a:solidFill>
                              <a:schemeClr val="dk1"/>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just">
                            <a:spcAft>
                              <a:spcPts val="0"/>
                            </a:spcAft>
                          </a:pPr>
                          <a:r>
                            <a:rPr lang="en-US" sz="2400" b="1" kern="100" dirty="0">
                              <a:effectLst/>
                              <a:latin typeface="+mn-ea"/>
                              <a:ea typeface="+mn-ea"/>
                            </a:rPr>
                            <a:t>  1   0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0"/>
                            </a:spcAft>
                          </a:pPr>
                          <a:r>
                            <a:rPr lang="en-US" sz="2400" b="1" kern="100">
                              <a:effectLst/>
                              <a:latin typeface="+mn-ea"/>
                              <a:ea typeface="+mn-ea"/>
                            </a:rPr>
                            <a:t>1  1  1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44000" algn="l">
                            <a:spcAft>
                              <a:spcPts val="0"/>
                            </a:spcAft>
                          </a:pPr>
                          <a:r>
                            <a:rPr lang="en-US" sz="2400" b="1" kern="100" dirty="0">
                              <a:effectLst/>
                              <a:latin typeface="+mn-ea"/>
                              <a:ea typeface="+mn-ea"/>
                            </a:rPr>
                            <a:t>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80000" algn="just">
                            <a:spcAft>
                              <a:spcPts val="0"/>
                            </a:spcAft>
                          </a:pPr>
                          <a:r>
                            <a:rPr lang="en-US" sz="2400" b="1" kern="100" dirty="0">
                              <a:effectLst/>
                              <a:latin typeface="+mn-ea"/>
                              <a:ea typeface="+mn-ea"/>
                            </a:rPr>
                            <a:t>  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0991044"/>
                      </a:ext>
                    </a:extLst>
                  </a:tr>
                  <a:tr h="506716">
                    <a:tc>
                      <a:txBody>
                        <a:bodyPr/>
                        <a:lstStyle/>
                        <a:p>
                          <a:pPr marL="72000" algn="just">
                            <a:spcAft>
                              <a:spcPts val="0"/>
                            </a:spcAft>
                          </a:pPr>
                          <a:r>
                            <a:rPr lang="en-US" sz="2400" b="1" kern="100" dirty="0">
                              <a:solidFill>
                                <a:schemeClr val="dk1"/>
                              </a:solidFill>
                              <a:effectLst/>
                              <a:latin typeface="+mn-ea"/>
                              <a:ea typeface="+mn-ea"/>
                              <a:cs typeface="+mn-cs"/>
                            </a:rPr>
                            <a:t>0  1</a:t>
                          </a:r>
                          <a:endParaRPr lang="zh-CN" altLang="en-US" sz="2400" b="1" kern="100" dirty="0">
                            <a:solidFill>
                              <a:schemeClr val="dk1"/>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just">
                            <a:spcAft>
                              <a:spcPts val="0"/>
                            </a:spcAft>
                          </a:pPr>
                          <a:r>
                            <a:rPr lang="en-US" sz="2400" b="1" kern="100" dirty="0">
                              <a:effectLst/>
                              <a:latin typeface="+mn-ea"/>
                              <a:ea typeface="+mn-ea"/>
                            </a:rPr>
                            <a:t>  0   1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0"/>
                            </a:spcAft>
                          </a:pPr>
                          <a:r>
                            <a:rPr lang="en-US" sz="2400" b="1" kern="100">
                              <a:effectLst/>
                              <a:latin typeface="+mn-ea"/>
                              <a:ea typeface="+mn-ea"/>
                            </a:rPr>
                            <a:t>1  0  0  </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44000" algn="l">
                            <a:spcAft>
                              <a:spcPts val="0"/>
                            </a:spcAf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80000" algn="just">
                            <a:spcAft>
                              <a:spcPts val="0"/>
                            </a:spcAft>
                          </a:pPr>
                          <a:r>
                            <a:rPr lang="en-US" sz="2400" b="1" kern="100" dirty="0">
                              <a:effectLst/>
                              <a:latin typeface="+mn-ea"/>
                              <a:ea typeface="+mn-ea"/>
                            </a:rPr>
                            <a:t>  1     0     0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015566"/>
                      </a:ext>
                    </a:extLst>
                  </a:tr>
                  <a:tr h="506716">
                    <a:tc>
                      <a:txBody>
                        <a:bodyPr/>
                        <a:lstStyle/>
                        <a:p>
                          <a:pPr marL="72000" algn="just">
                            <a:spcAft>
                              <a:spcPts val="0"/>
                            </a:spcAft>
                          </a:pPr>
                          <a:r>
                            <a:rPr lang="en-US" sz="2400" b="1" kern="100" dirty="0">
                              <a:solidFill>
                                <a:schemeClr val="dk1"/>
                              </a:solidFill>
                              <a:effectLst/>
                              <a:latin typeface="+mn-ea"/>
                              <a:ea typeface="+mn-ea"/>
                              <a:cs typeface="+mn-cs"/>
                            </a:rPr>
                            <a:t>1  0 </a:t>
                          </a:r>
                          <a:endParaRPr lang="zh-CN" altLang="en-US" sz="2400" b="1" kern="100" dirty="0">
                            <a:solidFill>
                              <a:schemeClr val="dk1"/>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just">
                            <a:spcAft>
                              <a:spcPts val="0"/>
                            </a:spcAft>
                          </a:pPr>
                          <a:r>
                            <a:rPr lang="en-US" sz="2400" b="1" kern="100" dirty="0">
                              <a:effectLst/>
                              <a:latin typeface="+mn-ea"/>
                              <a:ea typeface="+mn-ea"/>
                            </a:rPr>
                            <a:t>  0   1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0"/>
                            </a:spcAf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44000" algn="l">
                            <a:spcAft>
                              <a:spcPts val="0"/>
                            </a:spcAf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80000" algn="just">
                            <a:spcAft>
                              <a:spcPts val="0"/>
                            </a:spcAft>
                          </a:pPr>
                          <a:r>
                            <a:rPr lang="en-US" sz="2400" b="1" kern="100" dirty="0">
                              <a:effectLst/>
                              <a:latin typeface="+mn-ea"/>
                              <a:ea typeface="+mn-ea"/>
                            </a:rPr>
                            <a:t>  0     0     1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8328896"/>
                      </a:ext>
                    </a:extLst>
                  </a:tr>
                  <a:tr h="506716">
                    <a:tc>
                      <a:txBody>
                        <a:bodyPr/>
                        <a:lstStyle/>
                        <a:p>
                          <a:pPr marL="72000" algn="just">
                            <a:spcAft>
                              <a:spcPts val="0"/>
                            </a:spcAft>
                          </a:pPr>
                          <a:r>
                            <a:rPr lang="en-US" sz="2400" b="1" kern="100" dirty="0">
                              <a:solidFill>
                                <a:schemeClr val="dk1"/>
                              </a:solidFill>
                              <a:effectLst/>
                              <a:latin typeface="+mn-ea"/>
                              <a:ea typeface="+mn-ea"/>
                              <a:cs typeface="+mn-cs"/>
                            </a:rPr>
                            <a:t>1  1</a:t>
                          </a:r>
                          <a:endParaRPr lang="zh-CN" altLang="en-US" sz="2400" b="1" kern="100" dirty="0">
                            <a:solidFill>
                              <a:schemeClr val="dk1"/>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just">
                            <a:spcAft>
                              <a:spcPts val="0"/>
                            </a:spcAft>
                          </a:pPr>
                          <a:r>
                            <a:rPr lang="en-US" sz="2400" b="1" kern="100" dirty="0">
                              <a:effectLst/>
                              <a:latin typeface="+mn-ea"/>
                              <a:ea typeface="+mn-ea"/>
                            </a:rPr>
                            <a:t>  0   1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0"/>
                            </a:spcAft>
                          </a:pPr>
                          <a:r>
                            <a:rPr lang="en-US" sz="2400" b="1" kern="100">
                              <a:effectLst/>
                              <a:latin typeface="+mn-ea"/>
                              <a:ea typeface="+mn-ea"/>
                            </a:rPr>
                            <a:t>0  0  0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44000" algn="l">
                            <a:spcAft>
                              <a:spcPts val="0"/>
                            </a:spcAft>
                          </a:pPr>
                          <a:r>
                            <a:rPr lang="en-US" sz="2400" b="1" kern="100" dirty="0">
                              <a:effectLst/>
                              <a:latin typeface="+mn-ea"/>
                              <a:ea typeface="+mn-ea"/>
                            </a:rPr>
                            <a:t>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80000" indent="57150" algn="just">
                            <a:spcAft>
                              <a:spcPts val="0"/>
                            </a:spcAft>
                          </a:pPr>
                          <a:r>
                            <a:rPr lang="en-US" sz="2400" b="1" kern="100" dirty="0">
                              <a:effectLst/>
                              <a:latin typeface="+mn-ea"/>
                              <a:ea typeface="+mn-ea"/>
                            </a:rPr>
                            <a:t> 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7531562"/>
                      </a:ext>
                    </a:extLst>
                  </a:tr>
                </a:tbl>
              </a:graphicData>
            </a:graphic>
          </p:graphicFrame>
        </mc:Choice>
        <mc:Fallback xmlns="">
          <p:graphicFrame>
            <p:nvGraphicFramePr>
              <p:cNvPr id="5" name="表格 4">
                <a:extLst>
                  <a:ext uri="{FF2B5EF4-FFF2-40B4-BE49-F238E27FC236}">
                    <a16:creationId xmlns:a16="http://schemas.microsoft.com/office/drawing/2014/main" id="{A995573E-6060-4DCA-8287-FE11F0FE5720}"/>
                  </a:ext>
                </a:extLst>
              </p:cNvPr>
              <p:cNvGraphicFramePr>
                <a:graphicFrameLocks noGrp="1"/>
              </p:cNvGraphicFramePr>
              <p:nvPr>
                <p:extLst/>
              </p:nvPr>
            </p:nvGraphicFramePr>
            <p:xfrm>
              <a:off x="1833210" y="3169004"/>
              <a:ext cx="7471228" cy="2604427"/>
            </p:xfrm>
            <a:graphic>
              <a:graphicData uri="http://schemas.openxmlformats.org/drawingml/2006/table">
                <a:tbl>
                  <a:tblPr>
                    <a:tableStyleId>{5C22544A-7EE6-4342-B048-85BDC9FD1C3A}</a:tableStyleId>
                  </a:tblPr>
                  <a:tblGrid>
                    <a:gridCol w="813071">
                      <a:extLst>
                        <a:ext uri="{9D8B030D-6E8A-4147-A177-3AD203B41FA5}">
                          <a16:colId xmlns:a16="http://schemas.microsoft.com/office/drawing/2014/main" val="1224070866"/>
                        </a:ext>
                      </a:extLst>
                    </a:gridCol>
                    <a:gridCol w="1535802">
                      <a:extLst>
                        <a:ext uri="{9D8B030D-6E8A-4147-A177-3AD203B41FA5}">
                          <a16:colId xmlns:a16="http://schemas.microsoft.com/office/drawing/2014/main" val="3508801657"/>
                        </a:ext>
                      </a:extLst>
                    </a:gridCol>
                    <a:gridCol w="1212080">
                      <a:extLst>
                        <a:ext uri="{9D8B030D-6E8A-4147-A177-3AD203B41FA5}">
                          <a16:colId xmlns:a16="http://schemas.microsoft.com/office/drawing/2014/main" val="1005234532"/>
                        </a:ext>
                      </a:extLst>
                    </a:gridCol>
                    <a:gridCol w="1281341">
                      <a:extLst>
                        <a:ext uri="{9D8B030D-6E8A-4147-A177-3AD203B41FA5}">
                          <a16:colId xmlns:a16="http://schemas.microsoft.com/office/drawing/2014/main" val="3274949256"/>
                        </a:ext>
                      </a:extLst>
                    </a:gridCol>
                    <a:gridCol w="2628934">
                      <a:extLst>
                        <a:ext uri="{9D8B030D-6E8A-4147-A177-3AD203B41FA5}">
                          <a16:colId xmlns:a16="http://schemas.microsoft.com/office/drawing/2014/main" val="3747285038"/>
                        </a:ext>
                      </a:extLst>
                    </a:gridCol>
                  </a:tblGrid>
                  <a:tr h="577563">
                    <a:tc>
                      <a:txBody>
                        <a:bodyPr/>
                        <a:lstStyle/>
                        <a:p>
                          <a:pPr algn="ctr">
                            <a:spcAft>
                              <a:spcPts val="0"/>
                            </a:spcAft>
                          </a:pPr>
                          <a:r>
                            <a:rPr lang="en-US" sz="2400" b="1" kern="100" dirty="0">
                              <a:effectLst/>
                              <a:latin typeface="+mn-ea"/>
                              <a:ea typeface="+mn-ea"/>
                            </a:rPr>
                            <a:t>P  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53571" t="-15789" r="-334524" b="-357895"/>
                          </a:stretch>
                        </a:blipFill>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194472" t="-15789" r="-323618" b="-357895"/>
                          </a:stretch>
                        </a:blipFill>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279048" t="-15789" r="-206667" b="-357895"/>
                          </a:stretch>
                        </a:blipFill>
                      </a:tcPr>
                    </a:tc>
                    <a:tc>
                      <a:txBody>
                        <a:bodyPr/>
                        <a:lstStyle/>
                        <a:p>
                          <a:pPr algn="just">
                            <a:spcAft>
                              <a:spcPts val="0"/>
                            </a:spcAft>
                          </a:pPr>
                          <a:r>
                            <a:rPr lang="en-US" sz="2400" b="1" kern="100">
                              <a:effectLst/>
                              <a:latin typeface="+mn-ea"/>
                              <a:ea typeface="+mn-ea"/>
                            </a:rPr>
                            <a:t>(P→Q)</a:t>
                          </a:r>
                          <a:r>
                            <a:rPr lang="zh-CN" sz="2400" b="1" kern="100">
                              <a:effectLst/>
                              <a:latin typeface="+mn-ea"/>
                              <a:ea typeface="+mn-ea"/>
                            </a:rPr>
                            <a:t>∧</a:t>
                          </a:r>
                          <a:r>
                            <a:rPr lang="en-US" sz="2400" b="1" kern="100">
                              <a:effectLst/>
                              <a:latin typeface="+mn-ea"/>
                              <a:ea typeface="+mn-ea"/>
                            </a:rPr>
                            <a:t>(Q→P)</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806701"/>
                      </a:ext>
                    </a:extLst>
                  </a:tr>
                  <a:tr h="506716">
                    <a:tc>
                      <a:txBody>
                        <a:bodyPr/>
                        <a:lstStyle/>
                        <a:p>
                          <a:pPr marL="72000" algn="just">
                            <a:spcAft>
                              <a:spcPts val="0"/>
                            </a:spcAft>
                          </a:pPr>
                          <a:r>
                            <a:rPr lang="en-US" sz="2400" b="1" kern="100" dirty="0">
                              <a:solidFill>
                                <a:schemeClr val="dk1"/>
                              </a:solidFill>
                              <a:effectLst/>
                              <a:latin typeface="+mn-ea"/>
                              <a:ea typeface="+mn-ea"/>
                              <a:cs typeface="+mn-cs"/>
                            </a:rPr>
                            <a:t>0  0</a:t>
                          </a:r>
                          <a:endParaRPr lang="zh-CN" altLang="en-US" sz="2400" b="1" kern="100" dirty="0">
                            <a:solidFill>
                              <a:schemeClr val="dk1"/>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just">
                            <a:spcAft>
                              <a:spcPts val="0"/>
                            </a:spcAft>
                          </a:pPr>
                          <a:r>
                            <a:rPr lang="en-US" sz="2400" b="1" kern="100" dirty="0">
                              <a:effectLst/>
                              <a:latin typeface="+mn-ea"/>
                              <a:ea typeface="+mn-ea"/>
                            </a:rPr>
                            <a:t>  1   0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0"/>
                            </a:spcAft>
                          </a:pPr>
                          <a:r>
                            <a:rPr lang="en-US" sz="2400" b="1" kern="100">
                              <a:effectLst/>
                              <a:latin typeface="+mn-ea"/>
                              <a:ea typeface="+mn-ea"/>
                            </a:rPr>
                            <a:t>1  1  1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44000" algn="l">
                            <a:spcAft>
                              <a:spcPts val="0"/>
                            </a:spcAft>
                          </a:pPr>
                          <a:r>
                            <a:rPr lang="en-US" sz="2400" b="1" kern="100" dirty="0">
                              <a:effectLst/>
                              <a:latin typeface="+mn-ea"/>
                              <a:ea typeface="+mn-ea"/>
                            </a:rPr>
                            <a:t>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80000" algn="just">
                            <a:spcAft>
                              <a:spcPts val="0"/>
                            </a:spcAft>
                          </a:pPr>
                          <a:r>
                            <a:rPr lang="en-US" sz="2400" b="1" kern="100" dirty="0">
                              <a:effectLst/>
                              <a:latin typeface="+mn-ea"/>
                              <a:ea typeface="+mn-ea"/>
                            </a:rPr>
                            <a:t>  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0991044"/>
                      </a:ext>
                    </a:extLst>
                  </a:tr>
                  <a:tr h="506716">
                    <a:tc>
                      <a:txBody>
                        <a:bodyPr/>
                        <a:lstStyle/>
                        <a:p>
                          <a:pPr marL="72000" algn="just">
                            <a:spcAft>
                              <a:spcPts val="0"/>
                            </a:spcAft>
                          </a:pPr>
                          <a:r>
                            <a:rPr lang="en-US" sz="2400" b="1" kern="100" dirty="0">
                              <a:solidFill>
                                <a:schemeClr val="dk1"/>
                              </a:solidFill>
                              <a:effectLst/>
                              <a:latin typeface="+mn-ea"/>
                              <a:ea typeface="+mn-ea"/>
                              <a:cs typeface="+mn-cs"/>
                            </a:rPr>
                            <a:t>0  1</a:t>
                          </a:r>
                          <a:endParaRPr lang="zh-CN" altLang="en-US" sz="2400" b="1" kern="100" dirty="0">
                            <a:solidFill>
                              <a:schemeClr val="dk1"/>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just">
                            <a:spcAft>
                              <a:spcPts val="0"/>
                            </a:spcAft>
                          </a:pPr>
                          <a:r>
                            <a:rPr lang="en-US" sz="2400" b="1" kern="100" dirty="0">
                              <a:effectLst/>
                              <a:latin typeface="+mn-ea"/>
                              <a:ea typeface="+mn-ea"/>
                            </a:rPr>
                            <a:t>  0   1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0"/>
                            </a:spcAft>
                          </a:pPr>
                          <a:r>
                            <a:rPr lang="en-US" sz="2400" b="1" kern="100">
                              <a:effectLst/>
                              <a:latin typeface="+mn-ea"/>
                              <a:ea typeface="+mn-ea"/>
                            </a:rPr>
                            <a:t>1  0  0  </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44000" algn="l">
                            <a:spcAft>
                              <a:spcPts val="0"/>
                            </a:spcAf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80000" algn="just">
                            <a:spcAft>
                              <a:spcPts val="0"/>
                            </a:spcAft>
                          </a:pPr>
                          <a:r>
                            <a:rPr lang="en-US" sz="2400" b="1" kern="100" dirty="0">
                              <a:effectLst/>
                              <a:latin typeface="+mn-ea"/>
                              <a:ea typeface="+mn-ea"/>
                            </a:rPr>
                            <a:t>  1     0     0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015566"/>
                      </a:ext>
                    </a:extLst>
                  </a:tr>
                  <a:tr h="506716">
                    <a:tc>
                      <a:txBody>
                        <a:bodyPr/>
                        <a:lstStyle/>
                        <a:p>
                          <a:pPr marL="72000" algn="just">
                            <a:spcAft>
                              <a:spcPts val="0"/>
                            </a:spcAft>
                          </a:pPr>
                          <a:r>
                            <a:rPr lang="en-US" sz="2400" b="1" kern="100" dirty="0">
                              <a:solidFill>
                                <a:schemeClr val="dk1"/>
                              </a:solidFill>
                              <a:effectLst/>
                              <a:latin typeface="+mn-ea"/>
                              <a:ea typeface="+mn-ea"/>
                              <a:cs typeface="+mn-cs"/>
                            </a:rPr>
                            <a:t>1  0 </a:t>
                          </a:r>
                          <a:endParaRPr lang="zh-CN" altLang="en-US" sz="2400" b="1" kern="100" dirty="0">
                            <a:solidFill>
                              <a:schemeClr val="dk1"/>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just">
                            <a:spcAft>
                              <a:spcPts val="0"/>
                            </a:spcAft>
                          </a:pPr>
                          <a:r>
                            <a:rPr lang="en-US" sz="2400" b="1" kern="100" dirty="0">
                              <a:effectLst/>
                              <a:latin typeface="+mn-ea"/>
                              <a:ea typeface="+mn-ea"/>
                            </a:rPr>
                            <a:t>  0   1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0"/>
                            </a:spcAf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44000" algn="l">
                            <a:spcAft>
                              <a:spcPts val="0"/>
                            </a:spcAf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80000" algn="just">
                            <a:spcAft>
                              <a:spcPts val="0"/>
                            </a:spcAft>
                          </a:pPr>
                          <a:r>
                            <a:rPr lang="en-US" sz="2400" b="1" kern="100" dirty="0">
                              <a:effectLst/>
                              <a:latin typeface="+mn-ea"/>
                              <a:ea typeface="+mn-ea"/>
                            </a:rPr>
                            <a:t>  0     0     1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8328896"/>
                      </a:ext>
                    </a:extLst>
                  </a:tr>
                  <a:tr h="506716">
                    <a:tc>
                      <a:txBody>
                        <a:bodyPr/>
                        <a:lstStyle/>
                        <a:p>
                          <a:pPr marL="72000" algn="just">
                            <a:spcAft>
                              <a:spcPts val="0"/>
                            </a:spcAft>
                          </a:pPr>
                          <a:r>
                            <a:rPr lang="en-US" sz="2400" b="1" kern="100" dirty="0">
                              <a:solidFill>
                                <a:schemeClr val="dk1"/>
                              </a:solidFill>
                              <a:effectLst/>
                              <a:latin typeface="+mn-ea"/>
                              <a:ea typeface="+mn-ea"/>
                              <a:cs typeface="+mn-cs"/>
                            </a:rPr>
                            <a:t>1  1</a:t>
                          </a:r>
                          <a:endParaRPr lang="zh-CN" altLang="en-US" sz="2400" b="1" kern="100" dirty="0">
                            <a:solidFill>
                              <a:schemeClr val="dk1"/>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just">
                            <a:spcAft>
                              <a:spcPts val="0"/>
                            </a:spcAft>
                          </a:pPr>
                          <a:r>
                            <a:rPr lang="en-US" sz="2400" b="1" kern="100" dirty="0">
                              <a:effectLst/>
                              <a:latin typeface="+mn-ea"/>
                              <a:ea typeface="+mn-ea"/>
                            </a:rPr>
                            <a:t>  0   1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0"/>
                            </a:spcAft>
                          </a:pPr>
                          <a:r>
                            <a:rPr lang="en-US" sz="2400" b="1" kern="100">
                              <a:effectLst/>
                              <a:latin typeface="+mn-ea"/>
                              <a:ea typeface="+mn-ea"/>
                            </a:rPr>
                            <a:t>0  0  0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44000" algn="l">
                            <a:spcAft>
                              <a:spcPts val="0"/>
                            </a:spcAft>
                          </a:pPr>
                          <a:r>
                            <a:rPr lang="en-US" sz="2400" b="1" kern="100" dirty="0">
                              <a:effectLst/>
                              <a:latin typeface="+mn-ea"/>
                              <a:ea typeface="+mn-ea"/>
                            </a:rPr>
                            <a:t>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80000" indent="57150" algn="just">
                            <a:spcAft>
                              <a:spcPts val="0"/>
                            </a:spcAft>
                          </a:pPr>
                          <a:r>
                            <a:rPr lang="en-US" sz="2400" b="1" kern="100" dirty="0">
                              <a:effectLst/>
                              <a:latin typeface="+mn-ea"/>
                              <a:ea typeface="+mn-ea"/>
                            </a:rPr>
                            <a:t> 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7531562"/>
                      </a:ext>
                    </a:extLst>
                  </a:tr>
                </a:tbl>
              </a:graphicData>
            </a:graphic>
          </p:graphicFrame>
        </mc:Fallback>
      </mc:AlternateContent>
      <p:sp>
        <p:nvSpPr>
          <p:cNvPr id="7" name="矩形 6">
            <a:extLst>
              <a:ext uri="{FF2B5EF4-FFF2-40B4-BE49-F238E27FC236}">
                <a16:creationId xmlns:a16="http://schemas.microsoft.com/office/drawing/2014/main" id="{CAE6CF20-FA27-4A78-93C5-1CB90FC015E7}"/>
              </a:ext>
            </a:extLst>
          </p:cNvPr>
          <p:cNvSpPr/>
          <p:nvPr/>
        </p:nvSpPr>
        <p:spPr>
          <a:xfrm>
            <a:off x="2823523" y="3734506"/>
            <a:ext cx="380890" cy="2038926"/>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endParaRPr lang="zh-CN" altLang="en-US" sz="2399">
              <a:solidFill>
                <a:prstClr val="white"/>
              </a:solidFill>
              <a:latin typeface="Arial"/>
              <a:ea typeface="微软雅黑"/>
            </a:endParaRPr>
          </a:p>
        </p:txBody>
      </p:sp>
      <p:sp>
        <p:nvSpPr>
          <p:cNvPr id="8" name="矩形 7">
            <a:extLst>
              <a:ext uri="{FF2B5EF4-FFF2-40B4-BE49-F238E27FC236}">
                <a16:creationId xmlns:a16="http://schemas.microsoft.com/office/drawing/2014/main" id="{1691496E-BE96-479F-B161-80623E96BA5B}"/>
              </a:ext>
            </a:extLst>
          </p:cNvPr>
          <p:cNvSpPr/>
          <p:nvPr/>
        </p:nvSpPr>
        <p:spPr>
          <a:xfrm>
            <a:off x="4499438" y="3734505"/>
            <a:ext cx="380890" cy="2038926"/>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endParaRPr lang="zh-CN" altLang="en-US" sz="2399">
              <a:solidFill>
                <a:prstClr val="white"/>
              </a:solidFill>
              <a:latin typeface="Arial"/>
              <a:ea typeface="微软雅黑"/>
            </a:endParaRPr>
          </a:p>
        </p:txBody>
      </p:sp>
      <p:sp>
        <p:nvSpPr>
          <p:cNvPr id="9" name="矩形 8">
            <a:extLst>
              <a:ext uri="{FF2B5EF4-FFF2-40B4-BE49-F238E27FC236}">
                <a16:creationId xmlns:a16="http://schemas.microsoft.com/office/drawing/2014/main" id="{39FEF6B1-6BD9-4AD7-9D9D-45D2FD17301E}"/>
              </a:ext>
            </a:extLst>
          </p:cNvPr>
          <p:cNvSpPr/>
          <p:nvPr/>
        </p:nvSpPr>
        <p:spPr>
          <a:xfrm>
            <a:off x="5804067" y="3734505"/>
            <a:ext cx="380890" cy="2038926"/>
          </a:xfrm>
          <a:prstGeom prst="rect">
            <a:avLst/>
          </a:prstGeom>
          <a:noFill/>
          <a:ln w="5080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endParaRPr lang="zh-CN" altLang="en-US" sz="2399">
              <a:solidFill>
                <a:prstClr val="white"/>
              </a:solidFill>
              <a:latin typeface="Arial"/>
              <a:ea typeface="微软雅黑"/>
            </a:endParaRPr>
          </a:p>
        </p:txBody>
      </p:sp>
      <p:sp>
        <p:nvSpPr>
          <p:cNvPr id="10" name="矩形 9">
            <a:extLst>
              <a:ext uri="{FF2B5EF4-FFF2-40B4-BE49-F238E27FC236}">
                <a16:creationId xmlns:a16="http://schemas.microsoft.com/office/drawing/2014/main" id="{B4C1B249-4668-491A-911C-1406C762571D}"/>
              </a:ext>
            </a:extLst>
          </p:cNvPr>
          <p:cNvSpPr/>
          <p:nvPr/>
        </p:nvSpPr>
        <p:spPr>
          <a:xfrm>
            <a:off x="7561382" y="3711436"/>
            <a:ext cx="380890" cy="2038926"/>
          </a:xfrm>
          <a:prstGeom prst="rect">
            <a:avLst/>
          </a:prstGeom>
          <a:noFill/>
          <a:ln w="5080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endParaRPr lang="zh-CN" altLang="en-US" sz="2399">
              <a:solidFill>
                <a:prstClr val="white"/>
              </a:solidFill>
              <a:latin typeface="Arial"/>
              <a:ea typeface="微软雅黑"/>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C4F9D-192D-4694-80A2-506137261F93}"/>
                  </a:ext>
                </a:extLst>
              </p:cNvPr>
              <p:cNvSpPr/>
              <p:nvPr/>
            </p:nvSpPr>
            <p:spPr>
              <a:xfrm>
                <a:off x="-24433" y="5803953"/>
                <a:ext cx="8265309" cy="1134726"/>
              </a:xfrm>
              <a:prstGeom prst="rect">
                <a:avLst/>
              </a:prstGeom>
            </p:spPr>
            <p:txBody>
              <a:bodyPr wrap="square">
                <a:spAutoFit/>
              </a:bodyPr>
              <a:lstStyle/>
              <a:p>
                <a:pPr algn="just" defTabSz="1219261">
                  <a:lnSpc>
                    <a:spcPct val="150000"/>
                  </a:lnSpc>
                </a:pPr>
                <a:r>
                  <a:rPr lang="zh-CN" altLang="en-US" sz="2399" b="1" kern="100" dirty="0">
                    <a:solidFill>
                      <a:prstClr val="black"/>
                    </a:solidFill>
                    <a:latin typeface="微软雅黑"/>
                    <a:ea typeface="微软雅黑"/>
                    <a:cs typeface="Times New Roman" panose="02020603050405020304" pitchFamily="18" charset="0"/>
                  </a:rPr>
                  <a:t>显然公式（</a:t>
                </a:r>
                <a:r>
                  <a:rPr lang="en-US" altLang="zh-CN" sz="2399" b="1" kern="100" dirty="0">
                    <a:solidFill>
                      <a:prstClr val="black"/>
                    </a:solidFill>
                    <a:latin typeface="微软雅黑"/>
                    <a:ea typeface="微软雅黑"/>
                    <a:cs typeface="Times New Roman" panose="02020603050405020304" pitchFamily="18" charset="0"/>
                  </a:rPr>
                  <a:t>1</a:t>
                </a:r>
                <a:r>
                  <a:rPr lang="zh-CN" altLang="en-US" sz="2399" b="1" kern="100" dirty="0">
                    <a:solidFill>
                      <a:prstClr val="black"/>
                    </a:solidFill>
                    <a:latin typeface="微软雅黑"/>
                    <a:ea typeface="微软雅黑"/>
                    <a:cs typeface="Times New Roman" panose="02020603050405020304" pitchFamily="18" charset="0"/>
                  </a:rPr>
                  <a:t>）和（</a:t>
                </a:r>
                <a:r>
                  <a:rPr lang="en-US" altLang="zh-CN" sz="2399" b="1" kern="100" dirty="0">
                    <a:solidFill>
                      <a:prstClr val="black"/>
                    </a:solidFill>
                    <a:latin typeface="微软雅黑"/>
                    <a:ea typeface="微软雅黑"/>
                    <a:cs typeface="Times New Roman" panose="02020603050405020304" pitchFamily="18" charset="0"/>
                  </a:rPr>
                  <a:t>2</a:t>
                </a:r>
                <a:r>
                  <a:rPr lang="zh-CN" altLang="en-US" sz="2399" b="1" kern="100" dirty="0">
                    <a:solidFill>
                      <a:prstClr val="black"/>
                    </a:solidFill>
                    <a:latin typeface="微软雅黑"/>
                    <a:ea typeface="微软雅黑"/>
                    <a:cs typeface="Times New Roman" panose="02020603050405020304" pitchFamily="18" charset="0"/>
                  </a:rPr>
                  <a:t>）是等价的，即</a:t>
                </a:r>
                <a:r>
                  <a:rPr lang="en-US" altLang="zh-CN" sz="2399" b="1" kern="100" dirty="0">
                    <a:solidFill>
                      <a:srgbClr val="3333FF"/>
                    </a:solidFill>
                    <a:latin typeface="微软雅黑"/>
                    <a:ea typeface="微软雅黑"/>
                    <a:cs typeface="Times New Roman" panose="02020603050405020304" pitchFamily="18" charset="0"/>
                  </a:rPr>
                  <a:t>¬(P∨Q)= ¬P∧¬Q</a:t>
                </a:r>
                <a:r>
                  <a:rPr lang="zh-CN" altLang="en-US" sz="2399" b="1" kern="100" dirty="0">
                    <a:solidFill>
                      <a:prstClr val="black"/>
                    </a:solidFill>
                    <a:latin typeface="微软雅黑"/>
                    <a:ea typeface="微软雅黑"/>
                    <a:cs typeface="Times New Roman" panose="02020603050405020304" pitchFamily="18" charset="0"/>
                  </a:rPr>
                  <a:t>，</a:t>
                </a:r>
                <a:endParaRPr lang="en-US" altLang="zh-CN" sz="2399" b="1" kern="100" dirty="0">
                  <a:solidFill>
                    <a:prstClr val="black"/>
                  </a:solidFill>
                  <a:latin typeface="微软雅黑"/>
                  <a:ea typeface="微软雅黑"/>
                  <a:cs typeface="Times New Roman" panose="02020603050405020304" pitchFamily="18" charset="0"/>
                </a:endParaRPr>
              </a:p>
              <a:p>
                <a:pPr algn="just" defTabSz="1219261">
                  <a:lnSpc>
                    <a:spcPct val="150000"/>
                  </a:lnSpc>
                </a:pPr>
                <a:r>
                  <a:rPr lang="zh-CN" altLang="en-US" sz="2399" b="1" kern="100" dirty="0">
                    <a:solidFill>
                      <a:prstClr val="black"/>
                    </a:solidFill>
                    <a:latin typeface="微软雅黑"/>
                    <a:ea typeface="微软雅黑"/>
                    <a:cs typeface="Times New Roman" panose="02020603050405020304" pitchFamily="18" charset="0"/>
                  </a:rPr>
                  <a:t>公式（</a:t>
                </a:r>
                <a:r>
                  <a:rPr lang="en-US" altLang="zh-CN" sz="2399" b="1" kern="100" dirty="0">
                    <a:solidFill>
                      <a:prstClr val="black"/>
                    </a:solidFill>
                    <a:latin typeface="微软雅黑"/>
                    <a:ea typeface="微软雅黑"/>
                    <a:cs typeface="Times New Roman" panose="02020603050405020304" pitchFamily="18" charset="0"/>
                  </a:rPr>
                  <a:t>3</a:t>
                </a:r>
                <a:r>
                  <a:rPr lang="zh-CN" altLang="en-US" sz="2399" b="1" kern="100" dirty="0">
                    <a:solidFill>
                      <a:prstClr val="black"/>
                    </a:solidFill>
                    <a:latin typeface="微软雅黑"/>
                    <a:ea typeface="微软雅黑"/>
                    <a:cs typeface="Times New Roman" panose="02020603050405020304" pitchFamily="18" charset="0"/>
                  </a:rPr>
                  <a:t>）和（</a:t>
                </a:r>
                <a:r>
                  <a:rPr lang="en-US" altLang="zh-CN" sz="2399" b="1" kern="100" dirty="0">
                    <a:solidFill>
                      <a:prstClr val="black"/>
                    </a:solidFill>
                    <a:latin typeface="微软雅黑"/>
                    <a:ea typeface="微软雅黑"/>
                    <a:cs typeface="Times New Roman" panose="02020603050405020304" pitchFamily="18" charset="0"/>
                  </a:rPr>
                  <a:t>4</a:t>
                </a:r>
                <a:r>
                  <a:rPr lang="zh-CN" altLang="en-US" sz="2399" b="1" kern="100" dirty="0">
                    <a:solidFill>
                      <a:prstClr val="black"/>
                    </a:solidFill>
                    <a:latin typeface="微软雅黑"/>
                    <a:ea typeface="微软雅黑"/>
                    <a:cs typeface="Times New Roman" panose="02020603050405020304" pitchFamily="18" charset="0"/>
                  </a:rPr>
                  <a:t>）是等价的，</a:t>
                </a:r>
                <a:r>
                  <a:rPr lang="zh-CN" altLang="zh-CN" sz="2399" b="1" kern="100" dirty="0">
                    <a:solidFill>
                      <a:prstClr val="black"/>
                    </a:solidFill>
                    <a:latin typeface="微软雅黑"/>
                    <a:ea typeface="微软雅黑"/>
                    <a:cs typeface="Times New Roman" panose="02020603050405020304" pitchFamily="18" charset="0"/>
                  </a:rPr>
                  <a:t>即</a:t>
                </a:r>
                <a:r>
                  <a:rPr lang="en-US" altLang="zh-CN" sz="2399" b="1" kern="100" dirty="0">
                    <a:solidFill>
                      <a:srgbClr val="3333FF"/>
                    </a:solidFill>
                    <a:latin typeface="微软雅黑"/>
                    <a:ea typeface="微软雅黑"/>
                    <a:cs typeface="Times New Roman" panose="02020603050405020304" pitchFamily="18" charset="0"/>
                  </a:rPr>
                  <a:t>P</a:t>
                </a:r>
                <a14:m>
                  <m:oMath xmlns:m="http://schemas.openxmlformats.org/officeDocument/2006/math">
                    <m:r>
                      <a:rPr lang="en-US" altLang="zh-CN" sz="2399" b="1" kern="100">
                        <a:solidFill>
                          <a:srgbClr val="3333FF"/>
                        </a:solidFill>
                        <a:latin typeface="Cambria Math" panose="02040503050406030204" pitchFamily="18" charset="0"/>
                        <a:cs typeface="Times New Roman" panose="02020603050405020304" pitchFamily="18" charset="0"/>
                      </a:rPr>
                      <m:t>↔</m:t>
                    </m:r>
                  </m:oMath>
                </a14:m>
                <a:r>
                  <a:rPr lang="en-US" altLang="zh-CN" sz="2399" b="1" kern="100" dirty="0">
                    <a:solidFill>
                      <a:srgbClr val="3333FF"/>
                    </a:solidFill>
                    <a:latin typeface="微软雅黑"/>
                    <a:ea typeface="微软雅黑"/>
                    <a:cs typeface="Times New Roman" panose="02020603050405020304" pitchFamily="18" charset="0"/>
                  </a:rPr>
                  <a:t>Q = (P→Q)</a:t>
                </a:r>
                <a:r>
                  <a:rPr lang="zh-CN" altLang="zh-CN" sz="2399" b="1" kern="100" dirty="0">
                    <a:solidFill>
                      <a:srgbClr val="3333FF"/>
                    </a:solidFill>
                    <a:latin typeface="微软雅黑"/>
                    <a:ea typeface="微软雅黑"/>
                    <a:cs typeface="Times New Roman" panose="02020603050405020304" pitchFamily="18" charset="0"/>
                  </a:rPr>
                  <a:t>∧</a:t>
                </a:r>
                <a:r>
                  <a:rPr lang="en-US" altLang="zh-CN" sz="2399" b="1" kern="100" dirty="0">
                    <a:solidFill>
                      <a:srgbClr val="3333FF"/>
                    </a:solidFill>
                    <a:latin typeface="微软雅黑"/>
                    <a:ea typeface="微软雅黑"/>
                    <a:cs typeface="Times New Roman" panose="02020603050405020304" pitchFamily="18" charset="0"/>
                  </a:rPr>
                  <a:t>(Q→P)</a:t>
                </a:r>
                <a:r>
                  <a:rPr lang="zh-CN" altLang="en-US" sz="2399" b="1" kern="100" dirty="0">
                    <a:solidFill>
                      <a:prstClr val="black"/>
                    </a:solidFill>
                    <a:latin typeface="微软雅黑"/>
                    <a:ea typeface="微软雅黑"/>
                    <a:cs typeface="Times New Roman" panose="02020603050405020304" pitchFamily="18" charset="0"/>
                  </a:rPr>
                  <a:t>。</a:t>
                </a:r>
                <a:endParaRPr lang="zh-CN" altLang="zh-CN" sz="2399" b="1" kern="100" dirty="0">
                  <a:solidFill>
                    <a:prstClr val="black"/>
                  </a:solidFill>
                  <a:latin typeface="微软雅黑"/>
                  <a:ea typeface="微软雅黑"/>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0F3C4F9D-192D-4694-80A2-506137261F93}"/>
                  </a:ext>
                </a:extLst>
              </p:cNvPr>
              <p:cNvSpPr>
                <a:spLocks noRot="1" noChangeAspect="1" noMove="1" noResize="1" noEditPoints="1" noAdjustHandles="1" noChangeArrowheads="1" noChangeShapeType="1" noTextEdit="1"/>
              </p:cNvSpPr>
              <p:nvPr/>
            </p:nvSpPr>
            <p:spPr>
              <a:xfrm>
                <a:off x="-24433" y="5803953"/>
                <a:ext cx="8265309" cy="1134726"/>
              </a:xfrm>
              <a:prstGeom prst="rect">
                <a:avLst/>
              </a:prstGeom>
              <a:blipFill>
                <a:blip r:embed="rId8"/>
                <a:stretch>
                  <a:fillRect l="-1180" b="-11290"/>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4C51A3A8-9714-4263-A4BD-DA96B40050C3}"/>
              </a:ext>
            </a:extLst>
          </p:cNvPr>
          <p:cNvSpPr/>
          <p:nvPr/>
        </p:nvSpPr>
        <p:spPr>
          <a:xfrm>
            <a:off x="6120350" y="5944406"/>
            <a:ext cx="380890" cy="349564"/>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endParaRPr lang="zh-CN" altLang="en-US" sz="2399">
              <a:solidFill>
                <a:prstClr val="white"/>
              </a:solidFill>
              <a:latin typeface="Arial"/>
              <a:ea typeface="微软雅黑"/>
            </a:endParaRPr>
          </a:p>
        </p:txBody>
      </p:sp>
      <p:sp>
        <p:nvSpPr>
          <p:cNvPr id="13" name="矩形 12">
            <a:extLst>
              <a:ext uri="{FF2B5EF4-FFF2-40B4-BE49-F238E27FC236}">
                <a16:creationId xmlns:a16="http://schemas.microsoft.com/office/drawing/2014/main" id="{A6144574-3012-4A9F-A7A3-10BC7D84D14D}"/>
              </a:ext>
            </a:extLst>
          </p:cNvPr>
          <p:cNvSpPr/>
          <p:nvPr/>
        </p:nvSpPr>
        <p:spPr>
          <a:xfrm>
            <a:off x="5082664" y="6544880"/>
            <a:ext cx="380890" cy="349564"/>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endParaRPr lang="zh-CN" altLang="en-US" sz="2399">
              <a:solidFill>
                <a:prstClr val="white"/>
              </a:solidFill>
              <a:latin typeface="Arial"/>
              <a:ea typeface="微软雅黑"/>
            </a:endParaRPr>
          </a:p>
        </p:txBody>
      </p:sp>
      <p:sp>
        <p:nvSpPr>
          <p:cNvPr id="14" name="标注: 弯曲线形 13">
            <a:extLst>
              <a:ext uri="{FF2B5EF4-FFF2-40B4-BE49-F238E27FC236}">
                <a16:creationId xmlns:a16="http://schemas.microsoft.com/office/drawing/2014/main" id="{D4B46519-5AC2-4BAF-AD0A-2DA08FA3A7BB}"/>
              </a:ext>
            </a:extLst>
          </p:cNvPr>
          <p:cNvSpPr/>
          <p:nvPr/>
        </p:nvSpPr>
        <p:spPr>
          <a:xfrm>
            <a:off x="10228177" y="3103460"/>
            <a:ext cx="1203456" cy="783402"/>
          </a:xfrm>
          <a:prstGeom prst="borderCallout2">
            <a:avLst>
              <a:gd name="adj1" fmla="val 18750"/>
              <a:gd name="adj2" fmla="val -8333"/>
              <a:gd name="adj3" fmla="val 18750"/>
              <a:gd name="adj4" fmla="val -16667"/>
              <a:gd name="adj5" fmla="val 395562"/>
              <a:gd name="adj6" fmla="val -313161"/>
            </a:avLst>
          </a:prstGeom>
          <a:ln w="508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prstTxWarp prst="textNoShape">
              <a:avLst/>
            </a:prstTxWarp>
            <a:noAutofit/>
          </a:bodyPr>
          <a:lstStyle/>
          <a:p>
            <a:pPr algn="ctr" defTabSz="1219261"/>
            <a:r>
              <a:rPr lang="zh-CN" altLang="en-US" sz="2399" b="1">
                <a:solidFill>
                  <a:prstClr val="white"/>
                </a:solidFill>
                <a:latin typeface="Arial"/>
                <a:ea typeface="微软雅黑"/>
              </a:rPr>
              <a:t>↔</a:t>
            </a:r>
            <a:endParaRPr lang="zh-CN" altLang="en-US" sz="2399" b="1" dirty="0">
              <a:solidFill>
                <a:prstClr val="white"/>
              </a:solidFill>
              <a:latin typeface="Arial"/>
              <a:ea typeface="微软雅黑"/>
            </a:endParaRPr>
          </a:p>
        </p:txBody>
      </p:sp>
      <p:sp>
        <p:nvSpPr>
          <p:cNvPr id="15" name="标注: 弯曲线形 14">
            <a:extLst>
              <a:ext uri="{FF2B5EF4-FFF2-40B4-BE49-F238E27FC236}">
                <a16:creationId xmlns:a16="http://schemas.microsoft.com/office/drawing/2014/main" id="{DE33E311-3F5A-418B-8E5F-F22193B752BF}"/>
              </a:ext>
            </a:extLst>
          </p:cNvPr>
          <p:cNvSpPr/>
          <p:nvPr/>
        </p:nvSpPr>
        <p:spPr>
          <a:xfrm>
            <a:off x="10279102" y="3107230"/>
            <a:ext cx="1203456" cy="783402"/>
          </a:xfrm>
          <a:prstGeom prst="borderCallout2">
            <a:avLst>
              <a:gd name="adj1" fmla="val 18750"/>
              <a:gd name="adj2" fmla="val -8333"/>
              <a:gd name="adj3" fmla="val 18750"/>
              <a:gd name="adj4" fmla="val -16667"/>
              <a:gd name="adj5" fmla="val 452619"/>
              <a:gd name="adj6" fmla="val -415042"/>
            </a:avLst>
          </a:prstGeom>
          <a:ln w="508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prstTxWarp prst="textNoShape">
              <a:avLst/>
            </a:prstTxWarp>
            <a:noAutofit/>
          </a:bodyPr>
          <a:lstStyle/>
          <a:p>
            <a:pPr algn="ctr" defTabSz="1219261"/>
            <a:r>
              <a:rPr lang="zh-CN" altLang="en-US" sz="2399" b="1" dirty="0">
                <a:solidFill>
                  <a:prstClr val="white"/>
                </a:solidFill>
                <a:latin typeface="Arial"/>
                <a:ea typeface="微软雅黑"/>
              </a:rPr>
              <a:t>↔</a:t>
            </a:r>
          </a:p>
        </p:txBody>
      </p:sp>
      <p:grpSp>
        <p:nvGrpSpPr>
          <p:cNvPr id="21" name="组合 20">
            <a:extLst>
              <a:ext uri="{FF2B5EF4-FFF2-40B4-BE49-F238E27FC236}">
                <a16:creationId xmlns:a16="http://schemas.microsoft.com/office/drawing/2014/main" id="{736209A7-96FF-4CF6-A177-8634C13AFBDE}"/>
              </a:ext>
            </a:extLst>
          </p:cNvPr>
          <p:cNvGrpSpPr/>
          <p:nvPr/>
        </p:nvGrpSpPr>
        <p:grpSpPr>
          <a:xfrm>
            <a:off x="7835430" y="5977300"/>
            <a:ext cx="4372801" cy="964105"/>
            <a:chOff x="7835932" y="5978037"/>
            <a:chExt cx="4374066" cy="964384"/>
          </a:xfrm>
        </p:grpSpPr>
        <p:sp>
          <p:nvSpPr>
            <p:cNvPr id="17" name="箭头: 右 16">
              <a:extLst>
                <a:ext uri="{FF2B5EF4-FFF2-40B4-BE49-F238E27FC236}">
                  <a16:creationId xmlns:a16="http://schemas.microsoft.com/office/drawing/2014/main" id="{7C1AB0C0-D5FA-4944-BF73-033CFDDE148E}"/>
                </a:ext>
              </a:extLst>
            </p:cNvPr>
            <p:cNvSpPr/>
            <p:nvPr/>
          </p:nvSpPr>
          <p:spPr>
            <a:xfrm>
              <a:off x="7848192" y="6034038"/>
              <a:ext cx="685800" cy="349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prstTxWarp prst="textNoShape">
                <a:avLst/>
              </a:prstTxWarp>
              <a:noAutofit/>
            </a:bodyPr>
            <a:lstStyle/>
            <a:p>
              <a:pPr algn="ctr" defTabSz="1219261"/>
              <a:endParaRPr lang="zh-CN" altLang="en-US" sz="2399">
                <a:solidFill>
                  <a:prstClr val="white"/>
                </a:solidFill>
                <a:latin typeface="Arial"/>
                <a:ea typeface="微软雅黑"/>
              </a:endParaRPr>
            </a:p>
          </p:txBody>
        </p:sp>
        <p:sp>
          <p:nvSpPr>
            <p:cNvPr id="18" name="矩形 17">
              <a:extLst>
                <a:ext uri="{FF2B5EF4-FFF2-40B4-BE49-F238E27FC236}">
                  <a16:creationId xmlns:a16="http://schemas.microsoft.com/office/drawing/2014/main" id="{DFCDB80A-D05D-4D45-B662-6B6DE250C51B}"/>
                </a:ext>
              </a:extLst>
            </p:cNvPr>
            <p:cNvSpPr/>
            <p:nvPr/>
          </p:nvSpPr>
          <p:spPr>
            <a:xfrm>
              <a:off x="8534035" y="5978037"/>
              <a:ext cx="3214341" cy="461665"/>
            </a:xfrm>
            <a:prstGeom prst="rect">
              <a:avLst/>
            </a:prstGeom>
          </p:spPr>
          <p:txBody>
            <a:bodyPr wrap="none">
              <a:spAutoFit/>
            </a:bodyPr>
            <a:lstStyle/>
            <a:p>
              <a:pPr defTabSz="1219261"/>
              <a:r>
                <a:rPr lang="en-US" altLang="zh-CN" sz="2399" b="1" kern="100" dirty="0">
                  <a:solidFill>
                    <a:srgbClr val="3333FF"/>
                  </a:solidFill>
                  <a:latin typeface="微软雅黑"/>
                  <a:ea typeface="微软雅黑"/>
                  <a:cs typeface="Times New Roman" panose="02020603050405020304" pitchFamily="18" charset="0"/>
                </a:rPr>
                <a:t>¬(P∨Q)</a:t>
              </a:r>
              <a:r>
                <a:rPr lang="zh-CN" altLang="en-US" sz="2399" b="1" dirty="0">
                  <a:solidFill>
                    <a:srgbClr val="FF0000"/>
                  </a:solidFill>
                  <a:latin typeface="Arial"/>
                  <a:ea typeface="微软雅黑"/>
                </a:rPr>
                <a:t>↔</a:t>
              </a:r>
              <a:r>
                <a:rPr lang="en-US" altLang="zh-CN" sz="2399" b="1" kern="100" dirty="0">
                  <a:solidFill>
                    <a:srgbClr val="3333FF"/>
                  </a:solidFill>
                  <a:latin typeface="微软雅黑"/>
                  <a:ea typeface="微软雅黑"/>
                  <a:cs typeface="Times New Roman" panose="02020603050405020304" pitchFamily="18" charset="0"/>
                </a:rPr>
                <a:t>¬P∧¬Q=1</a:t>
              </a:r>
              <a:endParaRPr lang="zh-CN" altLang="en-US" sz="2399" dirty="0">
                <a:solidFill>
                  <a:prstClr val="black"/>
                </a:solidFill>
                <a:latin typeface="Arial"/>
                <a:ea typeface="微软雅黑"/>
              </a:endParaRPr>
            </a:p>
          </p:txBody>
        </p:sp>
        <p:sp>
          <p:nvSpPr>
            <p:cNvPr id="19" name="箭头: 右 18">
              <a:extLst>
                <a:ext uri="{FF2B5EF4-FFF2-40B4-BE49-F238E27FC236}">
                  <a16:creationId xmlns:a16="http://schemas.microsoft.com/office/drawing/2014/main" id="{E3D2C3D6-A3BC-4C60-B663-B29BD06BBFAC}"/>
                </a:ext>
              </a:extLst>
            </p:cNvPr>
            <p:cNvSpPr/>
            <p:nvPr/>
          </p:nvSpPr>
          <p:spPr>
            <a:xfrm>
              <a:off x="7835932" y="6566278"/>
              <a:ext cx="685800" cy="349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prstTxWarp prst="textNoShape">
                <a:avLst/>
              </a:prstTxWarp>
              <a:noAutofit/>
            </a:bodyPr>
            <a:lstStyle/>
            <a:p>
              <a:pPr algn="ctr" defTabSz="1219261"/>
              <a:endParaRPr lang="zh-CN" altLang="en-US" sz="2399">
                <a:solidFill>
                  <a:prstClr val="white"/>
                </a:solidFill>
                <a:latin typeface="Arial"/>
                <a:ea typeface="微软雅黑"/>
              </a:endParaRPr>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71D3E319-582A-41A2-9338-F4D3E9F00A51}"/>
                    </a:ext>
                  </a:extLst>
                </p:cNvPr>
                <p:cNvSpPr/>
                <p:nvPr/>
              </p:nvSpPr>
              <p:spPr>
                <a:xfrm>
                  <a:off x="8533992" y="6480756"/>
                  <a:ext cx="3676006" cy="461665"/>
                </a:xfrm>
                <a:prstGeom prst="rect">
                  <a:avLst/>
                </a:prstGeom>
              </p:spPr>
              <p:txBody>
                <a:bodyPr wrap="none">
                  <a:spAutoFit/>
                </a:bodyPr>
                <a:lstStyle/>
                <a:p>
                  <a:pPr defTabSz="1219261"/>
                  <a:r>
                    <a:rPr lang="en-US" altLang="zh-CN" sz="2399" b="1" kern="100" spc="-100" dirty="0">
                      <a:solidFill>
                        <a:srgbClr val="3333FF"/>
                      </a:solidFill>
                      <a:latin typeface="微软雅黑"/>
                      <a:ea typeface="微软雅黑"/>
                      <a:cs typeface="Times New Roman" panose="02020603050405020304" pitchFamily="18" charset="0"/>
                    </a:rPr>
                    <a:t>P</a:t>
                  </a:r>
                  <a14:m>
                    <m:oMath xmlns:m="http://schemas.openxmlformats.org/officeDocument/2006/math">
                      <m:r>
                        <a:rPr lang="en-US" altLang="zh-CN" sz="2399" b="1" kern="100" spc="-100">
                          <a:solidFill>
                            <a:srgbClr val="3333FF"/>
                          </a:solidFill>
                          <a:latin typeface="Cambria Math" panose="02040503050406030204" pitchFamily="18" charset="0"/>
                          <a:cs typeface="Times New Roman" panose="02020603050405020304" pitchFamily="18" charset="0"/>
                        </a:rPr>
                        <m:t>↔</m:t>
                      </m:r>
                    </m:oMath>
                  </a14:m>
                  <a:r>
                    <a:rPr lang="en-US" altLang="zh-CN" sz="2399" b="1" kern="100" spc="-100" dirty="0">
                      <a:solidFill>
                        <a:srgbClr val="3333FF"/>
                      </a:solidFill>
                      <a:latin typeface="微软雅黑"/>
                      <a:ea typeface="微软雅黑"/>
                      <a:cs typeface="Times New Roman" panose="02020603050405020304" pitchFamily="18" charset="0"/>
                    </a:rPr>
                    <a:t>Q</a:t>
                  </a:r>
                  <a:r>
                    <a:rPr lang="zh-CN" altLang="en-US" sz="2399" b="1" dirty="0">
                      <a:solidFill>
                        <a:srgbClr val="FF0000"/>
                      </a:solidFill>
                      <a:latin typeface="Arial"/>
                      <a:ea typeface="微软雅黑"/>
                    </a:rPr>
                    <a:t>↔</a:t>
                  </a:r>
                  <a:r>
                    <a:rPr lang="en-US" altLang="zh-CN" sz="2399" b="1" kern="100" spc="-100" dirty="0">
                      <a:solidFill>
                        <a:srgbClr val="3333FF"/>
                      </a:solidFill>
                      <a:latin typeface="微软雅黑"/>
                      <a:ea typeface="微软雅黑"/>
                      <a:cs typeface="Times New Roman" panose="02020603050405020304" pitchFamily="18" charset="0"/>
                    </a:rPr>
                    <a:t>(P→Q)</a:t>
                  </a:r>
                  <a:r>
                    <a:rPr lang="zh-CN" altLang="zh-CN" sz="2399" b="1" kern="100" spc="-100" dirty="0">
                      <a:solidFill>
                        <a:srgbClr val="3333FF"/>
                      </a:solidFill>
                      <a:latin typeface="微软雅黑"/>
                      <a:ea typeface="微软雅黑"/>
                      <a:cs typeface="Times New Roman" panose="02020603050405020304" pitchFamily="18" charset="0"/>
                    </a:rPr>
                    <a:t>∧</a:t>
                  </a:r>
                  <a:r>
                    <a:rPr lang="en-US" altLang="zh-CN" sz="2399" b="1" kern="100" spc="-100" dirty="0">
                      <a:solidFill>
                        <a:srgbClr val="3333FF"/>
                      </a:solidFill>
                      <a:latin typeface="微软雅黑"/>
                      <a:ea typeface="微软雅黑"/>
                      <a:cs typeface="Times New Roman" panose="02020603050405020304" pitchFamily="18" charset="0"/>
                    </a:rPr>
                    <a:t>(Q→P)=1</a:t>
                  </a:r>
                  <a:endParaRPr lang="zh-CN" altLang="en-US" sz="2399" spc="-100" dirty="0">
                    <a:solidFill>
                      <a:prstClr val="black"/>
                    </a:solidFill>
                    <a:latin typeface="Arial"/>
                    <a:ea typeface="微软雅黑"/>
                  </a:endParaRPr>
                </a:p>
              </p:txBody>
            </p:sp>
          </mc:Choice>
          <mc:Fallback xmlns="">
            <p:sp>
              <p:nvSpPr>
                <p:cNvPr id="20" name="矩形 19">
                  <a:extLst>
                    <a:ext uri="{FF2B5EF4-FFF2-40B4-BE49-F238E27FC236}">
                      <a16:creationId xmlns:a16="http://schemas.microsoft.com/office/drawing/2014/main" id="{71D3E319-582A-41A2-9338-F4D3E9F00A51}"/>
                    </a:ext>
                  </a:extLst>
                </p:cNvPr>
                <p:cNvSpPr>
                  <a:spLocks noRot="1" noChangeAspect="1" noMove="1" noResize="1" noEditPoints="1" noAdjustHandles="1" noChangeArrowheads="1" noChangeShapeType="1" noTextEdit="1"/>
                </p:cNvSpPr>
                <p:nvPr/>
              </p:nvSpPr>
              <p:spPr>
                <a:xfrm>
                  <a:off x="8533992" y="6480756"/>
                  <a:ext cx="3676006" cy="461665"/>
                </a:xfrm>
                <a:prstGeom prst="rect">
                  <a:avLst/>
                </a:prstGeom>
                <a:blipFill>
                  <a:blip r:embed="rId9"/>
                  <a:stretch>
                    <a:fillRect l="-2488" t="-10667" r="-1658" b="-30667"/>
                  </a:stretch>
                </a:blipFill>
              </p:spPr>
              <p:txBody>
                <a:bodyPr/>
                <a:lstStyle/>
                <a:p>
                  <a:r>
                    <a:rPr lang="zh-CN" altLang="en-US">
                      <a:noFill/>
                    </a:rPr>
                    <a:t> </a:t>
                  </a:r>
                </a:p>
              </p:txBody>
            </p:sp>
          </mc:Fallback>
        </mc:AlternateContent>
      </p:grpSp>
      <p:sp>
        <p:nvSpPr>
          <p:cNvPr id="22" name="箭头: 左 21">
            <a:extLst>
              <a:ext uri="{FF2B5EF4-FFF2-40B4-BE49-F238E27FC236}">
                <a16:creationId xmlns:a16="http://schemas.microsoft.com/office/drawing/2014/main" id="{B2832653-472E-42F5-BB9C-62ABDAE2DFF4}"/>
              </a:ext>
            </a:extLst>
          </p:cNvPr>
          <p:cNvSpPr/>
          <p:nvPr/>
        </p:nvSpPr>
        <p:spPr>
          <a:xfrm>
            <a:off x="7613886" y="6541244"/>
            <a:ext cx="767069" cy="373691"/>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prstTxWarp prst="textNoShape">
              <a:avLst/>
            </a:prstTxWarp>
            <a:noAutofit/>
          </a:bodyPr>
          <a:lstStyle/>
          <a:p>
            <a:pPr algn="ctr" defTabSz="1219261"/>
            <a:endParaRPr lang="zh-CN" altLang="en-US" sz="2399">
              <a:solidFill>
                <a:prstClr val="white"/>
              </a:solidFill>
              <a:latin typeface="Arial"/>
              <a:ea typeface="微软雅黑"/>
            </a:endParaRPr>
          </a:p>
        </p:txBody>
      </p:sp>
      <p:sp>
        <p:nvSpPr>
          <p:cNvPr id="24" name="箭头: 左 23">
            <a:extLst>
              <a:ext uri="{FF2B5EF4-FFF2-40B4-BE49-F238E27FC236}">
                <a16:creationId xmlns:a16="http://schemas.microsoft.com/office/drawing/2014/main" id="{2773E9A3-7119-47A6-B1F8-B1E520E2EEFA}"/>
              </a:ext>
            </a:extLst>
          </p:cNvPr>
          <p:cNvSpPr/>
          <p:nvPr/>
        </p:nvSpPr>
        <p:spPr>
          <a:xfrm>
            <a:off x="7613886" y="6025986"/>
            <a:ext cx="767069" cy="349563"/>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prstTxWarp prst="textNoShape">
              <a:avLst/>
            </a:prstTxWarp>
            <a:noAutofit/>
          </a:bodyPr>
          <a:lstStyle/>
          <a:p>
            <a:pPr algn="ctr" defTabSz="1219261"/>
            <a:endParaRPr lang="zh-CN" altLang="en-US" sz="2399">
              <a:solidFill>
                <a:prstClr val="white"/>
              </a:solidFill>
              <a:latin typeface="Arial"/>
              <a:ea typeface="微软雅黑"/>
            </a:endParaRPr>
          </a:p>
        </p:txBody>
      </p:sp>
    </p:spTree>
    <p:custDataLst>
      <p:tags r:id="rId1"/>
    </p:custDataLst>
    <p:extLst>
      <p:ext uri="{BB962C8B-B14F-4D97-AF65-F5344CB8AC3E}">
        <p14:creationId xmlns:p14="http://schemas.microsoft.com/office/powerpoint/2010/main" val="20119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circle(in)">
                                      <p:cBhvr>
                                        <p:cTn id="25" dur="2000"/>
                                        <p:tgtEl>
                                          <p:spTgt spid="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6">
                                            <p:txEl>
                                              <p:pRg st="1" end="1"/>
                                            </p:txEl>
                                          </p:spTgt>
                                        </p:tgtEl>
                                        <p:attrNameLst>
                                          <p:attrName>style.visibility</p:attrName>
                                        </p:attrNameLst>
                                      </p:cBhvr>
                                      <p:to>
                                        <p:strVal val="visible"/>
                                      </p:to>
                                    </p:set>
                                    <p:animEffect transition="in" filter="circle(in)">
                                      <p:cBhvr>
                                        <p:cTn id="36" dur="2000"/>
                                        <p:tgtEl>
                                          <p:spTgt spid="6">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heel(1)">
                                      <p:cBhvr>
                                        <p:cTn id="41" dur="2000"/>
                                        <p:tgtEl>
                                          <p:spTgt spid="12"/>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heel(1)">
                                      <p:cBhvr>
                                        <p:cTn id="44" dur="2000"/>
                                        <p:tgtEl>
                                          <p:spTgt spid="13"/>
                                        </p:tgtEl>
                                      </p:cBhvr>
                                    </p:animEffect>
                                  </p:childTnLst>
                                </p:cTn>
                              </p:par>
                              <p:par>
                                <p:cTn id="45" presetID="21"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heel(1)">
                                      <p:cBhvr>
                                        <p:cTn id="47" dur="2000"/>
                                        <p:tgtEl>
                                          <p:spTgt spid="15"/>
                                        </p:tgtEl>
                                      </p:cBhvr>
                                    </p:animEffect>
                                  </p:childTnLst>
                                </p:cTn>
                              </p:par>
                              <p:par>
                                <p:cTn id="48" presetID="21" presetClass="entr" presetSubtype="1"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heel(1)">
                                      <p:cBhvr>
                                        <p:cTn id="50" dur="20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randombar(horizontal)">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down)">
                                      <p:cBhvr>
                                        <p:cTn id="60" dur="500"/>
                                        <p:tgtEl>
                                          <p:spTgt spid="24"/>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down)">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3" grpId="0" animBg="1"/>
      <p:bldP spid="14" grpId="0" animBg="1"/>
      <p:bldP spid="15" grpId="0" animBg="1"/>
      <p:bldP spid="22" grpId="0" animBg="1"/>
      <p:bldP spid="24"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Rectangle 2">
            <a:extLst>
              <a:ext uri="{FF2B5EF4-FFF2-40B4-BE49-F238E27FC236}">
                <a16:creationId xmlns:a16="http://schemas.microsoft.com/office/drawing/2014/main" id="{036AE876-943B-4782-8A16-EC988ACB33EB}"/>
              </a:ext>
            </a:extLst>
          </p:cNvPr>
          <p:cNvSpPr>
            <a:spLocks noGrp="1" noChangeArrowheads="1"/>
          </p:cNvSpPr>
          <p:nvPr>
            <p:ph type="body" idx="4294967295"/>
          </p:nvPr>
        </p:nvSpPr>
        <p:spPr>
          <a:xfrm>
            <a:off x="309651" y="3019688"/>
            <a:ext cx="11274338" cy="3159396"/>
          </a:xfrm>
        </p:spPr>
        <p:txBody>
          <a:bodyPr/>
          <a:lstStyle/>
          <a:p>
            <a:pPr marL="0" indent="0">
              <a:buNone/>
            </a:pPr>
            <a:r>
              <a:rPr lang="zh-CN" altLang="en-US" dirty="0">
                <a:solidFill>
                  <a:srgbClr val="3333FF"/>
                </a:solidFill>
              </a:rPr>
              <a:t>注意</a:t>
            </a:r>
            <a:r>
              <a:rPr lang="zh-CN" altLang="en-US" dirty="0"/>
              <a:t>：（</a:t>
            </a:r>
            <a:r>
              <a:rPr lang="en-US" altLang="zh-CN" dirty="0"/>
              <a:t>1</a:t>
            </a:r>
            <a:r>
              <a:rPr lang="zh-CN" altLang="en-US" dirty="0"/>
              <a:t>）</a:t>
            </a:r>
            <a:r>
              <a:rPr lang="zh-CN" altLang="en-US" noProof="1"/>
              <a:t>“</a:t>
            </a:r>
            <a:r>
              <a:rPr lang="zh-CN" altLang="en-US" noProof="1">
                <a:sym typeface="Symbol" panose="05050102010706020507" pitchFamily="18" charset="2"/>
              </a:rPr>
              <a:t></a:t>
            </a:r>
            <a:r>
              <a:rPr lang="zh-CN" altLang="en-US" noProof="1"/>
              <a:t>”是一种逻辑联结词，是一种逻辑运算，公式</a:t>
            </a:r>
            <a:r>
              <a:rPr lang="en-US" altLang="en-US" noProof="1"/>
              <a:t>G</a:t>
            </a:r>
            <a:r>
              <a:rPr lang="en-US" altLang="en-US" noProof="1">
                <a:sym typeface="Symbol" panose="05050102010706020507" pitchFamily="18" charset="2"/>
              </a:rPr>
              <a:t></a:t>
            </a:r>
            <a:r>
              <a:rPr lang="en-US" altLang="en-US" noProof="1"/>
              <a:t>H</a:t>
            </a:r>
            <a:r>
              <a:rPr lang="zh-CN" altLang="en-US" noProof="1"/>
              <a:t>是命题公式，其</a:t>
            </a:r>
            <a:r>
              <a:rPr lang="zh-CN" altLang="en-US" noProof="1">
                <a:solidFill>
                  <a:srgbClr val="C00000"/>
                </a:solidFill>
              </a:rPr>
              <a:t>结果仍是一个命题公式。 </a:t>
            </a:r>
            <a:r>
              <a:rPr lang="zh-CN" altLang="en-US" noProof="1">
                <a:latin typeface="宋体" panose="02010600030101010101" pitchFamily="2" charset="-122"/>
              </a:rPr>
              <a:t>“</a:t>
            </a:r>
            <a:r>
              <a:rPr lang="zh-CN" altLang="en-US" noProof="1"/>
              <a:t>＝</a:t>
            </a:r>
            <a:r>
              <a:rPr lang="zh-CN" altLang="en-US" noProof="1">
                <a:latin typeface="宋体" panose="02010600030101010101" pitchFamily="2" charset="-122"/>
              </a:rPr>
              <a:t>”</a:t>
            </a:r>
            <a:r>
              <a:rPr lang="zh-CN" altLang="en-US" noProof="1"/>
              <a:t>则是描述了两个公式</a:t>
            </a:r>
            <a:r>
              <a:rPr lang="en-US" altLang="en-US" noProof="1"/>
              <a:t>G</a:t>
            </a:r>
            <a:r>
              <a:rPr lang="zh-CN" altLang="en-US" noProof="1"/>
              <a:t>与</a:t>
            </a:r>
            <a:r>
              <a:rPr lang="en-US" altLang="en-US" noProof="1"/>
              <a:t>H</a:t>
            </a:r>
            <a:r>
              <a:rPr lang="zh-CN" altLang="en-US" noProof="1"/>
              <a:t>之间的一种逻辑等价关系，</a:t>
            </a:r>
            <a:r>
              <a:rPr lang="en-US" altLang="en-US" noProof="1"/>
              <a:t>G＝H</a:t>
            </a:r>
            <a:r>
              <a:rPr lang="zh-CN" altLang="en-US" noProof="1"/>
              <a:t>表示</a:t>
            </a:r>
            <a:r>
              <a:rPr lang="zh-CN" altLang="en-US" noProof="1">
                <a:latin typeface="宋体" panose="02010600030101010101" pitchFamily="2" charset="-122"/>
              </a:rPr>
              <a:t>“</a:t>
            </a:r>
            <a:r>
              <a:rPr lang="zh-CN" altLang="en-US" noProof="1">
                <a:solidFill>
                  <a:srgbClr val="0000FF"/>
                </a:solidFill>
              </a:rPr>
              <a:t>命题公式</a:t>
            </a:r>
            <a:r>
              <a:rPr lang="en-US" altLang="en-US" noProof="1">
                <a:solidFill>
                  <a:srgbClr val="0000FF"/>
                </a:solidFill>
              </a:rPr>
              <a:t>G</a:t>
            </a:r>
            <a:r>
              <a:rPr lang="zh-CN" altLang="en-US" noProof="1">
                <a:solidFill>
                  <a:srgbClr val="0000FF"/>
                </a:solidFill>
              </a:rPr>
              <a:t>等价</a:t>
            </a:r>
            <a:r>
              <a:rPr lang="zh-CN" altLang="en-US" dirty="0">
                <a:solidFill>
                  <a:srgbClr val="0000FF"/>
                </a:solidFill>
              </a:rPr>
              <a:t>于命题公式</a:t>
            </a:r>
            <a:r>
              <a:rPr lang="en-US" altLang="zh-CN" dirty="0">
                <a:solidFill>
                  <a:srgbClr val="0000FF"/>
                </a:solidFill>
              </a:rPr>
              <a:t>H</a:t>
            </a:r>
            <a:r>
              <a:rPr lang="zh-CN" altLang="en-US" dirty="0">
                <a:latin typeface="宋体" panose="02010600030101010101" pitchFamily="2" charset="-122"/>
              </a:rPr>
              <a:t>”</a:t>
            </a:r>
            <a:r>
              <a:rPr lang="zh-CN" altLang="en-US" dirty="0"/>
              <a:t>，</a:t>
            </a:r>
            <a:r>
              <a:rPr lang="en-US" altLang="zh-CN" dirty="0">
                <a:solidFill>
                  <a:srgbClr val="C00000"/>
                </a:solidFill>
              </a:rPr>
              <a:t>G</a:t>
            </a:r>
            <a:r>
              <a:rPr lang="zh-CN" altLang="en-US" dirty="0">
                <a:solidFill>
                  <a:srgbClr val="C00000"/>
                </a:solidFill>
              </a:rPr>
              <a:t>＝</a:t>
            </a:r>
            <a:r>
              <a:rPr lang="en-US" altLang="zh-CN" dirty="0">
                <a:solidFill>
                  <a:srgbClr val="C00000"/>
                </a:solidFill>
              </a:rPr>
              <a:t>H </a:t>
            </a:r>
            <a:r>
              <a:rPr lang="zh-CN" altLang="en-US" noProof="1">
                <a:solidFill>
                  <a:srgbClr val="C00000"/>
                </a:solidFill>
              </a:rPr>
              <a:t>的结果</a:t>
            </a:r>
            <a:r>
              <a:rPr lang="zh-CN" altLang="en-US" dirty="0">
                <a:solidFill>
                  <a:srgbClr val="C00000"/>
                </a:solidFill>
              </a:rPr>
              <a:t>不是命题公式</a:t>
            </a:r>
            <a:r>
              <a:rPr lang="zh-CN" altLang="en-US" dirty="0"/>
              <a:t>。</a:t>
            </a:r>
          </a:p>
          <a:p>
            <a:pPr marL="0" indent="0">
              <a:buNone/>
            </a:pPr>
            <a:r>
              <a:rPr lang="zh-CN" altLang="en-US" dirty="0"/>
              <a:t>    （</a:t>
            </a:r>
            <a:r>
              <a:rPr lang="en-US" altLang="zh-CN" dirty="0"/>
              <a:t>2</a:t>
            </a:r>
            <a:r>
              <a:rPr lang="zh-CN" altLang="en-US" dirty="0"/>
              <a:t>）</a:t>
            </a:r>
            <a:r>
              <a:rPr lang="zh-CN" altLang="en-US" noProof="1"/>
              <a:t>如果要求用计算机来判断命题公式</a:t>
            </a:r>
            <a:r>
              <a:rPr lang="en-US" altLang="en-US" noProof="1"/>
              <a:t>G</a:t>
            </a:r>
            <a:r>
              <a:rPr lang="zh-CN" altLang="en-US" dirty="0"/>
              <a:t>、</a:t>
            </a:r>
            <a:r>
              <a:rPr lang="en-US" altLang="en-US" noProof="1"/>
              <a:t>H</a:t>
            </a:r>
            <a:r>
              <a:rPr lang="zh-CN" altLang="en-US" noProof="1"/>
              <a:t>是否逻辑等价，即</a:t>
            </a:r>
            <a:r>
              <a:rPr lang="en-US" altLang="en-US" noProof="1"/>
              <a:t>G＝H</a:t>
            </a:r>
            <a:r>
              <a:rPr lang="zh-CN" altLang="en-US" noProof="1"/>
              <a:t>那是办不到的，然而计算机却可</a:t>
            </a:r>
            <a:r>
              <a:rPr lang="zh-CN" altLang="en-US" noProof="1">
                <a:latin typeface="宋体" panose="02010600030101010101" pitchFamily="2" charset="-122"/>
              </a:rPr>
              <a:t>“</a:t>
            </a:r>
            <a:r>
              <a:rPr lang="zh-CN" altLang="en-US" noProof="1"/>
              <a:t>计算</a:t>
            </a:r>
            <a:r>
              <a:rPr lang="zh-CN" altLang="en-US" noProof="1">
                <a:latin typeface="宋体" panose="02010600030101010101" pitchFamily="2" charset="-122"/>
              </a:rPr>
              <a:t>”</a:t>
            </a:r>
            <a:r>
              <a:rPr lang="zh-CN" altLang="en-US" noProof="1"/>
              <a:t>公式</a:t>
            </a:r>
            <a:r>
              <a:rPr lang="en-US" altLang="en-US" noProof="1"/>
              <a:t>G</a:t>
            </a:r>
            <a:r>
              <a:rPr lang="en-US" altLang="en-US" noProof="1">
                <a:sym typeface="Symbol" panose="05050102010706020507" pitchFamily="18" charset="2"/>
              </a:rPr>
              <a:t></a:t>
            </a:r>
            <a:r>
              <a:rPr lang="en-US" altLang="en-US" noProof="1"/>
              <a:t>H</a:t>
            </a:r>
            <a:r>
              <a:rPr lang="zh-CN" altLang="en-US" noProof="1"/>
              <a:t>是否是永真公式。</a:t>
            </a:r>
            <a:endParaRPr lang="zh-CN" altLang="en-US" dirty="0"/>
          </a:p>
        </p:txBody>
      </p:sp>
      <p:sp>
        <p:nvSpPr>
          <p:cNvPr id="49156" name="Rectangle 3">
            <a:extLst>
              <a:ext uri="{FF2B5EF4-FFF2-40B4-BE49-F238E27FC236}">
                <a16:creationId xmlns:a16="http://schemas.microsoft.com/office/drawing/2014/main" id="{D4C1D101-B1D2-4B44-8673-794A4F792A7F}"/>
              </a:ext>
            </a:extLst>
          </p:cNvPr>
          <p:cNvSpPr>
            <a:spLocks noChangeArrowheads="1"/>
          </p:cNvSpPr>
          <p:nvPr/>
        </p:nvSpPr>
        <p:spPr bwMode="auto">
          <a:xfrm>
            <a:off x="4956242" y="2650378"/>
            <a:ext cx="253582" cy="36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zh-CN" altLang="en-US" sz="1799" b="0" noProof="1">
                <a:solidFill>
                  <a:prstClr val="black"/>
                </a:solidFill>
                <a:latin typeface="楷体_GB2312" pitchFamily="1" charset="-122"/>
                <a:ea typeface="楷体_GB2312" pitchFamily="1" charset="-122"/>
              </a:rPr>
              <a:t> </a:t>
            </a:r>
            <a:endParaRPr lang="zh-CN" altLang="en-US" sz="1799" b="0">
              <a:solidFill>
                <a:prstClr val="black"/>
              </a:solidFill>
              <a:latin typeface="楷体_GB2312" pitchFamily="1" charset="-122"/>
              <a:ea typeface="楷体_GB2312" pitchFamily="1" charset="-122"/>
            </a:endParaRPr>
          </a:p>
        </p:txBody>
      </p:sp>
      <p:sp>
        <p:nvSpPr>
          <p:cNvPr id="49157" name="Rectangle 4">
            <a:extLst>
              <a:ext uri="{FF2B5EF4-FFF2-40B4-BE49-F238E27FC236}">
                <a16:creationId xmlns:a16="http://schemas.microsoft.com/office/drawing/2014/main" id="{6FCB2E8A-18E9-4707-8384-121531E71E62}"/>
              </a:ext>
            </a:extLst>
          </p:cNvPr>
          <p:cNvSpPr>
            <a:spLocks noGrp="1" noChangeArrowheads="1"/>
          </p:cNvSpPr>
          <p:nvPr>
            <p:ph type="title" idx="4294967295"/>
          </p:nvPr>
        </p:nvSpPr>
        <p:spPr>
          <a:xfrm>
            <a:off x="688975" y="357302"/>
            <a:ext cx="7848146" cy="461528"/>
          </a:xfrm>
          <a:noFill/>
        </p:spPr>
        <p:txBody>
          <a:bodyPr>
            <a:spAutoFit/>
          </a:bodyPr>
          <a:lstStyle/>
          <a:p>
            <a:pPr eaLnBrk="1" hangingPunct="1"/>
            <a:r>
              <a:rPr lang="zh-CN" altLang="en-US" noProof="1">
                <a:latin typeface="宋体" panose="02010600030101010101" pitchFamily="2" charset="-122"/>
              </a:rPr>
              <a:t>“</a:t>
            </a:r>
            <a:r>
              <a:rPr lang="zh-CN" altLang="en-US" noProof="1"/>
              <a:t>＝</a:t>
            </a:r>
            <a:r>
              <a:rPr lang="zh-CN" altLang="en-US" noProof="1">
                <a:latin typeface="宋体" panose="02010600030101010101" pitchFamily="2" charset="-122"/>
              </a:rPr>
              <a:t>”</a:t>
            </a:r>
            <a:r>
              <a:rPr lang="zh-CN" altLang="en-US" noProof="1"/>
              <a:t> 与“</a:t>
            </a:r>
            <a:r>
              <a:rPr lang="zh-CN" altLang="en-US" noProof="1">
                <a:sym typeface="Symbol" panose="05050102010706020507" pitchFamily="18" charset="2"/>
              </a:rPr>
              <a:t></a:t>
            </a:r>
            <a:r>
              <a:rPr lang="zh-CN" altLang="en-US" noProof="1"/>
              <a:t>”</a:t>
            </a:r>
            <a:r>
              <a:rPr lang="zh-CN" altLang="en-US" dirty="0"/>
              <a:t>的区别</a:t>
            </a:r>
          </a:p>
        </p:txBody>
      </p:sp>
      <p:sp>
        <p:nvSpPr>
          <p:cNvPr id="6" name="矩形 5">
            <a:extLst>
              <a:ext uri="{FF2B5EF4-FFF2-40B4-BE49-F238E27FC236}">
                <a16:creationId xmlns:a16="http://schemas.microsoft.com/office/drawing/2014/main" id="{7AD77512-5272-4D4F-B679-C352A2D0D294}"/>
              </a:ext>
            </a:extLst>
          </p:cNvPr>
          <p:cNvSpPr>
            <a:spLocks noChangeArrowheads="1"/>
          </p:cNvSpPr>
          <p:nvPr/>
        </p:nvSpPr>
        <p:spPr bwMode="auto">
          <a:xfrm>
            <a:off x="275448" y="1409378"/>
            <a:ext cx="11274338" cy="461532"/>
          </a:xfrm>
          <a:prstGeom prst="rect">
            <a:avLst/>
          </a:prstGeom>
          <a:noFill/>
          <a:ln>
            <a:noFill/>
          </a:ln>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zh-CN" altLang="en-US" sz="2399" noProof="1">
                <a:solidFill>
                  <a:prstClr val="black"/>
                </a:solidFill>
                <a:latin typeface="微软雅黑"/>
                <a:ea typeface="微软雅黑"/>
              </a:rPr>
              <a:t>定理</a:t>
            </a:r>
            <a:r>
              <a:rPr lang="en-US" altLang="zh-CN" sz="2399" dirty="0">
                <a:solidFill>
                  <a:prstClr val="black"/>
                </a:solidFill>
                <a:latin typeface="微软雅黑"/>
                <a:ea typeface="微软雅黑"/>
              </a:rPr>
              <a:t>2.1 </a:t>
            </a:r>
            <a:r>
              <a:rPr lang="zh-CN" altLang="en-US" sz="2399" noProof="1">
                <a:solidFill>
                  <a:srgbClr val="FF0000"/>
                </a:solidFill>
                <a:latin typeface="微软雅黑"/>
                <a:ea typeface="微软雅黑"/>
              </a:rPr>
              <a:t>公式</a:t>
            </a:r>
            <a:r>
              <a:rPr lang="en-US" altLang="en-US" sz="2399" noProof="1">
                <a:solidFill>
                  <a:srgbClr val="FF0000"/>
                </a:solidFill>
                <a:latin typeface="微软雅黑"/>
                <a:ea typeface="微软雅黑"/>
              </a:rPr>
              <a:t>G、H</a:t>
            </a:r>
            <a:r>
              <a:rPr lang="zh-CN" altLang="en-US" sz="2399" noProof="1">
                <a:solidFill>
                  <a:srgbClr val="FF0000"/>
                </a:solidFill>
                <a:latin typeface="微软雅黑"/>
                <a:ea typeface="微软雅黑"/>
              </a:rPr>
              <a:t>等价的</a:t>
            </a:r>
            <a:r>
              <a:rPr lang="zh-CN" altLang="en-US" sz="2399" noProof="1">
                <a:solidFill>
                  <a:srgbClr val="0000FF"/>
                </a:solidFill>
                <a:latin typeface="微软雅黑"/>
                <a:ea typeface="微软雅黑"/>
              </a:rPr>
              <a:t>充分必要条件</a:t>
            </a:r>
            <a:r>
              <a:rPr lang="zh-CN" altLang="en-US" sz="2399" noProof="1">
                <a:solidFill>
                  <a:srgbClr val="FF0000"/>
                </a:solidFill>
                <a:latin typeface="微软雅黑"/>
                <a:ea typeface="微软雅黑"/>
              </a:rPr>
              <a:t>是公式</a:t>
            </a:r>
            <a:r>
              <a:rPr lang="en-US" altLang="en-US" sz="2399" noProof="1">
                <a:solidFill>
                  <a:srgbClr val="FF0000"/>
                </a:solidFill>
                <a:latin typeface="微软雅黑"/>
                <a:ea typeface="微软雅黑"/>
              </a:rPr>
              <a:t>G</a:t>
            </a:r>
            <a:r>
              <a:rPr lang="en-US" altLang="en-US" sz="2399" noProof="1">
                <a:solidFill>
                  <a:srgbClr val="FF0000"/>
                </a:solidFill>
                <a:latin typeface="微软雅黑"/>
                <a:ea typeface="微软雅黑"/>
                <a:sym typeface="Symbol" panose="05050102010706020507" pitchFamily="18" charset="2"/>
              </a:rPr>
              <a:t></a:t>
            </a:r>
            <a:r>
              <a:rPr lang="en-US" altLang="en-US" sz="2399" noProof="1">
                <a:solidFill>
                  <a:srgbClr val="FF0000"/>
                </a:solidFill>
                <a:latin typeface="微软雅黑"/>
                <a:ea typeface="微软雅黑"/>
              </a:rPr>
              <a:t>H</a:t>
            </a:r>
            <a:r>
              <a:rPr lang="zh-CN" altLang="en-US" sz="2399" noProof="1">
                <a:solidFill>
                  <a:srgbClr val="FF0000"/>
                </a:solidFill>
                <a:latin typeface="微软雅黑"/>
                <a:ea typeface="微软雅黑"/>
              </a:rPr>
              <a:t>是永真公式。</a:t>
            </a:r>
            <a:endParaRPr lang="zh-CN" altLang="en-US" sz="2399" dirty="0">
              <a:solidFill>
                <a:srgbClr val="FF0000"/>
              </a:solidFill>
              <a:latin typeface="微软雅黑"/>
              <a:ea typeface="微软雅黑"/>
            </a:endParaRPr>
          </a:p>
        </p:txBody>
      </p:sp>
      <p:sp>
        <p:nvSpPr>
          <p:cNvPr id="7" name="矩形 6">
            <a:extLst>
              <a:ext uri="{FF2B5EF4-FFF2-40B4-BE49-F238E27FC236}">
                <a16:creationId xmlns:a16="http://schemas.microsoft.com/office/drawing/2014/main" id="{D0208FDC-FD95-434E-B1AE-60FA52415602}"/>
              </a:ext>
            </a:extLst>
          </p:cNvPr>
          <p:cNvSpPr>
            <a:spLocks noChangeArrowheads="1"/>
          </p:cNvSpPr>
          <p:nvPr/>
        </p:nvSpPr>
        <p:spPr bwMode="auto">
          <a:xfrm>
            <a:off x="292065" y="2178612"/>
            <a:ext cx="11274338" cy="461532"/>
          </a:xfrm>
          <a:prstGeom prst="rect">
            <a:avLst/>
          </a:prstGeom>
          <a:noFill/>
          <a:ln>
            <a:noFill/>
          </a:ln>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zh-CN" altLang="en-US" sz="2399" noProof="1">
                <a:solidFill>
                  <a:prstClr val="black"/>
                </a:solidFill>
                <a:latin typeface="微软雅黑"/>
                <a:ea typeface="微软雅黑"/>
              </a:rPr>
              <a:t>证明：略。</a:t>
            </a:r>
            <a:endParaRPr lang="zh-CN" altLang="en-US" sz="2399" dirty="0">
              <a:solidFill>
                <a:srgbClr val="FF0000"/>
              </a:solidFill>
              <a:latin typeface="微软雅黑"/>
              <a:ea typeface="微软雅黑"/>
            </a:endParaRPr>
          </a:p>
        </p:txBody>
      </p:sp>
    </p:spTree>
    <p:custDataLst>
      <p:tags r:id="rId1"/>
    </p:custData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80">
                                          <p:stCondLst>
                                            <p:cond delay="0"/>
                                          </p:stCondLst>
                                        </p:cTn>
                                        <p:tgtEl>
                                          <p:spTgt spid="7"/>
                                        </p:tgtEl>
                                      </p:cBhvr>
                                    </p:animEffect>
                                    <p:anim calcmode="lin" valueType="num">
                                      <p:cBhvr>
                                        <p:cTn id="2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1" dur="26">
                                          <p:stCondLst>
                                            <p:cond delay="650"/>
                                          </p:stCondLst>
                                        </p:cTn>
                                        <p:tgtEl>
                                          <p:spTgt spid="7"/>
                                        </p:tgtEl>
                                      </p:cBhvr>
                                      <p:to x="100000" y="60000"/>
                                    </p:animScale>
                                    <p:animScale>
                                      <p:cBhvr>
                                        <p:cTn id="32" dur="166" decel="50000">
                                          <p:stCondLst>
                                            <p:cond delay="676"/>
                                          </p:stCondLst>
                                        </p:cTn>
                                        <p:tgtEl>
                                          <p:spTgt spid="7"/>
                                        </p:tgtEl>
                                      </p:cBhvr>
                                      <p:to x="100000" y="100000"/>
                                    </p:animScale>
                                    <p:animScale>
                                      <p:cBhvr>
                                        <p:cTn id="33" dur="26">
                                          <p:stCondLst>
                                            <p:cond delay="1312"/>
                                          </p:stCondLst>
                                        </p:cTn>
                                        <p:tgtEl>
                                          <p:spTgt spid="7"/>
                                        </p:tgtEl>
                                      </p:cBhvr>
                                      <p:to x="100000" y="80000"/>
                                    </p:animScale>
                                    <p:animScale>
                                      <p:cBhvr>
                                        <p:cTn id="34" dur="166" decel="50000">
                                          <p:stCondLst>
                                            <p:cond delay="1338"/>
                                          </p:stCondLst>
                                        </p:cTn>
                                        <p:tgtEl>
                                          <p:spTgt spid="7"/>
                                        </p:tgtEl>
                                      </p:cBhvr>
                                      <p:to x="100000" y="100000"/>
                                    </p:animScale>
                                    <p:animScale>
                                      <p:cBhvr>
                                        <p:cTn id="35" dur="26">
                                          <p:stCondLst>
                                            <p:cond delay="1642"/>
                                          </p:stCondLst>
                                        </p:cTn>
                                        <p:tgtEl>
                                          <p:spTgt spid="7"/>
                                        </p:tgtEl>
                                      </p:cBhvr>
                                      <p:to x="100000" y="90000"/>
                                    </p:animScale>
                                    <p:animScale>
                                      <p:cBhvr>
                                        <p:cTn id="36" dur="166" decel="50000">
                                          <p:stCondLst>
                                            <p:cond delay="1668"/>
                                          </p:stCondLst>
                                        </p:cTn>
                                        <p:tgtEl>
                                          <p:spTgt spid="7"/>
                                        </p:tgtEl>
                                      </p:cBhvr>
                                      <p:to x="100000" y="100000"/>
                                    </p:animScale>
                                    <p:animScale>
                                      <p:cBhvr>
                                        <p:cTn id="37" dur="26">
                                          <p:stCondLst>
                                            <p:cond delay="1808"/>
                                          </p:stCondLst>
                                        </p:cTn>
                                        <p:tgtEl>
                                          <p:spTgt spid="7"/>
                                        </p:tgtEl>
                                      </p:cBhvr>
                                      <p:to x="100000" y="95000"/>
                                    </p:animScale>
                                    <p:animScale>
                                      <p:cBhvr>
                                        <p:cTn id="38" dur="166" decel="50000">
                                          <p:stCondLst>
                                            <p:cond delay="1834"/>
                                          </p:stCondLst>
                                        </p:cTn>
                                        <p:tgtEl>
                                          <p:spTgt spid="7"/>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grpId="0" nodeType="clickEffect">
                                  <p:stCondLst>
                                    <p:cond delay="0"/>
                                  </p:stCondLst>
                                  <p:childTnLst>
                                    <p:set>
                                      <p:cBhvr>
                                        <p:cTn id="42" dur="1" fill="hold">
                                          <p:stCondLst>
                                            <p:cond delay="0"/>
                                          </p:stCondLst>
                                        </p:cTn>
                                        <p:tgtEl>
                                          <p:spTgt spid="56323">
                                            <p:txEl>
                                              <p:pRg st="0" end="0"/>
                                            </p:txEl>
                                          </p:spTgt>
                                        </p:tgtEl>
                                        <p:attrNameLst>
                                          <p:attrName>style.visibility</p:attrName>
                                        </p:attrNameLst>
                                      </p:cBhvr>
                                      <p:to>
                                        <p:strVal val="visible"/>
                                      </p:to>
                                    </p:set>
                                    <p:anim calcmode="lin" valueType="num">
                                      <p:cBhvr additive="base">
                                        <p:cTn id="43" dur="500" fill="hold"/>
                                        <p:tgtEl>
                                          <p:spTgt spid="56323">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63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2" fill="hold" grpId="0" nodeType="clickEffect">
                                  <p:stCondLst>
                                    <p:cond delay="0"/>
                                  </p:stCondLst>
                                  <p:childTnLst>
                                    <p:set>
                                      <p:cBhvr>
                                        <p:cTn id="48" dur="1" fill="hold">
                                          <p:stCondLst>
                                            <p:cond delay="0"/>
                                          </p:stCondLst>
                                        </p:cTn>
                                        <p:tgtEl>
                                          <p:spTgt spid="56323">
                                            <p:txEl>
                                              <p:pRg st="1" end="1"/>
                                            </p:txEl>
                                          </p:spTgt>
                                        </p:tgtEl>
                                        <p:attrNameLst>
                                          <p:attrName>style.visibility</p:attrName>
                                        </p:attrNameLst>
                                      </p:cBhvr>
                                      <p:to>
                                        <p:strVal val="visible"/>
                                      </p:to>
                                    </p:set>
                                    <p:anim calcmode="lin" valueType="num">
                                      <p:cBhvr additive="base">
                                        <p:cTn id="49" dur="500" fill="hold"/>
                                        <p:tgtEl>
                                          <p:spTgt spid="56323">
                                            <p:txEl>
                                              <p:pRg st="1" end="1"/>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632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autoUpdateAnimBg="0"/>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372" name="Rectangle 3">
                <a:extLst>
                  <a:ext uri="{FF2B5EF4-FFF2-40B4-BE49-F238E27FC236}">
                    <a16:creationId xmlns:a16="http://schemas.microsoft.com/office/drawing/2014/main" id="{45342347-997F-40E3-902B-62BB652487B2}"/>
                  </a:ext>
                </a:extLst>
              </p:cNvPr>
              <p:cNvSpPr>
                <a:spLocks noGrp="1" noChangeArrowheads="1"/>
              </p:cNvSpPr>
              <p:nvPr>
                <p:ph type="body" sz="half" idx="4294967295"/>
              </p:nvPr>
            </p:nvSpPr>
            <p:spPr>
              <a:xfrm>
                <a:off x="309651" y="1123393"/>
                <a:ext cx="11350516" cy="1346060"/>
              </a:xfrm>
            </p:spPr>
            <p:txBody>
              <a:bodyPr>
                <a:noAutofit/>
              </a:bodyPr>
              <a:lstStyle/>
              <a:p>
                <a:pPr marL="0" indent="0">
                  <a:buNone/>
                </a:pPr>
                <a:r>
                  <a:rPr lang="zh-CN" altLang="zh-CN" dirty="0">
                    <a:solidFill>
                      <a:srgbClr val="C00000"/>
                    </a:solidFill>
                  </a:rPr>
                  <a:t>例</a:t>
                </a:r>
                <a:r>
                  <a:rPr lang="en-US" altLang="zh-CN" dirty="0">
                    <a:solidFill>
                      <a:srgbClr val="C00000"/>
                    </a:solidFill>
                  </a:rPr>
                  <a:t>2.15  </a:t>
                </a:r>
                <a:r>
                  <a:rPr lang="zh-CN" altLang="zh-CN" dirty="0"/>
                  <a:t>试证明公式</a:t>
                </a:r>
                <a:r>
                  <a:rPr lang="en-US" altLang="zh-CN" dirty="0"/>
                  <a:t>G</a:t>
                </a:r>
                <a:r>
                  <a:rPr lang="zh-CN" altLang="zh-CN" dirty="0"/>
                  <a:t>∨</a:t>
                </a:r>
                <a:r>
                  <a:rPr lang="en-US" altLang="zh-CN" dirty="0"/>
                  <a:t>(G</a:t>
                </a:r>
                <a:r>
                  <a:rPr lang="zh-CN" altLang="zh-CN" dirty="0"/>
                  <a:t>∧</a:t>
                </a:r>
                <a:r>
                  <a:rPr lang="en-US" altLang="zh-CN" dirty="0"/>
                  <a:t>H)=G</a:t>
                </a:r>
                <a:r>
                  <a:rPr lang="zh-CN" altLang="zh-CN" dirty="0"/>
                  <a:t>。</a:t>
                </a:r>
              </a:p>
              <a:p>
                <a:pPr marL="0" indent="0">
                  <a:buNone/>
                </a:pPr>
                <a:r>
                  <a:rPr lang="zh-CN" altLang="zh-CN" dirty="0">
                    <a:solidFill>
                      <a:srgbClr val="C00000"/>
                    </a:solidFill>
                  </a:rPr>
                  <a:t>解</a:t>
                </a:r>
                <a:r>
                  <a:rPr lang="en-US" altLang="zh-CN" dirty="0"/>
                  <a:t>  </a:t>
                </a:r>
                <a:r>
                  <a:rPr lang="zh-CN" altLang="zh-CN" dirty="0"/>
                  <a:t>构造公式</a:t>
                </a:r>
                <a:r>
                  <a:rPr lang="en-US" altLang="zh-CN" dirty="0"/>
                  <a:t>G</a:t>
                </a:r>
                <a:r>
                  <a:rPr lang="zh-CN" altLang="zh-CN" dirty="0"/>
                  <a:t>∨</a:t>
                </a:r>
                <a:r>
                  <a:rPr lang="en-US" altLang="zh-CN" dirty="0"/>
                  <a:t>(G</a:t>
                </a:r>
                <a:r>
                  <a:rPr lang="zh-CN" altLang="zh-CN" dirty="0"/>
                  <a:t>∧</a:t>
                </a:r>
                <a:r>
                  <a:rPr lang="en-US" altLang="zh-CN" dirty="0"/>
                  <a:t>H)</a:t>
                </a:r>
                <a14:m>
                  <m:oMath xmlns:m="http://schemas.openxmlformats.org/officeDocument/2006/math">
                    <m:r>
                      <a:rPr lang="en-US" altLang="zh-CN" i="1">
                        <a:latin typeface="Cambria Math" panose="02040503050406030204" pitchFamily="18" charset="0"/>
                      </a:rPr>
                      <m:t>↔</m:t>
                    </m:r>
                  </m:oMath>
                </a14:m>
                <a:r>
                  <a:rPr lang="en-US" altLang="zh-CN" dirty="0"/>
                  <a:t>G</a:t>
                </a:r>
                <a:r>
                  <a:rPr lang="zh-CN" altLang="zh-CN" dirty="0"/>
                  <a:t>的真值表</a:t>
                </a:r>
                <a:r>
                  <a:rPr lang="zh-CN" altLang="en-US" dirty="0"/>
                  <a:t>下</a:t>
                </a:r>
                <a:r>
                  <a:rPr lang="zh-CN" altLang="zh-CN" dirty="0"/>
                  <a:t>表所示</a:t>
                </a:r>
                <a:r>
                  <a:rPr lang="zh-CN" altLang="en-US" dirty="0"/>
                  <a:t>。</a:t>
                </a:r>
                <a:endParaRPr lang="zh-CN" altLang="zh-CN" dirty="0"/>
              </a:p>
            </p:txBody>
          </p:sp>
        </mc:Choice>
        <mc:Fallback xmlns="">
          <p:sp>
            <p:nvSpPr>
              <p:cNvPr id="58372" name="Rectangle 3">
                <a:extLst>
                  <a:ext uri="{FF2B5EF4-FFF2-40B4-BE49-F238E27FC236}">
                    <a16:creationId xmlns:a16="http://schemas.microsoft.com/office/drawing/2014/main" id="{45342347-997F-40E3-902B-62BB652487B2}"/>
                  </a:ext>
                </a:extLst>
              </p:cNvPr>
              <p:cNvSpPr>
                <a:spLocks noGrp="1" noRot="1" noChangeAspect="1" noMove="1" noResize="1" noEditPoints="1" noAdjustHandles="1" noChangeArrowheads="1" noChangeShapeType="1" noTextEdit="1"/>
              </p:cNvSpPr>
              <p:nvPr>
                <p:ph type="body" sz="half" idx="4294967295"/>
              </p:nvPr>
            </p:nvSpPr>
            <p:spPr>
              <a:xfrm>
                <a:off x="309651" y="1123393"/>
                <a:ext cx="11350516" cy="1346060"/>
              </a:xfrm>
              <a:blipFill>
                <a:blip r:embed="rId6"/>
                <a:stretch>
                  <a:fillRect l="-591"/>
                </a:stretch>
              </a:blipFill>
            </p:spPr>
            <p:txBody>
              <a:bodyPr/>
              <a:lstStyle/>
              <a:p>
                <a:r>
                  <a:rPr lang="zh-CN" altLang="en-US">
                    <a:noFill/>
                  </a:rPr>
                  <a:t> </a:t>
                </a:r>
              </a:p>
            </p:txBody>
          </p:sp>
        </mc:Fallback>
      </mc:AlternateContent>
      <p:sp>
        <p:nvSpPr>
          <p:cNvPr id="6" name="Rectangle 2">
            <a:extLst>
              <a:ext uri="{FF2B5EF4-FFF2-40B4-BE49-F238E27FC236}">
                <a16:creationId xmlns:a16="http://schemas.microsoft.com/office/drawing/2014/main" id="{16FC1129-9BF2-4FAF-A362-10120CF5BEB7}"/>
              </a:ext>
            </a:extLst>
          </p:cNvPr>
          <p:cNvSpPr txBox="1">
            <a:spLocks noChangeArrowheads="1"/>
          </p:cNvSpPr>
          <p:nvPr/>
        </p:nvSpPr>
        <p:spPr>
          <a:xfrm>
            <a:off x="805952" y="345966"/>
            <a:ext cx="6551234" cy="461496"/>
          </a:xfrm>
          <a:prstGeom prst="rect">
            <a:avLst/>
          </a:prstGeom>
          <a:noFill/>
        </p:spPr>
        <p:txBody>
          <a:bodyPr vert="horz" lIns="121882" tIns="60940" rIns="121882" bIns="60940" rtlCol="0" anchor="ctr">
            <a:sp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sz="2199" noProof="1">
                <a:solidFill>
                  <a:prstClr val="white"/>
                </a:solidFill>
              </a:rPr>
              <a:t>例</a:t>
            </a:r>
            <a:r>
              <a:rPr lang="en-US" altLang="zh-CN" sz="2199" noProof="1">
                <a:solidFill>
                  <a:prstClr val="white"/>
                </a:solidFill>
              </a:rPr>
              <a:t>2.15</a:t>
            </a:r>
            <a:endParaRPr lang="zh-CN" altLang="en-US" sz="2199" dirty="0">
              <a:solidFill>
                <a:prstClr val="white"/>
              </a:solidFill>
            </a:endParaRP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C7AAD32C-1D3F-4A92-9EE5-7D77147B2395}"/>
                  </a:ext>
                </a:extLst>
              </p:cNvPr>
              <p:cNvGraphicFramePr>
                <a:graphicFrameLocks noGrp="1"/>
              </p:cNvGraphicFramePr>
              <p:nvPr>
                <p:extLst/>
              </p:nvPr>
            </p:nvGraphicFramePr>
            <p:xfrm>
              <a:off x="1922644" y="2469453"/>
              <a:ext cx="5532460" cy="2840198"/>
            </p:xfrm>
            <a:graphic>
              <a:graphicData uri="http://schemas.openxmlformats.org/drawingml/2006/table">
                <a:tbl>
                  <a:tblPr>
                    <a:tableStyleId>{5C22544A-7EE6-4342-B048-85BDC9FD1C3A}</a:tableStyleId>
                  </a:tblPr>
                  <a:tblGrid>
                    <a:gridCol w="1672255">
                      <a:extLst>
                        <a:ext uri="{9D8B030D-6E8A-4147-A177-3AD203B41FA5}">
                          <a16:colId xmlns:a16="http://schemas.microsoft.com/office/drawing/2014/main" val="486194035"/>
                        </a:ext>
                      </a:extLst>
                    </a:gridCol>
                    <a:gridCol w="3860205">
                      <a:extLst>
                        <a:ext uri="{9D8B030D-6E8A-4147-A177-3AD203B41FA5}">
                          <a16:colId xmlns:a16="http://schemas.microsoft.com/office/drawing/2014/main" val="1133051609"/>
                        </a:ext>
                      </a:extLst>
                    </a:gridCol>
                  </a:tblGrid>
                  <a:tr h="457068">
                    <a:tc>
                      <a:txBody>
                        <a:bodyPr/>
                        <a:lstStyle/>
                        <a:p>
                          <a:pPr algn="ctr">
                            <a:spcAft>
                              <a:spcPts val="0"/>
                            </a:spcAft>
                          </a:pPr>
                          <a:r>
                            <a:rPr lang="en-US" sz="2400" b="1" kern="100" dirty="0">
                              <a:ln>
                                <a:solidFill>
                                  <a:srgbClr val="3333FF"/>
                                </a:solidFill>
                              </a:ln>
                              <a:effectLst/>
                              <a:latin typeface="+mn-ea"/>
                              <a:ea typeface="+mn-ea"/>
                            </a:rPr>
                            <a:t>G   H</a:t>
                          </a:r>
                          <a:endParaRPr lang="zh-CN" sz="2400" b="1" kern="100" dirty="0">
                            <a:ln>
                              <a:solidFill>
                                <a:srgbClr val="3333FF"/>
                              </a:solidFill>
                            </a:ln>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3333FF"/>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FFF00"/>
                        </a:solidFill>
                      </a:tcPr>
                    </a:tc>
                    <a:tc>
                      <a:txBody>
                        <a:bodyPr/>
                        <a:lstStyle/>
                        <a:p>
                          <a:pPr indent="171450" algn="ctr">
                            <a:spcAft>
                              <a:spcPts val="0"/>
                            </a:spcAft>
                          </a:pPr>
                          <a:r>
                            <a:rPr lang="en-US" sz="2400" b="1" kern="100" dirty="0">
                              <a:ln>
                                <a:solidFill>
                                  <a:srgbClr val="3333FF"/>
                                </a:solidFill>
                              </a:ln>
                              <a:effectLst/>
                              <a:latin typeface="+mn-ea"/>
                              <a:ea typeface="+mn-ea"/>
                            </a:rPr>
                            <a:t>G</a:t>
                          </a:r>
                          <a:r>
                            <a:rPr lang="zh-CN" sz="2400" b="1" kern="100" dirty="0">
                              <a:ln>
                                <a:solidFill>
                                  <a:srgbClr val="3333FF"/>
                                </a:solidFill>
                              </a:ln>
                              <a:effectLst/>
                              <a:latin typeface="+mn-ea"/>
                              <a:ea typeface="+mn-ea"/>
                            </a:rPr>
                            <a:t>∨</a:t>
                          </a:r>
                          <a:r>
                            <a:rPr lang="en-US" sz="2400" b="1" kern="100" dirty="0">
                              <a:ln>
                                <a:solidFill>
                                  <a:srgbClr val="3333FF"/>
                                </a:solidFill>
                              </a:ln>
                              <a:effectLst/>
                              <a:latin typeface="+mn-ea"/>
                              <a:ea typeface="+mn-ea"/>
                            </a:rPr>
                            <a:t>(G</a:t>
                          </a:r>
                          <a:r>
                            <a:rPr lang="zh-CN" sz="2400" b="1" kern="100" dirty="0">
                              <a:ln>
                                <a:solidFill>
                                  <a:srgbClr val="3333FF"/>
                                </a:solidFill>
                              </a:ln>
                              <a:effectLst/>
                              <a:latin typeface="+mn-ea"/>
                              <a:ea typeface="+mn-ea"/>
                            </a:rPr>
                            <a:t>∧</a:t>
                          </a:r>
                          <a:r>
                            <a:rPr lang="en-US" sz="2400" b="1" kern="100" dirty="0">
                              <a:ln>
                                <a:solidFill>
                                  <a:srgbClr val="3333FF"/>
                                </a:solidFill>
                              </a:ln>
                              <a:effectLst/>
                              <a:latin typeface="+mn-ea"/>
                              <a:ea typeface="+mn-ea"/>
                            </a:rPr>
                            <a:t>H)</a:t>
                          </a:r>
                          <a14:m>
                            <m:oMath xmlns:m="http://schemas.openxmlformats.org/officeDocument/2006/math">
                              <m:r>
                                <a:rPr lang="en-US" sz="2400" b="1" kern="100" smtClean="0">
                                  <a:ln>
                                    <a:solidFill>
                                      <a:srgbClr val="3333FF"/>
                                    </a:solidFill>
                                  </a:ln>
                                  <a:effectLst/>
                                  <a:latin typeface="Cambria Math" panose="02040503050406030204" pitchFamily="18" charset="0"/>
                                  <a:ea typeface="+mn-ea"/>
                                </a:rPr>
                                <m:t> ↔</m:t>
                              </m:r>
                            </m:oMath>
                          </a14:m>
                          <a:r>
                            <a:rPr lang="en-US" sz="2400" b="1" kern="100" dirty="0">
                              <a:ln>
                                <a:solidFill>
                                  <a:srgbClr val="3333FF"/>
                                </a:solidFill>
                              </a:ln>
                              <a:effectLst/>
                              <a:latin typeface="+mn-ea"/>
                              <a:ea typeface="+mn-ea"/>
                            </a:rPr>
                            <a:t>G</a:t>
                          </a:r>
                          <a:endParaRPr lang="zh-CN" sz="2400" b="1" kern="100" dirty="0">
                            <a:ln>
                              <a:solidFill>
                                <a:srgbClr val="3333FF"/>
                              </a:solidFill>
                            </a:ln>
                            <a:effectLst/>
                            <a:latin typeface="+mn-ea"/>
                            <a:ea typeface="+mn-ea"/>
                            <a:cs typeface="黑体" panose="02010609060101010101" pitchFamily="49" charset="-122"/>
                          </a:endParaRPr>
                        </a:p>
                      </a:txBody>
                      <a:tcPr marL="17775" marR="17775" marT="0" marB="0">
                        <a:lnL w="12700" cap="flat" cmpd="sng" algn="ctr">
                          <a:solidFill>
                            <a:srgbClr val="3333FF"/>
                          </a:solidFill>
                          <a:prstDash val="solid"/>
                          <a:round/>
                          <a:headEnd type="none" w="med" len="med"/>
                          <a:tailEnd type="none" w="med" len="med"/>
                        </a:lnL>
                        <a:lnR w="12700" cap="flat" cmpd="sng" algn="ctr">
                          <a:solidFill>
                            <a:srgbClr val="3333FF"/>
                          </a:solidFill>
                          <a:prstDash val="solid"/>
                          <a:round/>
                          <a:headEnd type="none" w="med" len="med"/>
                          <a:tailEnd type="none" w="med" len="med"/>
                        </a:lnR>
                        <a:lnT w="12700" cap="flat" cmpd="sng" algn="ctr">
                          <a:solidFill>
                            <a:srgbClr val="3333FF"/>
                          </a:solidFill>
                          <a:prstDash val="solid"/>
                          <a:round/>
                          <a:headEnd type="none" w="med" len="med"/>
                          <a:tailEnd type="none" w="med" len="med"/>
                        </a:lnT>
                        <a:lnB w="12700" cap="flat" cmpd="sng" algn="ctr">
                          <a:solidFill>
                            <a:srgbClr val="3333FF"/>
                          </a:solidFill>
                          <a:prstDash val="solid"/>
                          <a:round/>
                          <a:headEnd type="none" w="med" len="med"/>
                          <a:tailEnd type="none" w="med" len="med"/>
                        </a:lnB>
                        <a:solidFill>
                          <a:srgbClr val="FFFF00"/>
                        </a:solidFill>
                      </a:tcPr>
                    </a:tc>
                    <a:extLst>
                      <a:ext uri="{0D108BD9-81ED-4DB2-BD59-A6C34878D82A}">
                        <a16:rowId xmlns:a16="http://schemas.microsoft.com/office/drawing/2014/main" val="2168477519"/>
                      </a:ext>
                    </a:extLst>
                  </a:tr>
                  <a:tr h="637710">
                    <a:tc>
                      <a:txBody>
                        <a:bodyPr/>
                        <a:lstStyle/>
                        <a:p>
                          <a:pPr algn="ctr">
                            <a:spcAft>
                              <a:spcPts val="0"/>
                            </a:spcAft>
                          </a:pPr>
                          <a:r>
                            <a:rPr lang="en-US" sz="2400" b="1" kern="100" dirty="0">
                              <a:effectLst/>
                              <a:latin typeface="+mn-ea"/>
                              <a:ea typeface="+mn-ea"/>
                            </a:rPr>
                            <a:t>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spcAft>
                              <a:spcPts val="0"/>
                            </a:spcAft>
                          </a:pPr>
                          <a:r>
                            <a:rPr lang="en-US" sz="2400" b="1" kern="100" dirty="0">
                              <a:effectLst/>
                              <a:latin typeface="+mn-ea"/>
                              <a:ea typeface="+mn-ea"/>
                            </a:rPr>
                            <a:t>  0    0      1 </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3333FF"/>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229192486"/>
                      </a:ext>
                    </a:extLst>
                  </a:tr>
                  <a:tr h="637710">
                    <a:tc>
                      <a:txBody>
                        <a:bodyPr/>
                        <a:lstStyle/>
                        <a:p>
                          <a:pPr algn="ctr">
                            <a:spcAft>
                              <a:spcPts val="0"/>
                            </a:spcAft>
                          </a:pPr>
                          <a:r>
                            <a:rPr lang="en-US" sz="2400" b="1" kern="100">
                              <a:effectLst/>
                              <a:latin typeface="+mn-ea"/>
                              <a:ea typeface="+mn-ea"/>
                            </a:rPr>
                            <a:t>0    1</a:t>
                          </a:r>
                          <a:endParaRPr lang="zh-CN" sz="2400" b="1" kern="10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spcAft>
                              <a:spcPts val="0"/>
                            </a:spcAft>
                          </a:pPr>
                          <a:r>
                            <a:rPr lang="en-US" sz="2400" b="1" kern="100" dirty="0">
                              <a:effectLst/>
                              <a:latin typeface="+mn-ea"/>
                              <a:ea typeface="+mn-ea"/>
                            </a:rPr>
                            <a:t>  0    0     1  </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447698616"/>
                      </a:ext>
                    </a:extLst>
                  </a:tr>
                  <a:tr h="660485">
                    <a:tc>
                      <a:txBody>
                        <a:bodyPr/>
                        <a:lstStyle/>
                        <a:p>
                          <a:pPr algn="ctr">
                            <a:spcAft>
                              <a:spcPts val="0"/>
                            </a:spcAft>
                          </a:pPr>
                          <a:r>
                            <a:rPr lang="en-US" sz="2400" b="1" kern="100">
                              <a:effectLst/>
                              <a:latin typeface="+mn-ea"/>
                              <a:ea typeface="+mn-ea"/>
                            </a:rPr>
                            <a:t>1    0 </a:t>
                          </a:r>
                          <a:endParaRPr lang="zh-CN" sz="2400" b="1" kern="10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spcAft>
                              <a:spcPts val="0"/>
                            </a:spcAft>
                          </a:pPr>
                          <a:r>
                            <a:rPr lang="en-US" sz="2400" b="1" kern="100" dirty="0">
                              <a:effectLst/>
                              <a:latin typeface="+mn-ea"/>
                              <a:ea typeface="+mn-ea"/>
                            </a:rPr>
                            <a:t>  1     0     1   </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473401011"/>
                      </a:ext>
                    </a:extLst>
                  </a:tr>
                  <a:tr h="447225">
                    <a:tc>
                      <a:txBody>
                        <a:bodyPr/>
                        <a:lstStyle/>
                        <a:p>
                          <a:pPr algn="ctr">
                            <a:spcAft>
                              <a:spcPts val="0"/>
                            </a:spcAft>
                          </a:pPr>
                          <a:r>
                            <a:rPr lang="en-US" sz="2400" b="1" kern="100" dirty="0">
                              <a:effectLst/>
                              <a:latin typeface="+mn-ea"/>
                              <a:ea typeface="+mn-ea"/>
                            </a:rPr>
                            <a:t>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spcAft>
                              <a:spcPts val="0"/>
                            </a:spcAft>
                          </a:pPr>
                          <a:r>
                            <a:rPr lang="en-US" sz="2400" b="1" kern="100" dirty="0">
                              <a:effectLst/>
                              <a:latin typeface="+mn-ea"/>
                              <a:ea typeface="+mn-ea"/>
                            </a:rPr>
                            <a:t>  1     1     1   </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761203014"/>
                      </a:ext>
                    </a:extLst>
                  </a:tr>
                </a:tbl>
              </a:graphicData>
            </a:graphic>
          </p:graphicFrame>
        </mc:Choice>
        <mc:Fallback xmlns="">
          <p:graphicFrame>
            <p:nvGraphicFramePr>
              <p:cNvPr id="2" name="表格 1">
                <a:extLst>
                  <a:ext uri="{FF2B5EF4-FFF2-40B4-BE49-F238E27FC236}">
                    <a16:creationId xmlns:a16="http://schemas.microsoft.com/office/drawing/2014/main" id="{C7AAD32C-1D3F-4A92-9EE5-7D77147B2395}"/>
                  </a:ext>
                </a:extLst>
              </p:cNvPr>
              <p:cNvGraphicFramePr>
                <a:graphicFrameLocks noGrp="1"/>
              </p:cNvGraphicFramePr>
              <p:nvPr>
                <p:extLst/>
              </p:nvPr>
            </p:nvGraphicFramePr>
            <p:xfrm>
              <a:off x="1922644" y="2469453"/>
              <a:ext cx="5532460" cy="2840198"/>
            </p:xfrm>
            <a:graphic>
              <a:graphicData uri="http://schemas.openxmlformats.org/drawingml/2006/table">
                <a:tbl>
                  <a:tblPr>
                    <a:tableStyleId>{5C22544A-7EE6-4342-B048-85BDC9FD1C3A}</a:tableStyleId>
                  </a:tblPr>
                  <a:tblGrid>
                    <a:gridCol w="1672255">
                      <a:extLst>
                        <a:ext uri="{9D8B030D-6E8A-4147-A177-3AD203B41FA5}">
                          <a16:colId xmlns:a16="http://schemas.microsoft.com/office/drawing/2014/main" val="486194035"/>
                        </a:ext>
                      </a:extLst>
                    </a:gridCol>
                    <a:gridCol w="3860205">
                      <a:extLst>
                        <a:ext uri="{9D8B030D-6E8A-4147-A177-3AD203B41FA5}">
                          <a16:colId xmlns:a16="http://schemas.microsoft.com/office/drawing/2014/main" val="1133051609"/>
                        </a:ext>
                      </a:extLst>
                    </a:gridCol>
                  </a:tblGrid>
                  <a:tr h="457068">
                    <a:tc>
                      <a:txBody>
                        <a:bodyPr/>
                        <a:lstStyle/>
                        <a:p>
                          <a:pPr algn="ctr">
                            <a:spcAft>
                              <a:spcPts val="0"/>
                            </a:spcAft>
                          </a:pPr>
                          <a:r>
                            <a:rPr lang="en-US" sz="2400" b="1" kern="100" dirty="0">
                              <a:ln>
                                <a:solidFill>
                                  <a:srgbClr val="3333FF"/>
                                </a:solidFill>
                              </a:ln>
                              <a:effectLst/>
                              <a:latin typeface="+mn-ea"/>
                              <a:ea typeface="+mn-ea"/>
                            </a:rPr>
                            <a:t>G   H</a:t>
                          </a:r>
                          <a:endParaRPr lang="zh-CN" sz="2400" b="1" kern="100" dirty="0">
                            <a:ln>
                              <a:solidFill>
                                <a:srgbClr val="3333FF"/>
                              </a:solidFill>
                            </a:ln>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3333FF"/>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FFF00"/>
                        </a:solidFill>
                      </a:tcPr>
                    </a:tc>
                    <a:tc>
                      <a:txBody>
                        <a:bodyPr/>
                        <a:lstStyle/>
                        <a:p>
                          <a:endParaRPr lang="zh-CN"/>
                        </a:p>
                      </a:txBody>
                      <a:tcPr marL="17775" marR="17775" marT="0" marB="0">
                        <a:lnL w="12700" cap="flat" cmpd="sng" algn="ctr">
                          <a:solidFill>
                            <a:srgbClr val="3333FF"/>
                          </a:solidFill>
                          <a:prstDash val="solid"/>
                          <a:round/>
                          <a:headEnd type="none" w="med" len="med"/>
                          <a:tailEnd type="none" w="med" len="med"/>
                        </a:lnL>
                        <a:lnR w="12700" cap="flat" cmpd="sng" algn="ctr">
                          <a:solidFill>
                            <a:srgbClr val="3333FF"/>
                          </a:solidFill>
                          <a:prstDash val="solid"/>
                          <a:round/>
                          <a:headEnd type="none" w="med" len="med"/>
                          <a:tailEnd type="none" w="med" len="med"/>
                        </a:lnR>
                        <a:lnT w="12700" cap="flat" cmpd="sng" algn="ctr">
                          <a:solidFill>
                            <a:srgbClr val="3333FF"/>
                          </a:solidFill>
                          <a:prstDash val="solid"/>
                          <a:round/>
                          <a:headEnd type="none" w="med" len="med"/>
                          <a:tailEnd type="none" w="med" len="med"/>
                        </a:lnT>
                        <a:lnB w="12700" cap="flat" cmpd="sng" algn="ctr">
                          <a:solidFill>
                            <a:srgbClr val="3333FF"/>
                          </a:solidFill>
                          <a:prstDash val="solid"/>
                          <a:round/>
                          <a:headEnd type="none" w="med" len="med"/>
                          <a:tailEnd type="none" w="med" len="med"/>
                        </a:lnB>
                        <a:blipFill>
                          <a:blip r:embed="rId7"/>
                          <a:stretch>
                            <a:fillRect l="-43375" t="-1333" r="-473" b="-544000"/>
                          </a:stretch>
                        </a:blipFill>
                      </a:tcPr>
                    </a:tc>
                    <a:extLst>
                      <a:ext uri="{0D108BD9-81ED-4DB2-BD59-A6C34878D82A}">
                        <a16:rowId xmlns:a16="http://schemas.microsoft.com/office/drawing/2014/main" val="2168477519"/>
                      </a:ext>
                    </a:extLst>
                  </a:tr>
                  <a:tr h="637710">
                    <a:tc>
                      <a:txBody>
                        <a:bodyPr/>
                        <a:lstStyle/>
                        <a:p>
                          <a:pPr algn="ctr">
                            <a:spcAft>
                              <a:spcPts val="0"/>
                            </a:spcAft>
                          </a:pPr>
                          <a:r>
                            <a:rPr lang="en-US" sz="2400" b="1" kern="100" dirty="0">
                              <a:effectLst/>
                              <a:latin typeface="+mn-ea"/>
                              <a:ea typeface="+mn-ea"/>
                            </a:rPr>
                            <a:t>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spcAft>
                              <a:spcPts val="0"/>
                            </a:spcAft>
                          </a:pPr>
                          <a:r>
                            <a:rPr lang="en-US" sz="2400" b="1" kern="100" dirty="0">
                              <a:effectLst/>
                              <a:latin typeface="+mn-ea"/>
                              <a:ea typeface="+mn-ea"/>
                            </a:rPr>
                            <a:t>  0    0      1 </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3333FF"/>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229192486"/>
                      </a:ext>
                    </a:extLst>
                  </a:tr>
                  <a:tr h="637710">
                    <a:tc>
                      <a:txBody>
                        <a:bodyPr/>
                        <a:lstStyle/>
                        <a:p>
                          <a:pPr algn="ctr">
                            <a:spcAft>
                              <a:spcPts val="0"/>
                            </a:spcAft>
                          </a:pPr>
                          <a:r>
                            <a:rPr lang="en-US" sz="2400" b="1" kern="100">
                              <a:effectLst/>
                              <a:latin typeface="+mn-ea"/>
                              <a:ea typeface="+mn-ea"/>
                            </a:rPr>
                            <a:t>0    1</a:t>
                          </a:r>
                          <a:endParaRPr lang="zh-CN" sz="2400" b="1" kern="10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spcAft>
                              <a:spcPts val="0"/>
                            </a:spcAft>
                          </a:pPr>
                          <a:r>
                            <a:rPr lang="en-US" sz="2400" b="1" kern="100" dirty="0">
                              <a:effectLst/>
                              <a:latin typeface="+mn-ea"/>
                              <a:ea typeface="+mn-ea"/>
                            </a:rPr>
                            <a:t>  0    0     1  </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447698616"/>
                      </a:ext>
                    </a:extLst>
                  </a:tr>
                  <a:tr h="660485">
                    <a:tc>
                      <a:txBody>
                        <a:bodyPr/>
                        <a:lstStyle/>
                        <a:p>
                          <a:pPr algn="ctr">
                            <a:spcAft>
                              <a:spcPts val="0"/>
                            </a:spcAft>
                          </a:pPr>
                          <a:r>
                            <a:rPr lang="en-US" sz="2400" b="1" kern="100">
                              <a:effectLst/>
                              <a:latin typeface="+mn-ea"/>
                              <a:ea typeface="+mn-ea"/>
                            </a:rPr>
                            <a:t>1    0 </a:t>
                          </a:r>
                          <a:endParaRPr lang="zh-CN" sz="2400" b="1" kern="10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spcAft>
                              <a:spcPts val="0"/>
                            </a:spcAft>
                          </a:pPr>
                          <a:r>
                            <a:rPr lang="en-US" sz="2400" b="1" kern="100" dirty="0">
                              <a:effectLst/>
                              <a:latin typeface="+mn-ea"/>
                              <a:ea typeface="+mn-ea"/>
                            </a:rPr>
                            <a:t>  1     0     1   </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473401011"/>
                      </a:ext>
                    </a:extLst>
                  </a:tr>
                  <a:tr h="447225">
                    <a:tc>
                      <a:txBody>
                        <a:bodyPr/>
                        <a:lstStyle/>
                        <a:p>
                          <a:pPr algn="ctr">
                            <a:spcAft>
                              <a:spcPts val="0"/>
                            </a:spcAft>
                          </a:pPr>
                          <a:r>
                            <a:rPr lang="en-US" sz="2400" b="1" kern="100" dirty="0">
                              <a:effectLst/>
                              <a:latin typeface="+mn-ea"/>
                              <a:ea typeface="+mn-ea"/>
                            </a:rPr>
                            <a:t>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spcAft>
                              <a:spcPts val="0"/>
                            </a:spcAft>
                          </a:pPr>
                          <a:r>
                            <a:rPr lang="en-US" sz="2400" b="1" kern="100" dirty="0">
                              <a:effectLst/>
                              <a:latin typeface="+mn-ea"/>
                              <a:ea typeface="+mn-ea"/>
                            </a:rPr>
                            <a:t>  1     1     1   </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761203014"/>
                      </a:ext>
                    </a:extLst>
                  </a:tr>
                </a:tbl>
              </a:graphicData>
            </a:graphic>
          </p:graphicFrame>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08FC063-AEFA-4971-9BE9-4722285AB838}"/>
                  </a:ext>
                </a:extLst>
              </p:cNvPr>
              <p:cNvSpPr/>
              <p:nvPr/>
            </p:nvSpPr>
            <p:spPr>
              <a:xfrm>
                <a:off x="842895" y="5656034"/>
                <a:ext cx="8590801" cy="1134997"/>
              </a:xfrm>
              <a:prstGeom prst="rect">
                <a:avLst/>
              </a:prstGeom>
            </p:spPr>
            <p:txBody>
              <a:bodyPr wrap="square">
                <a:spAutoFit/>
              </a:bodyPr>
              <a:lstStyle/>
              <a:p>
                <a:pPr defTabSz="914583">
                  <a:lnSpc>
                    <a:spcPct val="150000"/>
                  </a:lnSpc>
                </a:pPr>
                <a:r>
                  <a:rPr lang="zh-CN" altLang="en-US" sz="2399" b="1" dirty="0">
                    <a:solidFill>
                      <a:prstClr val="black"/>
                    </a:solidFill>
                    <a:latin typeface="微软雅黑"/>
                    <a:ea typeface="微软雅黑"/>
                  </a:rPr>
                  <a:t>显然，</a:t>
                </a:r>
                <a:r>
                  <a:rPr lang="en-US" altLang="zh-CN" sz="2399" b="1" dirty="0">
                    <a:solidFill>
                      <a:prstClr val="black"/>
                    </a:solidFill>
                    <a:latin typeface="微软雅黑"/>
                    <a:ea typeface="微软雅黑"/>
                  </a:rPr>
                  <a:t>G∨(G∧H) </a:t>
                </a:r>
                <a14:m>
                  <m:oMath xmlns:m="http://schemas.openxmlformats.org/officeDocument/2006/math">
                    <m:r>
                      <a:rPr lang="en-US" altLang="zh-CN" sz="2399" b="1">
                        <a:solidFill>
                          <a:prstClr val="black"/>
                        </a:solidFill>
                        <a:latin typeface="Cambria Math" panose="02040503050406030204" pitchFamily="18" charset="0"/>
                      </a:rPr>
                      <m:t>↔</m:t>
                    </m:r>
                  </m:oMath>
                </a14:m>
                <a:r>
                  <a:rPr lang="en-US" altLang="zh-CN" sz="2399" b="1" dirty="0">
                    <a:solidFill>
                      <a:prstClr val="black"/>
                    </a:solidFill>
                    <a:latin typeface="微软雅黑"/>
                    <a:ea typeface="微软雅黑"/>
                  </a:rPr>
                  <a:t>G</a:t>
                </a:r>
                <a:r>
                  <a:rPr lang="zh-CN" altLang="en-US" sz="2399" b="1" dirty="0">
                    <a:solidFill>
                      <a:prstClr val="black"/>
                    </a:solidFill>
                    <a:latin typeface="微软雅黑"/>
                    <a:ea typeface="微软雅黑"/>
                  </a:rPr>
                  <a:t>是永真公式。</a:t>
                </a:r>
                <a:endParaRPr lang="en-US" altLang="zh-CN" sz="2399" b="1" dirty="0">
                  <a:solidFill>
                    <a:prstClr val="black"/>
                  </a:solidFill>
                  <a:latin typeface="微软雅黑"/>
                  <a:ea typeface="微软雅黑"/>
                </a:endParaRPr>
              </a:p>
              <a:p>
                <a:pPr defTabSz="914583">
                  <a:lnSpc>
                    <a:spcPct val="150000"/>
                  </a:lnSpc>
                </a:pPr>
                <a:r>
                  <a:rPr lang="zh-CN" altLang="en-US" sz="2399" b="1" dirty="0">
                    <a:solidFill>
                      <a:prstClr val="black"/>
                    </a:solidFill>
                    <a:latin typeface="微软雅黑"/>
                    <a:ea typeface="微软雅黑"/>
                  </a:rPr>
                  <a:t>根据定理</a:t>
                </a:r>
                <a:r>
                  <a:rPr lang="en-US" altLang="zh-CN" sz="2399" b="1" dirty="0">
                    <a:solidFill>
                      <a:prstClr val="black"/>
                    </a:solidFill>
                    <a:latin typeface="微软雅黑"/>
                    <a:ea typeface="微软雅黑"/>
                  </a:rPr>
                  <a:t>2.10</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G∨(G∧H)=G</a:t>
                </a:r>
                <a:r>
                  <a:rPr lang="zh-CN" altLang="en-US" sz="2399" b="1" dirty="0">
                    <a:solidFill>
                      <a:prstClr val="black"/>
                    </a:solidFill>
                    <a:latin typeface="微软雅黑"/>
                    <a:ea typeface="微软雅黑"/>
                  </a:rPr>
                  <a:t>。</a:t>
                </a:r>
              </a:p>
            </p:txBody>
          </p:sp>
        </mc:Choice>
        <mc:Fallback xmlns="">
          <p:sp>
            <p:nvSpPr>
              <p:cNvPr id="3" name="矩形 2">
                <a:extLst>
                  <a:ext uri="{FF2B5EF4-FFF2-40B4-BE49-F238E27FC236}">
                    <a16:creationId xmlns:a16="http://schemas.microsoft.com/office/drawing/2014/main" id="{908FC063-AEFA-4971-9BE9-4722285AB838}"/>
                  </a:ext>
                </a:extLst>
              </p:cNvPr>
              <p:cNvSpPr>
                <a:spLocks noRot="1" noChangeAspect="1" noMove="1" noResize="1" noEditPoints="1" noAdjustHandles="1" noChangeArrowheads="1" noChangeShapeType="1" noTextEdit="1"/>
              </p:cNvSpPr>
              <p:nvPr/>
            </p:nvSpPr>
            <p:spPr>
              <a:xfrm>
                <a:off x="842895" y="5656034"/>
                <a:ext cx="8590801" cy="1134997"/>
              </a:xfrm>
              <a:prstGeom prst="rect">
                <a:avLst/>
              </a:prstGeom>
              <a:blipFill>
                <a:blip r:embed="rId8"/>
                <a:stretch>
                  <a:fillRect l="-1064" b="-11290"/>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372">
                                            <p:txEl>
                                              <p:pRg st="0" end="0"/>
                                            </p:txEl>
                                          </p:spTgt>
                                        </p:tgtEl>
                                        <p:attrNameLst>
                                          <p:attrName>style.visibility</p:attrName>
                                        </p:attrNameLst>
                                      </p:cBhvr>
                                      <p:to>
                                        <p:strVal val="visible"/>
                                      </p:to>
                                    </p:set>
                                    <p:anim calcmode="lin" valueType="num">
                                      <p:cBhvr additive="base">
                                        <p:cTn id="7" dur="500" fill="hold"/>
                                        <p:tgtEl>
                                          <p:spTgt spid="583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3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8372">
                                            <p:txEl>
                                              <p:pRg st="1" end="1"/>
                                            </p:txEl>
                                          </p:spTgt>
                                        </p:tgtEl>
                                        <p:attrNameLst>
                                          <p:attrName>style.visibility</p:attrName>
                                        </p:attrNameLst>
                                      </p:cBhvr>
                                      <p:to>
                                        <p:strVal val="visible"/>
                                      </p:to>
                                    </p:set>
                                    <p:anim calcmode="lin" valueType="num">
                                      <p:cBhvr additive="base">
                                        <p:cTn id="13" dur="500" fill="hold"/>
                                        <p:tgtEl>
                                          <p:spTgt spid="5837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837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in)">
                                      <p:cBhvr>
                                        <p:cTn id="19" dur="2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circle(in)">
                                      <p:cBhvr>
                                        <p:cTn id="24" dur="2000"/>
                                        <p:tgtEl>
                                          <p:spTgt spid="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circle(in)">
                                      <p:cBhvr>
                                        <p:cTn id="29"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uiExpand="1"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Rectangle 2">
            <a:extLst>
              <a:ext uri="{FF2B5EF4-FFF2-40B4-BE49-F238E27FC236}">
                <a16:creationId xmlns:a16="http://schemas.microsoft.com/office/drawing/2014/main" id="{2F49B2AE-DB34-4F83-903A-8BC49E74B70D}"/>
              </a:ext>
            </a:extLst>
          </p:cNvPr>
          <p:cNvSpPr>
            <a:spLocks noGrp="1" noChangeArrowheads="1"/>
          </p:cNvSpPr>
          <p:nvPr>
            <p:ph type="body" idx="4294967295"/>
          </p:nvPr>
        </p:nvSpPr>
        <p:spPr>
          <a:xfrm>
            <a:off x="385828" y="880826"/>
            <a:ext cx="7898944" cy="541306"/>
          </a:xfrm>
        </p:spPr>
        <p:txBody>
          <a:bodyPr>
            <a:noAutofit/>
          </a:bodyPr>
          <a:lstStyle/>
          <a:p>
            <a:pPr marL="0" indent="0">
              <a:buNone/>
            </a:pPr>
            <a:r>
              <a:rPr lang="zh-CN" altLang="en-US" dirty="0"/>
              <a:t>设</a:t>
            </a:r>
            <a:r>
              <a:rPr lang="en-US" altLang="zh-CN" dirty="0"/>
              <a:t>G</a:t>
            </a:r>
            <a:r>
              <a:rPr lang="zh-CN" altLang="en-US" dirty="0"/>
              <a:t>，</a:t>
            </a:r>
            <a:r>
              <a:rPr lang="en-US" altLang="zh-CN" dirty="0"/>
              <a:t>H</a:t>
            </a:r>
            <a:r>
              <a:rPr lang="zh-CN" altLang="en-US" dirty="0"/>
              <a:t>，</a:t>
            </a:r>
            <a:r>
              <a:rPr lang="en-US" altLang="zh-CN" dirty="0"/>
              <a:t>S</a:t>
            </a:r>
            <a:r>
              <a:rPr lang="zh-CN" altLang="en-US" dirty="0"/>
              <a:t>是任意</a:t>
            </a:r>
            <a:r>
              <a:rPr lang="zh-CN" altLang="zh-CN" dirty="0"/>
              <a:t>的命题</a:t>
            </a:r>
            <a:r>
              <a:rPr lang="zh-CN" altLang="en-US" dirty="0"/>
              <a:t>公式，则基本等价公式有：</a:t>
            </a:r>
          </a:p>
        </p:txBody>
      </p:sp>
      <p:sp>
        <p:nvSpPr>
          <p:cNvPr id="59397" name="Rectangle 4">
            <a:extLst>
              <a:ext uri="{FF2B5EF4-FFF2-40B4-BE49-F238E27FC236}">
                <a16:creationId xmlns:a16="http://schemas.microsoft.com/office/drawing/2014/main" id="{85C02444-DB79-434E-B2D0-8A6F42BB3077}"/>
              </a:ext>
            </a:extLst>
          </p:cNvPr>
          <p:cNvSpPr>
            <a:spLocks noChangeArrowheads="1"/>
          </p:cNvSpPr>
          <p:nvPr/>
        </p:nvSpPr>
        <p:spPr bwMode="auto">
          <a:xfrm>
            <a:off x="538184" y="1422131"/>
            <a:ext cx="7009126" cy="5682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914400" indent="-4572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0" indent="0" algn="l" defTabSz="1219261">
              <a:lnSpc>
                <a:spcPct val="150000"/>
              </a:lnSpc>
              <a:spcBef>
                <a:spcPts val="0"/>
              </a:spcBef>
              <a:buClr>
                <a:srgbClr val="A50021"/>
              </a:buClr>
              <a:buNone/>
            </a:pPr>
            <a:r>
              <a:rPr lang="en-US" altLang="zh-CN" sz="2400" dirty="0">
                <a:solidFill>
                  <a:srgbClr val="C00000"/>
                </a:solidFill>
                <a:latin typeface="微软雅黑"/>
                <a:ea typeface="微软雅黑"/>
              </a:rPr>
              <a:t>1)  </a:t>
            </a:r>
            <a:r>
              <a:rPr lang="zh-CN" altLang="en-US" sz="2400" dirty="0">
                <a:solidFill>
                  <a:srgbClr val="0000CC"/>
                </a:solidFill>
                <a:latin typeface="微软雅黑"/>
                <a:ea typeface="微软雅黑"/>
              </a:rPr>
              <a:t>Ｅ</a:t>
            </a:r>
            <a:r>
              <a:rPr lang="en-US" altLang="zh-CN" sz="2400" baseline="-25000" dirty="0">
                <a:solidFill>
                  <a:srgbClr val="0000CC"/>
                </a:solidFill>
                <a:latin typeface="微软雅黑"/>
                <a:ea typeface="微软雅黑"/>
              </a:rPr>
              <a:t>1</a:t>
            </a:r>
            <a:r>
              <a:rPr lang="zh-CN" altLang="en-US" sz="2400" dirty="0">
                <a:solidFill>
                  <a:srgbClr val="0000CC"/>
                </a:solidFill>
                <a:latin typeface="微软雅黑"/>
                <a:ea typeface="微软雅黑"/>
              </a:rPr>
              <a:t>：</a:t>
            </a:r>
            <a:r>
              <a:rPr lang="en-US" altLang="zh-CN" sz="2400" dirty="0">
                <a:solidFill>
                  <a:srgbClr val="FF0000"/>
                </a:solidFill>
                <a:latin typeface="微软雅黑"/>
                <a:ea typeface="微软雅黑"/>
              </a:rPr>
              <a:t>G∨G</a:t>
            </a:r>
            <a:r>
              <a:rPr lang="zh-CN" altLang="en-US" sz="2400" dirty="0">
                <a:solidFill>
                  <a:srgbClr val="FF0000"/>
                </a:solidFill>
                <a:latin typeface="微软雅黑"/>
                <a:ea typeface="微软雅黑"/>
              </a:rPr>
              <a:t>＝</a:t>
            </a:r>
            <a:r>
              <a:rPr lang="en-US" altLang="zh-CN" sz="2400" dirty="0">
                <a:solidFill>
                  <a:srgbClr val="FF0000"/>
                </a:solidFill>
                <a:latin typeface="微软雅黑"/>
                <a:ea typeface="微软雅黑"/>
              </a:rPr>
              <a:t>G               	     </a:t>
            </a:r>
            <a:r>
              <a:rPr lang="en-US" altLang="zh-CN" sz="2400" dirty="0">
                <a:solidFill>
                  <a:srgbClr val="0000CC"/>
                </a:solidFill>
                <a:latin typeface="微软雅黑"/>
                <a:ea typeface="微软雅黑"/>
              </a:rPr>
              <a:t>(</a:t>
            </a:r>
            <a:r>
              <a:rPr lang="zh-CN" altLang="en-US" sz="2400" dirty="0">
                <a:solidFill>
                  <a:srgbClr val="0000CC"/>
                </a:solidFill>
                <a:latin typeface="微软雅黑"/>
                <a:ea typeface="微软雅黑"/>
              </a:rPr>
              <a:t>幂等律</a:t>
            </a:r>
            <a:r>
              <a:rPr lang="en-US" altLang="zh-CN" sz="2400" dirty="0">
                <a:solidFill>
                  <a:srgbClr val="0000CC"/>
                </a:solidFill>
                <a:latin typeface="微软雅黑"/>
                <a:ea typeface="微软雅黑"/>
              </a:rPr>
              <a:t>)</a:t>
            </a:r>
          </a:p>
          <a:p>
            <a:pPr marL="914126" lvl="1" indent="-457062" algn="l" defTabSz="1219261">
              <a:lnSpc>
                <a:spcPct val="150000"/>
              </a:lnSpc>
              <a:spcBef>
                <a:spcPts val="0"/>
              </a:spcBef>
              <a:buClr>
                <a:srgbClr val="A50021"/>
              </a:buClr>
              <a:buNone/>
            </a:pPr>
            <a:r>
              <a:rPr lang="zh-CN" altLang="en-US" sz="2400" dirty="0">
                <a:solidFill>
                  <a:srgbClr val="0000CC"/>
                </a:solidFill>
                <a:latin typeface="微软雅黑"/>
                <a:ea typeface="微软雅黑"/>
              </a:rPr>
              <a:t>Ｅ</a:t>
            </a:r>
            <a:r>
              <a:rPr lang="en-US" altLang="zh-CN" sz="2400" baseline="-25000" dirty="0">
                <a:solidFill>
                  <a:srgbClr val="0000CC"/>
                </a:solidFill>
                <a:latin typeface="微软雅黑"/>
                <a:ea typeface="微软雅黑"/>
              </a:rPr>
              <a:t>2</a:t>
            </a:r>
            <a:r>
              <a:rPr lang="en-US" altLang="zh-CN" sz="2400" dirty="0">
                <a:solidFill>
                  <a:srgbClr val="0000CC"/>
                </a:solidFill>
                <a:latin typeface="微软雅黑"/>
                <a:ea typeface="微软雅黑"/>
              </a:rPr>
              <a:t>: </a:t>
            </a:r>
            <a:r>
              <a:rPr lang="en-US" altLang="zh-CN" sz="2400" dirty="0">
                <a:solidFill>
                  <a:srgbClr val="FF0000"/>
                </a:solidFill>
                <a:latin typeface="微软雅黑"/>
                <a:ea typeface="微软雅黑"/>
              </a:rPr>
              <a:t> G∧G</a:t>
            </a:r>
            <a:r>
              <a:rPr lang="zh-CN" altLang="en-US" sz="2400" dirty="0">
                <a:solidFill>
                  <a:srgbClr val="FF0000"/>
                </a:solidFill>
                <a:latin typeface="微软雅黑"/>
                <a:ea typeface="微软雅黑"/>
              </a:rPr>
              <a:t>＝</a:t>
            </a:r>
            <a:r>
              <a:rPr lang="en-US" altLang="zh-CN" sz="2400" dirty="0">
                <a:solidFill>
                  <a:srgbClr val="FF0000"/>
                </a:solidFill>
                <a:latin typeface="微软雅黑"/>
                <a:ea typeface="微软雅黑"/>
              </a:rPr>
              <a:t>G</a:t>
            </a:r>
          </a:p>
          <a:p>
            <a:pPr marL="457062" indent="-457062" algn="l" defTabSz="1219261">
              <a:lnSpc>
                <a:spcPct val="150000"/>
              </a:lnSpc>
              <a:spcBef>
                <a:spcPts val="0"/>
              </a:spcBef>
              <a:buClr>
                <a:srgbClr val="A50021"/>
              </a:buClr>
              <a:buFont typeface="Arial" panose="020B0604020202020204" pitchFamily="34" charset="0"/>
              <a:buAutoNum type="arabicParenR" startAt="2"/>
            </a:pPr>
            <a:r>
              <a:rPr lang="zh-CN" altLang="en-US" sz="2400" dirty="0">
                <a:solidFill>
                  <a:srgbClr val="0000CC"/>
                </a:solidFill>
                <a:latin typeface="微软雅黑"/>
                <a:ea typeface="微软雅黑"/>
              </a:rPr>
              <a:t>Ｅ</a:t>
            </a:r>
            <a:r>
              <a:rPr lang="en-US" altLang="zh-CN" sz="2400" baseline="-25000" dirty="0">
                <a:solidFill>
                  <a:srgbClr val="0000CC"/>
                </a:solidFill>
                <a:latin typeface="微软雅黑"/>
                <a:ea typeface="微软雅黑"/>
              </a:rPr>
              <a:t>3</a:t>
            </a:r>
            <a:r>
              <a:rPr lang="zh-CN" altLang="en-US" sz="2400" dirty="0">
                <a:solidFill>
                  <a:srgbClr val="0000CC"/>
                </a:solidFill>
                <a:latin typeface="微软雅黑"/>
                <a:ea typeface="微软雅黑"/>
              </a:rPr>
              <a:t>：</a:t>
            </a:r>
            <a:r>
              <a:rPr lang="en-US" altLang="zh-CN" sz="2400" dirty="0">
                <a:solidFill>
                  <a:srgbClr val="FF0000"/>
                </a:solidFill>
                <a:latin typeface="微软雅黑"/>
                <a:ea typeface="微软雅黑"/>
              </a:rPr>
              <a:t>G∨H</a:t>
            </a:r>
            <a:r>
              <a:rPr lang="zh-CN" altLang="en-US" sz="2400" dirty="0">
                <a:solidFill>
                  <a:srgbClr val="FF0000"/>
                </a:solidFill>
                <a:latin typeface="微软雅黑"/>
                <a:ea typeface="微软雅黑"/>
              </a:rPr>
              <a:t>＝</a:t>
            </a:r>
            <a:r>
              <a:rPr lang="en-US" altLang="zh-CN" sz="2400" dirty="0">
                <a:solidFill>
                  <a:srgbClr val="FF0000"/>
                </a:solidFill>
                <a:latin typeface="微软雅黑"/>
                <a:ea typeface="微软雅黑"/>
              </a:rPr>
              <a:t>H∨G                           </a:t>
            </a:r>
            <a:r>
              <a:rPr lang="en-US" altLang="zh-CN" sz="2400" dirty="0">
                <a:solidFill>
                  <a:srgbClr val="0000CC"/>
                </a:solidFill>
                <a:latin typeface="微软雅黑"/>
                <a:ea typeface="微软雅黑"/>
              </a:rPr>
              <a:t>(</a:t>
            </a:r>
            <a:r>
              <a:rPr lang="zh-CN" altLang="en-US" sz="2400" dirty="0">
                <a:solidFill>
                  <a:srgbClr val="0000CC"/>
                </a:solidFill>
                <a:latin typeface="微软雅黑"/>
                <a:ea typeface="微软雅黑"/>
              </a:rPr>
              <a:t>交换律</a:t>
            </a:r>
            <a:r>
              <a:rPr lang="en-US" altLang="zh-CN" sz="2400" dirty="0">
                <a:solidFill>
                  <a:srgbClr val="0000CC"/>
                </a:solidFill>
                <a:latin typeface="微软雅黑"/>
                <a:ea typeface="微软雅黑"/>
              </a:rPr>
              <a:t>)</a:t>
            </a:r>
          </a:p>
          <a:p>
            <a:pPr marL="914126" lvl="1" indent="-457062" algn="l" defTabSz="1219261">
              <a:lnSpc>
                <a:spcPct val="150000"/>
              </a:lnSpc>
              <a:spcBef>
                <a:spcPts val="0"/>
              </a:spcBef>
              <a:buClr>
                <a:srgbClr val="A50021"/>
              </a:buClr>
              <a:buNone/>
            </a:pPr>
            <a:r>
              <a:rPr lang="zh-CN" altLang="en-US" sz="2400" dirty="0">
                <a:solidFill>
                  <a:srgbClr val="0000CC"/>
                </a:solidFill>
                <a:latin typeface="微软雅黑"/>
                <a:ea typeface="微软雅黑"/>
              </a:rPr>
              <a:t>Ｅ</a:t>
            </a:r>
            <a:r>
              <a:rPr lang="en-US" altLang="zh-CN" sz="2400" baseline="-25000" dirty="0">
                <a:solidFill>
                  <a:srgbClr val="0000CC"/>
                </a:solidFill>
                <a:latin typeface="微软雅黑"/>
                <a:ea typeface="微软雅黑"/>
              </a:rPr>
              <a:t>4</a:t>
            </a:r>
            <a:r>
              <a:rPr lang="zh-CN" altLang="en-US" sz="2400" dirty="0">
                <a:solidFill>
                  <a:srgbClr val="0000CC"/>
                </a:solidFill>
                <a:latin typeface="微软雅黑"/>
                <a:ea typeface="微软雅黑"/>
              </a:rPr>
              <a:t>：</a:t>
            </a:r>
            <a:r>
              <a:rPr lang="en-US" altLang="zh-CN" sz="2400" dirty="0">
                <a:solidFill>
                  <a:srgbClr val="FF0000"/>
                </a:solidFill>
                <a:latin typeface="微软雅黑"/>
                <a:ea typeface="微软雅黑"/>
              </a:rPr>
              <a:t>G∧H</a:t>
            </a:r>
            <a:r>
              <a:rPr lang="zh-CN" altLang="en-US" sz="2400" dirty="0">
                <a:solidFill>
                  <a:srgbClr val="FF0000"/>
                </a:solidFill>
                <a:latin typeface="微软雅黑"/>
                <a:ea typeface="微软雅黑"/>
              </a:rPr>
              <a:t>＝</a:t>
            </a:r>
            <a:r>
              <a:rPr lang="en-US" altLang="zh-CN" sz="2400" dirty="0">
                <a:solidFill>
                  <a:srgbClr val="FF0000"/>
                </a:solidFill>
                <a:latin typeface="微软雅黑"/>
                <a:ea typeface="微软雅黑"/>
              </a:rPr>
              <a:t>H∧G</a:t>
            </a:r>
          </a:p>
          <a:p>
            <a:pPr marL="457062" indent="-457062" algn="l" defTabSz="1219261">
              <a:lnSpc>
                <a:spcPct val="150000"/>
              </a:lnSpc>
              <a:spcBef>
                <a:spcPts val="0"/>
              </a:spcBef>
              <a:buClr>
                <a:srgbClr val="A50021"/>
              </a:buClr>
              <a:buFont typeface="Arial" panose="020B0604020202020204" pitchFamily="34" charset="0"/>
              <a:buAutoNum type="arabicParenR" startAt="3"/>
            </a:pPr>
            <a:r>
              <a:rPr lang="zh-CN" altLang="en-US" sz="2400" dirty="0">
                <a:solidFill>
                  <a:srgbClr val="0000CC"/>
                </a:solidFill>
                <a:latin typeface="微软雅黑"/>
                <a:ea typeface="微软雅黑"/>
              </a:rPr>
              <a:t>Ｅ</a:t>
            </a:r>
            <a:r>
              <a:rPr lang="en-US" altLang="zh-CN" sz="2400" baseline="-25000" dirty="0">
                <a:solidFill>
                  <a:srgbClr val="0000CC"/>
                </a:solidFill>
                <a:latin typeface="微软雅黑"/>
                <a:ea typeface="微软雅黑"/>
              </a:rPr>
              <a:t>5</a:t>
            </a:r>
            <a:r>
              <a:rPr lang="zh-CN" altLang="en-US" sz="2400" dirty="0">
                <a:solidFill>
                  <a:srgbClr val="0000CC"/>
                </a:solidFill>
                <a:latin typeface="微软雅黑"/>
                <a:ea typeface="微软雅黑"/>
              </a:rPr>
              <a:t>：</a:t>
            </a:r>
            <a:r>
              <a:rPr lang="en-US" altLang="zh-CN" sz="2400" dirty="0">
                <a:solidFill>
                  <a:srgbClr val="FF0000"/>
                </a:solidFill>
                <a:latin typeface="微软雅黑"/>
                <a:ea typeface="微软雅黑"/>
              </a:rPr>
              <a:t>G∨(H∨S)</a:t>
            </a:r>
            <a:r>
              <a:rPr lang="zh-CN" altLang="en-US" sz="2400" dirty="0">
                <a:solidFill>
                  <a:srgbClr val="FF0000"/>
                </a:solidFill>
                <a:latin typeface="微软雅黑"/>
                <a:ea typeface="微软雅黑"/>
              </a:rPr>
              <a:t>＝</a:t>
            </a:r>
            <a:r>
              <a:rPr lang="en-US" altLang="zh-CN" sz="2400" dirty="0">
                <a:solidFill>
                  <a:srgbClr val="FF0000"/>
                </a:solidFill>
                <a:latin typeface="微软雅黑"/>
                <a:ea typeface="微软雅黑"/>
              </a:rPr>
              <a:t>(G∨H)∨S	     </a:t>
            </a:r>
            <a:r>
              <a:rPr lang="en-US" altLang="zh-CN" sz="2400" dirty="0">
                <a:solidFill>
                  <a:srgbClr val="0000CC"/>
                </a:solidFill>
                <a:latin typeface="微软雅黑"/>
                <a:ea typeface="微软雅黑"/>
              </a:rPr>
              <a:t>(</a:t>
            </a:r>
            <a:r>
              <a:rPr lang="zh-CN" altLang="en-US" sz="2400" dirty="0">
                <a:solidFill>
                  <a:srgbClr val="0000CC"/>
                </a:solidFill>
                <a:latin typeface="微软雅黑"/>
                <a:ea typeface="微软雅黑"/>
              </a:rPr>
              <a:t>结合律</a:t>
            </a:r>
            <a:r>
              <a:rPr lang="en-US" altLang="zh-CN" sz="2400" dirty="0">
                <a:solidFill>
                  <a:srgbClr val="0000CC"/>
                </a:solidFill>
                <a:latin typeface="微软雅黑"/>
                <a:ea typeface="微软雅黑"/>
              </a:rPr>
              <a:t>)</a:t>
            </a:r>
          </a:p>
          <a:p>
            <a:pPr marL="0" indent="0" algn="l" defTabSz="1219261">
              <a:lnSpc>
                <a:spcPct val="150000"/>
              </a:lnSpc>
              <a:spcBef>
                <a:spcPts val="0"/>
              </a:spcBef>
              <a:buClr>
                <a:srgbClr val="A50021"/>
              </a:buClr>
              <a:buNone/>
            </a:pPr>
            <a:r>
              <a:rPr lang="en-US" altLang="zh-CN" sz="2400" dirty="0">
                <a:solidFill>
                  <a:srgbClr val="FF0000"/>
                </a:solidFill>
                <a:latin typeface="微软雅黑"/>
                <a:ea typeface="微软雅黑"/>
              </a:rPr>
              <a:t>     </a:t>
            </a:r>
            <a:r>
              <a:rPr lang="zh-CN" altLang="en-US" sz="2400" dirty="0">
                <a:solidFill>
                  <a:srgbClr val="0000CC"/>
                </a:solidFill>
                <a:latin typeface="微软雅黑"/>
                <a:ea typeface="微软雅黑"/>
              </a:rPr>
              <a:t>Ｅ</a:t>
            </a:r>
            <a:r>
              <a:rPr lang="en-US" altLang="zh-CN" sz="2400" baseline="-25000" dirty="0">
                <a:solidFill>
                  <a:srgbClr val="0000CC"/>
                </a:solidFill>
                <a:latin typeface="微软雅黑"/>
                <a:ea typeface="微软雅黑"/>
              </a:rPr>
              <a:t>6</a:t>
            </a:r>
            <a:r>
              <a:rPr lang="zh-CN" altLang="en-US" sz="2400" dirty="0">
                <a:solidFill>
                  <a:srgbClr val="0000CC"/>
                </a:solidFill>
                <a:latin typeface="微软雅黑"/>
                <a:ea typeface="微软雅黑"/>
              </a:rPr>
              <a:t>：</a:t>
            </a:r>
            <a:r>
              <a:rPr lang="en-US" altLang="zh-CN" sz="2400" dirty="0">
                <a:solidFill>
                  <a:srgbClr val="FF0000"/>
                </a:solidFill>
                <a:latin typeface="微软雅黑"/>
                <a:ea typeface="微软雅黑"/>
              </a:rPr>
              <a:t> G∧(H∧S)</a:t>
            </a:r>
            <a:r>
              <a:rPr lang="zh-CN" altLang="en-US" sz="2400" dirty="0">
                <a:solidFill>
                  <a:srgbClr val="FF0000"/>
                </a:solidFill>
                <a:latin typeface="微软雅黑"/>
                <a:ea typeface="微软雅黑"/>
              </a:rPr>
              <a:t>＝</a:t>
            </a:r>
            <a:r>
              <a:rPr lang="en-US" altLang="zh-CN" sz="2400" dirty="0">
                <a:solidFill>
                  <a:srgbClr val="FF0000"/>
                </a:solidFill>
                <a:latin typeface="微软雅黑"/>
                <a:ea typeface="微软雅黑"/>
              </a:rPr>
              <a:t>(G∧H)∧S</a:t>
            </a:r>
          </a:p>
          <a:p>
            <a:pPr marL="0" indent="0" defTabSz="1219261">
              <a:lnSpc>
                <a:spcPct val="150000"/>
              </a:lnSpc>
              <a:spcBef>
                <a:spcPts val="0"/>
              </a:spcBef>
              <a:buClr>
                <a:srgbClr val="A50021"/>
              </a:buClr>
              <a:buNone/>
            </a:pPr>
            <a:r>
              <a:rPr lang="en-US" altLang="zh-CN" sz="2400" dirty="0">
                <a:solidFill>
                  <a:srgbClr val="C00000"/>
                </a:solidFill>
                <a:latin typeface="微软雅黑"/>
                <a:ea typeface="微软雅黑"/>
              </a:rPr>
              <a:t>4) </a:t>
            </a:r>
            <a:r>
              <a:rPr lang="zh-CN" altLang="en-US" sz="2400" dirty="0">
                <a:solidFill>
                  <a:srgbClr val="0000CC"/>
                </a:solidFill>
                <a:latin typeface="微软雅黑"/>
                <a:ea typeface="微软雅黑"/>
              </a:rPr>
              <a:t>Ｅ</a:t>
            </a:r>
            <a:r>
              <a:rPr lang="en-US" altLang="zh-CN" sz="2400" baseline="-25000" dirty="0">
                <a:solidFill>
                  <a:srgbClr val="0000CC"/>
                </a:solidFill>
                <a:latin typeface="微软雅黑"/>
                <a:ea typeface="微软雅黑"/>
              </a:rPr>
              <a:t>7</a:t>
            </a:r>
            <a:r>
              <a:rPr lang="zh-CN" altLang="en-US" sz="2400" dirty="0">
                <a:solidFill>
                  <a:srgbClr val="0000CC"/>
                </a:solidFill>
                <a:latin typeface="微软雅黑"/>
                <a:ea typeface="微软雅黑"/>
              </a:rPr>
              <a:t>：</a:t>
            </a:r>
            <a:r>
              <a:rPr lang="en-US" altLang="zh-CN" sz="2400" dirty="0">
                <a:solidFill>
                  <a:srgbClr val="FF0000"/>
                </a:solidFill>
                <a:latin typeface="微软雅黑"/>
                <a:ea typeface="微软雅黑"/>
              </a:rPr>
              <a:t>G∨(H∧S)</a:t>
            </a:r>
            <a:r>
              <a:rPr lang="zh-CN" altLang="en-US" sz="2400" dirty="0">
                <a:solidFill>
                  <a:srgbClr val="FF0000"/>
                </a:solidFill>
                <a:latin typeface="微软雅黑"/>
                <a:ea typeface="微软雅黑"/>
              </a:rPr>
              <a:t>＝</a:t>
            </a:r>
            <a:r>
              <a:rPr lang="en-US" altLang="zh-CN" sz="2400" dirty="0">
                <a:solidFill>
                  <a:srgbClr val="FF0000"/>
                </a:solidFill>
                <a:latin typeface="微软雅黑"/>
                <a:ea typeface="微软雅黑"/>
              </a:rPr>
              <a:t>(G∨H)∧(G∨S)	     </a:t>
            </a:r>
            <a:r>
              <a:rPr lang="en-US" altLang="zh-CN" sz="2400" dirty="0">
                <a:solidFill>
                  <a:srgbClr val="0000CC"/>
                </a:solidFill>
                <a:latin typeface="微软雅黑"/>
                <a:ea typeface="微软雅黑"/>
              </a:rPr>
              <a:t>(</a:t>
            </a:r>
            <a:r>
              <a:rPr lang="zh-CN" altLang="en-US" sz="2400" dirty="0">
                <a:solidFill>
                  <a:srgbClr val="0000CC"/>
                </a:solidFill>
                <a:latin typeface="微软雅黑"/>
                <a:ea typeface="微软雅黑"/>
              </a:rPr>
              <a:t>分配律）</a:t>
            </a:r>
          </a:p>
          <a:p>
            <a:pPr marL="990501" lvl="1" indent="-533347" defTabSz="1219261">
              <a:lnSpc>
                <a:spcPct val="150000"/>
              </a:lnSpc>
              <a:spcBef>
                <a:spcPts val="0"/>
              </a:spcBef>
              <a:buClr>
                <a:srgbClr val="A50021"/>
              </a:buClr>
              <a:buNone/>
            </a:pPr>
            <a:r>
              <a:rPr lang="zh-CN" altLang="en-US" sz="2400" dirty="0">
                <a:solidFill>
                  <a:srgbClr val="0000CC"/>
                </a:solidFill>
                <a:latin typeface="微软雅黑"/>
                <a:ea typeface="微软雅黑"/>
              </a:rPr>
              <a:t> Ｅ</a:t>
            </a:r>
            <a:r>
              <a:rPr lang="en-US" altLang="zh-CN" sz="2400" baseline="-25000" dirty="0">
                <a:solidFill>
                  <a:srgbClr val="0000CC"/>
                </a:solidFill>
                <a:latin typeface="微软雅黑"/>
                <a:ea typeface="微软雅黑"/>
              </a:rPr>
              <a:t>8</a:t>
            </a:r>
            <a:r>
              <a:rPr lang="zh-CN" altLang="en-US" sz="2400" dirty="0">
                <a:solidFill>
                  <a:srgbClr val="0000CC"/>
                </a:solidFill>
                <a:latin typeface="微软雅黑"/>
                <a:ea typeface="微软雅黑"/>
              </a:rPr>
              <a:t>：</a:t>
            </a:r>
            <a:r>
              <a:rPr lang="zh-CN" altLang="en-US" sz="2400" dirty="0">
                <a:solidFill>
                  <a:srgbClr val="FF0000"/>
                </a:solidFill>
                <a:latin typeface="微软雅黑"/>
                <a:ea typeface="微软雅黑"/>
              </a:rPr>
              <a:t>G∧(H∨S)＝(G∧H)∨(G∧S)</a:t>
            </a:r>
            <a:endParaRPr lang="en-US" altLang="zh-CN" sz="2400" dirty="0">
              <a:solidFill>
                <a:srgbClr val="FF0000"/>
              </a:solidFill>
              <a:latin typeface="微软雅黑"/>
              <a:ea typeface="微软雅黑"/>
            </a:endParaRPr>
          </a:p>
          <a:p>
            <a:pPr marL="609539" indent="-609539" defTabSz="914583">
              <a:lnSpc>
                <a:spcPct val="150000"/>
              </a:lnSpc>
              <a:spcBef>
                <a:spcPts val="0"/>
              </a:spcBef>
              <a:buClr>
                <a:srgbClr val="A50021"/>
              </a:buClr>
              <a:buFont typeface="Wingdings" panose="05000000000000000000" pitchFamily="2" charset="2"/>
              <a:buAutoNum type="arabicParenR" startAt="5"/>
            </a:pPr>
            <a:r>
              <a:rPr lang="zh-CN" altLang="en-US" sz="2400" dirty="0">
                <a:solidFill>
                  <a:srgbClr val="0000CC"/>
                </a:solidFill>
                <a:latin typeface="微软雅黑"/>
                <a:ea typeface="微软雅黑"/>
              </a:rPr>
              <a:t>Ｅ</a:t>
            </a:r>
            <a:r>
              <a:rPr lang="en-US" altLang="zh-CN" sz="2400" baseline="-25000" dirty="0">
                <a:solidFill>
                  <a:srgbClr val="0000CC"/>
                </a:solidFill>
                <a:latin typeface="微软雅黑"/>
                <a:ea typeface="微软雅黑"/>
              </a:rPr>
              <a:t>9</a:t>
            </a:r>
            <a:r>
              <a:rPr lang="zh-CN" altLang="en-US" sz="2400" dirty="0">
                <a:solidFill>
                  <a:srgbClr val="0000CC"/>
                </a:solidFill>
                <a:latin typeface="微软雅黑"/>
                <a:ea typeface="微软雅黑"/>
              </a:rPr>
              <a:t>：</a:t>
            </a:r>
            <a:r>
              <a:rPr lang="en-US" altLang="zh-CN" sz="2400" dirty="0">
                <a:solidFill>
                  <a:srgbClr val="FF0000"/>
                </a:solidFill>
                <a:latin typeface="微软雅黑"/>
                <a:ea typeface="微软雅黑"/>
              </a:rPr>
              <a:t>G∨(G∧H)=G	                  </a:t>
            </a:r>
            <a:r>
              <a:rPr lang="en-US" altLang="zh-CN" sz="2400" dirty="0">
                <a:solidFill>
                  <a:srgbClr val="0000CC"/>
                </a:solidFill>
                <a:latin typeface="微软雅黑"/>
                <a:ea typeface="微软雅黑"/>
              </a:rPr>
              <a:t>(</a:t>
            </a:r>
            <a:r>
              <a:rPr lang="zh-CN" altLang="en-US" sz="2400" dirty="0">
                <a:solidFill>
                  <a:srgbClr val="0000CC"/>
                </a:solidFill>
                <a:latin typeface="微软雅黑"/>
                <a:ea typeface="微软雅黑"/>
              </a:rPr>
              <a:t>吸收律）</a:t>
            </a:r>
          </a:p>
          <a:p>
            <a:pPr marL="990501" lvl="1" indent="-533347" defTabSz="914583">
              <a:lnSpc>
                <a:spcPct val="140000"/>
              </a:lnSpc>
              <a:spcBef>
                <a:spcPts val="0"/>
              </a:spcBef>
              <a:buClr>
                <a:srgbClr val="A50021"/>
              </a:buClr>
              <a:buNone/>
            </a:pPr>
            <a:r>
              <a:rPr lang="zh-CN" altLang="en-US" sz="2400" dirty="0">
                <a:solidFill>
                  <a:srgbClr val="0000CC"/>
                </a:solidFill>
                <a:latin typeface="微软雅黑"/>
                <a:ea typeface="微软雅黑"/>
              </a:rPr>
              <a:t> Ｅ</a:t>
            </a:r>
            <a:r>
              <a:rPr lang="zh-CN" altLang="en-US" sz="2400" baseline="-25000" dirty="0">
                <a:solidFill>
                  <a:srgbClr val="0000CC"/>
                </a:solidFill>
                <a:latin typeface="微软雅黑"/>
                <a:ea typeface="微软雅黑"/>
              </a:rPr>
              <a:t>10</a:t>
            </a:r>
            <a:r>
              <a:rPr lang="zh-CN" altLang="en-US" sz="2400" dirty="0">
                <a:solidFill>
                  <a:srgbClr val="0000CC"/>
                </a:solidFill>
                <a:latin typeface="微软雅黑"/>
                <a:ea typeface="微软雅黑"/>
              </a:rPr>
              <a:t>：</a:t>
            </a:r>
            <a:r>
              <a:rPr lang="en-US" altLang="zh-CN" sz="2400" dirty="0">
                <a:solidFill>
                  <a:srgbClr val="FF0000"/>
                </a:solidFill>
                <a:latin typeface="微软雅黑"/>
                <a:ea typeface="微软雅黑"/>
              </a:rPr>
              <a:t>G∧(G∨H)=G</a:t>
            </a:r>
            <a:endParaRPr lang="zh-CN" altLang="en-US" sz="2400" dirty="0">
              <a:solidFill>
                <a:srgbClr val="FF0000"/>
              </a:solidFill>
              <a:latin typeface="微软雅黑"/>
              <a:ea typeface="微软雅黑"/>
            </a:endParaRPr>
          </a:p>
        </p:txBody>
      </p:sp>
      <p:sp>
        <p:nvSpPr>
          <p:cNvPr id="6" name="Rectangle 2">
            <a:extLst>
              <a:ext uri="{FF2B5EF4-FFF2-40B4-BE49-F238E27FC236}">
                <a16:creationId xmlns:a16="http://schemas.microsoft.com/office/drawing/2014/main" id="{3C760490-F898-419A-9C56-BE6C97A24274}"/>
              </a:ext>
            </a:extLst>
          </p:cNvPr>
          <p:cNvSpPr txBox="1">
            <a:spLocks noChangeArrowheads="1"/>
          </p:cNvSpPr>
          <p:nvPr/>
        </p:nvSpPr>
        <p:spPr>
          <a:xfrm>
            <a:off x="842896" y="343806"/>
            <a:ext cx="6551234" cy="461528"/>
          </a:xfrm>
          <a:prstGeom prst="rect">
            <a:avLst/>
          </a:prstGeom>
          <a:noFill/>
        </p:spPr>
        <p:txBody>
          <a:bodyPr vert="horz" lIns="121882" tIns="60940" rIns="121882" bIns="60940" rtlCol="0" anchor="ctr">
            <a:sp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en-US" altLang="zh-CN" sz="2199" dirty="0">
                <a:solidFill>
                  <a:prstClr val="white"/>
                </a:solidFill>
                <a:latin typeface="微软雅黑"/>
                <a:ea typeface="微软雅黑"/>
              </a:rPr>
              <a:t>24</a:t>
            </a:r>
            <a:r>
              <a:rPr lang="zh-CN" altLang="en-US" sz="2199" dirty="0">
                <a:solidFill>
                  <a:prstClr val="white"/>
                </a:solidFill>
                <a:latin typeface="微软雅黑"/>
                <a:ea typeface="微软雅黑"/>
              </a:rPr>
              <a:t>个基本等价定律</a:t>
            </a:r>
          </a:p>
        </p:txBody>
      </p:sp>
      <p:graphicFrame>
        <p:nvGraphicFramePr>
          <p:cNvPr id="8" name="表格 7">
            <a:extLst>
              <a:ext uri="{FF2B5EF4-FFF2-40B4-BE49-F238E27FC236}">
                <a16:creationId xmlns:a16="http://schemas.microsoft.com/office/drawing/2014/main" id="{4F765050-ED28-4FF6-92D9-D467DD0DB83F}"/>
              </a:ext>
            </a:extLst>
          </p:cNvPr>
          <p:cNvGraphicFramePr>
            <a:graphicFrameLocks noGrp="1"/>
          </p:cNvGraphicFramePr>
          <p:nvPr>
            <p:extLst/>
          </p:nvPr>
        </p:nvGraphicFramePr>
        <p:xfrm>
          <a:off x="8020429" y="1907572"/>
          <a:ext cx="3639738" cy="1199719"/>
        </p:xfrm>
        <a:graphic>
          <a:graphicData uri="http://schemas.openxmlformats.org/drawingml/2006/table">
            <a:tbl>
              <a:tblPr firstRow="1" bandRow="1">
                <a:tableStyleId>{00A15C55-8517-42AA-B614-E9B94910E393}</a:tableStyleId>
              </a:tblPr>
              <a:tblGrid>
                <a:gridCol w="1213246">
                  <a:extLst>
                    <a:ext uri="{9D8B030D-6E8A-4147-A177-3AD203B41FA5}">
                      <a16:colId xmlns:a16="http://schemas.microsoft.com/office/drawing/2014/main" val="51862037"/>
                    </a:ext>
                  </a:extLst>
                </a:gridCol>
                <a:gridCol w="1165340">
                  <a:extLst>
                    <a:ext uri="{9D8B030D-6E8A-4147-A177-3AD203B41FA5}">
                      <a16:colId xmlns:a16="http://schemas.microsoft.com/office/drawing/2014/main" val="1378051210"/>
                    </a:ext>
                  </a:extLst>
                </a:gridCol>
                <a:gridCol w="1261152">
                  <a:extLst>
                    <a:ext uri="{9D8B030D-6E8A-4147-A177-3AD203B41FA5}">
                      <a16:colId xmlns:a16="http://schemas.microsoft.com/office/drawing/2014/main" val="47591280"/>
                    </a:ext>
                  </a:extLst>
                </a:gridCol>
              </a:tblGrid>
              <a:tr h="585310">
                <a:tc>
                  <a:txBody>
                    <a:bodyPr/>
                    <a:lstStyle/>
                    <a:p>
                      <a:pPr algn="ctr"/>
                      <a:r>
                        <a:rPr lang="zh-CN" altLang="en-US" sz="2400" b="1" dirty="0">
                          <a:solidFill>
                            <a:srgbClr val="0000FF"/>
                          </a:solidFill>
                          <a:latin typeface="+mn-ea"/>
                          <a:ea typeface="+mn-ea"/>
                        </a:rPr>
                        <a:t>集合</a:t>
                      </a: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dirty="0">
                          <a:solidFill>
                            <a:srgbClr val="0000FF"/>
                          </a:solidFill>
                          <a:latin typeface="+mn-ea"/>
                          <a:ea typeface="+mn-ea"/>
                        </a:rPr>
                        <a:t>∩</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dirty="0">
                          <a:solidFill>
                            <a:srgbClr val="0000FF"/>
                          </a:solidFill>
                          <a:latin typeface="+mn-ea"/>
                          <a:ea typeface="+mn-ea"/>
                        </a:rPr>
                        <a:t>∪</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9364238"/>
                  </a:ext>
                </a:extLst>
              </a:tr>
              <a:tr h="614409">
                <a:tc>
                  <a:txBody>
                    <a:bodyPr/>
                    <a:lstStyle/>
                    <a:p>
                      <a:pPr algn="ctr"/>
                      <a:r>
                        <a:rPr lang="zh-CN" altLang="en-US" sz="2400" b="1" dirty="0">
                          <a:solidFill>
                            <a:srgbClr val="C00000"/>
                          </a:solidFill>
                          <a:latin typeface="+mn-ea"/>
                          <a:ea typeface="+mn-ea"/>
                        </a:rPr>
                        <a:t>命题</a:t>
                      </a: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1" kern="1200" dirty="0">
                          <a:solidFill>
                            <a:srgbClr val="C00000"/>
                          </a:solidFill>
                          <a:latin typeface="+mn-ea"/>
                          <a:ea typeface="+mn-ea"/>
                          <a:cs typeface="+mn-cs"/>
                        </a:rPr>
                        <a:t>∧</a:t>
                      </a: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cap="none" normalizeH="0" baseline="0" dirty="0">
                          <a:ln>
                            <a:noFill/>
                          </a:ln>
                          <a:solidFill>
                            <a:srgbClr val="C00000"/>
                          </a:solidFill>
                          <a:effectLst/>
                          <a:latin typeface="+mn-ea"/>
                          <a:ea typeface="+mn-ea"/>
                          <a:cs typeface="Times New Roman" panose="02020603050405020304" pitchFamily="18" charset="0"/>
                        </a:rPr>
                        <a:t>∨</a:t>
                      </a:r>
                      <a:endParaRPr lang="zh-CN" altLang="en-US" sz="2400" b="1" dirty="0">
                        <a:solidFill>
                          <a:srgbClr val="C00000"/>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2750571"/>
                  </a:ext>
                </a:extLst>
              </a:tr>
            </a:tbl>
          </a:graphicData>
        </a:graphic>
      </p:graphicFrame>
    </p:spTree>
    <p:custDataLst>
      <p:tags r:id="rId1"/>
    </p:custDataLst>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 calcmode="lin" valueType="num">
                                      <p:cBhvr additive="base">
                                        <p:cTn id="7" dur="500" fill="hold"/>
                                        <p:tgtEl>
                                          <p:spTgt spid="593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93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9397">
                                            <p:txEl>
                                              <p:pRg st="0" end="0"/>
                                            </p:txEl>
                                          </p:spTgt>
                                        </p:tgtEl>
                                        <p:attrNameLst>
                                          <p:attrName>style.visibility</p:attrName>
                                        </p:attrNameLst>
                                      </p:cBhvr>
                                      <p:to>
                                        <p:strVal val="visible"/>
                                      </p:to>
                                    </p:set>
                                    <p:anim calcmode="lin" valueType="num">
                                      <p:cBhvr additive="base">
                                        <p:cTn id="13" dur="500" fill="hold"/>
                                        <p:tgtEl>
                                          <p:spTgt spid="5939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9397">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9397">
                                            <p:txEl>
                                              <p:pRg st="1" end="1"/>
                                            </p:txEl>
                                          </p:spTgt>
                                        </p:tgtEl>
                                        <p:attrNameLst>
                                          <p:attrName>style.visibility</p:attrName>
                                        </p:attrNameLst>
                                      </p:cBhvr>
                                      <p:to>
                                        <p:strVal val="visible"/>
                                      </p:to>
                                    </p:set>
                                    <p:anim calcmode="lin" valueType="num">
                                      <p:cBhvr additive="base">
                                        <p:cTn id="17" dur="500" fill="hold"/>
                                        <p:tgtEl>
                                          <p:spTgt spid="59397">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939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59397">
                                            <p:txEl>
                                              <p:pRg st="2" end="2"/>
                                            </p:txEl>
                                          </p:spTgt>
                                        </p:tgtEl>
                                        <p:attrNameLst>
                                          <p:attrName>style.visibility</p:attrName>
                                        </p:attrNameLst>
                                      </p:cBhvr>
                                      <p:to>
                                        <p:strVal val="visible"/>
                                      </p:to>
                                    </p:set>
                                    <p:anim calcmode="lin" valueType="num">
                                      <p:cBhvr additive="base">
                                        <p:cTn id="23" dur="500" fill="hold"/>
                                        <p:tgtEl>
                                          <p:spTgt spid="59397">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9397">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9397">
                                            <p:txEl>
                                              <p:pRg st="3" end="3"/>
                                            </p:txEl>
                                          </p:spTgt>
                                        </p:tgtEl>
                                        <p:attrNameLst>
                                          <p:attrName>style.visibility</p:attrName>
                                        </p:attrNameLst>
                                      </p:cBhvr>
                                      <p:to>
                                        <p:strVal val="visible"/>
                                      </p:to>
                                    </p:set>
                                    <p:anim calcmode="lin" valueType="num">
                                      <p:cBhvr additive="base">
                                        <p:cTn id="27" dur="500" fill="hold"/>
                                        <p:tgtEl>
                                          <p:spTgt spid="59397">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939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59397">
                                            <p:txEl>
                                              <p:pRg st="4" end="4"/>
                                            </p:txEl>
                                          </p:spTgt>
                                        </p:tgtEl>
                                        <p:attrNameLst>
                                          <p:attrName>style.visibility</p:attrName>
                                        </p:attrNameLst>
                                      </p:cBhvr>
                                      <p:to>
                                        <p:strVal val="visible"/>
                                      </p:to>
                                    </p:set>
                                    <p:anim calcmode="lin" valueType="num">
                                      <p:cBhvr additive="base">
                                        <p:cTn id="33" dur="500" fill="hold"/>
                                        <p:tgtEl>
                                          <p:spTgt spid="59397">
                                            <p:txEl>
                                              <p:pRg st="4" end="4"/>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5939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59397">
                                            <p:txEl>
                                              <p:pRg st="5" end="5"/>
                                            </p:txEl>
                                          </p:spTgt>
                                        </p:tgtEl>
                                        <p:attrNameLst>
                                          <p:attrName>style.visibility</p:attrName>
                                        </p:attrNameLst>
                                      </p:cBhvr>
                                      <p:to>
                                        <p:strVal val="visible"/>
                                      </p:to>
                                    </p:set>
                                    <p:anim calcmode="lin" valueType="num">
                                      <p:cBhvr additive="base">
                                        <p:cTn id="39" dur="500" fill="hold"/>
                                        <p:tgtEl>
                                          <p:spTgt spid="59397">
                                            <p:txEl>
                                              <p:pRg st="5" end="5"/>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5939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59397">
                                            <p:txEl>
                                              <p:pRg st="6" end="6"/>
                                            </p:txEl>
                                          </p:spTgt>
                                        </p:tgtEl>
                                        <p:attrNameLst>
                                          <p:attrName>style.visibility</p:attrName>
                                        </p:attrNameLst>
                                      </p:cBhvr>
                                      <p:to>
                                        <p:strVal val="visible"/>
                                      </p:to>
                                    </p:set>
                                    <p:animEffect transition="in" filter="circle(in)">
                                      <p:cBhvr>
                                        <p:cTn id="45" dur="2000"/>
                                        <p:tgtEl>
                                          <p:spTgt spid="59397">
                                            <p:txEl>
                                              <p:pRg st="6" end="6"/>
                                            </p:txEl>
                                          </p:spTgt>
                                        </p:tgtEl>
                                      </p:cBhvr>
                                    </p:animEffect>
                                  </p:childTnLst>
                                </p:cTn>
                              </p:par>
                              <p:par>
                                <p:cTn id="46" presetID="6" presetClass="entr" presetSubtype="16" fill="hold" nodeType="withEffect">
                                  <p:stCondLst>
                                    <p:cond delay="0"/>
                                  </p:stCondLst>
                                  <p:childTnLst>
                                    <p:set>
                                      <p:cBhvr>
                                        <p:cTn id="47" dur="1" fill="hold">
                                          <p:stCondLst>
                                            <p:cond delay="0"/>
                                          </p:stCondLst>
                                        </p:cTn>
                                        <p:tgtEl>
                                          <p:spTgt spid="59397">
                                            <p:txEl>
                                              <p:pRg st="7" end="7"/>
                                            </p:txEl>
                                          </p:spTgt>
                                        </p:tgtEl>
                                        <p:attrNameLst>
                                          <p:attrName>style.visibility</p:attrName>
                                        </p:attrNameLst>
                                      </p:cBhvr>
                                      <p:to>
                                        <p:strVal val="visible"/>
                                      </p:to>
                                    </p:set>
                                    <p:animEffect transition="in" filter="circle(in)">
                                      <p:cBhvr>
                                        <p:cTn id="48" dur="2000"/>
                                        <p:tgtEl>
                                          <p:spTgt spid="59397">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59397">
                                            <p:txEl>
                                              <p:pRg st="8" end="8"/>
                                            </p:txEl>
                                          </p:spTgt>
                                        </p:tgtEl>
                                        <p:attrNameLst>
                                          <p:attrName>style.visibility</p:attrName>
                                        </p:attrNameLst>
                                      </p:cBhvr>
                                      <p:to>
                                        <p:strVal val="visible"/>
                                      </p:to>
                                    </p:set>
                                    <p:animEffect transition="in" filter="circle(in)">
                                      <p:cBhvr>
                                        <p:cTn id="53" dur="2000"/>
                                        <p:tgtEl>
                                          <p:spTgt spid="59397">
                                            <p:txEl>
                                              <p:pRg st="8" end="8"/>
                                            </p:txEl>
                                          </p:spTgt>
                                        </p:tgtEl>
                                      </p:cBhvr>
                                    </p:animEffect>
                                  </p:childTnLst>
                                </p:cTn>
                              </p:par>
                              <p:par>
                                <p:cTn id="54" presetID="6" presetClass="entr" presetSubtype="16" fill="hold" nodeType="withEffect">
                                  <p:stCondLst>
                                    <p:cond delay="0"/>
                                  </p:stCondLst>
                                  <p:childTnLst>
                                    <p:set>
                                      <p:cBhvr>
                                        <p:cTn id="55" dur="1" fill="hold">
                                          <p:stCondLst>
                                            <p:cond delay="0"/>
                                          </p:stCondLst>
                                        </p:cTn>
                                        <p:tgtEl>
                                          <p:spTgt spid="59397">
                                            <p:txEl>
                                              <p:pRg st="9" end="9"/>
                                            </p:txEl>
                                          </p:spTgt>
                                        </p:tgtEl>
                                        <p:attrNameLst>
                                          <p:attrName>style.visibility</p:attrName>
                                        </p:attrNameLst>
                                      </p:cBhvr>
                                      <p:to>
                                        <p:strVal val="visible"/>
                                      </p:to>
                                    </p:set>
                                    <p:animEffect transition="in" filter="circle(in)">
                                      <p:cBhvr>
                                        <p:cTn id="56" dur="2000"/>
                                        <p:tgtEl>
                                          <p:spTgt spid="59397">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circle(in)">
                                      <p:cBhvr>
                                        <p:cTn id="6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autoUpdateAnimBg="0"/>
      <p:bldP spid="59397" grpId="0" uiExpand="1"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9" name="Rectangle 2">
            <a:extLst>
              <a:ext uri="{FF2B5EF4-FFF2-40B4-BE49-F238E27FC236}">
                <a16:creationId xmlns:a16="http://schemas.microsoft.com/office/drawing/2014/main" id="{02432888-F210-4565-92DD-8CCC5593BEAE}"/>
              </a:ext>
            </a:extLst>
          </p:cNvPr>
          <p:cNvSpPr>
            <a:spLocks noGrp="1" noChangeArrowheads="1"/>
          </p:cNvSpPr>
          <p:nvPr>
            <p:ph type="body" idx="4294967295"/>
          </p:nvPr>
        </p:nvSpPr>
        <p:spPr>
          <a:xfrm>
            <a:off x="690540" y="940207"/>
            <a:ext cx="7016828" cy="5688632"/>
          </a:xfrm>
        </p:spPr>
        <p:txBody>
          <a:bodyPr>
            <a:noAutofit/>
          </a:bodyPr>
          <a:lstStyle/>
          <a:p>
            <a:pPr marL="0" indent="0">
              <a:buClr>
                <a:srgbClr val="A50021"/>
              </a:buClr>
              <a:buNone/>
            </a:pPr>
            <a:r>
              <a:rPr lang="en-US" altLang="zh-CN" dirty="0">
                <a:solidFill>
                  <a:srgbClr val="C00000"/>
                </a:solidFill>
              </a:rPr>
              <a:t>6)   </a:t>
            </a:r>
            <a:r>
              <a:rPr lang="zh-CN" altLang="en-US" dirty="0">
                <a:solidFill>
                  <a:srgbClr val="0000CC"/>
                </a:solidFill>
              </a:rPr>
              <a:t>Ｅ</a:t>
            </a:r>
            <a:r>
              <a:rPr lang="en-US" altLang="zh-CN" baseline="-25000" dirty="0">
                <a:solidFill>
                  <a:srgbClr val="0000CC"/>
                </a:solidFill>
              </a:rPr>
              <a:t>11</a:t>
            </a:r>
            <a:r>
              <a:rPr lang="zh-CN" altLang="en-US" dirty="0">
                <a:solidFill>
                  <a:srgbClr val="0000CC"/>
                </a:solidFill>
              </a:rPr>
              <a:t>：</a:t>
            </a:r>
            <a:r>
              <a:rPr lang="en-US" altLang="zh-CN" dirty="0">
                <a:solidFill>
                  <a:srgbClr val="FF0000"/>
                </a:solidFill>
              </a:rPr>
              <a:t>G∨0</a:t>
            </a:r>
            <a:r>
              <a:rPr lang="zh-CN" altLang="en-US" dirty="0">
                <a:solidFill>
                  <a:srgbClr val="FF0000"/>
                </a:solidFill>
              </a:rPr>
              <a:t>＝</a:t>
            </a:r>
            <a:r>
              <a:rPr lang="en-US" altLang="zh-CN" dirty="0">
                <a:solidFill>
                  <a:srgbClr val="FF0000"/>
                </a:solidFill>
              </a:rPr>
              <a:t>G		</a:t>
            </a:r>
            <a:r>
              <a:rPr lang="en-US" altLang="zh-CN" dirty="0">
                <a:solidFill>
                  <a:srgbClr val="0000CC"/>
                </a:solidFill>
              </a:rPr>
              <a:t>(</a:t>
            </a:r>
            <a:r>
              <a:rPr lang="zh-CN" altLang="en-US" dirty="0">
                <a:solidFill>
                  <a:srgbClr val="0000CC"/>
                </a:solidFill>
              </a:rPr>
              <a:t>同一律</a:t>
            </a:r>
            <a:r>
              <a:rPr lang="en-US" altLang="zh-CN" dirty="0">
                <a:solidFill>
                  <a:srgbClr val="0000CC"/>
                </a:solidFill>
              </a:rPr>
              <a:t>)</a:t>
            </a:r>
          </a:p>
          <a:p>
            <a:pPr marL="990501" lvl="1" indent="-533347">
              <a:buClr>
                <a:srgbClr val="A50021"/>
              </a:buClr>
              <a:buNone/>
            </a:pPr>
            <a:r>
              <a:rPr lang="zh-CN" altLang="en-US" dirty="0">
                <a:solidFill>
                  <a:srgbClr val="0000CC"/>
                </a:solidFill>
                <a:latin typeface="+mn-ea"/>
              </a:rPr>
              <a:t> Ｅ</a:t>
            </a:r>
            <a:r>
              <a:rPr lang="zh-CN" altLang="en-US" baseline="-25000" dirty="0">
                <a:solidFill>
                  <a:srgbClr val="0000CC"/>
                </a:solidFill>
                <a:latin typeface="+mn-ea"/>
              </a:rPr>
              <a:t>12</a:t>
            </a:r>
            <a:r>
              <a:rPr lang="zh-CN" altLang="en-US" dirty="0">
                <a:solidFill>
                  <a:srgbClr val="0000CC"/>
                </a:solidFill>
                <a:latin typeface="+mn-ea"/>
              </a:rPr>
              <a:t>：</a:t>
            </a:r>
            <a:r>
              <a:rPr lang="zh-CN" altLang="en-US" dirty="0">
                <a:solidFill>
                  <a:srgbClr val="FF0000"/>
                </a:solidFill>
                <a:latin typeface="+mn-ea"/>
              </a:rPr>
              <a:t>G∧１＝G     </a:t>
            </a:r>
          </a:p>
          <a:p>
            <a:pPr marL="0" indent="0">
              <a:buClr>
                <a:srgbClr val="A50021"/>
              </a:buClr>
              <a:buNone/>
            </a:pPr>
            <a:r>
              <a:rPr lang="en-US" altLang="zh-CN" dirty="0">
                <a:solidFill>
                  <a:srgbClr val="C00000"/>
                </a:solidFill>
              </a:rPr>
              <a:t>7)  </a:t>
            </a:r>
            <a:r>
              <a:rPr lang="zh-CN" altLang="en-US" dirty="0">
                <a:solidFill>
                  <a:srgbClr val="0000CC"/>
                </a:solidFill>
              </a:rPr>
              <a:t>Ｅ</a:t>
            </a:r>
            <a:r>
              <a:rPr lang="en-US" altLang="zh-CN" baseline="-25000" dirty="0">
                <a:solidFill>
                  <a:srgbClr val="0000CC"/>
                </a:solidFill>
              </a:rPr>
              <a:t>13</a:t>
            </a:r>
            <a:r>
              <a:rPr lang="zh-CN" altLang="en-US" dirty="0">
                <a:solidFill>
                  <a:srgbClr val="0000CC"/>
                </a:solidFill>
              </a:rPr>
              <a:t>：</a:t>
            </a:r>
            <a:r>
              <a:rPr lang="en-US" altLang="zh-CN" dirty="0">
                <a:solidFill>
                  <a:srgbClr val="FF0000"/>
                </a:solidFill>
              </a:rPr>
              <a:t>G∨</a:t>
            </a:r>
            <a:r>
              <a:rPr lang="zh-CN" altLang="en-US" dirty="0">
                <a:solidFill>
                  <a:srgbClr val="FF0000"/>
                </a:solidFill>
              </a:rPr>
              <a:t>１＝１		</a:t>
            </a:r>
            <a:r>
              <a:rPr lang="en-US" altLang="zh-CN" dirty="0">
                <a:solidFill>
                  <a:srgbClr val="0000CC"/>
                </a:solidFill>
              </a:rPr>
              <a:t>(</a:t>
            </a:r>
            <a:r>
              <a:rPr lang="zh-CN" altLang="en-US" dirty="0">
                <a:solidFill>
                  <a:srgbClr val="0000CC"/>
                </a:solidFill>
              </a:rPr>
              <a:t>零律</a:t>
            </a:r>
            <a:r>
              <a:rPr lang="en-US" altLang="zh-CN" dirty="0">
                <a:solidFill>
                  <a:srgbClr val="0000CC"/>
                </a:solidFill>
              </a:rPr>
              <a:t>)</a:t>
            </a:r>
          </a:p>
          <a:p>
            <a:pPr marL="990501" lvl="1" indent="-533347">
              <a:buClr>
                <a:srgbClr val="A50021"/>
              </a:buClr>
              <a:buNone/>
            </a:pPr>
            <a:r>
              <a:rPr lang="zh-CN" altLang="en-US" dirty="0">
                <a:solidFill>
                  <a:srgbClr val="0000CC"/>
                </a:solidFill>
                <a:latin typeface="+mn-ea"/>
              </a:rPr>
              <a:t> Ｅ</a:t>
            </a:r>
            <a:r>
              <a:rPr lang="zh-CN" altLang="en-US" baseline="-25000" dirty="0">
                <a:solidFill>
                  <a:srgbClr val="0000CC"/>
                </a:solidFill>
                <a:latin typeface="+mn-ea"/>
              </a:rPr>
              <a:t>14</a:t>
            </a:r>
            <a:r>
              <a:rPr lang="zh-CN" altLang="en-US" dirty="0">
                <a:solidFill>
                  <a:srgbClr val="0000CC"/>
                </a:solidFill>
                <a:latin typeface="+mn-ea"/>
              </a:rPr>
              <a:t>：</a:t>
            </a:r>
            <a:r>
              <a:rPr lang="zh-CN" altLang="en-US" dirty="0">
                <a:solidFill>
                  <a:srgbClr val="FF0000"/>
                </a:solidFill>
                <a:latin typeface="+mn-ea"/>
              </a:rPr>
              <a:t>G∧</a:t>
            </a:r>
            <a:r>
              <a:rPr lang="en-US" altLang="zh-CN" dirty="0">
                <a:solidFill>
                  <a:srgbClr val="FF0000"/>
                </a:solidFill>
                <a:latin typeface="+mn-ea"/>
              </a:rPr>
              <a:t>0</a:t>
            </a:r>
            <a:r>
              <a:rPr lang="zh-CN" altLang="en-US" dirty="0">
                <a:solidFill>
                  <a:srgbClr val="FF0000"/>
                </a:solidFill>
                <a:latin typeface="+mn-ea"/>
              </a:rPr>
              <a:t>＝</a:t>
            </a:r>
            <a:r>
              <a:rPr lang="en-US" altLang="zh-CN" dirty="0">
                <a:solidFill>
                  <a:srgbClr val="FF0000"/>
                </a:solidFill>
                <a:latin typeface="+mn-ea"/>
              </a:rPr>
              <a:t>0</a:t>
            </a:r>
            <a:endParaRPr lang="zh-CN" altLang="en-US" dirty="0">
              <a:solidFill>
                <a:srgbClr val="FF0000"/>
              </a:solidFill>
              <a:latin typeface="+mn-ea"/>
            </a:endParaRPr>
          </a:p>
          <a:p>
            <a:pPr marL="0" indent="0">
              <a:buClr>
                <a:srgbClr val="A50021"/>
              </a:buClr>
              <a:buNone/>
            </a:pPr>
            <a:r>
              <a:rPr lang="en-US" altLang="zh-CN" dirty="0">
                <a:solidFill>
                  <a:srgbClr val="C00000"/>
                </a:solidFill>
              </a:rPr>
              <a:t>8)  </a:t>
            </a:r>
            <a:r>
              <a:rPr lang="zh-CN" altLang="en-US" dirty="0">
                <a:solidFill>
                  <a:srgbClr val="0000CC"/>
                </a:solidFill>
              </a:rPr>
              <a:t>Ｅ</a:t>
            </a:r>
            <a:r>
              <a:rPr lang="en-US" altLang="zh-CN" baseline="-25000" dirty="0">
                <a:solidFill>
                  <a:srgbClr val="0000CC"/>
                </a:solidFill>
              </a:rPr>
              <a:t>15</a:t>
            </a:r>
            <a:r>
              <a:rPr lang="zh-CN" altLang="en-US" dirty="0">
                <a:solidFill>
                  <a:srgbClr val="0000CC"/>
                </a:solidFill>
              </a:rPr>
              <a:t>：</a:t>
            </a:r>
            <a:r>
              <a:rPr lang="zh-CN" altLang="en-US" dirty="0">
                <a:solidFill>
                  <a:srgbClr val="FF0000"/>
                </a:solidFill>
              </a:rPr>
              <a:t>┐</a:t>
            </a:r>
            <a:r>
              <a:rPr lang="en-US" altLang="zh-CN" dirty="0">
                <a:solidFill>
                  <a:srgbClr val="FF0000"/>
                </a:solidFill>
              </a:rPr>
              <a:t>(┐G)</a:t>
            </a:r>
            <a:r>
              <a:rPr lang="zh-CN" altLang="en-US" dirty="0">
                <a:solidFill>
                  <a:srgbClr val="FF0000"/>
                </a:solidFill>
              </a:rPr>
              <a:t>＝</a:t>
            </a:r>
            <a:r>
              <a:rPr lang="en-US" altLang="zh-CN" dirty="0">
                <a:solidFill>
                  <a:srgbClr val="FF0000"/>
                </a:solidFill>
              </a:rPr>
              <a:t>G	         	</a:t>
            </a:r>
            <a:r>
              <a:rPr lang="en-US" altLang="zh-CN" dirty="0">
                <a:solidFill>
                  <a:srgbClr val="0000CC"/>
                </a:solidFill>
              </a:rPr>
              <a:t>(</a:t>
            </a:r>
            <a:r>
              <a:rPr lang="zh-CN" altLang="en-US" dirty="0">
                <a:solidFill>
                  <a:srgbClr val="0000CC"/>
                </a:solidFill>
              </a:rPr>
              <a:t>双重否定律</a:t>
            </a:r>
            <a:r>
              <a:rPr lang="en-US" altLang="zh-CN" dirty="0">
                <a:solidFill>
                  <a:srgbClr val="0000CC"/>
                </a:solidFill>
              </a:rPr>
              <a:t>)</a:t>
            </a:r>
          </a:p>
          <a:p>
            <a:pPr marL="0" indent="0">
              <a:buClr>
                <a:srgbClr val="A50021"/>
              </a:buClr>
              <a:buNone/>
            </a:pPr>
            <a:r>
              <a:rPr lang="en-US" altLang="zh-CN" dirty="0">
                <a:solidFill>
                  <a:srgbClr val="C00000"/>
                </a:solidFill>
              </a:rPr>
              <a:t>9)  </a:t>
            </a:r>
            <a:r>
              <a:rPr lang="zh-CN" altLang="en-US" dirty="0">
                <a:solidFill>
                  <a:srgbClr val="0000CC"/>
                </a:solidFill>
              </a:rPr>
              <a:t>Ｅ</a:t>
            </a:r>
            <a:r>
              <a:rPr lang="en-US" altLang="zh-CN" baseline="-25000" dirty="0">
                <a:solidFill>
                  <a:srgbClr val="0000CC"/>
                </a:solidFill>
              </a:rPr>
              <a:t>16</a:t>
            </a:r>
            <a:r>
              <a:rPr lang="zh-CN" altLang="en-US" dirty="0">
                <a:solidFill>
                  <a:srgbClr val="0000CC"/>
                </a:solidFill>
              </a:rPr>
              <a:t>：</a:t>
            </a:r>
            <a:r>
              <a:rPr lang="zh-CN" altLang="en-US" dirty="0">
                <a:solidFill>
                  <a:srgbClr val="FF0000"/>
                </a:solidFill>
              </a:rPr>
              <a:t>┐</a:t>
            </a:r>
            <a:r>
              <a:rPr lang="en-US" altLang="zh-CN" dirty="0">
                <a:solidFill>
                  <a:srgbClr val="FF0000"/>
                </a:solidFill>
              </a:rPr>
              <a:t>(G∨H)</a:t>
            </a:r>
            <a:r>
              <a:rPr lang="zh-CN" altLang="en-US" dirty="0">
                <a:solidFill>
                  <a:srgbClr val="FF0000"/>
                </a:solidFill>
              </a:rPr>
              <a:t>＝┐</a:t>
            </a:r>
            <a:r>
              <a:rPr lang="en-US" altLang="zh-CN" dirty="0">
                <a:solidFill>
                  <a:srgbClr val="FF0000"/>
                </a:solidFill>
              </a:rPr>
              <a:t>G∧┐H</a:t>
            </a:r>
            <a:r>
              <a:rPr lang="en-US" altLang="zh-CN" dirty="0">
                <a:solidFill>
                  <a:srgbClr val="0000CC"/>
                </a:solidFill>
              </a:rPr>
              <a:t>          (</a:t>
            </a:r>
            <a:r>
              <a:rPr lang="zh-CN" altLang="zh-CN" dirty="0">
                <a:solidFill>
                  <a:srgbClr val="0000CC"/>
                </a:solidFill>
              </a:rPr>
              <a:t>德</a:t>
            </a:r>
            <a:r>
              <a:rPr lang="en-US" altLang="zh-CN" dirty="0">
                <a:solidFill>
                  <a:srgbClr val="0000CC"/>
                </a:solidFill>
              </a:rPr>
              <a:t>·</a:t>
            </a:r>
            <a:r>
              <a:rPr lang="zh-CN" altLang="zh-CN" dirty="0">
                <a:solidFill>
                  <a:srgbClr val="0000CC"/>
                </a:solidFill>
              </a:rPr>
              <a:t>摩根律</a:t>
            </a:r>
            <a:r>
              <a:rPr lang="en-US" altLang="zh-CN" dirty="0">
                <a:solidFill>
                  <a:srgbClr val="0000CC"/>
                </a:solidFill>
              </a:rPr>
              <a:t>)</a:t>
            </a:r>
          </a:p>
          <a:p>
            <a:pPr marL="990501" lvl="1" indent="-533347">
              <a:buClr>
                <a:srgbClr val="A50021"/>
              </a:buClr>
              <a:buNone/>
            </a:pPr>
            <a:r>
              <a:rPr lang="zh-CN" altLang="en-US" dirty="0">
                <a:solidFill>
                  <a:srgbClr val="0000CC"/>
                </a:solidFill>
                <a:latin typeface="+mn-ea"/>
              </a:rPr>
              <a:t> Ｅ</a:t>
            </a:r>
            <a:r>
              <a:rPr lang="zh-CN" altLang="en-US" baseline="-25000" dirty="0">
                <a:solidFill>
                  <a:srgbClr val="0000CC"/>
                </a:solidFill>
                <a:latin typeface="+mn-ea"/>
              </a:rPr>
              <a:t>1</a:t>
            </a:r>
            <a:r>
              <a:rPr lang="en-US" altLang="zh-CN" baseline="-25000" dirty="0">
                <a:solidFill>
                  <a:srgbClr val="0000CC"/>
                </a:solidFill>
                <a:latin typeface="+mn-ea"/>
              </a:rPr>
              <a:t>7</a:t>
            </a:r>
            <a:r>
              <a:rPr lang="zh-CN" altLang="en-US" dirty="0">
                <a:solidFill>
                  <a:srgbClr val="0000CC"/>
                </a:solidFill>
                <a:latin typeface="+mn-ea"/>
              </a:rPr>
              <a:t>：</a:t>
            </a:r>
            <a:r>
              <a:rPr lang="zh-CN" altLang="en-US" dirty="0">
                <a:solidFill>
                  <a:srgbClr val="FF0000"/>
                </a:solidFill>
                <a:latin typeface="+mn-ea"/>
              </a:rPr>
              <a:t>┐(G∧H)＝┐G∨┐H</a:t>
            </a:r>
            <a:endParaRPr lang="en-US" altLang="zh-CN" dirty="0">
              <a:solidFill>
                <a:srgbClr val="FF0000"/>
              </a:solidFill>
              <a:latin typeface="+mn-ea"/>
            </a:endParaRPr>
          </a:p>
          <a:p>
            <a:pPr marL="533347" indent="-533347">
              <a:buClr>
                <a:srgbClr val="A50021"/>
              </a:buClr>
              <a:buFont typeface="Wingdings" panose="05000000000000000000" pitchFamily="2" charset="2"/>
              <a:buAutoNum type="arabicParenR" startAt="10"/>
            </a:pPr>
            <a:r>
              <a:rPr lang="zh-CN" altLang="en-US" dirty="0">
                <a:solidFill>
                  <a:srgbClr val="0000CC"/>
                </a:solidFill>
              </a:rPr>
              <a:t>Ｅ</a:t>
            </a:r>
            <a:r>
              <a:rPr lang="en-US" altLang="zh-CN" baseline="-25000" dirty="0">
                <a:solidFill>
                  <a:srgbClr val="0000CC"/>
                </a:solidFill>
              </a:rPr>
              <a:t>18</a:t>
            </a:r>
            <a:r>
              <a:rPr lang="zh-CN" altLang="en-US" dirty="0">
                <a:solidFill>
                  <a:srgbClr val="0000CC"/>
                </a:solidFill>
              </a:rPr>
              <a:t>：</a:t>
            </a:r>
            <a:r>
              <a:rPr lang="en-US" altLang="zh-CN" dirty="0">
                <a:solidFill>
                  <a:srgbClr val="FF0000"/>
                </a:solidFill>
              </a:rPr>
              <a:t> G∧┐G </a:t>
            </a:r>
            <a:r>
              <a:rPr lang="zh-CN" altLang="en-US" dirty="0">
                <a:solidFill>
                  <a:srgbClr val="FF0000"/>
                </a:solidFill>
              </a:rPr>
              <a:t>＝</a:t>
            </a:r>
            <a:r>
              <a:rPr lang="en-US" altLang="zh-CN" dirty="0">
                <a:solidFill>
                  <a:srgbClr val="FF0000"/>
                </a:solidFill>
              </a:rPr>
              <a:t>0</a:t>
            </a:r>
            <a:r>
              <a:rPr lang="zh-CN" altLang="en-US" dirty="0">
                <a:solidFill>
                  <a:srgbClr val="FF0000"/>
                </a:solidFill>
              </a:rPr>
              <a:t>		</a:t>
            </a:r>
            <a:r>
              <a:rPr lang="en-US" altLang="zh-CN" dirty="0">
                <a:solidFill>
                  <a:srgbClr val="0000CC"/>
                </a:solidFill>
              </a:rPr>
              <a:t>(</a:t>
            </a:r>
            <a:r>
              <a:rPr lang="zh-CN" altLang="en-US" dirty="0">
                <a:solidFill>
                  <a:srgbClr val="0000CC"/>
                </a:solidFill>
              </a:rPr>
              <a:t>矛盾律</a:t>
            </a:r>
            <a:r>
              <a:rPr lang="en-US" altLang="zh-CN" dirty="0">
                <a:solidFill>
                  <a:srgbClr val="0000CC"/>
                </a:solidFill>
              </a:rPr>
              <a:t>)</a:t>
            </a:r>
          </a:p>
          <a:p>
            <a:pPr marL="533347" indent="-533347">
              <a:buClr>
                <a:srgbClr val="A50021"/>
              </a:buClr>
              <a:buFont typeface="Wingdings" panose="05000000000000000000" pitchFamily="2" charset="2"/>
              <a:buAutoNum type="arabicParenR" startAt="10"/>
            </a:pPr>
            <a:r>
              <a:rPr lang="zh-CN" altLang="en-US" dirty="0">
                <a:solidFill>
                  <a:srgbClr val="0000CC"/>
                </a:solidFill>
              </a:rPr>
              <a:t>Ｅ</a:t>
            </a:r>
            <a:r>
              <a:rPr lang="en-US" altLang="zh-CN" baseline="-25000" dirty="0">
                <a:solidFill>
                  <a:srgbClr val="0000CC"/>
                </a:solidFill>
              </a:rPr>
              <a:t>19</a:t>
            </a:r>
            <a:r>
              <a:rPr lang="zh-CN" altLang="en-US" dirty="0">
                <a:solidFill>
                  <a:srgbClr val="0000CC"/>
                </a:solidFill>
              </a:rPr>
              <a:t>： </a:t>
            </a:r>
            <a:r>
              <a:rPr lang="en-US" altLang="zh-CN" dirty="0">
                <a:solidFill>
                  <a:srgbClr val="FF0000"/>
                </a:solidFill>
              </a:rPr>
              <a:t>G∨┐G </a:t>
            </a:r>
            <a:r>
              <a:rPr lang="zh-CN" altLang="en-US" dirty="0">
                <a:solidFill>
                  <a:srgbClr val="FF0000"/>
                </a:solidFill>
              </a:rPr>
              <a:t>＝１		</a:t>
            </a:r>
            <a:r>
              <a:rPr lang="en-US" altLang="zh-CN" dirty="0">
                <a:solidFill>
                  <a:srgbClr val="0000CC"/>
                </a:solidFill>
              </a:rPr>
              <a:t>(</a:t>
            </a:r>
            <a:r>
              <a:rPr lang="zh-CN" altLang="en-US" dirty="0">
                <a:solidFill>
                  <a:srgbClr val="0000CC"/>
                </a:solidFill>
              </a:rPr>
              <a:t>排中律</a:t>
            </a:r>
            <a:r>
              <a:rPr lang="en-US" altLang="zh-CN" dirty="0">
                <a:solidFill>
                  <a:srgbClr val="0000CC"/>
                </a:solidFill>
              </a:rPr>
              <a:t>)</a:t>
            </a:r>
          </a:p>
          <a:p>
            <a:pPr marL="990501" lvl="1" indent="-533347">
              <a:buClr>
                <a:srgbClr val="A50021"/>
              </a:buClr>
              <a:buNone/>
            </a:pPr>
            <a:endParaRPr lang="zh-CN" altLang="en-US" dirty="0">
              <a:solidFill>
                <a:srgbClr val="FF0000"/>
              </a:solidFill>
              <a:latin typeface="+mn-ea"/>
            </a:endParaRPr>
          </a:p>
        </p:txBody>
      </p:sp>
      <p:sp>
        <p:nvSpPr>
          <p:cNvPr id="53252" name="Rectangle 3">
            <a:extLst>
              <a:ext uri="{FF2B5EF4-FFF2-40B4-BE49-F238E27FC236}">
                <a16:creationId xmlns:a16="http://schemas.microsoft.com/office/drawing/2014/main" id="{6B396942-B84D-4A12-B72D-6ED17255964F}"/>
              </a:ext>
            </a:extLst>
          </p:cNvPr>
          <p:cNvSpPr>
            <a:spLocks noGrp="1" noChangeArrowheads="1"/>
          </p:cNvSpPr>
          <p:nvPr>
            <p:ph type="title" idx="4294967295"/>
          </p:nvPr>
        </p:nvSpPr>
        <p:spPr>
          <a:xfrm>
            <a:off x="863217" y="253870"/>
            <a:ext cx="8064034" cy="634963"/>
          </a:xfrm>
        </p:spPr>
        <p:txBody>
          <a:bodyPr/>
          <a:lstStyle/>
          <a:p>
            <a:r>
              <a:rPr lang="en-US" altLang="zh-CN" dirty="0"/>
              <a:t>24</a:t>
            </a:r>
            <a:r>
              <a:rPr lang="zh-CN" altLang="en-US" dirty="0"/>
              <a:t>个基本等价定律（续）</a:t>
            </a:r>
          </a:p>
        </p:txBody>
      </p:sp>
      <p:graphicFrame>
        <p:nvGraphicFramePr>
          <p:cNvPr id="5" name="表格 4">
            <a:extLst>
              <a:ext uri="{FF2B5EF4-FFF2-40B4-BE49-F238E27FC236}">
                <a16:creationId xmlns:a16="http://schemas.microsoft.com/office/drawing/2014/main" id="{EF9AE8CF-99C7-4C17-B4FA-F70528A1E79F}"/>
              </a:ext>
            </a:extLst>
          </p:cNvPr>
          <p:cNvGraphicFramePr>
            <a:graphicFrameLocks noGrp="1"/>
          </p:cNvGraphicFramePr>
          <p:nvPr>
            <p:extLst/>
          </p:nvPr>
        </p:nvGraphicFramePr>
        <p:xfrm>
          <a:off x="7413239" y="940207"/>
          <a:ext cx="4627102" cy="1228818"/>
        </p:xfrm>
        <a:graphic>
          <a:graphicData uri="http://schemas.openxmlformats.org/drawingml/2006/table">
            <a:tbl>
              <a:tblPr firstRow="1" bandRow="1">
                <a:tableStyleId>{00A15C55-8517-42AA-B614-E9B94910E393}</a:tableStyleId>
              </a:tblPr>
              <a:tblGrid>
                <a:gridCol w="1127761">
                  <a:extLst>
                    <a:ext uri="{9D8B030D-6E8A-4147-A177-3AD203B41FA5}">
                      <a16:colId xmlns:a16="http://schemas.microsoft.com/office/drawing/2014/main" val="51862037"/>
                    </a:ext>
                  </a:extLst>
                </a:gridCol>
                <a:gridCol w="733592">
                  <a:extLst>
                    <a:ext uri="{9D8B030D-6E8A-4147-A177-3AD203B41FA5}">
                      <a16:colId xmlns:a16="http://schemas.microsoft.com/office/drawing/2014/main" val="1601324310"/>
                    </a:ext>
                  </a:extLst>
                </a:gridCol>
                <a:gridCol w="754525">
                  <a:extLst>
                    <a:ext uri="{9D8B030D-6E8A-4147-A177-3AD203B41FA5}">
                      <a16:colId xmlns:a16="http://schemas.microsoft.com/office/drawing/2014/main" val="1378051210"/>
                    </a:ext>
                  </a:extLst>
                </a:gridCol>
                <a:gridCol w="658880">
                  <a:extLst>
                    <a:ext uri="{9D8B030D-6E8A-4147-A177-3AD203B41FA5}">
                      <a16:colId xmlns:a16="http://schemas.microsoft.com/office/drawing/2014/main" val="47591280"/>
                    </a:ext>
                  </a:extLst>
                </a:gridCol>
                <a:gridCol w="677818">
                  <a:extLst>
                    <a:ext uri="{9D8B030D-6E8A-4147-A177-3AD203B41FA5}">
                      <a16:colId xmlns:a16="http://schemas.microsoft.com/office/drawing/2014/main" val="4187823828"/>
                    </a:ext>
                  </a:extLst>
                </a:gridCol>
                <a:gridCol w="674526">
                  <a:extLst>
                    <a:ext uri="{9D8B030D-6E8A-4147-A177-3AD203B41FA5}">
                      <a16:colId xmlns:a16="http://schemas.microsoft.com/office/drawing/2014/main" val="3766660732"/>
                    </a:ext>
                  </a:extLst>
                </a:gridCol>
              </a:tblGrid>
              <a:tr h="614409">
                <a:tc>
                  <a:txBody>
                    <a:bodyPr/>
                    <a:lstStyle/>
                    <a:p>
                      <a:pPr algn="ctr"/>
                      <a:r>
                        <a:rPr lang="zh-CN" altLang="en-US" sz="2400" b="1" dirty="0">
                          <a:solidFill>
                            <a:srgbClr val="0000FF"/>
                          </a:solidFill>
                          <a:latin typeface="+mn-ea"/>
                          <a:ea typeface="+mn-ea"/>
                        </a:rPr>
                        <a:t>集合</a:t>
                      </a: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baseline="30000" dirty="0">
                          <a:solidFill>
                            <a:srgbClr val="0000FF"/>
                          </a:solidFill>
                          <a:latin typeface="+mn-ea"/>
                          <a:ea typeface="+mn-ea"/>
                        </a:rPr>
                        <a:t>c</a:t>
                      </a:r>
                      <a:endParaRPr lang="zh-CN" altLang="en-US" sz="2400" b="1" baseline="30000"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dirty="0">
                          <a:solidFill>
                            <a:srgbClr val="0000FF"/>
                          </a:solidFill>
                          <a:latin typeface="+mn-ea"/>
                          <a:ea typeface="+mn-ea"/>
                        </a:rPr>
                        <a:t>∩</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dirty="0">
                          <a:solidFill>
                            <a:srgbClr val="0000FF"/>
                          </a:solidFill>
                          <a:latin typeface="+mn-ea"/>
                          <a:ea typeface="+mn-ea"/>
                        </a:rPr>
                        <a:t>∪</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dirty="0">
                          <a:solidFill>
                            <a:srgbClr val="0000FF"/>
                          </a:solidFill>
                          <a:latin typeface="+mn-ea"/>
                          <a:ea typeface="+mn-ea"/>
                        </a:rPr>
                        <a:t>Φ</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dirty="0">
                          <a:solidFill>
                            <a:srgbClr val="0000FF"/>
                          </a:solidFill>
                          <a:latin typeface="+mn-ea"/>
                          <a:ea typeface="+mn-ea"/>
                        </a:rPr>
                        <a:t>U</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9364238"/>
                  </a:ext>
                </a:extLst>
              </a:tr>
              <a:tr h="614409">
                <a:tc>
                  <a:txBody>
                    <a:bodyPr/>
                    <a:lstStyle/>
                    <a:p>
                      <a:pPr algn="ctr"/>
                      <a:r>
                        <a:rPr lang="zh-CN" altLang="en-US" sz="2400" b="1" dirty="0">
                          <a:solidFill>
                            <a:srgbClr val="C00000"/>
                          </a:solidFill>
                          <a:latin typeface="+mn-ea"/>
                          <a:ea typeface="+mn-ea"/>
                        </a:rPr>
                        <a:t>命题</a:t>
                      </a: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kern="1200" dirty="0">
                          <a:solidFill>
                            <a:srgbClr val="C00000"/>
                          </a:solidFill>
                          <a:latin typeface="+mn-ea"/>
                          <a:ea typeface="+mn-ea"/>
                          <a:cs typeface="+mn-cs"/>
                          <a:sym typeface="Symbol" panose="05050102010706020507" pitchFamily="18" charset="2"/>
                        </a:rPr>
                        <a:t></a:t>
                      </a:r>
                      <a:endParaRPr lang="zh-CN" altLang="en-US" sz="2400" b="1" kern="1200" dirty="0">
                        <a:solidFill>
                          <a:srgbClr val="C00000"/>
                        </a:solidFill>
                        <a:latin typeface="+mn-ea"/>
                        <a:ea typeface="+mn-ea"/>
                        <a:cs typeface="+mn-cs"/>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1" kern="1200" dirty="0">
                          <a:solidFill>
                            <a:srgbClr val="C00000"/>
                          </a:solidFill>
                          <a:latin typeface="+mn-ea"/>
                          <a:ea typeface="+mn-ea"/>
                          <a:cs typeface="+mn-cs"/>
                        </a:rPr>
                        <a:t>∧</a:t>
                      </a: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cap="none" normalizeH="0" baseline="0" dirty="0">
                          <a:ln>
                            <a:noFill/>
                          </a:ln>
                          <a:solidFill>
                            <a:srgbClr val="C00000"/>
                          </a:solidFill>
                          <a:effectLst/>
                          <a:latin typeface="+mn-ea"/>
                          <a:ea typeface="+mn-ea"/>
                          <a:cs typeface="Times New Roman" panose="02020603050405020304" pitchFamily="18" charset="0"/>
                        </a:rPr>
                        <a:t>∨</a:t>
                      </a:r>
                      <a:endParaRPr lang="zh-CN" altLang="en-US" sz="2400" b="1" dirty="0">
                        <a:solidFill>
                          <a:srgbClr val="C00000"/>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rgbClr val="C00000"/>
                          </a:solidFill>
                          <a:latin typeface="+mn-ea"/>
                          <a:ea typeface="+mn-ea"/>
                        </a:rPr>
                        <a:t> 0</a:t>
                      </a:r>
                      <a:endParaRPr lang="zh-CN" altLang="en-US" sz="2400" b="1" dirty="0">
                        <a:solidFill>
                          <a:srgbClr val="C00000"/>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rgbClr val="C00000"/>
                          </a:solidFill>
                          <a:latin typeface="+mn-ea"/>
                          <a:ea typeface="+mn-ea"/>
                        </a:rPr>
                        <a:t>1</a:t>
                      </a:r>
                      <a:endParaRPr lang="zh-CN" altLang="en-US" sz="2400" b="1" dirty="0">
                        <a:solidFill>
                          <a:srgbClr val="C00000"/>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2750571"/>
                  </a:ext>
                </a:extLst>
              </a:tr>
            </a:tbl>
          </a:graphicData>
        </a:graphic>
      </p:graphicFrame>
    </p:spTree>
    <p:custDataLst>
      <p:tags r:id="rId1"/>
    </p:custDataLst>
    <p:extLst>
      <p:ext uri="{BB962C8B-B14F-4D97-AF65-F5344CB8AC3E}">
        <p14:creationId xmlns:p14="http://schemas.microsoft.com/office/powerpoint/2010/main" val="3402340963"/>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 calcmode="lin" valueType="num">
                                      <p:cBhvr additive="base">
                                        <p:cTn id="7" dur="500" fill="hold"/>
                                        <p:tgtEl>
                                          <p:spTgt spid="604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04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anim calcmode="lin" valueType="num">
                                      <p:cBhvr additive="base">
                                        <p:cTn id="11" dur="500" fill="hold"/>
                                        <p:tgtEl>
                                          <p:spTgt spid="604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04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0419">
                                            <p:txEl>
                                              <p:pRg st="2" end="2"/>
                                            </p:txEl>
                                          </p:spTgt>
                                        </p:tgtEl>
                                        <p:attrNameLst>
                                          <p:attrName>style.visibility</p:attrName>
                                        </p:attrNameLst>
                                      </p:cBhvr>
                                      <p:to>
                                        <p:strVal val="visible"/>
                                      </p:to>
                                    </p:set>
                                    <p:anim calcmode="lin" valueType="num">
                                      <p:cBhvr additive="base">
                                        <p:cTn id="22" dur="500" fill="hold"/>
                                        <p:tgtEl>
                                          <p:spTgt spid="60419">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0419">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0419">
                                            <p:txEl>
                                              <p:pRg st="3" end="3"/>
                                            </p:txEl>
                                          </p:spTgt>
                                        </p:tgtEl>
                                        <p:attrNameLst>
                                          <p:attrName>style.visibility</p:attrName>
                                        </p:attrNameLst>
                                      </p:cBhvr>
                                      <p:to>
                                        <p:strVal val="visible"/>
                                      </p:to>
                                    </p:set>
                                    <p:anim calcmode="lin" valueType="num">
                                      <p:cBhvr additive="base">
                                        <p:cTn id="26" dur="500" fill="hold"/>
                                        <p:tgtEl>
                                          <p:spTgt spid="60419">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604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0419">
                                            <p:txEl>
                                              <p:pRg st="4" end="4"/>
                                            </p:txEl>
                                          </p:spTgt>
                                        </p:tgtEl>
                                        <p:attrNameLst>
                                          <p:attrName>style.visibility</p:attrName>
                                        </p:attrNameLst>
                                      </p:cBhvr>
                                      <p:to>
                                        <p:strVal val="visible"/>
                                      </p:to>
                                    </p:set>
                                    <p:anim calcmode="lin" valueType="num">
                                      <p:cBhvr additive="base">
                                        <p:cTn id="32" dur="500" fill="hold"/>
                                        <p:tgtEl>
                                          <p:spTgt spid="60419">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04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60419">
                                            <p:txEl>
                                              <p:pRg st="5" end="5"/>
                                            </p:txEl>
                                          </p:spTgt>
                                        </p:tgtEl>
                                        <p:attrNameLst>
                                          <p:attrName>style.visibility</p:attrName>
                                        </p:attrNameLst>
                                      </p:cBhvr>
                                      <p:to>
                                        <p:strVal val="visible"/>
                                      </p:to>
                                    </p:set>
                                    <p:anim calcmode="lin" valueType="num">
                                      <p:cBhvr additive="base">
                                        <p:cTn id="38" dur="500" fill="hold"/>
                                        <p:tgtEl>
                                          <p:spTgt spid="60419">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60419">
                                            <p:txEl>
                                              <p:pRg st="5" end="5"/>
                                            </p:txEl>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60419">
                                            <p:txEl>
                                              <p:pRg st="6" end="6"/>
                                            </p:txEl>
                                          </p:spTgt>
                                        </p:tgtEl>
                                        <p:attrNameLst>
                                          <p:attrName>style.visibility</p:attrName>
                                        </p:attrNameLst>
                                      </p:cBhvr>
                                      <p:to>
                                        <p:strVal val="visible"/>
                                      </p:to>
                                    </p:set>
                                    <p:anim calcmode="lin" valueType="num">
                                      <p:cBhvr additive="base">
                                        <p:cTn id="42" dur="500" fill="hold"/>
                                        <p:tgtEl>
                                          <p:spTgt spid="60419">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6041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60419">
                                            <p:txEl>
                                              <p:pRg st="7" end="7"/>
                                            </p:txEl>
                                          </p:spTgt>
                                        </p:tgtEl>
                                        <p:attrNameLst>
                                          <p:attrName>style.visibility</p:attrName>
                                        </p:attrNameLst>
                                      </p:cBhvr>
                                      <p:to>
                                        <p:strVal val="visible"/>
                                      </p:to>
                                    </p:set>
                                    <p:anim calcmode="lin" valueType="num">
                                      <p:cBhvr additive="base">
                                        <p:cTn id="48" dur="500" fill="hold"/>
                                        <p:tgtEl>
                                          <p:spTgt spid="60419">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6041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60419">
                                            <p:txEl>
                                              <p:pRg st="8" end="8"/>
                                            </p:txEl>
                                          </p:spTgt>
                                        </p:tgtEl>
                                        <p:attrNameLst>
                                          <p:attrName>style.visibility</p:attrName>
                                        </p:attrNameLst>
                                      </p:cBhvr>
                                      <p:to>
                                        <p:strVal val="visible"/>
                                      </p:to>
                                    </p:set>
                                    <p:anim calcmode="lin" valueType="num">
                                      <p:cBhvr additive="base">
                                        <p:cTn id="54" dur="500" fill="hold"/>
                                        <p:tgtEl>
                                          <p:spTgt spid="60419">
                                            <p:txEl>
                                              <p:pRg st="8" end="8"/>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6041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uiExpand="1"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9" name="Rectangle 2">
            <a:extLst>
              <a:ext uri="{FF2B5EF4-FFF2-40B4-BE49-F238E27FC236}">
                <a16:creationId xmlns:a16="http://schemas.microsoft.com/office/drawing/2014/main" id="{02432888-F210-4565-92DD-8CCC5593BEAE}"/>
              </a:ext>
            </a:extLst>
          </p:cNvPr>
          <p:cNvSpPr>
            <a:spLocks noGrp="1" noChangeArrowheads="1"/>
          </p:cNvSpPr>
          <p:nvPr>
            <p:ph type="body" idx="4294967295"/>
          </p:nvPr>
        </p:nvSpPr>
        <p:spPr>
          <a:xfrm>
            <a:off x="690539" y="1309567"/>
            <a:ext cx="11121148" cy="2966243"/>
          </a:xfrm>
        </p:spPr>
        <p:txBody>
          <a:bodyPr>
            <a:noAutofit/>
          </a:bodyPr>
          <a:lstStyle/>
          <a:p>
            <a:pPr marL="0" indent="0">
              <a:buClr>
                <a:srgbClr val="A50021"/>
              </a:buClr>
              <a:buNone/>
            </a:pPr>
            <a:r>
              <a:rPr lang="en-US" altLang="zh-CN" dirty="0">
                <a:solidFill>
                  <a:srgbClr val="C00000"/>
                </a:solidFill>
              </a:rPr>
              <a:t>12)</a:t>
            </a:r>
            <a:r>
              <a:rPr lang="zh-CN" altLang="en-US" dirty="0">
                <a:solidFill>
                  <a:srgbClr val="0000CC"/>
                </a:solidFill>
              </a:rPr>
              <a:t>Ｅ</a:t>
            </a:r>
            <a:r>
              <a:rPr lang="en-US" altLang="zh-CN" baseline="-25000" dirty="0">
                <a:solidFill>
                  <a:srgbClr val="0000CC"/>
                </a:solidFill>
              </a:rPr>
              <a:t>20</a:t>
            </a:r>
            <a:r>
              <a:rPr lang="en-US" altLang="zh-CN" dirty="0">
                <a:solidFill>
                  <a:srgbClr val="0000CC"/>
                </a:solidFill>
              </a:rPr>
              <a:t>: </a:t>
            </a:r>
            <a:r>
              <a:rPr lang="en-US" altLang="zh-CN" dirty="0">
                <a:solidFill>
                  <a:srgbClr val="FF0000"/>
                </a:solidFill>
              </a:rPr>
              <a:t>(G</a:t>
            </a:r>
            <a:r>
              <a:rPr lang="en-US" altLang="en-US" noProof="1">
                <a:solidFill>
                  <a:srgbClr val="FF0000"/>
                </a:solidFill>
                <a:sym typeface="Symbol" panose="05050102010706020507" pitchFamily="18" charset="2"/>
              </a:rPr>
              <a:t></a:t>
            </a:r>
            <a:r>
              <a:rPr lang="en-US" altLang="en-US" noProof="1">
                <a:solidFill>
                  <a:srgbClr val="FF0000"/>
                </a:solidFill>
              </a:rPr>
              <a:t>H)＝</a:t>
            </a:r>
            <a:r>
              <a:rPr lang="en-US" altLang="zh-CN" dirty="0">
                <a:solidFill>
                  <a:srgbClr val="FF0000"/>
                </a:solidFill>
              </a:rPr>
              <a:t>(</a:t>
            </a:r>
            <a:r>
              <a:rPr lang="en-US" altLang="en-US" noProof="1">
                <a:solidFill>
                  <a:srgbClr val="FF0000"/>
                </a:solidFill>
              </a:rPr>
              <a:t>G→H)∧(H→G</a:t>
            </a:r>
            <a:r>
              <a:rPr lang="en-US" altLang="zh-CN" dirty="0">
                <a:solidFill>
                  <a:srgbClr val="FF0000"/>
                </a:solidFill>
              </a:rPr>
              <a:t>)		</a:t>
            </a:r>
            <a:r>
              <a:rPr lang="en-US" altLang="en-US" noProof="1">
                <a:solidFill>
                  <a:srgbClr val="0000CC"/>
                </a:solidFill>
              </a:rPr>
              <a:t>(</a:t>
            </a:r>
            <a:r>
              <a:rPr lang="zh-CN" altLang="en-US" noProof="1">
                <a:solidFill>
                  <a:srgbClr val="0000CC"/>
                </a:solidFill>
              </a:rPr>
              <a:t>等价</a:t>
            </a:r>
            <a:r>
              <a:rPr lang="zh-CN" altLang="en-US" dirty="0">
                <a:solidFill>
                  <a:srgbClr val="0000CC"/>
                </a:solidFill>
              </a:rPr>
              <a:t>式</a:t>
            </a:r>
            <a:r>
              <a:rPr lang="zh-CN" altLang="en-US" noProof="1">
                <a:solidFill>
                  <a:srgbClr val="0000CC"/>
                </a:solidFill>
              </a:rPr>
              <a:t>)</a:t>
            </a:r>
            <a:endParaRPr lang="en-US" altLang="zh-CN" dirty="0">
              <a:solidFill>
                <a:srgbClr val="0000CC"/>
              </a:solidFill>
            </a:endParaRPr>
          </a:p>
          <a:p>
            <a:pPr marL="0" indent="0">
              <a:buClr>
                <a:srgbClr val="A50021"/>
              </a:buClr>
              <a:buNone/>
            </a:pPr>
            <a:r>
              <a:rPr lang="en-US" altLang="zh-CN" dirty="0">
                <a:solidFill>
                  <a:srgbClr val="C00000"/>
                </a:solidFill>
              </a:rPr>
              <a:t>13) </a:t>
            </a:r>
            <a:r>
              <a:rPr lang="en-US" altLang="en-US" noProof="1">
                <a:solidFill>
                  <a:srgbClr val="0000CC"/>
                </a:solidFill>
              </a:rPr>
              <a:t>Ｅ</a:t>
            </a:r>
            <a:r>
              <a:rPr lang="en-US" altLang="zh-CN" baseline="-25000" dirty="0">
                <a:solidFill>
                  <a:srgbClr val="0000CC"/>
                </a:solidFill>
              </a:rPr>
              <a:t>21</a:t>
            </a:r>
            <a:r>
              <a:rPr lang="zh-CN" altLang="en-US" dirty="0">
                <a:solidFill>
                  <a:srgbClr val="0000CC"/>
                </a:solidFill>
              </a:rPr>
              <a:t>：</a:t>
            </a:r>
            <a:r>
              <a:rPr lang="en-US" altLang="zh-CN" dirty="0">
                <a:solidFill>
                  <a:srgbClr val="FF0000"/>
                </a:solidFill>
              </a:rPr>
              <a:t>(G→H)</a:t>
            </a:r>
            <a:r>
              <a:rPr lang="zh-CN" altLang="en-US" dirty="0">
                <a:solidFill>
                  <a:srgbClr val="FF0000"/>
                </a:solidFill>
              </a:rPr>
              <a:t>＝</a:t>
            </a:r>
            <a:r>
              <a:rPr lang="en-US" altLang="zh-CN" dirty="0">
                <a:solidFill>
                  <a:srgbClr val="FF0000"/>
                </a:solidFill>
              </a:rPr>
              <a:t>(┐G∨H)		</a:t>
            </a:r>
            <a:r>
              <a:rPr lang="en-US" altLang="zh-CN" dirty="0">
                <a:solidFill>
                  <a:srgbClr val="0000CC"/>
                </a:solidFill>
              </a:rPr>
              <a:t>(</a:t>
            </a:r>
            <a:r>
              <a:rPr lang="zh-CN" altLang="en-US" dirty="0">
                <a:solidFill>
                  <a:srgbClr val="0000CC"/>
                </a:solidFill>
              </a:rPr>
              <a:t>蕴涵式</a:t>
            </a:r>
            <a:r>
              <a:rPr lang="en-US" altLang="zh-CN" dirty="0">
                <a:solidFill>
                  <a:srgbClr val="0000CC"/>
                </a:solidFill>
              </a:rPr>
              <a:t>)</a:t>
            </a:r>
          </a:p>
          <a:p>
            <a:pPr marL="0" indent="0">
              <a:buClr>
                <a:srgbClr val="A50021"/>
              </a:buClr>
              <a:buNone/>
            </a:pPr>
            <a:r>
              <a:rPr lang="en-US" altLang="zh-CN" dirty="0">
                <a:solidFill>
                  <a:srgbClr val="C00000"/>
                </a:solidFill>
              </a:rPr>
              <a:t>14) </a:t>
            </a:r>
            <a:r>
              <a:rPr lang="en-US" altLang="zh-CN" dirty="0">
                <a:solidFill>
                  <a:srgbClr val="0000CC"/>
                </a:solidFill>
              </a:rPr>
              <a:t>E</a:t>
            </a:r>
            <a:r>
              <a:rPr lang="en-US" altLang="zh-CN" baseline="-25000" dirty="0">
                <a:solidFill>
                  <a:srgbClr val="0000CC"/>
                </a:solidFill>
              </a:rPr>
              <a:t>22</a:t>
            </a:r>
            <a:r>
              <a:rPr lang="zh-CN" altLang="en-US" dirty="0">
                <a:solidFill>
                  <a:srgbClr val="0000CC"/>
                </a:solidFill>
              </a:rPr>
              <a:t>：</a:t>
            </a:r>
            <a:r>
              <a:rPr lang="en-US" altLang="zh-CN" dirty="0">
                <a:solidFill>
                  <a:srgbClr val="FF0000"/>
                </a:solidFill>
              </a:rPr>
              <a:t>G</a:t>
            </a:r>
            <a:r>
              <a:rPr lang="zh-CN" altLang="en-US" dirty="0">
                <a:solidFill>
                  <a:srgbClr val="FF0000"/>
                </a:solidFill>
              </a:rPr>
              <a:t> →Ｈ＝</a:t>
            </a:r>
            <a:r>
              <a:rPr lang="zh-CN" altLang="en-US" dirty="0">
                <a:solidFill>
                  <a:srgbClr val="FF0000"/>
                </a:solidFill>
                <a:sym typeface="Symbol" panose="05050102010706020507" pitchFamily="18" charset="2"/>
              </a:rPr>
              <a:t></a:t>
            </a:r>
            <a:r>
              <a:rPr lang="zh-CN" altLang="en-US" dirty="0">
                <a:solidFill>
                  <a:srgbClr val="FF0000"/>
                </a:solidFill>
              </a:rPr>
              <a:t>Ｈ→</a:t>
            </a:r>
            <a:r>
              <a:rPr lang="zh-CN" altLang="en-US" dirty="0">
                <a:solidFill>
                  <a:srgbClr val="FF0000"/>
                </a:solidFill>
                <a:sym typeface="Symbol" panose="05050102010706020507" pitchFamily="18" charset="2"/>
              </a:rPr>
              <a:t></a:t>
            </a:r>
            <a:r>
              <a:rPr lang="en-US" altLang="zh-CN" dirty="0">
                <a:solidFill>
                  <a:srgbClr val="FF0000"/>
                </a:solidFill>
              </a:rPr>
              <a:t>G</a:t>
            </a:r>
            <a:r>
              <a:rPr lang="zh-CN" altLang="en-US" dirty="0">
                <a:solidFill>
                  <a:srgbClr val="FF0000"/>
                </a:solidFill>
              </a:rPr>
              <a:t>		</a:t>
            </a:r>
            <a:r>
              <a:rPr lang="en-US" altLang="zh-CN" dirty="0">
                <a:solidFill>
                  <a:srgbClr val="0000CC"/>
                </a:solidFill>
              </a:rPr>
              <a:t>(</a:t>
            </a:r>
            <a:r>
              <a:rPr lang="zh-CN" altLang="en-US" dirty="0">
                <a:solidFill>
                  <a:srgbClr val="0000CC"/>
                </a:solidFill>
              </a:rPr>
              <a:t>假言易位</a:t>
            </a:r>
            <a:r>
              <a:rPr lang="en-US" altLang="zh-CN" dirty="0">
                <a:solidFill>
                  <a:srgbClr val="0000CC"/>
                </a:solidFill>
              </a:rPr>
              <a:t>)</a:t>
            </a:r>
          </a:p>
          <a:p>
            <a:pPr marL="0" indent="0">
              <a:buClr>
                <a:srgbClr val="A50021"/>
              </a:buClr>
              <a:buNone/>
            </a:pPr>
            <a:r>
              <a:rPr lang="en-US" altLang="zh-CN" dirty="0">
                <a:solidFill>
                  <a:srgbClr val="C00000"/>
                </a:solidFill>
              </a:rPr>
              <a:t>15) </a:t>
            </a:r>
            <a:r>
              <a:rPr lang="en-US" altLang="zh-CN" dirty="0">
                <a:solidFill>
                  <a:srgbClr val="0000CC"/>
                </a:solidFill>
              </a:rPr>
              <a:t>E</a:t>
            </a:r>
            <a:r>
              <a:rPr lang="en-US" altLang="zh-CN" baseline="-25000" dirty="0">
                <a:solidFill>
                  <a:srgbClr val="0000CC"/>
                </a:solidFill>
              </a:rPr>
              <a:t>23</a:t>
            </a:r>
            <a:r>
              <a:rPr lang="zh-CN" altLang="en-US" dirty="0">
                <a:solidFill>
                  <a:srgbClr val="0000CC"/>
                </a:solidFill>
              </a:rPr>
              <a:t>：</a:t>
            </a:r>
            <a:r>
              <a:rPr lang="en-US" altLang="zh-CN" dirty="0">
                <a:solidFill>
                  <a:srgbClr val="FF0000"/>
                </a:solidFill>
              </a:rPr>
              <a:t>G</a:t>
            </a:r>
            <a:r>
              <a:rPr lang="zh-CN" altLang="en-US" dirty="0">
                <a:solidFill>
                  <a:srgbClr val="FF0000"/>
                </a:solidFill>
              </a:rPr>
              <a:t> </a:t>
            </a:r>
            <a:r>
              <a:rPr lang="zh-CN" altLang="en-US" dirty="0">
                <a:solidFill>
                  <a:srgbClr val="FF0000"/>
                </a:solidFill>
                <a:sym typeface="Symbol" panose="05050102010706020507" pitchFamily="18" charset="2"/>
              </a:rPr>
              <a:t></a:t>
            </a:r>
            <a:r>
              <a:rPr lang="zh-CN" altLang="en-US" dirty="0">
                <a:solidFill>
                  <a:srgbClr val="FF0000"/>
                </a:solidFill>
              </a:rPr>
              <a:t>Ｈ＝</a:t>
            </a:r>
            <a:r>
              <a:rPr lang="zh-CN" altLang="en-US" dirty="0">
                <a:solidFill>
                  <a:srgbClr val="FF0000"/>
                </a:solidFill>
                <a:sym typeface="Symbol" panose="05050102010706020507" pitchFamily="18" charset="2"/>
              </a:rPr>
              <a:t></a:t>
            </a:r>
            <a:r>
              <a:rPr lang="en-US" altLang="zh-CN" dirty="0">
                <a:solidFill>
                  <a:srgbClr val="FF0000"/>
                </a:solidFill>
              </a:rPr>
              <a:t>G</a:t>
            </a:r>
            <a:r>
              <a:rPr lang="zh-CN" altLang="en-US" dirty="0">
                <a:solidFill>
                  <a:srgbClr val="FF0000"/>
                </a:solidFill>
                <a:sym typeface="Symbol" panose="05050102010706020507" pitchFamily="18" charset="2"/>
              </a:rPr>
              <a:t></a:t>
            </a:r>
            <a:r>
              <a:rPr lang="zh-CN" altLang="en-US" dirty="0">
                <a:solidFill>
                  <a:srgbClr val="FF0000"/>
                </a:solidFill>
              </a:rPr>
              <a:t>Ｈ		</a:t>
            </a:r>
            <a:r>
              <a:rPr lang="en-US" altLang="zh-CN" dirty="0">
                <a:solidFill>
                  <a:srgbClr val="0000CC"/>
                </a:solidFill>
              </a:rPr>
              <a:t>(</a:t>
            </a:r>
            <a:r>
              <a:rPr lang="zh-CN" altLang="en-US" dirty="0">
                <a:solidFill>
                  <a:srgbClr val="0000CC"/>
                </a:solidFill>
              </a:rPr>
              <a:t>等价否定等式</a:t>
            </a:r>
            <a:r>
              <a:rPr lang="en-US" altLang="zh-CN" dirty="0">
                <a:solidFill>
                  <a:srgbClr val="0000CC"/>
                </a:solidFill>
              </a:rPr>
              <a:t>)</a:t>
            </a:r>
          </a:p>
          <a:p>
            <a:pPr marL="0" indent="0">
              <a:buClr>
                <a:srgbClr val="A50021"/>
              </a:buClr>
              <a:buNone/>
            </a:pPr>
            <a:r>
              <a:rPr lang="en-US" altLang="zh-CN" dirty="0">
                <a:solidFill>
                  <a:srgbClr val="C00000"/>
                </a:solidFill>
              </a:rPr>
              <a:t>16) </a:t>
            </a:r>
            <a:r>
              <a:rPr lang="en-US" altLang="zh-CN" dirty="0">
                <a:solidFill>
                  <a:srgbClr val="0000CC"/>
                </a:solidFill>
              </a:rPr>
              <a:t>E</a:t>
            </a:r>
            <a:r>
              <a:rPr lang="en-US" altLang="zh-CN" baseline="-25000" dirty="0">
                <a:solidFill>
                  <a:srgbClr val="0000CC"/>
                </a:solidFill>
              </a:rPr>
              <a:t>24</a:t>
            </a:r>
            <a:r>
              <a:rPr lang="zh-CN" altLang="en-US" dirty="0">
                <a:solidFill>
                  <a:srgbClr val="0000CC"/>
                </a:solidFill>
              </a:rPr>
              <a:t>：</a:t>
            </a:r>
            <a:r>
              <a:rPr lang="en-US" altLang="zh-CN" dirty="0">
                <a:solidFill>
                  <a:srgbClr val="FF0000"/>
                </a:solidFill>
              </a:rPr>
              <a:t>(G</a:t>
            </a:r>
            <a:r>
              <a:rPr lang="zh-CN" altLang="en-US" dirty="0">
                <a:solidFill>
                  <a:srgbClr val="FF0000"/>
                </a:solidFill>
              </a:rPr>
              <a:t> →Ｈ</a:t>
            </a:r>
            <a:r>
              <a:rPr lang="en-US" altLang="zh-CN" dirty="0">
                <a:solidFill>
                  <a:srgbClr val="FF0000"/>
                </a:solidFill>
              </a:rPr>
              <a:t>) ∧(G</a:t>
            </a:r>
            <a:r>
              <a:rPr lang="zh-CN" altLang="en-US" dirty="0">
                <a:solidFill>
                  <a:srgbClr val="FF0000"/>
                </a:solidFill>
              </a:rPr>
              <a:t>→</a:t>
            </a:r>
            <a:r>
              <a:rPr lang="zh-CN" altLang="en-US" dirty="0">
                <a:solidFill>
                  <a:srgbClr val="FF0000"/>
                </a:solidFill>
                <a:sym typeface="Symbol" panose="05050102010706020507" pitchFamily="18" charset="2"/>
              </a:rPr>
              <a:t></a:t>
            </a:r>
            <a:r>
              <a:rPr lang="zh-CN" altLang="en-US" dirty="0">
                <a:solidFill>
                  <a:srgbClr val="FF0000"/>
                </a:solidFill>
              </a:rPr>
              <a:t>Ｈ</a:t>
            </a:r>
            <a:r>
              <a:rPr lang="en-US" altLang="zh-CN" dirty="0">
                <a:solidFill>
                  <a:srgbClr val="FF0000"/>
                </a:solidFill>
              </a:rPr>
              <a:t>)</a:t>
            </a:r>
            <a:r>
              <a:rPr lang="zh-CN" altLang="en-US" dirty="0">
                <a:solidFill>
                  <a:srgbClr val="FF0000"/>
                </a:solidFill>
              </a:rPr>
              <a:t>＝</a:t>
            </a:r>
            <a:r>
              <a:rPr lang="zh-CN" altLang="en-US" dirty="0">
                <a:solidFill>
                  <a:srgbClr val="FF0000"/>
                </a:solidFill>
                <a:sym typeface="Symbol" panose="05050102010706020507" pitchFamily="18" charset="2"/>
              </a:rPr>
              <a:t></a:t>
            </a:r>
            <a:r>
              <a:rPr lang="en-US" altLang="zh-CN" dirty="0">
                <a:solidFill>
                  <a:srgbClr val="FF0000"/>
                </a:solidFill>
              </a:rPr>
              <a:t>G              </a:t>
            </a:r>
            <a:r>
              <a:rPr lang="en-US" altLang="zh-CN" dirty="0">
                <a:solidFill>
                  <a:srgbClr val="0000CC"/>
                </a:solidFill>
              </a:rPr>
              <a:t>(</a:t>
            </a:r>
            <a:r>
              <a:rPr lang="zh-CN" altLang="en-US" dirty="0">
                <a:solidFill>
                  <a:srgbClr val="0000CC"/>
                </a:solidFill>
              </a:rPr>
              <a:t>归谬论</a:t>
            </a:r>
            <a:r>
              <a:rPr lang="en-US" altLang="zh-CN" dirty="0">
                <a:solidFill>
                  <a:srgbClr val="0000CC"/>
                </a:solidFill>
              </a:rPr>
              <a:t>)</a:t>
            </a:r>
            <a:endParaRPr lang="zh-CN" altLang="en-US" dirty="0">
              <a:solidFill>
                <a:srgbClr val="0000CC"/>
              </a:solidFill>
            </a:endParaRPr>
          </a:p>
        </p:txBody>
      </p:sp>
      <p:sp>
        <p:nvSpPr>
          <p:cNvPr id="53252" name="Rectangle 3">
            <a:extLst>
              <a:ext uri="{FF2B5EF4-FFF2-40B4-BE49-F238E27FC236}">
                <a16:creationId xmlns:a16="http://schemas.microsoft.com/office/drawing/2014/main" id="{6B396942-B84D-4A12-B72D-6ED17255964F}"/>
              </a:ext>
            </a:extLst>
          </p:cNvPr>
          <p:cNvSpPr>
            <a:spLocks noGrp="1" noChangeArrowheads="1"/>
          </p:cNvSpPr>
          <p:nvPr>
            <p:ph type="title" idx="4294967295"/>
          </p:nvPr>
        </p:nvSpPr>
        <p:spPr>
          <a:xfrm>
            <a:off x="830561" y="253870"/>
            <a:ext cx="8064034" cy="634963"/>
          </a:xfrm>
        </p:spPr>
        <p:txBody>
          <a:bodyPr/>
          <a:lstStyle/>
          <a:p>
            <a:r>
              <a:rPr lang="en-US" altLang="zh-CN" dirty="0"/>
              <a:t>24</a:t>
            </a:r>
            <a:r>
              <a:rPr lang="zh-CN" altLang="en-US" dirty="0"/>
              <a:t>个基本等价定律（续）</a:t>
            </a:r>
          </a:p>
        </p:txBody>
      </p:sp>
      <p:graphicFrame>
        <p:nvGraphicFramePr>
          <p:cNvPr id="5" name="表格 4">
            <a:extLst>
              <a:ext uri="{FF2B5EF4-FFF2-40B4-BE49-F238E27FC236}">
                <a16:creationId xmlns:a16="http://schemas.microsoft.com/office/drawing/2014/main" id="{7E11349C-647E-45A3-A2A0-46539E6D1B91}"/>
              </a:ext>
            </a:extLst>
          </p:cNvPr>
          <p:cNvGraphicFramePr>
            <a:graphicFrameLocks noGrp="1"/>
          </p:cNvGraphicFramePr>
          <p:nvPr>
            <p:extLst/>
          </p:nvPr>
        </p:nvGraphicFramePr>
        <p:xfrm>
          <a:off x="887709" y="4663888"/>
          <a:ext cx="9705968" cy="1228818"/>
        </p:xfrm>
        <a:graphic>
          <a:graphicData uri="http://schemas.openxmlformats.org/drawingml/2006/table">
            <a:tbl>
              <a:tblPr firstRow="1" bandRow="1">
                <a:tableStyleId>{00A15C55-8517-42AA-B614-E9B94910E393}</a:tableStyleId>
              </a:tblPr>
              <a:tblGrid>
                <a:gridCol w="1213246">
                  <a:extLst>
                    <a:ext uri="{9D8B030D-6E8A-4147-A177-3AD203B41FA5}">
                      <a16:colId xmlns:a16="http://schemas.microsoft.com/office/drawing/2014/main" val="51862037"/>
                    </a:ext>
                  </a:extLst>
                </a:gridCol>
                <a:gridCol w="1213246">
                  <a:extLst>
                    <a:ext uri="{9D8B030D-6E8A-4147-A177-3AD203B41FA5}">
                      <a16:colId xmlns:a16="http://schemas.microsoft.com/office/drawing/2014/main" val="1601324310"/>
                    </a:ext>
                  </a:extLst>
                </a:gridCol>
                <a:gridCol w="1165340">
                  <a:extLst>
                    <a:ext uri="{9D8B030D-6E8A-4147-A177-3AD203B41FA5}">
                      <a16:colId xmlns:a16="http://schemas.microsoft.com/office/drawing/2014/main" val="1378051210"/>
                    </a:ext>
                  </a:extLst>
                </a:gridCol>
                <a:gridCol w="1261152">
                  <a:extLst>
                    <a:ext uri="{9D8B030D-6E8A-4147-A177-3AD203B41FA5}">
                      <a16:colId xmlns:a16="http://schemas.microsoft.com/office/drawing/2014/main" val="47591280"/>
                    </a:ext>
                  </a:extLst>
                </a:gridCol>
                <a:gridCol w="1213246">
                  <a:extLst>
                    <a:ext uri="{9D8B030D-6E8A-4147-A177-3AD203B41FA5}">
                      <a16:colId xmlns:a16="http://schemas.microsoft.com/office/drawing/2014/main" val="3460075657"/>
                    </a:ext>
                  </a:extLst>
                </a:gridCol>
                <a:gridCol w="1213246">
                  <a:extLst>
                    <a:ext uri="{9D8B030D-6E8A-4147-A177-3AD203B41FA5}">
                      <a16:colId xmlns:a16="http://schemas.microsoft.com/office/drawing/2014/main" val="678145840"/>
                    </a:ext>
                  </a:extLst>
                </a:gridCol>
                <a:gridCol w="1213246">
                  <a:extLst>
                    <a:ext uri="{9D8B030D-6E8A-4147-A177-3AD203B41FA5}">
                      <a16:colId xmlns:a16="http://schemas.microsoft.com/office/drawing/2014/main" val="4187823828"/>
                    </a:ext>
                  </a:extLst>
                </a:gridCol>
                <a:gridCol w="1213246">
                  <a:extLst>
                    <a:ext uri="{9D8B030D-6E8A-4147-A177-3AD203B41FA5}">
                      <a16:colId xmlns:a16="http://schemas.microsoft.com/office/drawing/2014/main" val="3766660732"/>
                    </a:ext>
                  </a:extLst>
                </a:gridCol>
              </a:tblGrid>
              <a:tr h="614409">
                <a:tc>
                  <a:txBody>
                    <a:bodyPr/>
                    <a:lstStyle/>
                    <a:p>
                      <a:pPr algn="ctr"/>
                      <a:r>
                        <a:rPr lang="zh-CN" altLang="en-US" sz="2400" b="1" dirty="0">
                          <a:solidFill>
                            <a:srgbClr val="0000FF"/>
                          </a:solidFill>
                          <a:latin typeface="+mn-ea"/>
                          <a:ea typeface="+mn-ea"/>
                        </a:rPr>
                        <a:t>集合</a:t>
                      </a: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baseline="30000" dirty="0">
                          <a:solidFill>
                            <a:srgbClr val="0000FF"/>
                          </a:solidFill>
                          <a:latin typeface="+mn-ea"/>
                          <a:ea typeface="+mn-ea"/>
                        </a:rPr>
                        <a:t>c</a:t>
                      </a:r>
                      <a:endParaRPr lang="zh-CN" altLang="en-US" sz="2400" b="1" baseline="30000"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dirty="0">
                          <a:solidFill>
                            <a:srgbClr val="0000FF"/>
                          </a:solidFill>
                          <a:latin typeface="+mn-ea"/>
                          <a:ea typeface="+mn-ea"/>
                        </a:rPr>
                        <a:t>∩</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dirty="0">
                          <a:solidFill>
                            <a:srgbClr val="0000FF"/>
                          </a:solidFill>
                          <a:latin typeface="+mn-ea"/>
                          <a:ea typeface="+mn-ea"/>
                        </a:rPr>
                        <a:t>∪</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dirty="0">
                          <a:solidFill>
                            <a:srgbClr val="0000FF"/>
                          </a:solidFill>
                          <a:latin typeface="+mn-ea"/>
                          <a:ea typeface="+mn-ea"/>
                        </a:rPr>
                        <a:t>Φ</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dirty="0">
                          <a:solidFill>
                            <a:srgbClr val="0000FF"/>
                          </a:solidFill>
                          <a:latin typeface="+mn-ea"/>
                          <a:ea typeface="+mn-ea"/>
                        </a:rPr>
                        <a:t>U</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9364238"/>
                  </a:ext>
                </a:extLst>
              </a:tr>
              <a:tr h="614409">
                <a:tc>
                  <a:txBody>
                    <a:bodyPr/>
                    <a:lstStyle/>
                    <a:p>
                      <a:pPr algn="ctr"/>
                      <a:r>
                        <a:rPr lang="zh-CN" altLang="en-US" sz="2400" b="1" dirty="0">
                          <a:solidFill>
                            <a:srgbClr val="C00000"/>
                          </a:solidFill>
                          <a:latin typeface="+mn-ea"/>
                          <a:ea typeface="+mn-ea"/>
                        </a:rPr>
                        <a:t>命题</a:t>
                      </a: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kern="1200" dirty="0">
                          <a:solidFill>
                            <a:srgbClr val="C00000"/>
                          </a:solidFill>
                          <a:latin typeface="+mn-ea"/>
                          <a:ea typeface="+mn-ea"/>
                          <a:cs typeface="+mn-cs"/>
                          <a:sym typeface="Symbol" panose="05050102010706020507" pitchFamily="18" charset="2"/>
                        </a:rPr>
                        <a:t></a:t>
                      </a:r>
                      <a:endParaRPr lang="zh-CN" altLang="en-US" sz="2400" b="1" kern="1200" dirty="0">
                        <a:solidFill>
                          <a:srgbClr val="C00000"/>
                        </a:solidFill>
                        <a:latin typeface="+mn-ea"/>
                        <a:ea typeface="+mn-ea"/>
                        <a:cs typeface="+mn-cs"/>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1" kern="1200" dirty="0">
                          <a:solidFill>
                            <a:srgbClr val="C00000"/>
                          </a:solidFill>
                          <a:latin typeface="+mn-ea"/>
                          <a:ea typeface="+mn-ea"/>
                          <a:cs typeface="+mn-cs"/>
                        </a:rPr>
                        <a:t>∧</a:t>
                      </a: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cap="none" normalizeH="0" baseline="0" dirty="0">
                          <a:ln>
                            <a:noFill/>
                          </a:ln>
                          <a:solidFill>
                            <a:srgbClr val="C00000"/>
                          </a:solidFill>
                          <a:effectLst/>
                          <a:latin typeface="+mn-ea"/>
                          <a:ea typeface="+mn-ea"/>
                          <a:cs typeface="Times New Roman" panose="02020603050405020304" pitchFamily="18" charset="0"/>
                        </a:rPr>
                        <a:t>∨</a:t>
                      </a:r>
                      <a:endParaRPr lang="zh-CN" altLang="en-US" sz="2400" b="1" dirty="0">
                        <a:solidFill>
                          <a:srgbClr val="C00000"/>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0" lang="zh-CN" altLang="en-US" sz="2400" b="1" i="0" u="none" strike="noStrike" cap="none" normalizeH="0" baseline="0" dirty="0">
                          <a:ln>
                            <a:noFill/>
                          </a:ln>
                          <a:solidFill>
                            <a:srgbClr val="C00000"/>
                          </a:solidFill>
                          <a:effectLst/>
                          <a:latin typeface="+mn-ea"/>
                          <a:ea typeface="+mn-ea"/>
                          <a:cs typeface="Times New Roman" panose="02020603050405020304" pitchFamily="18" charset="0"/>
                        </a:rPr>
                        <a:t> </a:t>
                      </a:r>
                      <a:r>
                        <a:rPr kumimoji="0" lang="en-US" altLang="zh-CN" sz="2400" b="1" i="0" u="none" strike="noStrike" cap="none" normalizeH="0" baseline="0" dirty="0">
                          <a:ln>
                            <a:noFill/>
                          </a:ln>
                          <a:solidFill>
                            <a:srgbClr val="C00000"/>
                          </a:solidFill>
                          <a:effectLst/>
                          <a:latin typeface="+mn-ea"/>
                          <a:ea typeface="+mn-ea"/>
                          <a:cs typeface="Times New Roman" panose="02020603050405020304" pitchFamily="18" charset="0"/>
                        </a:rPr>
                        <a:t>→</a:t>
                      </a:r>
                      <a:endParaRPr lang="zh-CN" altLang="en-US" sz="2400" b="1" dirty="0">
                        <a:solidFill>
                          <a:srgbClr val="C00000"/>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0" lang="en-US" altLang="zh-CN" sz="2400" b="1" i="0" u="none" strike="noStrike" cap="none" normalizeH="0" baseline="0" dirty="0">
                          <a:ln>
                            <a:noFill/>
                          </a:ln>
                          <a:solidFill>
                            <a:srgbClr val="C00000"/>
                          </a:solidFill>
                          <a:effectLst/>
                          <a:latin typeface="+mn-ea"/>
                          <a:ea typeface="+mn-ea"/>
                          <a:cs typeface="Times New Roman" panose="02020603050405020304" pitchFamily="18" charset="0"/>
                          <a:sym typeface="Symbol" panose="05050102010706020507" pitchFamily="18" charset="2"/>
                        </a:rPr>
                        <a:t></a:t>
                      </a:r>
                      <a:endParaRPr lang="zh-CN" altLang="en-US" sz="2400" b="1" dirty="0">
                        <a:solidFill>
                          <a:srgbClr val="C00000"/>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rgbClr val="C00000"/>
                          </a:solidFill>
                          <a:latin typeface="+mn-ea"/>
                          <a:ea typeface="+mn-ea"/>
                        </a:rPr>
                        <a:t> 0</a:t>
                      </a:r>
                      <a:endParaRPr lang="zh-CN" altLang="en-US" sz="2400" b="1" dirty="0">
                        <a:solidFill>
                          <a:srgbClr val="C00000"/>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rgbClr val="C00000"/>
                          </a:solidFill>
                          <a:latin typeface="+mn-ea"/>
                          <a:ea typeface="+mn-ea"/>
                        </a:rPr>
                        <a:t>1</a:t>
                      </a:r>
                      <a:endParaRPr lang="zh-CN" altLang="en-US" sz="2400" b="1" dirty="0">
                        <a:solidFill>
                          <a:srgbClr val="C00000"/>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2750571"/>
                  </a:ext>
                </a:extLst>
              </a:tr>
            </a:tbl>
          </a:graphicData>
        </a:graphic>
      </p:graphicFrame>
    </p:spTree>
    <p:custDataLst>
      <p:tags r:id="rId1"/>
    </p:custData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Rectangle 2">
            <a:extLst>
              <a:ext uri="{FF2B5EF4-FFF2-40B4-BE49-F238E27FC236}">
                <a16:creationId xmlns:a16="http://schemas.microsoft.com/office/drawing/2014/main" id="{23925ED3-2CB8-44E8-9DE3-CFD2E9573D69}"/>
              </a:ext>
            </a:extLst>
          </p:cNvPr>
          <p:cNvSpPr>
            <a:spLocks noGrp="1" noChangeArrowheads="1"/>
          </p:cNvSpPr>
          <p:nvPr>
            <p:ph type="title" idx="4294967295"/>
          </p:nvPr>
        </p:nvSpPr>
        <p:spPr>
          <a:xfrm>
            <a:off x="309651" y="933518"/>
            <a:ext cx="9427335" cy="492296"/>
          </a:xfrm>
          <a:noFill/>
        </p:spPr>
        <p:txBody>
          <a:bodyPr wrap="square">
            <a:spAutoFit/>
          </a:bodyPr>
          <a:lstStyle/>
          <a:p>
            <a:r>
              <a:rPr lang="zh-CN" altLang="en-US" sz="2399" dirty="0">
                <a:solidFill>
                  <a:srgbClr val="C00000"/>
                </a:solidFill>
              </a:rPr>
              <a:t>例</a:t>
            </a:r>
            <a:r>
              <a:rPr lang="en-US" altLang="zh-CN" sz="2399" dirty="0">
                <a:solidFill>
                  <a:srgbClr val="C00000"/>
                </a:solidFill>
              </a:rPr>
              <a:t>2.16  </a:t>
            </a:r>
            <a:r>
              <a:rPr lang="zh-CN" altLang="en-US" sz="2399" dirty="0">
                <a:solidFill>
                  <a:schemeClr val="tx1"/>
                </a:solidFill>
              </a:rPr>
              <a:t>设</a:t>
            </a:r>
            <a:r>
              <a:rPr lang="en-US" altLang="zh-CN" sz="2399" dirty="0">
                <a:solidFill>
                  <a:schemeClr val="tx1"/>
                </a:solidFill>
              </a:rPr>
              <a:t>G(P,Q)=(P∨Q)∧¬P))→Q</a:t>
            </a:r>
            <a:r>
              <a:rPr lang="zh-CN" altLang="en-US" sz="2399" dirty="0">
                <a:solidFill>
                  <a:schemeClr val="tx1"/>
                </a:solidFill>
              </a:rPr>
              <a:t>。</a:t>
            </a:r>
          </a:p>
        </p:txBody>
      </p:sp>
      <p:sp>
        <p:nvSpPr>
          <p:cNvPr id="64516" name="Rectangle 3">
            <a:extLst>
              <a:ext uri="{FF2B5EF4-FFF2-40B4-BE49-F238E27FC236}">
                <a16:creationId xmlns:a16="http://schemas.microsoft.com/office/drawing/2014/main" id="{7ABB9F2C-DB77-4B09-AC2B-FEDEBEC8615D}"/>
              </a:ext>
            </a:extLst>
          </p:cNvPr>
          <p:cNvSpPr>
            <a:spLocks noGrp="1" noChangeArrowheads="1"/>
          </p:cNvSpPr>
          <p:nvPr>
            <p:ph type="body" sz="half" idx="4294967295"/>
          </p:nvPr>
        </p:nvSpPr>
        <p:spPr>
          <a:xfrm>
            <a:off x="504822" y="1465525"/>
            <a:ext cx="11188707" cy="1788927"/>
          </a:xfrm>
          <a:solidFill>
            <a:schemeClr val="bg1"/>
          </a:solidFill>
        </p:spPr>
        <p:txBody>
          <a:bodyPr vert="horz" lIns="35997" tIns="35997" rIns="35997" bIns="35997" rtlCol="0">
            <a:normAutofit/>
          </a:bodyPr>
          <a:lstStyle/>
          <a:p>
            <a:pPr marL="0" indent="0">
              <a:buNone/>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）证明公式</a:t>
            </a:r>
            <a:r>
              <a:rPr lang="en-US" altLang="zh-CN" dirty="0">
                <a:latin typeface="Times New Roman" panose="02020603050405020304" pitchFamily="18" charset="0"/>
                <a:cs typeface="Times New Roman" panose="02020603050405020304" pitchFamily="18" charset="0"/>
              </a:rPr>
              <a:t>G(P,Q)</a:t>
            </a:r>
            <a:r>
              <a:rPr lang="zh-CN" altLang="en-US" dirty="0">
                <a:latin typeface="Times New Roman" panose="02020603050405020304" pitchFamily="18" charset="0"/>
                <a:cs typeface="Times New Roman" panose="02020603050405020304" pitchFamily="18" charset="0"/>
              </a:rPr>
              <a:t>是一个永真公式。</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）将公式</a:t>
            </a:r>
            <a:r>
              <a:rPr lang="en-US" altLang="zh-CN" dirty="0">
                <a:latin typeface="Times New Roman" panose="02020603050405020304" pitchFamily="18" charset="0"/>
                <a:cs typeface="Times New Roman" panose="02020603050405020304" pitchFamily="18" charset="0"/>
              </a:rPr>
              <a:t>G(P,Q)</a:t>
            </a:r>
            <a:r>
              <a:rPr lang="zh-CN" altLang="en-US" dirty="0">
                <a:latin typeface="Times New Roman" panose="02020603050405020304" pitchFamily="18" charset="0"/>
                <a:cs typeface="Times New Roman" panose="02020603050405020304" pitchFamily="18" charset="0"/>
              </a:rPr>
              <a:t>中的</a:t>
            </a:r>
            <a:r>
              <a:rPr lang="en-US" altLang="zh-CN" dirty="0">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分别用</a:t>
            </a:r>
            <a:r>
              <a:rPr lang="en-US" altLang="zh-CN" dirty="0">
                <a:latin typeface="Times New Roman" panose="02020603050405020304" pitchFamily="18" charset="0"/>
                <a:cs typeface="Times New Roman" panose="02020603050405020304" pitchFamily="18" charset="0"/>
              </a:rPr>
              <a:t>H(P,Q)=P→Q</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S(P,Q)=P∧¬Q</a:t>
            </a:r>
            <a:r>
              <a:rPr lang="zh-CN" altLang="en-US" dirty="0">
                <a:latin typeface="Times New Roman" panose="02020603050405020304" pitchFamily="18" charset="0"/>
                <a:cs typeface="Times New Roman" panose="02020603050405020304" pitchFamily="18" charset="0"/>
              </a:rPr>
              <a:t>代替，得到新公式</a:t>
            </a:r>
            <a:r>
              <a:rPr lang="en-US" altLang="zh-CN" dirty="0">
                <a:latin typeface="Times New Roman" panose="02020603050405020304" pitchFamily="18" charset="0"/>
                <a:cs typeface="Times New Roman" panose="02020603050405020304" pitchFamily="18" charset="0"/>
              </a:rPr>
              <a:t>W(P,Q)</a:t>
            </a:r>
            <a:r>
              <a:rPr lang="zh-CN" altLang="en-US" dirty="0">
                <a:latin typeface="Times New Roman" panose="02020603050405020304" pitchFamily="18" charset="0"/>
                <a:cs typeface="Times New Roman" panose="02020603050405020304" pitchFamily="18" charset="0"/>
              </a:rPr>
              <a:t>，试判断</a:t>
            </a:r>
            <a:r>
              <a:rPr lang="en-US" altLang="zh-CN" dirty="0">
                <a:latin typeface="Times New Roman" panose="02020603050405020304" pitchFamily="18" charset="0"/>
                <a:cs typeface="Times New Roman" panose="02020603050405020304" pitchFamily="18" charset="0"/>
              </a:rPr>
              <a:t>W(P,Q)</a:t>
            </a:r>
            <a:r>
              <a:rPr lang="zh-CN" altLang="en-US" dirty="0">
                <a:latin typeface="Times New Roman" panose="02020603050405020304" pitchFamily="18" charset="0"/>
                <a:cs typeface="Times New Roman" panose="02020603050405020304" pitchFamily="18" charset="0"/>
              </a:rPr>
              <a:t>的类型。</a:t>
            </a:r>
          </a:p>
        </p:txBody>
      </p:sp>
      <p:sp>
        <p:nvSpPr>
          <p:cNvPr id="64517" name="Rectangle 4">
            <a:extLst>
              <a:ext uri="{FF2B5EF4-FFF2-40B4-BE49-F238E27FC236}">
                <a16:creationId xmlns:a16="http://schemas.microsoft.com/office/drawing/2014/main" id="{1AD32C90-A97D-41B4-9080-D231AE8AA337}"/>
              </a:ext>
            </a:extLst>
          </p:cNvPr>
          <p:cNvSpPr>
            <a:spLocks noChangeArrowheads="1"/>
          </p:cNvSpPr>
          <p:nvPr/>
        </p:nvSpPr>
        <p:spPr bwMode="auto">
          <a:xfrm>
            <a:off x="467666" y="3254451"/>
            <a:ext cx="11728920" cy="478205"/>
          </a:xfrm>
          <a:prstGeom prst="rect">
            <a:avLst/>
          </a:prstGeom>
          <a:noFill/>
          <a:ln>
            <a:noFill/>
          </a:ln>
          <a:extLst/>
        </p:spPr>
        <p:txBody>
          <a:bodyPr wrap="square" lIns="35997" tIns="35997" rIns="35997" bIns="35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buNone/>
            </a:pPr>
            <a:r>
              <a:rPr lang="zh-CN" altLang="en-US" sz="2399" dirty="0">
                <a:solidFill>
                  <a:srgbClr val="C00000"/>
                </a:solidFill>
                <a:latin typeface="微软雅黑"/>
                <a:ea typeface="微软雅黑"/>
              </a:rPr>
              <a:t>解</a:t>
            </a:r>
            <a:r>
              <a:rPr lang="zh-CN" altLang="en-US" sz="2399" dirty="0">
                <a:solidFill>
                  <a:srgbClr val="FF0000"/>
                </a:solidFill>
                <a:latin typeface="微软雅黑"/>
                <a:ea typeface="微软雅黑"/>
              </a:rPr>
              <a:t>  </a:t>
            </a:r>
            <a:r>
              <a:rPr lang="zh-CN" altLang="zh-CN" sz="2399" dirty="0">
                <a:latin typeface="微软雅黑"/>
                <a:ea typeface="微软雅黑"/>
              </a:rPr>
              <a:t>构造公式</a:t>
            </a:r>
            <a:r>
              <a:rPr lang="en-US" altLang="zh-CN" sz="2399" dirty="0">
                <a:latin typeface="微软雅黑"/>
                <a:ea typeface="微软雅黑"/>
              </a:rPr>
              <a:t>G(P,Q)</a:t>
            </a:r>
            <a:r>
              <a:rPr lang="zh-CN" altLang="zh-CN" sz="2399" dirty="0">
                <a:latin typeface="微软雅黑"/>
                <a:ea typeface="微软雅黑"/>
              </a:rPr>
              <a:t>和</a:t>
            </a:r>
            <a:r>
              <a:rPr lang="en-US" altLang="zh-CN" sz="2399" dirty="0">
                <a:latin typeface="微软雅黑"/>
                <a:ea typeface="微软雅黑"/>
              </a:rPr>
              <a:t>W(P,Q)</a:t>
            </a:r>
            <a:r>
              <a:rPr lang="zh-CN" altLang="zh-CN" sz="2399" dirty="0">
                <a:latin typeface="微软雅黑"/>
                <a:ea typeface="微软雅黑"/>
              </a:rPr>
              <a:t>的真值表如</a:t>
            </a:r>
            <a:r>
              <a:rPr lang="zh-CN" altLang="en-US" sz="2399" dirty="0">
                <a:latin typeface="微软雅黑"/>
                <a:ea typeface="微软雅黑"/>
              </a:rPr>
              <a:t>下</a:t>
            </a:r>
            <a:r>
              <a:rPr lang="zh-CN" altLang="zh-CN" sz="2399" dirty="0">
                <a:latin typeface="微软雅黑"/>
                <a:ea typeface="微软雅黑"/>
              </a:rPr>
              <a:t>表</a:t>
            </a:r>
            <a:r>
              <a:rPr lang="zh-CN" altLang="en-US" sz="2399" dirty="0">
                <a:latin typeface="微软雅黑"/>
                <a:ea typeface="微软雅黑"/>
              </a:rPr>
              <a:t>，显然</a:t>
            </a:r>
            <a:r>
              <a:rPr lang="en-US" altLang="zh-CN" sz="2399" dirty="0">
                <a:latin typeface="微软雅黑"/>
                <a:ea typeface="微软雅黑"/>
              </a:rPr>
              <a:t>G(P,Q)</a:t>
            </a:r>
            <a:r>
              <a:rPr lang="zh-CN" altLang="en-US" sz="2399" dirty="0">
                <a:latin typeface="微软雅黑"/>
                <a:ea typeface="微软雅黑"/>
              </a:rPr>
              <a:t>和</a:t>
            </a:r>
            <a:r>
              <a:rPr lang="en-US" altLang="zh-CN" sz="2399" dirty="0">
                <a:latin typeface="微软雅黑"/>
                <a:ea typeface="微软雅黑"/>
              </a:rPr>
              <a:t>W(P,Q)</a:t>
            </a:r>
            <a:r>
              <a:rPr lang="zh-CN" altLang="en-US" sz="2399" dirty="0">
                <a:latin typeface="微软雅黑"/>
                <a:ea typeface="微软雅黑"/>
              </a:rPr>
              <a:t>都是永真公式</a:t>
            </a:r>
            <a:r>
              <a:rPr lang="en-US" altLang="zh-CN" sz="2399" dirty="0">
                <a:latin typeface="微软雅黑"/>
                <a:ea typeface="微软雅黑"/>
              </a:rPr>
              <a:t>.</a:t>
            </a:r>
            <a:endParaRPr lang="zh-CN" altLang="en-US" sz="2399" dirty="0">
              <a:latin typeface="微软雅黑"/>
              <a:ea typeface="微软雅黑"/>
            </a:endParaRPr>
          </a:p>
        </p:txBody>
      </p:sp>
      <p:sp>
        <p:nvSpPr>
          <p:cNvPr id="7" name="Rectangle 3">
            <a:extLst>
              <a:ext uri="{FF2B5EF4-FFF2-40B4-BE49-F238E27FC236}">
                <a16:creationId xmlns:a16="http://schemas.microsoft.com/office/drawing/2014/main" id="{F1ABF948-C540-4C70-A259-4DE47105A29D}"/>
              </a:ext>
            </a:extLst>
          </p:cNvPr>
          <p:cNvSpPr txBox="1">
            <a:spLocks noChangeArrowheads="1"/>
          </p:cNvSpPr>
          <p:nvPr/>
        </p:nvSpPr>
        <p:spPr>
          <a:xfrm>
            <a:off x="838725" y="262034"/>
            <a:ext cx="8064034" cy="634963"/>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sz="2199" noProof="1">
                <a:solidFill>
                  <a:prstClr val="white"/>
                </a:solidFill>
              </a:rPr>
              <a:t>例</a:t>
            </a:r>
            <a:r>
              <a:rPr lang="en-US" altLang="zh-CN" sz="2199" noProof="1">
                <a:solidFill>
                  <a:prstClr val="white"/>
                </a:solidFill>
              </a:rPr>
              <a:t>2.16</a:t>
            </a:r>
            <a:endParaRPr lang="zh-CN" altLang="en-US" sz="2199" dirty="0">
              <a:solidFill>
                <a:prstClr val="white"/>
              </a:solidFill>
            </a:endParaRP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9330834F-4615-4E7C-BCB7-538EB0B646A0}"/>
                  </a:ext>
                </a:extLst>
              </p:cNvPr>
              <p:cNvGraphicFramePr>
                <a:graphicFrameLocks noGrp="1"/>
              </p:cNvGraphicFramePr>
              <p:nvPr>
                <p:extLst/>
              </p:nvPr>
            </p:nvGraphicFramePr>
            <p:xfrm>
              <a:off x="696266" y="4129242"/>
              <a:ext cx="10735367" cy="2443820"/>
            </p:xfrm>
            <a:graphic>
              <a:graphicData uri="http://schemas.openxmlformats.org/drawingml/2006/table">
                <a:tbl>
                  <a:tblPr>
                    <a:tableStyleId>{5C22544A-7EE6-4342-B048-85BDC9FD1C3A}</a:tableStyleId>
                  </a:tblPr>
                  <a:tblGrid>
                    <a:gridCol w="1271067">
                      <a:extLst>
                        <a:ext uri="{9D8B030D-6E8A-4147-A177-3AD203B41FA5}">
                          <a16:colId xmlns:a16="http://schemas.microsoft.com/office/drawing/2014/main" val="1910972404"/>
                        </a:ext>
                      </a:extLst>
                    </a:gridCol>
                    <a:gridCol w="3300971">
                      <a:extLst>
                        <a:ext uri="{9D8B030D-6E8A-4147-A177-3AD203B41FA5}">
                          <a16:colId xmlns:a16="http://schemas.microsoft.com/office/drawing/2014/main" val="1427680197"/>
                        </a:ext>
                      </a:extLst>
                    </a:gridCol>
                    <a:gridCol w="6163329">
                      <a:extLst>
                        <a:ext uri="{9D8B030D-6E8A-4147-A177-3AD203B41FA5}">
                          <a16:colId xmlns:a16="http://schemas.microsoft.com/office/drawing/2014/main" val="2752197433"/>
                        </a:ext>
                      </a:extLst>
                    </a:gridCol>
                  </a:tblGrid>
                  <a:tr h="488764">
                    <a:tc>
                      <a:txBody>
                        <a:bodyPr/>
                        <a:lstStyle/>
                        <a:p>
                          <a:pPr algn="ctr">
                            <a:spcAft>
                              <a:spcPts val="0"/>
                            </a:spcAft>
                          </a:pPr>
                          <a:r>
                            <a:rPr lang="en-US" sz="2400" b="1" kern="100" dirty="0">
                              <a:solidFill>
                                <a:schemeClr val="bg1"/>
                              </a:solidFill>
                              <a:effectLst/>
                              <a:latin typeface="+mn-ea"/>
                              <a:ea typeface="+mn-ea"/>
                            </a:rPr>
                            <a:t>P  Q</a:t>
                          </a:r>
                          <a:endParaRPr lang="zh-CN" sz="2400" b="1" kern="100" dirty="0">
                            <a:solidFill>
                              <a:schemeClr val="bg1"/>
                            </a:solidFill>
                            <a:effectLst/>
                            <a:latin typeface="+mn-ea"/>
                            <a:ea typeface="+mn-ea"/>
                            <a:cs typeface="黑体" panose="02010609060101010101" pitchFamily="49" charset="-122"/>
                          </a:endParaRPr>
                        </a:p>
                      </a:txBody>
                      <a:tcPr marL="17775" marR="17775" marT="0" marB="0">
                        <a:solidFill>
                          <a:schemeClr val="tx2"/>
                        </a:solidFill>
                      </a:tcPr>
                    </a:tc>
                    <a:tc>
                      <a:txBody>
                        <a:bodyPr/>
                        <a:lstStyle/>
                        <a:p>
                          <a:pPr algn="ctr">
                            <a:spcAft>
                              <a:spcPts val="0"/>
                            </a:spcAft>
                          </a:pPr>
                          <a:r>
                            <a:rPr lang="en-US" sz="2400" b="1" kern="100" dirty="0">
                              <a:solidFill>
                                <a:schemeClr val="bg1"/>
                              </a:solidFill>
                              <a:effectLst/>
                              <a:latin typeface="+mn-ea"/>
                              <a:ea typeface="+mn-ea"/>
                            </a:rPr>
                            <a:t>(P</a:t>
                          </a:r>
                          <a:r>
                            <a:rPr lang="zh-CN" sz="2400" b="1" kern="100" dirty="0">
                              <a:solidFill>
                                <a:schemeClr val="bg1"/>
                              </a:solidFill>
                              <a:effectLst/>
                              <a:latin typeface="+mn-ea"/>
                              <a:ea typeface="+mn-ea"/>
                            </a:rPr>
                            <a:t>∨</a:t>
                          </a:r>
                          <a:r>
                            <a:rPr lang="en-US" sz="2400" b="1" kern="100" dirty="0">
                              <a:solidFill>
                                <a:schemeClr val="bg1"/>
                              </a:solidFill>
                              <a:effectLst/>
                              <a:latin typeface="+mn-ea"/>
                              <a:ea typeface="+mn-ea"/>
                            </a:rPr>
                            <a:t>Q)</a:t>
                          </a:r>
                          <a:r>
                            <a:rPr lang="zh-CN" sz="2400" b="1" kern="100" dirty="0">
                              <a:solidFill>
                                <a:schemeClr val="bg1"/>
                              </a:solidFill>
                              <a:effectLst/>
                              <a:latin typeface="+mn-ea"/>
                              <a:ea typeface="+mn-ea"/>
                            </a:rPr>
                            <a:t>∧</a:t>
                          </a:r>
                          <a14:m>
                            <m:oMath xmlns:m="http://schemas.openxmlformats.org/officeDocument/2006/math">
                              <m:r>
                                <a:rPr lang="en-US" sz="2400" b="1" kern="0" smtClean="0">
                                  <a:solidFill>
                                    <a:schemeClr val="bg1"/>
                                  </a:solidFill>
                                  <a:effectLst/>
                                  <a:latin typeface="Cambria Math" panose="02040503050406030204" pitchFamily="18" charset="0"/>
                                  <a:ea typeface="+mn-ea"/>
                                </a:rPr>
                                <m:t>¬</m:t>
                              </m:r>
                            </m:oMath>
                          </a14:m>
                          <a:r>
                            <a:rPr lang="en-US" sz="2400" b="1" kern="100" dirty="0">
                              <a:solidFill>
                                <a:schemeClr val="bg1"/>
                              </a:solidFill>
                              <a:effectLst/>
                              <a:latin typeface="+mn-ea"/>
                              <a:ea typeface="+mn-ea"/>
                            </a:rPr>
                            <a:t>P))→Q</a:t>
                          </a:r>
                          <a:endParaRPr lang="zh-CN" sz="2400" b="1" kern="100" dirty="0">
                            <a:solidFill>
                              <a:schemeClr val="bg1"/>
                            </a:solidFill>
                            <a:effectLst/>
                            <a:latin typeface="+mn-ea"/>
                            <a:ea typeface="+mn-ea"/>
                            <a:cs typeface="黑体" panose="02010609060101010101" pitchFamily="49" charset="-122"/>
                          </a:endParaRPr>
                        </a:p>
                      </a:txBody>
                      <a:tcPr marL="17775" marR="17775" marT="0" marB="0">
                        <a:solidFill>
                          <a:schemeClr val="tx2"/>
                        </a:solidFill>
                      </a:tcPr>
                    </a:tc>
                    <a:tc>
                      <a:txBody>
                        <a:bodyPr/>
                        <a:lstStyle/>
                        <a:p>
                          <a:pPr algn="ctr">
                            <a:spcAft>
                              <a:spcPts val="0"/>
                            </a:spcAft>
                          </a:pPr>
                          <a:r>
                            <a:rPr lang="en-US" sz="2400" b="1" kern="100" dirty="0">
                              <a:solidFill>
                                <a:schemeClr val="bg1"/>
                              </a:solidFill>
                              <a:effectLst/>
                              <a:latin typeface="+mn-ea"/>
                              <a:ea typeface="+mn-ea"/>
                            </a:rPr>
                            <a:t>((P→Q)</a:t>
                          </a:r>
                          <a:r>
                            <a:rPr lang="zh-CN" sz="2400" b="1" kern="100" dirty="0">
                              <a:solidFill>
                                <a:schemeClr val="bg1"/>
                              </a:solidFill>
                              <a:effectLst/>
                              <a:latin typeface="+mn-ea"/>
                              <a:ea typeface="+mn-ea"/>
                            </a:rPr>
                            <a:t>∨</a:t>
                          </a:r>
                          <a:r>
                            <a:rPr lang="en-US" sz="2400" b="1" kern="100" dirty="0">
                              <a:solidFill>
                                <a:schemeClr val="bg1"/>
                              </a:solidFill>
                              <a:effectLst/>
                              <a:latin typeface="+mn-ea"/>
                              <a:ea typeface="+mn-ea"/>
                            </a:rPr>
                            <a:t>(P</a:t>
                          </a:r>
                          <a:r>
                            <a:rPr lang="zh-CN" sz="2400" b="1" kern="100" dirty="0">
                              <a:solidFill>
                                <a:schemeClr val="bg1"/>
                              </a:solidFill>
                              <a:effectLst/>
                              <a:latin typeface="+mn-ea"/>
                              <a:ea typeface="+mn-ea"/>
                            </a:rPr>
                            <a:t>∧</a:t>
                          </a:r>
                          <a14:m>
                            <m:oMath xmlns:m="http://schemas.openxmlformats.org/officeDocument/2006/math">
                              <m:r>
                                <a:rPr lang="en-US" sz="2400" b="1" kern="0" smtClean="0">
                                  <a:solidFill>
                                    <a:schemeClr val="bg1"/>
                                  </a:solidFill>
                                  <a:effectLst/>
                                  <a:latin typeface="Cambria Math" panose="02040503050406030204" pitchFamily="18" charset="0"/>
                                  <a:ea typeface="+mn-ea"/>
                                </a:rPr>
                                <m:t>¬</m:t>
                              </m:r>
                            </m:oMath>
                          </a14:m>
                          <a:r>
                            <a:rPr lang="en-US" sz="2400" b="1" kern="100" dirty="0">
                              <a:solidFill>
                                <a:schemeClr val="bg1"/>
                              </a:solidFill>
                              <a:effectLst/>
                              <a:latin typeface="+mn-ea"/>
                              <a:ea typeface="+mn-ea"/>
                            </a:rPr>
                            <a:t>Q))</a:t>
                          </a:r>
                          <a:r>
                            <a:rPr lang="zh-CN" sz="2400" b="1" kern="100" dirty="0">
                              <a:solidFill>
                                <a:schemeClr val="bg1"/>
                              </a:solidFill>
                              <a:effectLst/>
                              <a:latin typeface="+mn-ea"/>
                              <a:ea typeface="+mn-ea"/>
                            </a:rPr>
                            <a:t>∧</a:t>
                          </a:r>
                          <a14:m>
                            <m:oMath xmlns:m="http://schemas.openxmlformats.org/officeDocument/2006/math">
                              <m:r>
                                <a:rPr lang="en-US" sz="2400" b="1" kern="0" smtClean="0">
                                  <a:solidFill>
                                    <a:schemeClr val="bg1"/>
                                  </a:solidFill>
                                  <a:effectLst/>
                                  <a:latin typeface="Cambria Math" panose="02040503050406030204" pitchFamily="18" charset="0"/>
                                  <a:ea typeface="+mn-ea"/>
                                </a:rPr>
                                <m:t>¬</m:t>
                              </m:r>
                            </m:oMath>
                          </a14:m>
                          <a:r>
                            <a:rPr lang="en-US" sz="2400" b="1" kern="100" dirty="0">
                              <a:solidFill>
                                <a:schemeClr val="bg1"/>
                              </a:solidFill>
                              <a:effectLst/>
                              <a:latin typeface="+mn-ea"/>
                              <a:ea typeface="+mn-ea"/>
                            </a:rPr>
                            <a:t> (P→Q))→(P</a:t>
                          </a:r>
                          <a:r>
                            <a:rPr lang="zh-CN" sz="2400" b="1" kern="100" dirty="0">
                              <a:solidFill>
                                <a:schemeClr val="bg1"/>
                              </a:solidFill>
                              <a:effectLst/>
                              <a:latin typeface="+mn-ea"/>
                              <a:ea typeface="+mn-ea"/>
                            </a:rPr>
                            <a:t>∧</a:t>
                          </a:r>
                          <a14:m>
                            <m:oMath xmlns:m="http://schemas.openxmlformats.org/officeDocument/2006/math">
                              <m:r>
                                <a:rPr lang="en-US" sz="2400" b="1" kern="0" smtClean="0">
                                  <a:solidFill>
                                    <a:schemeClr val="bg1"/>
                                  </a:solidFill>
                                  <a:effectLst/>
                                  <a:latin typeface="Cambria Math" panose="02040503050406030204" pitchFamily="18" charset="0"/>
                                  <a:ea typeface="+mn-ea"/>
                                </a:rPr>
                                <m:t>¬</m:t>
                              </m:r>
                            </m:oMath>
                          </a14:m>
                          <a:r>
                            <a:rPr lang="en-US" sz="2400" b="1" kern="100" dirty="0">
                              <a:solidFill>
                                <a:schemeClr val="bg1"/>
                              </a:solidFill>
                              <a:effectLst/>
                              <a:latin typeface="+mn-ea"/>
                              <a:ea typeface="+mn-ea"/>
                            </a:rPr>
                            <a:t>Q)</a:t>
                          </a:r>
                          <a:endParaRPr lang="zh-CN" sz="2400" b="1" kern="100" dirty="0">
                            <a:solidFill>
                              <a:schemeClr val="bg1"/>
                            </a:solidFill>
                            <a:effectLst/>
                            <a:latin typeface="+mn-ea"/>
                            <a:ea typeface="+mn-ea"/>
                            <a:cs typeface="黑体" panose="02010609060101010101" pitchFamily="49" charset="-122"/>
                          </a:endParaRPr>
                        </a:p>
                      </a:txBody>
                      <a:tcPr marL="17775" marR="17775" marT="0" marB="0">
                        <a:solidFill>
                          <a:schemeClr val="tx2"/>
                        </a:solidFill>
                      </a:tcPr>
                    </a:tc>
                    <a:extLst>
                      <a:ext uri="{0D108BD9-81ED-4DB2-BD59-A6C34878D82A}">
                        <a16:rowId xmlns:a16="http://schemas.microsoft.com/office/drawing/2014/main" val="2142332084"/>
                      </a:ext>
                    </a:extLst>
                  </a:tr>
                  <a:tr h="488764">
                    <a:tc>
                      <a:txBody>
                        <a:bodyPr/>
                        <a:lstStyle/>
                        <a:p>
                          <a:pPr algn="ctr">
                            <a:spcAft>
                              <a:spcPts val="0"/>
                            </a:spcAft>
                          </a:pPr>
                          <a:r>
                            <a:rPr lang="en-US" sz="2400" b="1" kern="100">
                              <a:effectLst/>
                              <a:latin typeface="+mn-ea"/>
                              <a:ea typeface="+mn-ea"/>
                            </a:rPr>
                            <a:t>0  0</a:t>
                          </a:r>
                          <a:endParaRPr lang="zh-CN" sz="2400" b="1" kern="10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0    0 1     1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1     1    0 1     0 0     1       1   0  1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228425297"/>
                      </a:ext>
                    </a:extLst>
                  </a:tr>
                  <a:tr h="488764">
                    <a:tc>
                      <a:txBody>
                        <a:bodyPr/>
                        <a:lstStyle/>
                        <a:p>
                          <a:pPr algn="ctr">
                            <a:spcAft>
                              <a:spcPts val="0"/>
                            </a:spcAft>
                          </a:pPr>
                          <a:r>
                            <a:rPr lang="en-US" sz="2400" b="1" kern="100">
                              <a:effectLst/>
                              <a:latin typeface="+mn-ea"/>
                              <a:ea typeface="+mn-ea"/>
                            </a:rPr>
                            <a:t>0  1</a:t>
                          </a:r>
                          <a:endParaRPr lang="zh-CN" sz="2400" b="1" kern="10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1     1    0 0     0 0     1       1   0  0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854642073"/>
                      </a:ext>
                    </a:extLst>
                  </a:tr>
                  <a:tr h="488764">
                    <a:tc>
                      <a:txBody>
                        <a:bodyPr/>
                        <a:lstStyle/>
                        <a:p>
                          <a:pPr algn="ctr">
                            <a:spcAft>
                              <a:spcPts val="0"/>
                            </a:spcAft>
                          </a:pPr>
                          <a:r>
                            <a:rPr lang="en-US" sz="2400" b="1" kern="100">
                              <a:effectLst/>
                              <a:latin typeface="+mn-ea"/>
                              <a:ea typeface="+mn-ea"/>
                            </a:rPr>
                            <a:t>1  0</a:t>
                          </a:r>
                          <a:endParaRPr lang="zh-CN" sz="2400" b="1" kern="10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1    0 0     1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0     1    1 1     1 1     0       1   1  1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43678871"/>
                      </a:ext>
                    </a:extLst>
                  </a:tr>
                  <a:tr h="488764">
                    <a:tc>
                      <a:txBody>
                        <a:bodyPr/>
                        <a:lstStyle/>
                        <a:p>
                          <a:pPr algn="ctr">
                            <a:spcAft>
                              <a:spcPts val="0"/>
                            </a:spcAft>
                          </a:pPr>
                          <a:r>
                            <a:rPr lang="en-US" sz="2400" b="1" kern="100">
                              <a:effectLst/>
                              <a:latin typeface="+mn-ea"/>
                              <a:ea typeface="+mn-ea"/>
                            </a:rPr>
                            <a:t>1  1</a:t>
                          </a:r>
                          <a:endParaRPr lang="zh-CN" sz="2400" b="1" kern="10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1    0 0     1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1     1    0 0     0 0     1       1   0  0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97362397"/>
                      </a:ext>
                    </a:extLst>
                  </a:tr>
                </a:tbl>
              </a:graphicData>
            </a:graphic>
          </p:graphicFrame>
        </mc:Choice>
        <mc:Fallback xmlns="">
          <p:graphicFrame>
            <p:nvGraphicFramePr>
              <p:cNvPr id="2" name="表格 1">
                <a:extLst>
                  <a:ext uri="{FF2B5EF4-FFF2-40B4-BE49-F238E27FC236}">
                    <a16:creationId xmlns:a16="http://schemas.microsoft.com/office/drawing/2014/main" id="{9330834F-4615-4E7C-BCB7-538EB0B646A0}"/>
                  </a:ext>
                </a:extLst>
              </p:cNvPr>
              <p:cNvGraphicFramePr>
                <a:graphicFrameLocks noGrp="1"/>
              </p:cNvGraphicFramePr>
              <p:nvPr>
                <p:extLst/>
              </p:nvPr>
            </p:nvGraphicFramePr>
            <p:xfrm>
              <a:off x="696266" y="4129242"/>
              <a:ext cx="10735367" cy="2443820"/>
            </p:xfrm>
            <a:graphic>
              <a:graphicData uri="http://schemas.openxmlformats.org/drawingml/2006/table">
                <a:tbl>
                  <a:tblPr>
                    <a:tableStyleId>{5C22544A-7EE6-4342-B048-85BDC9FD1C3A}</a:tableStyleId>
                  </a:tblPr>
                  <a:tblGrid>
                    <a:gridCol w="1271067">
                      <a:extLst>
                        <a:ext uri="{9D8B030D-6E8A-4147-A177-3AD203B41FA5}">
                          <a16:colId xmlns:a16="http://schemas.microsoft.com/office/drawing/2014/main" val="1910972404"/>
                        </a:ext>
                      </a:extLst>
                    </a:gridCol>
                    <a:gridCol w="3300971">
                      <a:extLst>
                        <a:ext uri="{9D8B030D-6E8A-4147-A177-3AD203B41FA5}">
                          <a16:colId xmlns:a16="http://schemas.microsoft.com/office/drawing/2014/main" val="1427680197"/>
                        </a:ext>
                      </a:extLst>
                    </a:gridCol>
                    <a:gridCol w="6163329">
                      <a:extLst>
                        <a:ext uri="{9D8B030D-6E8A-4147-A177-3AD203B41FA5}">
                          <a16:colId xmlns:a16="http://schemas.microsoft.com/office/drawing/2014/main" val="2752197433"/>
                        </a:ext>
                      </a:extLst>
                    </a:gridCol>
                  </a:tblGrid>
                  <a:tr h="488764">
                    <a:tc>
                      <a:txBody>
                        <a:bodyPr/>
                        <a:lstStyle/>
                        <a:p>
                          <a:pPr algn="ctr">
                            <a:spcAft>
                              <a:spcPts val="0"/>
                            </a:spcAft>
                          </a:pPr>
                          <a:r>
                            <a:rPr lang="en-US" sz="2400" b="1" kern="100" dirty="0">
                              <a:solidFill>
                                <a:schemeClr val="bg1"/>
                              </a:solidFill>
                              <a:effectLst/>
                              <a:latin typeface="+mn-ea"/>
                              <a:ea typeface="+mn-ea"/>
                            </a:rPr>
                            <a:t>P  Q</a:t>
                          </a:r>
                          <a:endParaRPr lang="zh-CN" sz="2400" b="1" kern="100" dirty="0">
                            <a:solidFill>
                              <a:schemeClr val="bg1"/>
                            </a:solidFill>
                            <a:effectLst/>
                            <a:latin typeface="+mn-ea"/>
                            <a:ea typeface="+mn-ea"/>
                            <a:cs typeface="黑体" panose="02010609060101010101" pitchFamily="49" charset="-122"/>
                          </a:endParaRPr>
                        </a:p>
                      </a:txBody>
                      <a:tcPr marL="17775" marR="17775" marT="0" marB="0">
                        <a:solidFill>
                          <a:schemeClr val="tx2"/>
                        </a:solidFill>
                      </a:tcPr>
                    </a:tc>
                    <a:tc>
                      <a:txBody>
                        <a:bodyPr/>
                        <a:lstStyle/>
                        <a:p>
                          <a:endParaRPr lang="zh-CN"/>
                        </a:p>
                      </a:txBody>
                      <a:tcPr marL="17775" marR="17775" marT="0" marB="0">
                        <a:blipFill>
                          <a:blip r:embed="rId6"/>
                          <a:stretch>
                            <a:fillRect l="-38817" t="-18750" r="-187431" b="-415000"/>
                          </a:stretch>
                        </a:blipFill>
                      </a:tcPr>
                    </a:tc>
                    <a:tc>
                      <a:txBody>
                        <a:bodyPr/>
                        <a:lstStyle/>
                        <a:p>
                          <a:endParaRPr lang="zh-CN"/>
                        </a:p>
                      </a:txBody>
                      <a:tcPr marL="17775" marR="17775" marT="0" marB="0">
                        <a:blipFill>
                          <a:blip r:embed="rId6"/>
                          <a:stretch>
                            <a:fillRect l="-74209" t="-18750" r="-198" b="-415000"/>
                          </a:stretch>
                        </a:blipFill>
                      </a:tcPr>
                    </a:tc>
                    <a:extLst>
                      <a:ext uri="{0D108BD9-81ED-4DB2-BD59-A6C34878D82A}">
                        <a16:rowId xmlns:a16="http://schemas.microsoft.com/office/drawing/2014/main" val="2142332084"/>
                      </a:ext>
                    </a:extLst>
                  </a:tr>
                  <a:tr h="488764">
                    <a:tc>
                      <a:txBody>
                        <a:bodyPr/>
                        <a:lstStyle/>
                        <a:p>
                          <a:pPr algn="ctr">
                            <a:spcAft>
                              <a:spcPts val="0"/>
                            </a:spcAft>
                          </a:pPr>
                          <a:r>
                            <a:rPr lang="en-US" sz="2400" b="1" kern="100">
                              <a:effectLst/>
                              <a:latin typeface="+mn-ea"/>
                              <a:ea typeface="+mn-ea"/>
                            </a:rPr>
                            <a:t>0  0</a:t>
                          </a:r>
                          <a:endParaRPr lang="zh-CN" sz="2400" b="1" kern="10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0    0 1     1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1     1    0 1     0 0     1       1   0  1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228425297"/>
                      </a:ext>
                    </a:extLst>
                  </a:tr>
                  <a:tr h="488764">
                    <a:tc>
                      <a:txBody>
                        <a:bodyPr/>
                        <a:lstStyle/>
                        <a:p>
                          <a:pPr algn="ctr">
                            <a:spcAft>
                              <a:spcPts val="0"/>
                            </a:spcAft>
                          </a:pPr>
                          <a:r>
                            <a:rPr lang="en-US" sz="2400" b="1" kern="100">
                              <a:effectLst/>
                              <a:latin typeface="+mn-ea"/>
                              <a:ea typeface="+mn-ea"/>
                            </a:rPr>
                            <a:t>0  1</a:t>
                          </a:r>
                          <a:endParaRPr lang="zh-CN" sz="2400" b="1" kern="10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1     1    0 0     0 0     1       1   0  0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2854642073"/>
                      </a:ext>
                    </a:extLst>
                  </a:tr>
                  <a:tr h="488764">
                    <a:tc>
                      <a:txBody>
                        <a:bodyPr/>
                        <a:lstStyle/>
                        <a:p>
                          <a:pPr algn="ctr">
                            <a:spcAft>
                              <a:spcPts val="0"/>
                            </a:spcAft>
                          </a:pPr>
                          <a:r>
                            <a:rPr lang="en-US" sz="2400" b="1" kern="100">
                              <a:effectLst/>
                              <a:latin typeface="+mn-ea"/>
                              <a:ea typeface="+mn-ea"/>
                            </a:rPr>
                            <a:t>1  0</a:t>
                          </a:r>
                          <a:endParaRPr lang="zh-CN" sz="2400" b="1" kern="10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1    0 0     1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0     1    1 1     1 1     0       1   1  1</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43678871"/>
                      </a:ext>
                    </a:extLst>
                  </a:tr>
                  <a:tr h="488764">
                    <a:tc>
                      <a:txBody>
                        <a:bodyPr/>
                        <a:lstStyle/>
                        <a:p>
                          <a:pPr algn="ctr">
                            <a:spcAft>
                              <a:spcPts val="0"/>
                            </a:spcAft>
                          </a:pPr>
                          <a:r>
                            <a:rPr lang="en-US" sz="2400" b="1" kern="100">
                              <a:effectLst/>
                              <a:latin typeface="+mn-ea"/>
                              <a:ea typeface="+mn-ea"/>
                            </a:rPr>
                            <a:t>1  1</a:t>
                          </a:r>
                          <a:endParaRPr lang="zh-CN" sz="2400" b="1" kern="10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1    0 0     1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1     1    0 0     0 0     1       1   0  0</a:t>
                          </a:r>
                          <a:endParaRPr lang="zh-CN" sz="2400" b="1" kern="100" dirty="0">
                            <a:effectLst/>
                            <a:latin typeface="+mn-ea"/>
                            <a:ea typeface="+mn-ea"/>
                            <a:cs typeface="黑体" panose="02010609060101010101" pitchFamily="49" charset="-122"/>
                          </a:endParaRPr>
                        </a:p>
                      </a:txBody>
                      <a:tcPr marL="17775" marR="17775" marT="0" marB="0"/>
                    </a:tc>
                    <a:extLst>
                      <a:ext uri="{0D108BD9-81ED-4DB2-BD59-A6C34878D82A}">
                        <a16:rowId xmlns:a16="http://schemas.microsoft.com/office/drawing/2014/main" val="97362397"/>
                      </a:ext>
                    </a:extLst>
                  </a:tr>
                </a:tbl>
              </a:graphicData>
            </a:graphic>
          </p:graphicFrame>
        </mc:Fallback>
      </mc:AlternateContent>
      <p:sp>
        <p:nvSpPr>
          <p:cNvPr id="3" name="矩形 2">
            <a:extLst>
              <a:ext uri="{FF2B5EF4-FFF2-40B4-BE49-F238E27FC236}">
                <a16:creationId xmlns:a16="http://schemas.microsoft.com/office/drawing/2014/main" id="{346D3DA0-C622-4540-947B-65367B7D828F}"/>
              </a:ext>
            </a:extLst>
          </p:cNvPr>
          <p:cNvSpPr/>
          <p:nvPr/>
        </p:nvSpPr>
        <p:spPr>
          <a:xfrm>
            <a:off x="4194726" y="4630718"/>
            <a:ext cx="380890" cy="1924421"/>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endParaRPr lang="zh-CN" altLang="en-US" sz="2399">
              <a:solidFill>
                <a:prstClr val="white"/>
              </a:solidFill>
              <a:latin typeface="Arial"/>
              <a:ea typeface="微软雅黑"/>
            </a:endParaRPr>
          </a:p>
        </p:txBody>
      </p:sp>
      <p:sp>
        <p:nvSpPr>
          <p:cNvPr id="11" name="矩形 10">
            <a:extLst>
              <a:ext uri="{FF2B5EF4-FFF2-40B4-BE49-F238E27FC236}">
                <a16:creationId xmlns:a16="http://schemas.microsoft.com/office/drawing/2014/main" id="{2197E497-AF26-47B2-9163-6EABD1E098AC}"/>
              </a:ext>
            </a:extLst>
          </p:cNvPr>
          <p:cNvSpPr/>
          <p:nvPr/>
        </p:nvSpPr>
        <p:spPr>
          <a:xfrm>
            <a:off x="9736985" y="4617006"/>
            <a:ext cx="380890" cy="1924421"/>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endParaRPr lang="zh-CN" altLang="en-US" sz="2399">
              <a:solidFill>
                <a:prstClr val="white"/>
              </a:solidFill>
              <a:latin typeface="Arial"/>
              <a:ea typeface="微软雅黑"/>
            </a:endParaRPr>
          </a:p>
        </p:txBody>
      </p:sp>
      <p:sp>
        <p:nvSpPr>
          <p:cNvPr id="9" name="矩形 8">
            <a:extLst>
              <a:ext uri="{FF2B5EF4-FFF2-40B4-BE49-F238E27FC236}">
                <a16:creationId xmlns:a16="http://schemas.microsoft.com/office/drawing/2014/main" id="{D0ABCD77-3D87-40D8-B4EA-2445DE80622D}"/>
              </a:ext>
            </a:extLst>
          </p:cNvPr>
          <p:cNvSpPr/>
          <p:nvPr/>
        </p:nvSpPr>
        <p:spPr>
          <a:xfrm>
            <a:off x="5260782" y="4129242"/>
            <a:ext cx="6241303" cy="24258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a:solidFill>
                <a:prstClr val="white"/>
              </a:solidFill>
              <a:latin typeface="Arial"/>
              <a:ea typeface="微软雅黑"/>
            </a:endParaRPr>
          </a:p>
        </p:txBody>
      </p:sp>
      <p:sp>
        <p:nvSpPr>
          <p:cNvPr id="14" name="矩形 13">
            <a:extLst>
              <a:ext uri="{FF2B5EF4-FFF2-40B4-BE49-F238E27FC236}">
                <a16:creationId xmlns:a16="http://schemas.microsoft.com/office/drawing/2014/main" id="{98E22FE6-092B-460C-B9FC-D792FB13B58B}"/>
              </a:ext>
            </a:extLst>
          </p:cNvPr>
          <p:cNvSpPr/>
          <p:nvPr/>
        </p:nvSpPr>
        <p:spPr>
          <a:xfrm>
            <a:off x="6938501" y="3166844"/>
            <a:ext cx="5042136" cy="575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a:solidFill>
                <a:prstClr val="white"/>
              </a:solidFill>
              <a:latin typeface="Arial"/>
              <a:ea typeface="微软雅黑"/>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517"/>
                                        </p:tgtEl>
                                        <p:attrNameLst>
                                          <p:attrName>style.visibility</p:attrName>
                                        </p:attrNameLst>
                                      </p:cBhvr>
                                      <p:to>
                                        <p:strVal val="visible"/>
                                      </p:to>
                                    </p:set>
                                    <p:anim calcmode="lin" valueType="num">
                                      <p:cBhvr additive="base">
                                        <p:cTn id="7" dur="500" fill="hold"/>
                                        <p:tgtEl>
                                          <p:spTgt spid="64517"/>
                                        </p:tgtEl>
                                        <p:attrNameLst>
                                          <p:attrName>ppt_x</p:attrName>
                                        </p:attrNameLst>
                                      </p:cBhvr>
                                      <p:tavLst>
                                        <p:tav tm="0">
                                          <p:val>
                                            <p:strVal val="#ppt_x"/>
                                          </p:val>
                                        </p:tav>
                                        <p:tav tm="100000">
                                          <p:val>
                                            <p:strVal val="#ppt_x"/>
                                          </p:val>
                                        </p:tav>
                                      </p:tavLst>
                                    </p:anim>
                                    <p:anim calcmode="lin" valueType="num">
                                      <p:cBhvr additive="base">
                                        <p:cTn id="8" dur="500" fill="hold"/>
                                        <p:tgtEl>
                                          <p:spTgt spid="645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1" presetClass="exit" presetSubtype="1" fill="hold" grpId="1" nodeType="clickEffect">
                                  <p:stCondLst>
                                    <p:cond delay="0"/>
                                  </p:stCondLst>
                                  <p:childTnLst>
                                    <p:animEffect transition="out" filter="wheel(1)">
                                      <p:cBhvr>
                                        <p:cTn id="31" dur="2000"/>
                                        <p:tgtEl>
                                          <p:spTgt spid="9"/>
                                        </p:tgtEl>
                                      </p:cBhvr>
                                    </p:animEffect>
                                    <p:set>
                                      <p:cBhvr>
                                        <p:cTn id="32" dur="1" fill="hold">
                                          <p:stCondLst>
                                            <p:cond delay="1999"/>
                                          </p:stCondLst>
                                        </p:cTn>
                                        <p:tgtEl>
                                          <p:spTgt spid="9"/>
                                        </p:tgtEl>
                                        <p:attrNameLst>
                                          <p:attrName>style.visibility</p:attrName>
                                        </p:attrNameLst>
                                      </p:cBhvr>
                                      <p:to>
                                        <p:strVal val="hidden"/>
                                      </p:to>
                                    </p:set>
                                  </p:childTnLst>
                                </p:cTn>
                              </p:par>
                              <p:par>
                                <p:cTn id="33" presetID="42"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1" presetClass="exit" presetSubtype="1" fill="hold" grpId="1" nodeType="clickEffect">
                                  <p:stCondLst>
                                    <p:cond delay="0"/>
                                  </p:stCondLst>
                                  <p:childTnLst>
                                    <p:animEffect transition="out" filter="wheel(1)">
                                      <p:cBhvr>
                                        <p:cTn id="41" dur="2000"/>
                                        <p:tgtEl>
                                          <p:spTgt spid="14"/>
                                        </p:tgtEl>
                                      </p:cBhvr>
                                    </p:animEffect>
                                    <p:set>
                                      <p:cBhvr>
                                        <p:cTn id="42" dur="1" fill="hold">
                                          <p:stCondLst>
                                            <p:cond delay="1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p:bldP spid="3" grpId="0" animBg="1"/>
      <p:bldP spid="11" grpId="0" animBg="1"/>
      <p:bldP spid="9" grpId="0" animBg="1"/>
      <p:bldP spid="9" grpId="1" animBg="1"/>
      <p:bldP spid="14" grpId="0" animBg="1"/>
      <p:bldP spid="14" grpId="1"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1" name="Rectangle 2">
            <a:extLst>
              <a:ext uri="{FF2B5EF4-FFF2-40B4-BE49-F238E27FC236}">
                <a16:creationId xmlns:a16="http://schemas.microsoft.com/office/drawing/2014/main" id="{9F816938-1D76-456E-97AE-AED73F04D26B}"/>
              </a:ext>
            </a:extLst>
          </p:cNvPr>
          <p:cNvSpPr>
            <a:spLocks noGrp="1" noChangeArrowheads="1"/>
          </p:cNvSpPr>
          <p:nvPr>
            <p:ph type="body" idx="4294967295"/>
          </p:nvPr>
        </p:nvSpPr>
        <p:spPr>
          <a:xfrm>
            <a:off x="309651" y="921489"/>
            <a:ext cx="11655228" cy="3574797"/>
          </a:xfrm>
          <a:noFill/>
        </p:spPr>
        <p:txBody>
          <a:bodyPr/>
          <a:lstStyle/>
          <a:p>
            <a:pPr marL="0" indent="0">
              <a:buNone/>
            </a:pPr>
            <a:r>
              <a:rPr lang="zh-CN" altLang="en-US" noProof="1">
                <a:solidFill>
                  <a:srgbClr val="C00000"/>
                </a:solidFill>
              </a:rPr>
              <a:t>定理</a:t>
            </a:r>
            <a:r>
              <a:rPr lang="en-US" altLang="zh-CN" noProof="1">
                <a:solidFill>
                  <a:srgbClr val="C00000"/>
                </a:solidFill>
              </a:rPr>
              <a:t>2.2</a:t>
            </a:r>
            <a:r>
              <a:rPr lang="zh-CN" altLang="en-US" noProof="1">
                <a:solidFill>
                  <a:srgbClr val="C00000"/>
                </a:solidFill>
              </a:rPr>
              <a:t>（代入定理）</a:t>
            </a:r>
            <a:r>
              <a:rPr lang="en-US" altLang="zh-CN" noProof="1">
                <a:solidFill>
                  <a:srgbClr val="C00000"/>
                </a:solidFill>
              </a:rPr>
              <a:t> </a:t>
            </a:r>
            <a:r>
              <a:rPr lang="zh-CN" altLang="en-US" noProof="1"/>
              <a:t>设</a:t>
            </a:r>
            <a:r>
              <a:rPr lang="en-US" altLang="en-US" noProof="1"/>
              <a:t>G</a:t>
            </a:r>
            <a:r>
              <a:rPr lang="en-US" altLang="zh-CN" dirty="0"/>
              <a:t>(</a:t>
            </a:r>
            <a:r>
              <a:rPr lang="en-US" altLang="en-US" noProof="1"/>
              <a:t>P</a:t>
            </a:r>
            <a:r>
              <a:rPr lang="en-US" altLang="en-US" baseline="-25000" noProof="1"/>
              <a:t>1</a:t>
            </a:r>
            <a:r>
              <a:rPr lang="en-US" altLang="zh-CN" dirty="0"/>
              <a:t>,</a:t>
            </a:r>
            <a:r>
              <a:rPr lang="en-US" altLang="en-US" noProof="1"/>
              <a:t>P</a:t>
            </a:r>
            <a:r>
              <a:rPr lang="en-US" altLang="en-US" baseline="-25000" noProof="1"/>
              <a:t>2</a:t>
            </a:r>
            <a:r>
              <a:rPr lang="en-US" altLang="zh-CN" dirty="0"/>
              <a:t>,</a:t>
            </a:r>
            <a:r>
              <a:rPr lang="en-US" altLang="zh-CN" dirty="0">
                <a:latin typeface="宋体" panose="02010600030101010101" pitchFamily="2" charset="-122"/>
              </a:rPr>
              <a:t>…</a:t>
            </a:r>
            <a:r>
              <a:rPr lang="en-US" altLang="zh-CN" dirty="0"/>
              <a:t>,</a:t>
            </a:r>
            <a:r>
              <a:rPr lang="en-US" altLang="en-US" noProof="1"/>
              <a:t>P</a:t>
            </a:r>
            <a:r>
              <a:rPr lang="en-US" altLang="en-US" baseline="-25000" noProof="1"/>
              <a:t>n</a:t>
            </a:r>
            <a:r>
              <a:rPr lang="en-US" altLang="zh-CN" dirty="0"/>
              <a:t>)</a:t>
            </a:r>
            <a:r>
              <a:rPr lang="zh-CN" altLang="en-US" noProof="1"/>
              <a:t>是一个命题公式，</a:t>
            </a:r>
            <a:r>
              <a:rPr lang="en-US" altLang="en-US" noProof="1"/>
              <a:t>G</a:t>
            </a:r>
            <a:r>
              <a:rPr lang="en-US" altLang="en-US" baseline="-25000" noProof="1"/>
              <a:t>1</a:t>
            </a:r>
            <a:r>
              <a:rPr lang="en-US" altLang="en-US" noProof="1"/>
              <a:t>(P</a:t>
            </a:r>
            <a:r>
              <a:rPr lang="en-US" altLang="en-US" baseline="-25000" noProof="1"/>
              <a:t>1</a:t>
            </a:r>
            <a:r>
              <a:rPr lang="en-US" altLang="zh-CN" dirty="0"/>
              <a:t>,</a:t>
            </a:r>
            <a:r>
              <a:rPr lang="en-US" altLang="en-US" noProof="1"/>
              <a:t>P</a:t>
            </a:r>
            <a:r>
              <a:rPr lang="en-US" altLang="en-US" baseline="-25000" noProof="1"/>
              <a:t>2</a:t>
            </a:r>
            <a:r>
              <a:rPr lang="en-US" altLang="zh-CN" dirty="0"/>
              <a:t>,</a:t>
            </a:r>
            <a:r>
              <a:rPr lang="en-US" altLang="zh-CN" dirty="0">
                <a:latin typeface="宋体" panose="02010600030101010101" pitchFamily="2" charset="-122"/>
              </a:rPr>
              <a:t>…</a:t>
            </a:r>
            <a:r>
              <a:rPr lang="en-US" altLang="zh-CN" dirty="0"/>
              <a:t>,</a:t>
            </a:r>
            <a:r>
              <a:rPr lang="en-US" altLang="en-US" noProof="1"/>
              <a:t>P</a:t>
            </a:r>
            <a:r>
              <a:rPr lang="en-US" altLang="en-US" baseline="-25000" noProof="1"/>
              <a:t>n</a:t>
            </a:r>
            <a:r>
              <a:rPr lang="en-US" altLang="en-US" noProof="1"/>
              <a:t>)、G</a:t>
            </a:r>
            <a:r>
              <a:rPr lang="en-US" altLang="en-US" baseline="-25000" noProof="1"/>
              <a:t>2</a:t>
            </a:r>
            <a:r>
              <a:rPr lang="en-US" altLang="en-US" noProof="1"/>
              <a:t>(P</a:t>
            </a:r>
            <a:r>
              <a:rPr lang="en-US" altLang="en-US" baseline="-25000" noProof="1"/>
              <a:t>1</a:t>
            </a:r>
            <a:r>
              <a:rPr lang="en-US" altLang="zh-CN" dirty="0"/>
              <a:t>,</a:t>
            </a:r>
            <a:r>
              <a:rPr lang="en-US" altLang="en-US" noProof="1"/>
              <a:t>P</a:t>
            </a:r>
            <a:r>
              <a:rPr lang="en-US" altLang="en-US" baseline="-25000" noProof="1"/>
              <a:t>2</a:t>
            </a:r>
            <a:r>
              <a:rPr lang="en-US" altLang="zh-CN" dirty="0"/>
              <a:t>,</a:t>
            </a:r>
            <a:r>
              <a:rPr lang="en-US" altLang="zh-CN" dirty="0">
                <a:latin typeface="宋体" panose="02010600030101010101" pitchFamily="2" charset="-122"/>
              </a:rPr>
              <a:t>…</a:t>
            </a:r>
            <a:r>
              <a:rPr lang="en-US" altLang="zh-CN" dirty="0"/>
              <a:t>,</a:t>
            </a:r>
            <a:r>
              <a:rPr lang="en-US" altLang="en-US" noProof="1"/>
              <a:t>P</a:t>
            </a:r>
            <a:r>
              <a:rPr lang="en-US" altLang="en-US" baseline="-25000" noProof="1"/>
              <a:t>n</a:t>
            </a:r>
            <a:r>
              <a:rPr lang="en-US" altLang="en-US" noProof="1"/>
              <a:t>)、...、G</a:t>
            </a:r>
            <a:r>
              <a:rPr lang="en-US" altLang="en-US" baseline="-25000" noProof="1"/>
              <a:t>n</a:t>
            </a:r>
            <a:r>
              <a:rPr lang="en-US" altLang="en-US" noProof="1"/>
              <a:t>(P</a:t>
            </a:r>
            <a:r>
              <a:rPr lang="en-US" altLang="en-US" baseline="-25000" noProof="1"/>
              <a:t>1</a:t>
            </a:r>
            <a:r>
              <a:rPr lang="en-US" altLang="zh-CN" dirty="0"/>
              <a:t>,</a:t>
            </a:r>
            <a:r>
              <a:rPr lang="en-US" altLang="en-US" noProof="1"/>
              <a:t>P</a:t>
            </a:r>
            <a:r>
              <a:rPr lang="en-US" altLang="en-US" baseline="-25000" noProof="1"/>
              <a:t>2</a:t>
            </a:r>
            <a:r>
              <a:rPr lang="en-US" altLang="zh-CN" dirty="0"/>
              <a:t>,</a:t>
            </a:r>
            <a:r>
              <a:rPr lang="en-US" altLang="zh-CN" dirty="0">
                <a:latin typeface="宋体" panose="02010600030101010101" pitchFamily="2" charset="-122"/>
              </a:rPr>
              <a:t>…</a:t>
            </a:r>
            <a:r>
              <a:rPr lang="en-US" altLang="zh-CN" dirty="0"/>
              <a:t>,</a:t>
            </a:r>
            <a:r>
              <a:rPr lang="en-US" altLang="en-US" noProof="1"/>
              <a:t>P</a:t>
            </a:r>
            <a:r>
              <a:rPr lang="en-US" altLang="en-US" baseline="-25000" noProof="1"/>
              <a:t>n</a:t>
            </a:r>
            <a:r>
              <a:rPr lang="en-US" altLang="en-US" noProof="1"/>
              <a:t>)</a:t>
            </a:r>
            <a:r>
              <a:rPr lang="zh-CN" altLang="en-US" noProof="1"/>
              <a:t>是任意命题公式</a:t>
            </a:r>
            <a:r>
              <a:rPr lang="zh-CN" altLang="zh-CN" dirty="0"/>
              <a:t>，其中</a:t>
            </a:r>
            <a:r>
              <a:rPr lang="en-US" altLang="zh-CN" dirty="0"/>
              <a:t>P</a:t>
            </a:r>
            <a:r>
              <a:rPr lang="en-US" altLang="zh-CN" baseline="-25000" dirty="0"/>
              <a:t>1</a:t>
            </a:r>
            <a:r>
              <a:rPr lang="zh-CN" altLang="zh-CN" dirty="0"/>
              <a:t>，</a:t>
            </a:r>
            <a:r>
              <a:rPr lang="en-US" altLang="zh-CN" dirty="0"/>
              <a:t>P</a:t>
            </a:r>
            <a:r>
              <a:rPr lang="en-US" altLang="zh-CN" baseline="-25000" dirty="0"/>
              <a:t>2</a:t>
            </a:r>
            <a:r>
              <a:rPr lang="zh-CN" altLang="zh-CN" dirty="0"/>
              <a:t>，</a:t>
            </a:r>
            <a:r>
              <a:rPr lang="en-US" altLang="zh-CN" dirty="0"/>
              <a:t>…</a:t>
            </a:r>
            <a:r>
              <a:rPr lang="zh-CN" altLang="zh-CN" dirty="0"/>
              <a:t>，</a:t>
            </a:r>
            <a:r>
              <a:rPr lang="en-US" altLang="zh-CN" dirty="0" err="1"/>
              <a:t>P</a:t>
            </a:r>
            <a:r>
              <a:rPr lang="en-US" altLang="zh-CN" baseline="-25000" dirty="0" err="1"/>
              <a:t>n</a:t>
            </a:r>
            <a:r>
              <a:rPr lang="zh-CN" altLang="zh-CN" dirty="0"/>
              <a:t>是命题变元。</a:t>
            </a:r>
            <a:r>
              <a:rPr lang="zh-CN" altLang="zh-CN" dirty="0">
                <a:solidFill>
                  <a:srgbClr val="3333FF"/>
                </a:solidFill>
              </a:rPr>
              <a:t>若</a:t>
            </a:r>
            <a:r>
              <a:rPr lang="en-US" altLang="zh-CN" dirty="0">
                <a:solidFill>
                  <a:srgbClr val="3333FF"/>
                </a:solidFill>
              </a:rPr>
              <a:t>G</a:t>
            </a:r>
            <a:r>
              <a:rPr lang="zh-CN" altLang="zh-CN" dirty="0">
                <a:solidFill>
                  <a:srgbClr val="3333FF"/>
                </a:solidFill>
              </a:rPr>
              <a:t>是永真公式或永假公式</a:t>
            </a:r>
            <a:r>
              <a:rPr lang="zh-CN" altLang="zh-CN" dirty="0"/>
              <a:t>，则用</a:t>
            </a:r>
            <a:r>
              <a:rPr lang="en-US" altLang="zh-CN" dirty="0"/>
              <a:t>G</a:t>
            </a:r>
            <a:r>
              <a:rPr lang="en-US" altLang="zh-CN" baseline="-25000" dirty="0"/>
              <a:t>1</a:t>
            </a:r>
            <a:r>
              <a:rPr lang="zh-CN" altLang="zh-CN" dirty="0"/>
              <a:t>，</a:t>
            </a:r>
            <a:r>
              <a:rPr lang="en-US" altLang="zh-CN" dirty="0"/>
              <a:t>G</a:t>
            </a:r>
            <a:r>
              <a:rPr lang="en-US" altLang="zh-CN" baseline="-25000" dirty="0"/>
              <a:t>2</a:t>
            </a:r>
            <a:r>
              <a:rPr lang="zh-CN" altLang="zh-CN" dirty="0"/>
              <a:t>，</a:t>
            </a:r>
            <a:r>
              <a:rPr lang="en-US" altLang="zh-CN" dirty="0"/>
              <a:t>…</a:t>
            </a:r>
            <a:r>
              <a:rPr lang="zh-CN" altLang="zh-CN" dirty="0"/>
              <a:t>，</a:t>
            </a:r>
            <a:r>
              <a:rPr lang="en-US" altLang="zh-CN" dirty="0" err="1"/>
              <a:t>G</a:t>
            </a:r>
            <a:r>
              <a:rPr lang="en-US" altLang="zh-CN" baseline="-25000" dirty="0" err="1"/>
              <a:t>n</a:t>
            </a:r>
            <a:r>
              <a:rPr lang="zh-CN" altLang="zh-CN" dirty="0"/>
              <a:t>分别取代</a:t>
            </a:r>
            <a:r>
              <a:rPr lang="en-US" altLang="zh-CN" dirty="0"/>
              <a:t>P</a:t>
            </a:r>
            <a:r>
              <a:rPr lang="en-US" altLang="zh-CN" baseline="-25000" dirty="0"/>
              <a:t>1</a:t>
            </a:r>
            <a:r>
              <a:rPr lang="zh-CN" altLang="zh-CN" dirty="0"/>
              <a:t>，</a:t>
            </a:r>
            <a:r>
              <a:rPr lang="en-US" altLang="zh-CN" dirty="0"/>
              <a:t>P</a:t>
            </a:r>
            <a:r>
              <a:rPr lang="en-US" altLang="zh-CN" baseline="-25000" dirty="0"/>
              <a:t>2</a:t>
            </a:r>
            <a:r>
              <a:rPr lang="zh-CN" altLang="zh-CN" dirty="0"/>
              <a:t>，</a:t>
            </a:r>
            <a:r>
              <a:rPr lang="en-US" altLang="zh-CN" dirty="0"/>
              <a:t>…</a:t>
            </a:r>
            <a:r>
              <a:rPr lang="zh-CN" altLang="zh-CN" dirty="0"/>
              <a:t>，</a:t>
            </a:r>
            <a:r>
              <a:rPr lang="en-US" altLang="zh-CN" dirty="0" err="1"/>
              <a:t>P</a:t>
            </a:r>
            <a:r>
              <a:rPr lang="en-US" altLang="zh-CN" baseline="-25000" dirty="0" err="1"/>
              <a:t>n</a:t>
            </a:r>
            <a:r>
              <a:rPr lang="zh-CN" altLang="zh-CN" dirty="0"/>
              <a:t>后得到的新命题公式：</a:t>
            </a:r>
          </a:p>
          <a:p>
            <a:pPr marL="0" indent="0" algn="ctr">
              <a:buNone/>
            </a:pPr>
            <a:r>
              <a:rPr lang="en-US" altLang="en-US" noProof="1">
                <a:solidFill>
                  <a:srgbClr val="FF0000"/>
                </a:solidFill>
              </a:rPr>
              <a:t>G(G</a:t>
            </a:r>
            <a:r>
              <a:rPr lang="en-US" altLang="en-US" baseline="-25000" noProof="1">
                <a:solidFill>
                  <a:srgbClr val="FF0000"/>
                </a:solidFill>
              </a:rPr>
              <a:t>1</a:t>
            </a:r>
            <a:r>
              <a:rPr lang="en-US" altLang="zh-CN" dirty="0">
                <a:solidFill>
                  <a:srgbClr val="FF0000"/>
                </a:solidFill>
              </a:rPr>
              <a:t>,</a:t>
            </a:r>
            <a:r>
              <a:rPr lang="en-US" altLang="en-US" noProof="1">
                <a:solidFill>
                  <a:srgbClr val="FF0000"/>
                </a:solidFill>
              </a:rPr>
              <a:t>G</a:t>
            </a:r>
            <a:r>
              <a:rPr lang="en-US" altLang="en-US" baseline="-25000" noProof="1">
                <a:solidFill>
                  <a:srgbClr val="FF0000"/>
                </a:solidFill>
              </a:rPr>
              <a:t>2</a:t>
            </a:r>
            <a:r>
              <a:rPr lang="en-US" altLang="zh-CN" dirty="0">
                <a:solidFill>
                  <a:srgbClr val="FF0000"/>
                </a:solidFill>
              </a:rPr>
              <a:t>,</a:t>
            </a:r>
            <a:r>
              <a:rPr lang="en-US" altLang="zh-CN" dirty="0">
                <a:solidFill>
                  <a:srgbClr val="FF0000"/>
                </a:solidFill>
                <a:latin typeface="宋体" panose="02010600030101010101" pitchFamily="2" charset="-122"/>
              </a:rPr>
              <a:t>…</a:t>
            </a:r>
            <a:r>
              <a:rPr lang="en-US" altLang="zh-CN" dirty="0">
                <a:solidFill>
                  <a:srgbClr val="FF0000"/>
                </a:solidFill>
              </a:rPr>
              <a:t>,</a:t>
            </a:r>
            <a:r>
              <a:rPr lang="en-US" altLang="en-US" noProof="1">
                <a:solidFill>
                  <a:srgbClr val="FF0000"/>
                </a:solidFill>
              </a:rPr>
              <a:t>G</a:t>
            </a:r>
            <a:r>
              <a:rPr lang="en-US" altLang="en-US" baseline="-25000" noProof="1">
                <a:solidFill>
                  <a:srgbClr val="FF0000"/>
                </a:solidFill>
              </a:rPr>
              <a:t>n</a:t>
            </a:r>
            <a:r>
              <a:rPr lang="en-US" altLang="en-US" noProof="1">
                <a:solidFill>
                  <a:srgbClr val="FF0000"/>
                </a:solidFill>
              </a:rPr>
              <a:t>)＝G</a:t>
            </a:r>
            <a:r>
              <a:rPr lang="en-US" altLang="zh-CN" dirty="0">
                <a:solidFill>
                  <a:srgbClr val="FF0000"/>
                </a:solidFill>
                <a:latin typeface="宋体" panose="02010600030101010101" pitchFamily="2" charset="-122"/>
              </a:rPr>
              <a:t>’</a:t>
            </a:r>
            <a:r>
              <a:rPr lang="en-US" altLang="en-US" noProof="1">
                <a:solidFill>
                  <a:srgbClr val="FF0000"/>
                </a:solidFill>
              </a:rPr>
              <a:t>(P</a:t>
            </a:r>
            <a:r>
              <a:rPr lang="en-US" altLang="en-US" baseline="-25000" noProof="1">
                <a:solidFill>
                  <a:srgbClr val="FF0000"/>
                </a:solidFill>
              </a:rPr>
              <a:t>1</a:t>
            </a:r>
            <a:r>
              <a:rPr lang="en-US" altLang="zh-CN" dirty="0">
                <a:solidFill>
                  <a:srgbClr val="FF0000"/>
                </a:solidFill>
              </a:rPr>
              <a:t>,</a:t>
            </a:r>
            <a:r>
              <a:rPr lang="en-US" altLang="en-US" noProof="1">
                <a:solidFill>
                  <a:srgbClr val="FF0000"/>
                </a:solidFill>
              </a:rPr>
              <a:t>P</a:t>
            </a:r>
            <a:r>
              <a:rPr lang="en-US" altLang="en-US" baseline="-25000" noProof="1">
                <a:solidFill>
                  <a:srgbClr val="FF0000"/>
                </a:solidFill>
              </a:rPr>
              <a:t>2</a:t>
            </a:r>
            <a:r>
              <a:rPr lang="en-US" altLang="zh-CN" dirty="0">
                <a:solidFill>
                  <a:srgbClr val="FF0000"/>
                </a:solidFill>
              </a:rPr>
              <a:t>,</a:t>
            </a:r>
            <a:r>
              <a:rPr lang="en-US" altLang="zh-CN" dirty="0">
                <a:solidFill>
                  <a:srgbClr val="FF0000"/>
                </a:solidFill>
                <a:latin typeface="宋体" panose="02010600030101010101" pitchFamily="2" charset="-122"/>
              </a:rPr>
              <a:t>…</a:t>
            </a:r>
            <a:r>
              <a:rPr lang="en-US" altLang="zh-CN" dirty="0">
                <a:solidFill>
                  <a:srgbClr val="FF0000"/>
                </a:solidFill>
              </a:rPr>
              <a:t>,</a:t>
            </a:r>
            <a:r>
              <a:rPr lang="en-US" altLang="en-US" noProof="1">
                <a:solidFill>
                  <a:srgbClr val="FF0000"/>
                </a:solidFill>
              </a:rPr>
              <a:t>P</a:t>
            </a:r>
            <a:r>
              <a:rPr lang="en-US" altLang="en-US" baseline="-25000" noProof="1">
                <a:solidFill>
                  <a:srgbClr val="FF0000"/>
                </a:solidFill>
              </a:rPr>
              <a:t>n</a:t>
            </a:r>
            <a:r>
              <a:rPr lang="en-US" altLang="en-US" noProof="1">
                <a:solidFill>
                  <a:srgbClr val="FF0000"/>
                </a:solidFill>
              </a:rPr>
              <a:t>)</a:t>
            </a:r>
            <a:endParaRPr lang="en-US" altLang="zh-CN" dirty="0">
              <a:solidFill>
                <a:srgbClr val="FF0000"/>
              </a:solidFill>
            </a:endParaRPr>
          </a:p>
          <a:p>
            <a:pPr marL="0" indent="0">
              <a:buNone/>
            </a:pPr>
            <a:r>
              <a:rPr lang="zh-CN" altLang="zh-CN" dirty="0">
                <a:solidFill>
                  <a:srgbClr val="3333FF"/>
                </a:solidFill>
              </a:rPr>
              <a:t>也是一个永真公式或永假公式。</a:t>
            </a:r>
            <a:endParaRPr lang="zh-CN" altLang="en-US" dirty="0">
              <a:solidFill>
                <a:srgbClr val="3333FF"/>
              </a:solidFill>
            </a:endParaRPr>
          </a:p>
        </p:txBody>
      </p:sp>
      <p:sp>
        <p:nvSpPr>
          <p:cNvPr id="5" name="Rectangle 3">
            <a:extLst>
              <a:ext uri="{FF2B5EF4-FFF2-40B4-BE49-F238E27FC236}">
                <a16:creationId xmlns:a16="http://schemas.microsoft.com/office/drawing/2014/main" id="{397EA1FC-A429-4BDC-8DB9-FBA9F3A80545}"/>
              </a:ext>
            </a:extLst>
          </p:cNvPr>
          <p:cNvSpPr txBox="1">
            <a:spLocks noChangeArrowheads="1"/>
          </p:cNvSpPr>
          <p:nvPr/>
        </p:nvSpPr>
        <p:spPr>
          <a:xfrm>
            <a:off x="822903" y="240346"/>
            <a:ext cx="8064034" cy="634963"/>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sz="2199" dirty="0">
                <a:solidFill>
                  <a:prstClr val="white"/>
                </a:solidFill>
                <a:latin typeface="微软雅黑"/>
                <a:ea typeface="微软雅黑"/>
              </a:rPr>
              <a:t>定理</a:t>
            </a:r>
            <a:r>
              <a:rPr lang="en-US" altLang="zh-CN" sz="2199" dirty="0">
                <a:solidFill>
                  <a:prstClr val="white"/>
                </a:solidFill>
                <a:latin typeface="微软雅黑"/>
                <a:ea typeface="微软雅黑"/>
              </a:rPr>
              <a:t>2.2</a:t>
            </a:r>
            <a:r>
              <a:rPr lang="zh-CN" altLang="en-US" sz="2199" dirty="0">
                <a:solidFill>
                  <a:prstClr val="white"/>
                </a:solidFill>
                <a:latin typeface="微软雅黑"/>
                <a:ea typeface="微软雅黑"/>
              </a:rPr>
              <a:t>和定理</a:t>
            </a:r>
            <a:r>
              <a:rPr lang="en-US" altLang="zh-CN" sz="2199" dirty="0">
                <a:solidFill>
                  <a:prstClr val="white"/>
                </a:solidFill>
                <a:latin typeface="微软雅黑"/>
                <a:ea typeface="微软雅黑"/>
              </a:rPr>
              <a:t>2.3</a:t>
            </a:r>
            <a:endParaRPr lang="zh-CN" altLang="en-US" sz="2199" dirty="0">
              <a:solidFill>
                <a:prstClr val="white"/>
              </a:solidFill>
              <a:latin typeface="微软雅黑"/>
              <a:ea typeface="微软雅黑"/>
            </a:endParaRPr>
          </a:p>
        </p:txBody>
      </p:sp>
      <p:sp>
        <p:nvSpPr>
          <p:cNvPr id="6" name="Rectangle 3">
            <a:extLst>
              <a:ext uri="{FF2B5EF4-FFF2-40B4-BE49-F238E27FC236}">
                <a16:creationId xmlns:a16="http://schemas.microsoft.com/office/drawing/2014/main" id="{DDBB911B-46B4-4880-A540-8A468B062992}"/>
              </a:ext>
            </a:extLst>
          </p:cNvPr>
          <p:cNvSpPr txBox="1">
            <a:spLocks noChangeArrowheads="1"/>
          </p:cNvSpPr>
          <p:nvPr/>
        </p:nvSpPr>
        <p:spPr>
          <a:xfrm>
            <a:off x="330748" y="4474674"/>
            <a:ext cx="10969627" cy="1630268"/>
          </a:xfrm>
          <a:prstGeom prst="rect">
            <a:avLst/>
          </a:prstGeom>
        </p:spPr>
        <p:txBody>
          <a:bodyPr vert="horz" lIns="121882" tIns="60940" rIns="121882" bIns="60940" rtlCol="0">
            <a:normAutofit lnSpcReduction="10000"/>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defTabSz="1219261">
              <a:buNone/>
            </a:pPr>
            <a:r>
              <a:rPr lang="zh-CN" altLang="zh-CN" sz="2399" dirty="0">
                <a:solidFill>
                  <a:srgbClr val="C00000"/>
                </a:solidFill>
                <a:latin typeface="微软雅黑"/>
                <a:ea typeface="微软雅黑"/>
              </a:rPr>
              <a:t>定理</a:t>
            </a:r>
            <a:r>
              <a:rPr lang="en-US" altLang="zh-CN" sz="2399" dirty="0">
                <a:solidFill>
                  <a:srgbClr val="C00000"/>
                </a:solidFill>
                <a:latin typeface="微软雅黑"/>
                <a:ea typeface="微软雅黑"/>
              </a:rPr>
              <a:t>2.3(</a:t>
            </a:r>
            <a:r>
              <a:rPr lang="zh-CN" altLang="zh-CN" sz="2399" dirty="0">
                <a:solidFill>
                  <a:srgbClr val="C00000"/>
                </a:solidFill>
                <a:latin typeface="微软雅黑"/>
                <a:ea typeface="微软雅黑"/>
              </a:rPr>
              <a:t>替换定理</a:t>
            </a:r>
            <a:r>
              <a:rPr lang="en-US" altLang="zh-CN" sz="2399" dirty="0">
                <a:solidFill>
                  <a:srgbClr val="C00000"/>
                </a:solidFill>
                <a:latin typeface="微软雅黑"/>
                <a:ea typeface="微软雅黑"/>
              </a:rPr>
              <a:t>)  </a:t>
            </a:r>
            <a:r>
              <a:rPr lang="zh-CN" altLang="en-US" sz="2399" noProof="1">
                <a:solidFill>
                  <a:prstClr val="black"/>
                </a:solidFill>
                <a:latin typeface="微软雅黑"/>
                <a:ea typeface="微软雅黑"/>
              </a:rPr>
              <a:t>设</a:t>
            </a:r>
            <a:r>
              <a:rPr lang="en-US" altLang="en-US" sz="2399" noProof="1">
                <a:solidFill>
                  <a:prstClr val="black"/>
                </a:solidFill>
                <a:latin typeface="微软雅黑"/>
                <a:ea typeface="微软雅黑"/>
              </a:rPr>
              <a:t>G</a:t>
            </a:r>
            <a:r>
              <a:rPr lang="en-US" altLang="en-US" sz="2399" baseline="-25000" noProof="1">
                <a:solidFill>
                  <a:prstClr val="black"/>
                </a:solidFill>
                <a:latin typeface="微软雅黑"/>
                <a:ea typeface="微软雅黑"/>
              </a:rPr>
              <a:t>1</a:t>
            </a:r>
            <a:r>
              <a:rPr lang="zh-CN" altLang="en-US" sz="2399" noProof="1">
                <a:solidFill>
                  <a:prstClr val="black"/>
                </a:solidFill>
                <a:latin typeface="微软雅黑"/>
                <a:ea typeface="微软雅黑"/>
              </a:rPr>
              <a:t>是</a:t>
            </a:r>
            <a:r>
              <a:rPr lang="en-US" altLang="en-US" sz="2399" noProof="1">
                <a:solidFill>
                  <a:prstClr val="black"/>
                </a:solidFill>
                <a:latin typeface="微软雅黑"/>
                <a:ea typeface="微软雅黑"/>
              </a:rPr>
              <a:t>G</a:t>
            </a:r>
            <a:r>
              <a:rPr lang="zh-CN" altLang="en-US" sz="2399" noProof="1">
                <a:solidFill>
                  <a:prstClr val="black"/>
                </a:solidFill>
                <a:latin typeface="微软雅黑"/>
                <a:ea typeface="微软雅黑"/>
              </a:rPr>
              <a:t>的子公式</a:t>
            </a:r>
            <a:r>
              <a:rPr lang="en-US" altLang="zh-CN" sz="2399" dirty="0">
                <a:solidFill>
                  <a:prstClr val="black"/>
                </a:solidFill>
                <a:latin typeface="微软雅黑"/>
                <a:ea typeface="微软雅黑"/>
              </a:rPr>
              <a:t>(</a:t>
            </a:r>
            <a:r>
              <a:rPr lang="zh-CN" altLang="en-US" sz="2399" noProof="1">
                <a:solidFill>
                  <a:prstClr val="black"/>
                </a:solidFill>
                <a:latin typeface="微软雅黑"/>
                <a:ea typeface="微软雅黑"/>
              </a:rPr>
              <a:t>即</a:t>
            </a:r>
            <a:r>
              <a:rPr lang="en-US" altLang="en-US" sz="2399" noProof="1">
                <a:solidFill>
                  <a:prstClr val="black"/>
                </a:solidFill>
                <a:latin typeface="微软雅黑"/>
                <a:ea typeface="微软雅黑"/>
              </a:rPr>
              <a:t> G</a:t>
            </a:r>
            <a:r>
              <a:rPr lang="en-US" altLang="en-US" sz="2399" baseline="-25000" noProof="1">
                <a:solidFill>
                  <a:prstClr val="black"/>
                </a:solidFill>
                <a:latin typeface="微软雅黑"/>
                <a:ea typeface="微软雅黑"/>
              </a:rPr>
              <a:t>1</a:t>
            </a:r>
            <a:r>
              <a:rPr lang="zh-CN" altLang="en-US" sz="2399" noProof="1">
                <a:solidFill>
                  <a:prstClr val="black"/>
                </a:solidFill>
                <a:latin typeface="微软雅黑"/>
                <a:ea typeface="微软雅黑"/>
              </a:rPr>
              <a:t>是公式</a:t>
            </a:r>
            <a:r>
              <a:rPr lang="en-US" altLang="en-US" sz="2399" noProof="1">
                <a:solidFill>
                  <a:prstClr val="black"/>
                </a:solidFill>
                <a:latin typeface="微软雅黑"/>
                <a:ea typeface="微软雅黑"/>
              </a:rPr>
              <a:t>G</a:t>
            </a:r>
            <a:r>
              <a:rPr lang="zh-CN" altLang="en-US" sz="2399" noProof="1">
                <a:solidFill>
                  <a:prstClr val="black"/>
                </a:solidFill>
                <a:latin typeface="微软雅黑"/>
                <a:ea typeface="微软雅黑"/>
              </a:rPr>
              <a:t>的一部分</a:t>
            </a:r>
            <a:r>
              <a:rPr lang="en-US" altLang="zh-CN" sz="2399" dirty="0">
                <a:solidFill>
                  <a:prstClr val="black"/>
                </a:solidFill>
                <a:latin typeface="微软雅黑"/>
                <a:ea typeface="微软雅黑"/>
              </a:rPr>
              <a:t>)</a:t>
            </a:r>
            <a:r>
              <a:rPr lang="en-US" altLang="en-US" sz="2399" noProof="1">
                <a:solidFill>
                  <a:prstClr val="black"/>
                </a:solidFill>
                <a:latin typeface="微软雅黑"/>
                <a:ea typeface="微软雅黑"/>
              </a:rPr>
              <a:t>，H</a:t>
            </a:r>
            <a:r>
              <a:rPr lang="en-US" altLang="en-US" sz="2399" baseline="-25000" noProof="1">
                <a:solidFill>
                  <a:prstClr val="black"/>
                </a:solidFill>
                <a:latin typeface="微软雅黑"/>
                <a:ea typeface="微软雅黑"/>
              </a:rPr>
              <a:t>1</a:t>
            </a:r>
            <a:r>
              <a:rPr lang="zh-CN" altLang="en-US" sz="2399" noProof="1">
                <a:solidFill>
                  <a:prstClr val="black"/>
                </a:solidFill>
                <a:latin typeface="微软雅黑"/>
                <a:ea typeface="微软雅黑"/>
              </a:rPr>
              <a:t>是任意的命题公式。在</a:t>
            </a:r>
            <a:r>
              <a:rPr lang="en-US" altLang="en-US" sz="2399" noProof="1">
                <a:solidFill>
                  <a:prstClr val="black"/>
                </a:solidFill>
                <a:latin typeface="微软雅黑"/>
                <a:ea typeface="微软雅黑"/>
              </a:rPr>
              <a:t>G</a:t>
            </a:r>
            <a:r>
              <a:rPr lang="zh-CN" altLang="en-US" sz="2399" noProof="1">
                <a:solidFill>
                  <a:prstClr val="black"/>
                </a:solidFill>
                <a:latin typeface="微软雅黑"/>
                <a:ea typeface="微软雅黑"/>
              </a:rPr>
              <a:t>中凡出现</a:t>
            </a:r>
            <a:r>
              <a:rPr lang="en-US" altLang="en-US" sz="2399" noProof="1">
                <a:solidFill>
                  <a:prstClr val="black"/>
                </a:solidFill>
                <a:latin typeface="微软雅黑"/>
                <a:ea typeface="微软雅黑"/>
              </a:rPr>
              <a:t>G</a:t>
            </a:r>
            <a:r>
              <a:rPr lang="en-US" altLang="en-US" sz="2399" baseline="-25000" noProof="1">
                <a:solidFill>
                  <a:prstClr val="black"/>
                </a:solidFill>
                <a:latin typeface="微软雅黑"/>
                <a:ea typeface="微软雅黑"/>
              </a:rPr>
              <a:t>1</a:t>
            </a:r>
            <a:r>
              <a:rPr lang="zh-CN" altLang="en-US" sz="2399" noProof="1">
                <a:solidFill>
                  <a:prstClr val="black"/>
                </a:solidFill>
                <a:latin typeface="微软雅黑"/>
                <a:ea typeface="微软雅黑"/>
              </a:rPr>
              <a:t>处都用</a:t>
            </a:r>
            <a:r>
              <a:rPr lang="en-US" altLang="en-US" sz="2399" noProof="1">
                <a:solidFill>
                  <a:prstClr val="black"/>
                </a:solidFill>
                <a:latin typeface="微软雅黑"/>
                <a:ea typeface="微软雅黑"/>
              </a:rPr>
              <a:t>H</a:t>
            </a:r>
            <a:r>
              <a:rPr lang="en-US" altLang="en-US" sz="2399" baseline="-25000" noProof="1">
                <a:solidFill>
                  <a:prstClr val="black"/>
                </a:solidFill>
                <a:latin typeface="微软雅黑"/>
                <a:ea typeface="微软雅黑"/>
              </a:rPr>
              <a:t>1</a:t>
            </a:r>
            <a:r>
              <a:rPr lang="zh-CN" altLang="en-US" sz="2399" noProof="1">
                <a:solidFill>
                  <a:prstClr val="black"/>
                </a:solidFill>
                <a:latin typeface="微软雅黑"/>
                <a:ea typeface="微软雅黑"/>
              </a:rPr>
              <a:t>替换，得到新的命题公式</a:t>
            </a:r>
            <a:r>
              <a:rPr lang="en-US" altLang="en-US" sz="2399" noProof="1">
                <a:solidFill>
                  <a:prstClr val="black"/>
                </a:solidFill>
                <a:latin typeface="微软雅黑"/>
                <a:ea typeface="微软雅黑"/>
              </a:rPr>
              <a:t>H</a:t>
            </a:r>
            <a:r>
              <a:rPr lang="zh-CN" altLang="en-US" sz="2399" noProof="1">
                <a:solidFill>
                  <a:prstClr val="black"/>
                </a:solidFill>
                <a:latin typeface="微软雅黑"/>
                <a:ea typeface="微软雅黑"/>
              </a:rPr>
              <a:t>，</a:t>
            </a:r>
            <a:endParaRPr lang="en-US" altLang="zh-CN" sz="2399" noProof="1">
              <a:solidFill>
                <a:prstClr val="black"/>
              </a:solidFill>
              <a:latin typeface="微软雅黑"/>
              <a:ea typeface="微软雅黑"/>
            </a:endParaRPr>
          </a:p>
          <a:p>
            <a:pPr marL="0" indent="0" algn="ctr" defTabSz="1219261">
              <a:buNone/>
            </a:pPr>
            <a:r>
              <a:rPr lang="zh-CN" altLang="en-US" sz="2399" noProof="1">
                <a:solidFill>
                  <a:srgbClr val="3333FF"/>
                </a:solidFill>
                <a:latin typeface="微软雅黑"/>
                <a:ea typeface="微软雅黑"/>
              </a:rPr>
              <a:t>若</a:t>
            </a:r>
            <a:r>
              <a:rPr lang="en-US" altLang="en-US" sz="2399" noProof="1">
                <a:solidFill>
                  <a:srgbClr val="3333FF"/>
                </a:solidFill>
                <a:latin typeface="微软雅黑"/>
                <a:ea typeface="微软雅黑"/>
              </a:rPr>
              <a:t>G</a:t>
            </a:r>
            <a:r>
              <a:rPr lang="en-US" altLang="en-US" sz="2399" baseline="-25000" noProof="1">
                <a:solidFill>
                  <a:srgbClr val="3333FF"/>
                </a:solidFill>
                <a:latin typeface="微软雅黑"/>
                <a:ea typeface="微软雅黑"/>
              </a:rPr>
              <a:t>1</a:t>
            </a:r>
            <a:r>
              <a:rPr lang="en-US" altLang="en-US" sz="2399" noProof="1">
                <a:solidFill>
                  <a:srgbClr val="3333FF"/>
                </a:solidFill>
                <a:latin typeface="微软雅黑"/>
                <a:ea typeface="微软雅黑"/>
              </a:rPr>
              <a:t>＝H</a:t>
            </a:r>
            <a:r>
              <a:rPr lang="en-US" altLang="en-US" sz="2399" baseline="-25000" noProof="1">
                <a:solidFill>
                  <a:srgbClr val="3333FF"/>
                </a:solidFill>
                <a:latin typeface="微软雅黑"/>
                <a:ea typeface="微软雅黑"/>
              </a:rPr>
              <a:t>1</a:t>
            </a:r>
            <a:r>
              <a:rPr lang="zh-CN" altLang="en-US" sz="2399" noProof="1">
                <a:solidFill>
                  <a:srgbClr val="3333FF"/>
                </a:solidFill>
                <a:latin typeface="微软雅黑"/>
                <a:ea typeface="微软雅黑"/>
              </a:rPr>
              <a:t>，则</a:t>
            </a:r>
            <a:r>
              <a:rPr lang="en-US" altLang="en-US" sz="2399" noProof="1">
                <a:solidFill>
                  <a:srgbClr val="3333FF"/>
                </a:solidFill>
                <a:latin typeface="微软雅黑"/>
                <a:ea typeface="微软雅黑"/>
              </a:rPr>
              <a:t>G＝H。</a:t>
            </a:r>
            <a:endParaRPr lang="zh-CN" altLang="en-US" sz="2399" dirty="0">
              <a:solidFill>
                <a:srgbClr val="3333FF"/>
              </a:solidFill>
              <a:latin typeface="微软雅黑"/>
              <a:ea typeface="微软雅黑"/>
            </a:endParaRPr>
          </a:p>
        </p:txBody>
      </p:sp>
      <p:sp>
        <p:nvSpPr>
          <p:cNvPr id="7" name="Text Box 4">
            <a:extLst>
              <a:ext uri="{FF2B5EF4-FFF2-40B4-BE49-F238E27FC236}">
                <a16:creationId xmlns:a16="http://schemas.microsoft.com/office/drawing/2014/main" id="{9A46EBCE-9992-4072-8329-748D52D1735C}"/>
              </a:ext>
            </a:extLst>
          </p:cNvPr>
          <p:cNvSpPr txBox="1">
            <a:spLocks noChangeArrowheads="1"/>
          </p:cNvSpPr>
          <p:nvPr/>
        </p:nvSpPr>
        <p:spPr bwMode="auto">
          <a:xfrm>
            <a:off x="157294" y="6302774"/>
            <a:ext cx="11807585" cy="497813"/>
          </a:xfrm>
          <a:prstGeom prst="rect">
            <a:avLst/>
          </a:prstGeom>
          <a:solidFill>
            <a:srgbClr val="1157AB"/>
          </a:solidFill>
          <a:ln w="9525">
            <a:solidFill>
              <a:srgbClr val="000000"/>
            </a:solidFill>
            <a:miter lim="800000"/>
            <a:headEnd/>
            <a:tailEnd/>
          </a:ln>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buClrTx/>
              <a:buNone/>
            </a:pPr>
            <a:r>
              <a:rPr lang="zh-CN" altLang="en-US" sz="2399" spc="-200" dirty="0">
                <a:solidFill>
                  <a:prstClr val="white"/>
                </a:solidFill>
                <a:latin typeface="微软雅黑"/>
                <a:ea typeface="微软雅黑"/>
              </a:rPr>
              <a:t>利用代入定理、替换定理和</a:t>
            </a:r>
            <a:r>
              <a:rPr lang="en-US" altLang="zh-CN" sz="2399" spc="-200" dirty="0">
                <a:solidFill>
                  <a:prstClr val="white"/>
                </a:solidFill>
                <a:latin typeface="微软雅黑"/>
                <a:ea typeface="微软雅黑"/>
              </a:rPr>
              <a:t>24</a:t>
            </a:r>
            <a:r>
              <a:rPr lang="zh-CN" altLang="en-US" sz="2399" spc="-200" dirty="0">
                <a:solidFill>
                  <a:prstClr val="white"/>
                </a:solidFill>
                <a:latin typeface="微软雅黑"/>
                <a:ea typeface="微软雅黑"/>
              </a:rPr>
              <a:t>个基本等价定律判定两个公式是否等价的新方法称为</a:t>
            </a:r>
            <a:r>
              <a:rPr lang="zh-CN" altLang="en-US" sz="2399" spc="-200" dirty="0">
                <a:solidFill>
                  <a:srgbClr val="FFFF00"/>
                </a:solidFill>
                <a:latin typeface="微软雅黑"/>
                <a:ea typeface="微软雅黑"/>
              </a:rPr>
              <a:t>公式推演法</a:t>
            </a:r>
            <a:r>
              <a:rPr lang="en-US" altLang="zh-CN" sz="2399" spc="-200" dirty="0">
                <a:solidFill>
                  <a:srgbClr val="FFFF00"/>
                </a:solidFill>
                <a:latin typeface="微软雅黑"/>
                <a:ea typeface="微软雅黑"/>
              </a:rPr>
              <a:t>.</a:t>
            </a:r>
            <a:endParaRPr lang="zh-CN" altLang="en-US" sz="2399" b="0" spc="-200" dirty="0">
              <a:solidFill>
                <a:srgbClr val="FFFF00"/>
              </a:solidFill>
              <a:latin typeface="微软雅黑"/>
              <a:ea typeface="微软雅黑"/>
            </a:endParaRPr>
          </a:p>
        </p:txBody>
      </p:sp>
    </p:spTree>
    <p:custDataLst>
      <p:tags r:id="rId1"/>
    </p:custData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 calcmode="lin" valueType="num">
                                      <p:cBhvr additive="base">
                                        <p:cTn id="7" dur="500" fill="hold"/>
                                        <p:tgtEl>
                                          <p:spTgt spid="6349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34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3491">
                                            <p:txEl>
                                              <p:pRg st="1" end="1"/>
                                            </p:txEl>
                                          </p:spTgt>
                                        </p:tgtEl>
                                        <p:attrNameLst>
                                          <p:attrName>style.visibility</p:attrName>
                                        </p:attrNameLst>
                                      </p:cBhvr>
                                      <p:to>
                                        <p:strVal val="visible"/>
                                      </p:to>
                                    </p:set>
                                    <p:anim calcmode="lin" valueType="num">
                                      <p:cBhvr additive="base">
                                        <p:cTn id="13" dur="500" fill="hold"/>
                                        <p:tgtEl>
                                          <p:spTgt spid="6349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349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3491">
                                            <p:txEl>
                                              <p:pRg st="2" end="2"/>
                                            </p:txEl>
                                          </p:spTgt>
                                        </p:tgtEl>
                                        <p:attrNameLst>
                                          <p:attrName>style.visibility</p:attrName>
                                        </p:attrNameLst>
                                      </p:cBhvr>
                                      <p:to>
                                        <p:strVal val="visible"/>
                                      </p:to>
                                    </p:set>
                                    <p:anim calcmode="lin" valueType="num">
                                      <p:cBhvr additive="base">
                                        <p:cTn id="19" dur="500" fill="hold"/>
                                        <p:tgtEl>
                                          <p:spTgt spid="63491">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6349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 calcmode="lin" valueType="num">
                                      <p:cBhvr additive="base">
                                        <p:cTn id="3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0-#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autoUpdateAnimBg="0"/>
      <p:bldP spid="6" grpId="0" build="p" autoUpdateAnimBg="0"/>
      <p:bldP spid="7"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7588" name="Rectangle 3">
                <a:extLst>
                  <a:ext uri="{FF2B5EF4-FFF2-40B4-BE49-F238E27FC236}">
                    <a16:creationId xmlns:a16="http://schemas.microsoft.com/office/drawing/2014/main" id="{71BB07BF-7F10-4976-99FE-090878617084}"/>
                  </a:ext>
                </a:extLst>
              </p:cNvPr>
              <p:cNvSpPr>
                <a:spLocks noGrp="1" noChangeArrowheads="1"/>
              </p:cNvSpPr>
              <p:nvPr>
                <p:ph type="body" idx="4294967295"/>
              </p:nvPr>
            </p:nvSpPr>
            <p:spPr>
              <a:xfrm>
                <a:off x="385828" y="1032808"/>
                <a:ext cx="11579051" cy="797250"/>
              </a:xfrm>
            </p:spPr>
            <p:txBody>
              <a:bodyPr/>
              <a:lstStyle/>
              <a:p>
                <a:pPr marL="0" indent="0">
                  <a:buNone/>
                </a:pPr>
                <a:r>
                  <a:rPr lang="zh-CN" altLang="zh-CN" dirty="0">
                    <a:solidFill>
                      <a:srgbClr val="C00000"/>
                    </a:solidFill>
                  </a:rPr>
                  <a:t>例</a:t>
                </a:r>
                <a:r>
                  <a:rPr lang="en-US" altLang="zh-CN" dirty="0">
                    <a:solidFill>
                      <a:srgbClr val="C00000"/>
                    </a:solidFill>
                  </a:rPr>
                  <a:t>2.17  </a:t>
                </a:r>
                <a:r>
                  <a:rPr lang="zh-CN" altLang="zh-CN" dirty="0"/>
                  <a:t>试用公式推演法证明</a:t>
                </a:r>
                <a:r>
                  <a:rPr lang="en-US" altLang="zh-CN" dirty="0"/>
                  <a:t>((P</a:t>
                </a:r>
                <a:r>
                  <a:rPr lang="zh-CN" altLang="zh-CN" dirty="0"/>
                  <a:t>∧</a:t>
                </a:r>
                <a:r>
                  <a:rPr lang="en-US" altLang="zh-CN" dirty="0"/>
                  <a:t>Q)</a:t>
                </a:r>
                <a:r>
                  <a:rPr lang="zh-CN" altLang="zh-CN" dirty="0"/>
                  <a:t>∨</a:t>
                </a:r>
                <a:r>
                  <a:rPr lang="en-US" altLang="zh-CN" dirty="0"/>
                  <a:t>(</a:t>
                </a:r>
                <a14:m>
                  <m:oMath xmlns:m="http://schemas.openxmlformats.org/officeDocument/2006/math">
                    <m:r>
                      <a:rPr lang="en-US" altLang="zh-CN" i="1">
                        <a:latin typeface="Cambria Math" panose="02040503050406030204" pitchFamily="18" charset="0"/>
                      </a:rPr>
                      <m:t>¬</m:t>
                    </m:r>
                  </m:oMath>
                </a14:m>
                <a:r>
                  <a:rPr lang="en-US" altLang="zh-CN" dirty="0"/>
                  <a:t>P</a:t>
                </a:r>
                <a:r>
                  <a:rPr lang="zh-CN" altLang="zh-CN" dirty="0"/>
                  <a:t>∧</a:t>
                </a:r>
                <a:r>
                  <a:rPr lang="en-US" altLang="zh-CN" dirty="0"/>
                  <a:t>Q)</a:t>
                </a:r>
                <a:r>
                  <a:rPr lang="zh-CN" altLang="zh-CN" dirty="0"/>
                  <a:t>∨</a:t>
                </a:r>
                <a:r>
                  <a:rPr lang="en-US" altLang="zh-CN" dirty="0"/>
                  <a:t>(P</a:t>
                </a:r>
                <a:r>
                  <a:rPr lang="zh-CN" altLang="zh-CN" dirty="0"/>
                  <a:t>∧</a:t>
                </a:r>
                <a14:m>
                  <m:oMath xmlns:m="http://schemas.openxmlformats.org/officeDocument/2006/math">
                    <m:r>
                      <a:rPr lang="en-US" altLang="zh-CN" i="1">
                        <a:latin typeface="Cambria Math" panose="02040503050406030204" pitchFamily="18" charset="0"/>
                      </a:rPr>
                      <m:t>¬</m:t>
                    </m:r>
                  </m:oMath>
                </a14:m>
                <a:r>
                  <a:rPr lang="en-US" altLang="zh-CN" dirty="0"/>
                  <a:t>Q)</a:t>
                </a:r>
                <a:r>
                  <a:rPr lang="zh-CN" altLang="zh-CN" dirty="0"/>
                  <a:t>∨</a:t>
                </a:r>
                <a:r>
                  <a:rPr lang="en-US" altLang="zh-CN" dirty="0"/>
                  <a:t>(</a:t>
                </a:r>
                <a14:m>
                  <m:oMath xmlns:m="http://schemas.openxmlformats.org/officeDocument/2006/math">
                    <m:r>
                      <a:rPr lang="en-US" altLang="zh-CN" i="1">
                        <a:latin typeface="Cambria Math" panose="02040503050406030204" pitchFamily="18" charset="0"/>
                      </a:rPr>
                      <m:t>¬</m:t>
                    </m:r>
                  </m:oMath>
                </a14:m>
                <a:r>
                  <a:rPr lang="en-US" altLang="zh-CN" dirty="0"/>
                  <a:t>P</a:t>
                </a:r>
                <a:r>
                  <a:rPr lang="zh-CN" altLang="zh-CN" dirty="0"/>
                  <a:t>∧</a:t>
                </a:r>
                <a14:m>
                  <m:oMath xmlns:m="http://schemas.openxmlformats.org/officeDocument/2006/math">
                    <m:r>
                      <a:rPr lang="en-US" altLang="zh-CN" i="1">
                        <a:latin typeface="Cambria Math" panose="02040503050406030204" pitchFamily="18" charset="0"/>
                      </a:rPr>
                      <m:t>¬</m:t>
                    </m:r>
                  </m:oMath>
                </a14:m>
                <a:r>
                  <a:rPr lang="en-US" altLang="zh-CN" dirty="0"/>
                  <a:t>Q))</a:t>
                </a:r>
                <a:r>
                  <a:rPr lang="zh-CN" altLang="zh-CN" dirty="0"/>
                  <a:t>∧</a:t>
                </a:r>
                <a:r>
                  <a:rPr lang="en-US" altLang="zh-CN" dirty="0"/>
                  <a:t>R=R</a:t>
                </a:r>
                <a:r>
                  <a:rPr lang="zh-CN" altLang="zh-CN" dirty="0"/>
                  <a:t>。</a:t>
                </a:r>
              </a:p>
            </p:txBody>
          </p:sp>
        </mc:Choice>
        <mc:Fallback xmlns="">
          <p:sp>
            <p:nvSpPr>
              <p:cNvPr id="67588" name="Rectangle 3">
                <a:extLst>
                  <a:ext uri="{FF2B5EF4-FFF2-40B4-BE49-F238E27FC236}">
                    <a16:creationId xmlns:a16="http://schemas.microsoft.com/office/drawing/2014/main" id="{71BB07BF-7F10-4976-99FE-090878617084}"/>
                  </a:ext>
                </a:extLst>
              </p:cNvPr>
              <p:cNvSpPr>
                <a:spLocks noGrp="1" noRot="1" noChangeAspect="1" noMove="1" noResize="1" noEditPoints="1" noAdjustHandles="1" noChangeArrowheads="1" noChangeShapeType="1" noTextEdit="1"/>
              </p:cNvSpPr>
              <p:nvPr>
                <p:ph type="body" idx="4294967295"/>
              </p:nvPr>
            </p:nvSpPr>
            <p:spPr>
              <a:xfrm>
                <a:off x="385828" y="1032808"/>
                <a:ext cx="11579051" cy="797250"/>
              </a:xfrm>
              <a:blipFill>
                <a:blip r:embed="rId5"/>
                <a:stretch>
                  <a:fillRect l="-526"/>
                </a:stretch>
              </a:blipFill>
            </p:spPr>
            <p:txBody>
              <a:bodyPr/>
              <a:lstStyle/>
              <a:p>
                <a:r>
                  <a:rPr lang="zh-CN" altLang="en-US">
                    <a:noFill/>
                  </a:rPr>
                  <a:t> </a:t>
                </a:r>
              </a:p>
            </p:txBody>
          </p:sp>
        </mc:Fallback>
      </mc:AlternateContent>
      <p:sp>
        <p:nvSpPr>
          <p:cNvPr id="5" name="Rectangle 3">
            <a:extLst>
              <a:ext uri="{FF2B5EF4-FFF2-40B4-BE49-F238E27FC236}">
                <a16:creationId xmlns:a16="http://schemas.microsoft.com/office/drawing/2014/main" id="{120E6C7F-61D3-4D33-892A-16CED34EDFF8}"/>
              </a:ext>
            </a:extLst>
          </p:cNvPr>
          <p:cNvSpPr txBox="1">
            <a:spLocks noChangeArrowheads="1"/>
          </p:cNvSpPr>
          <p:nvPr/>
        </p:nvSpPr>
        <p:spPr>
          <a:xfrm>
            <a:off x="850765" y="249582"/>
            <a:ext cx="8064034" cy="634963"/>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sz="2199" noProof="1">
                <a:solidFill>
                  <a:prstClr val="white"/>
                </a:solidFill>
              </a:rPr>
              <a:t>例</a:t>
            </a:r>
            <a:r>
              <a:rPr lang="en-US" altLang="zh-CN" sz="2199" noProof="1">
                <a:solidFill>
                  <a:prstClr val="white"/>
                </a:solidFill>
              </a:rPr>
              <a:t>2.17</a:t>
            </a:r>
            <a:endParaRPr lang="zh-CN" altLang="en-US" sz="2199" dirty="0">
              <a:solidFill>
                <a:prstClr val="white"/>
              </a:solidFill>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36662513-4204-4BC1-852B-0CBB9E2FAF1E}"/>
                  </a:ext>
                </a:extLst>
              </p:cNvPr>
              <p:cNvSpPr/>
              <p:nvPr/>
            </p:nvSpPr>
            <p:spPr>
              <a:xfrm>
                <a:off x="157296" y="1933208"/>
                <a:ext cx="11426179" cy="3904665"/>
              </a:xfrm>
              <a:prstGeom prst="rect">
                <a:avLst/>
              </a:prstGeom>
            </p:spPr>
            <p:txBody>
              <a:bodyPr wrap="square">
                <a:spAutoFit/>
              </a:bodyPr>
              <a:lstStyle/>
              <a:p>
                <a:pPr indent="267890" algn="just" defTabSz="1219261">
                  <a:lnSpc>
                    <a:spcPct val="150000"/>
                  </a:lnSpc>
                </a:pPr>
                <a:r>
                  <a:rPr lang="zh-CN" altLang="zh-CN" sz="2399" b="1" kern="100" dirty="0">
                    <a:solidFill>
                      <a:srgbClr val="C00000"/>
                    </a:solidFill>
                    <a:latin typeface="微软雅黑"/>
                    <a:ea typeface="微软雅黑"/>
                    <a:cs typeface="Times New Roman" panose="02020603050405020304" pitchFamily="18" charset="0"/>
                  </a:rPr>
                  <a:t>证明</a:t>
                </a:r>
                <a:r>
                  <a:rPr lang="zh-CN" altLang="zh-CN" sz="2399" b="1" kern="100" dirty="0">
                    <a:solidFill>
                      <a:prstClr val="black"/>
                    </a:solidFill>
                    <a:latin typeface="微软雅黑"/>
                    <a:ea typeface="微软雅黑"/>
                    <a:cs typeface="黑体" panose="02010609060101010101" pitchFamily="49" charset="-122"/>
                  </a:rPr>
                  <a:t>  </a:t>
                </a:r>
                <a:r>
                  <a:rPr lang="zh-CN" altLang="zh-CN" sz="2399" b="1" kern="100" dirty="0">
                    <a:solidFill>
                      <a:prstClr val="black"/>
                    </a:solidFill>
                    <a:latin typeface="微软雅黑"/>
                    <a:ea typeface="微软雅黑"/>
                    <a:cs typeface="Times New Roman" panose="02020603050405020304" pitchFamily="18" charset="0"/>
                  </a:rPr>
                  <a:t>左边</a:t>
                </a:r>
                <a:r>
                  <a:rPr lang="en-US" altLang="zh-CN" sz="2399" b="1" kern="100" dirty="0">
                    <a:solidFill>
                      <a:prstClr val="black"/>
                    </a:solidFill>
                    <a:latin typeface="微软雅黑"/>
                    <a:ea typeface="微软雅黑"/>
                    <a:cs typeface="黑体" panose="02010609060101010101" pitchFamily="49" charset="-122"/>
                  </a:rPr>
                  <a:t>=</a:t>
                </a:r>
                <a:r>
                  <a:rPr lang="en-US"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Q</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Q</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		</a:t>
                </a:r>
                <a:r>
                  <a:rPr lang="zh-CN" altLang="zh-CN" sz="2399" b="1" kern="100" dirty="0">
                    <a:solidFill>
                      <a:prstClr val="black"/>
                    </a:solidFill>
                    <a:latin typeface="微软雅黑"/>
                    <a:ea typeface="微软雅黑"/>
                    <a:cs typeface="Times New Roman" panose="02020603050405020304" pitchFamily="18" charset="0"/>
                  </a:rPr>
                  <a:t>（结合律）</a:t>
                </a:r>
                <a:endParaRPr lang="zh-CN" altLang="zh-CN" sz="2399" b="1" kern="100" dirty="0">
                  <a:solidFill>
                    <a:prstClr val="black"/>
                  </a:solidFill>
                  <a:latin typeface="微软雅黑"/>
                  <a:ea typeface="微软雅黑"/>
                  <a:cs typeface="黑体" panose="02010609060101010101" pitchFamily="49" charset="-122"/>
                </a:endParaRPr>
              </a:p>
              <a:p>
                <a:pPr indent="933170" algn="just" defTabSz="1219261">
                  <a:lnSpc>
                    <a:spcPct val="150000"/>
                  </a:lnSpc>
                </a:pPr>
                <a:r>
                  <a:rPr lang="en-US" altLang="zh-CN" sz="2399" b="1" kern="100" dirty="0">
                    <a:solidFill>
                      <a:prstClr val="black"/>
                    </a:solidFill>
                    <a:latin typeface="微软雅黑"/>
                    <a:ea typeface="微软雅黑"/>
                    <a:cs typeface="黑体" panose="02010609060101010101" pitchFamily="49" charset="-122"/>
                  </a:rPr>
                  <a:t>        =</a:t>
                </a:r>
                <a:r>
                  <a:rPr lang="en-US"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Q</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			</a:t>
                </a:r>
                <a:r>
                  <a:rPr lang="zh-CN" altLang="zh-CN" sz="2399" b="1" kern="100" dirty="0">
                    <a:solidFill>
                      <a:prstClr val="black"/>
                    </a:solidFill>
                    <a:latin typeface="微软雅黑"/>
                    <a:ea typeface="微软雅黑"/>
                    <a:cs typeface="Times New Roman" panose="02020603050405020304" pitchFamily="18" charset="0"/>
                  </a:rPr>
                  <a:t>（分配律）</a:t>
                </a:r>
                <a:endParaRPr lang="zh-CN" altLang="zh-CN" sz="2399" b="1" kern="100" dirty="0">
                  <a:solidFill>
                    <a:prstClr val="black"/>
                  </a:solidFill>
                  <a:latin typeface="微软雅黑"/>
                  <a:ea typeface="微软雅黑"/>
                  <a:cs typeface="黑体" panose="02010609060101010101" pitchFamily="49" charset="-122"/>
                </a:endParaRPr>
              </a:p>
              <a:p>
                <a:pPr indent="933170" algn="just" defTabSz="1219261">
                  <a:lnSpc>
                    <a:spcPct val="150000"/>
                  </a:lnSpc>
                </a:pPr>
                <a:r>
                  <a:rPr lang="en-US" altLang="zh-CN" sz="2399" b="1" kern="100" dirty="0">
                    <a:solidFill>
                      <a:prstClr val="black"/>
                    </a:solidFill>
                    <a:latin typeface="微软雅黑"/>
                    <a:ea typeface="微软雅黑"/>
                    <a:cs typeface="黑体" panose="02010609060101010101" pitchFamily="49" charset="-122"/>
                  </a:rPr>
                  <a:t>        =</a:t>
                </a:r>
                <a:r>
                  <a:rPr lang="en-US" altLang="zh-CN" sz="2399" b="1" kern="100" dirty="0">
                    <a:solidFill>
                      <a:prstClr val="black"/>
                    </a:solidFill>
                    <a:latin typeface="微软雅黑"/>
                    <a:ea typeface="微软雅黑"/>
                    <a:cs typeface="Times New Roman" panose="02020603050405020304" pitchFamily="18" charset="0"/>
                  </a:rPr>
                  <a:t>((1</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Q</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(1</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					</a:t>
                </a:r>
                <a:r>
                  <a:rPr lang="zh-CN" altLang="zh-CN" sz="2399" b="1" kern="100" dirty="0">
                    <a:solidFill>
                      <a:prstClr val="black"/>
                    </a:solidFill>
                    <a:latin typeface="微软雅黑"/>
                    <a:ea typeface="微软雅黑"/>
                    <a:cs typeface="Times New Roman" panose="02020603050405020304" pitchFamily="18" charset="0"/>
                  </a:rPr>
                  <a:t>（</a:t>
                </a:r>
                <a:r>
                  <a:rPr lang="zh-CN" altLang="en-US" sz="2399" b="1" kern="100" dirty="0">
                    <a:solidFill>
                      <a:prstClr val="black"/>
                    </a:solidFill>
                    <a:latin typeface="微软雅黑"/>
                    <a:ea typeface="微软雅黑"/>
                    <a:cs typeface="Times New Roman" panose="02020603050405020304" pitchFamily="18" charset="0"/>
                  </a:rPr>
                  <a:t>排中律</a:t>
                </a:r>
                <a:r>
                  <a:rPr lang="zh-CN" altLang="zh-CN" sz="2399" b="1" kern="100" dirty="0">
                    <a:solidFill>
                      <a:prstClr val="black"/>
                    </a:solidFill>
                    <a:latin typeface="微软雅黑"/>
                    <a:ea typeface="微软雅黑"/>
                    <a:cs typeface="Times New Roman" panose="02020603050405020304" pitchFamily="18" charset="0"/>
                  </a:rPr>
                  <a:t>）</a:t>
                </a:r>
                <a:endParaRPr lang="zh-CN" altLang="zh-CN" sz="2399" b="1" kern="100" dirty="0">
                  <a:solidFill>
                    <a:prstClr val="black"/>
                  </a:solidFill>
                  <a:latin typeface="微软雅黑"/>
                  <a:ea typeface="微软雅黑"/>
                  <a:cs typeface="黑体" panose="02010609060101010101" pitchFamily="49" charset="-122"/>
                </a:endParaRPr>
              </a:p>
              <a:p>
                <a:pPr indent="933170" algn="just" defTabSz="1219261">
                  <a:lnSpc>
                    <a:spcPct val="150000"/>
                  </a:lnSpc>
                </a:pPr>
                <a:r>
                  <a:rPr lang="en-US" altLang="zh-CN" sz="2399" b="1" kern="100" dirty="0">
                    <a:solidFill>
                      <a:prstClr val="black"/>
                    </a:solidFill>
                    <a:latin typeface="微软雅黑"/>
                    <a:ea typeface="微软雅黑"/>
                    <a:cs typeface="黑体" panose="02010609060101010101" pitchFamily="49" charset="-122"/>
                  </a:rPr>
                  <a:t>        =</a:t>
                </a:r>
                <a:r>
                  <a:rPr lang="en-US"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						</a:t>
                </a:r>
                <a:r>
                  <a:rPr lang="zh-CN" altLang="zh-CN" sz="2399" b="1" kern="100" dirty="0">
                    <a:solidFill>
                      <a:prstClr val="black"/>
                    </a:solidFill>
                    <a:latin typeface="微软雅黑"/>
                    <a:ea typeface="微软雅黑"/>
                    <a:cs typeface="Times New Roman" panose="02020603050405020304" pitchFamily="18" charset="0"/>
                  </a:rPr>
                  <a:t>（同一律）</a:t>
                </a:r>
                <a:endParaRPr lang="zh-CN" altLang="zh-CN" sz="2399" b="1" kern="100" dirty="0">
                  <a:solidFill>
                    <a:prstClr val="black"/>
                  </a:solidFill>
                  <a:latin typeface="微软雅黑"/>
                  <a:ea typeface="微软雅黑"/>
                  <a:cs typeface="黑体" panose="02010609060101010101" pitchFamily="49" charset="-122"/>
                </a:endParaRPr>
              </a:p>
              <a:p>
                <a:pPr indent="933170" algn="just" defTabSz="1219261">
                  <a:lnSpc>
                    <a:spcPct val="150000"/>
                  </a:lnSpc>
                </a:pPr>
                <a:r>
                  <a:rPr lang="en-US" altLang="zh-CN" sz="2399" b="1" kern="100" dirty="0">
                    <a:solidFill>
                      <a:prstClr val="black"/>
                    </a:solidFill>
                    <a:latin typeface="微软雅黑"/>
                    <a:ea typeface="微软雅黑"/>
                    <a:cs typeface="黑体" panose="02010609060101010101" pitchFamily="49" charset="-122"/>
                  </a:rPr>
                  <a:t>        =1</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	        			              	</a:t>
                </a:r>
                <a:r>
                  <a:rPr lang="zh-CN" altLang="zh-CN" sz="2399" b="1" kern="100" dirty="0">
                    <a:solidFill>
                      <a:prstClr val="black"/>
                    </a:solidFill>
                    <a:latin typeface="微软雅黑"/>
                    <a:ea typeface="微软雅黑"/>
                    <a:cs typeface="Times New Roman" panose="02020603050405020304" pitchFamily="18" charset="0"/>
                  </a:rPr>
                  <a:t>（排中律）</a:t>
                </a:r>
                <a:endParaRPr lang="zh-CN" altLang="zh-CN" sz="2399" b="1" kern="100" dirty="0">
                  <a:solidFill>
                    <a:prstClr val="black"/>
                  </a:solidFill>
                  <a:latin typeface="微软雅黑"/>
                  <a:ea typeface="微软雅黑"/>
                  <a:cs typeface="黑体" panose="02010609060101010101" pitchFamily="49" charset="-122"/>
                </a:endParaRPr>
              </a:p>
              <a:p>
                <a:pPr indent="933170" algn="just" defTabSz="1219261">
                  <a:lnSpc>
                    <a:spcPct val="150000"/>
                  </a:lnSpc>
                </a:pPr>
                <a:r>
                  <a:rPr lang="en-US" altLang="zh-CN" sz="2399" b="1" kern="100" dirty="0">
                    <a:solidFill>
                      <a:prstClr val="black"/>
                    </a:solidFill>
                    <a:latin typeface="微软雅黑"/>
                    <a:ea typeface="微软雅黑"/>
                    <a:cs typeface="黑体" panose="02010609060101010101" pitchFamily="49" charset="-122"/>
                  </a:rPr>
                  <a:t>        =R</a:t>
                </a:r>
                <a:r>
                  <a:rPr lang="zh-CN" altLang="zh-CN" sz="2399" b="1" kern="100" dirty="0">
                    <a:solidFill>
                      <a:prstClr val="black"/>
                    </a:solidFill>
                    <a:latin typeface="微软雅黑"/>
                    <a:ea typeface="微软雅黑"/>
                    <a:cs typeface="Times New Roman" panose="02020603050405020304" pitchFamily="18" charset="0"/>
                  </a:rPr>
                  <a:t> </a:t>
                </a:r>
                <a:r>
                  <a:rPr lang="en-US" altLang="zh-CN" sz="2399" b="1" kern="100" dirty="0">
                    <a:solidFill>
                      <a:prstClr val="black"/>
                    </a:solidFill>
                    <a:latin typeface="微软雅黑"/>
                    <a:ea typeface="微软雅黑"/>
                    <a:cs typeface="黑体" panose="02010609060101010101" pitchFamily="49" charset="-122"/>
                  </a:rPr>
                  <a:t> 			      			  	</a:t>
                </a:r>
                <a:r>
                  <a:rPr lang="zh-CN" altLang="zh-CN" sz="2399" b="1" kern="100" dirty="0">
                    <a:solidFill>
                      <a:prstClr val="black"/>
                    </a:solidFill>
                    <a:latin typeface="微软雅黑"/>
                    <a:ea typeface="微软雅黑"/>
                    <a:cs typeface="Times New Roman" panose="02020603050405020304" pitchFamily="18" charset="0"/>
                  </a:rPr>
                  <a:t>（</a:t>
                </a:r>
                <a:r>
                  <a:rPr lang="zh-CN" altLang="en-US" sz="2399" b="1" kern="100" dirty="0">
                    <a:solidFill>
                      <a:prstClr val="black"/>
                    </a:solidFill>
                    <a:latin typeface="微软雅黑"/>
                    <a:ea typeface="微软雅黑"/>
                    <a:cs typeface="Times New Roman" panose="02020603050405020304" pitchFamily="18" charset="0"/>
                  </a:rPr>
                  <a:t>同一律</a:t>
                </a:r>
                <a:r>
                  <a:rPr lang="zh-CN" altLang="zh-CN" sz="2399" b="1" kern="100" dirty="0">
                    <a:solidFill>
                      <a:prstClr val="black"/>
                    </a:solidFill>
                    <a:latin typeface="微软雅黑"/>
                    <a:ea typeface="微软雅黑"/>
                    <a:cs typeface="Times New Roman" panose="02020603050405020304" pitchFamily="18" charset="0"/>
                  </a:rPr>
                  <a:t>）</a:t>
                </a:r>
                <a:endParaRPr lang="en-US" altLang="zh-CN" sz="2399" b="1" kern="100" dirty="0">
                  <a:solidFill>
                    <a:prstClr val="black"/>
                  </a:solidFill>
                  <a:latin typeface="微软雅黑"/>
                  <a:ea typeface="微软雅黑"/>
                  <a:cs typeface="黑体" panose="02010609060101010101" pitchFamily="49" charset="-122"/>
                </a:endParaRPr>
              </a:p>
              <a:p>
                <a:pPr indent="933170" algn="just" defTabSz="1219261">
                  <a:lnSpc>
                    <a:spcPct val="150000"/>
                  </a:lnSpc>
                </a:pPr>
                <a:r>
                  <a:rPr lang="en-US" altLang="zh-CN" sz="2399" b="1" kern="100" dirty="0">
                    <a:solidFill>
                      <a:prstClr val="black"/>
                    </a:solidFill>
                    <a:latin typeface="微软雅黑"/>
                    <a:ea typeface="微软雅黑"/>
                    <a:cs typeface="黑体" panose="02010609060101010101" pitchFamily="49" charset="-122"/>
                  </a:rPr>
                  <a:t>        =</a:t>
                </a:r>
                <a:r>
                  <a:rPr lang="zh-CN" altLang="zh-CN" sz="2399" b="1" kern="100" dirty="0">
                    <a:solidFill>
                      <a:prstClr val="black"/>
                    </a:solidFill>
                    <a:latin typeface="微软雅黑"/>
                    <a:ea typeface="微软雅黑"/>
                    <a:cs typeface="Times New Roman" panose="02020603050405020304" pitchFamily="18" charset="0"/>
                  </a:rPr>
                  <a:t>右边</a:t>
                </a:r>
                <a:r>
                  <a:rPr lang="en-US" altLang="zh-CN" sz="2399" b="1" kern="100" dirty="0">
                    <a:solidFill>
                      <a:prstClr val="black"/>
                    </a:solidFill>
                    <a:latin typeface="微软雅黑"/>
                    <a:ea typeface="微软雅黑"/>
                    <a:cs typeface="黑体" panose="02010609060101010101" pitchFamily="49" charset="-122"/>
                  </a:rPr>
                  <a:t>							</a:t>
                </a:r>
                <a:endParaRPr lang="zh-CN" altLang="zh-CN" sz="2399" b="1" kern="100" dirty="0">
                  <a:solidFill>
                    <a:prstClr val="black"/>
                  </a:solidFill>
                  <a:latin typeface="微软雅黑"/>
                  <a:ea typeface="微软雅黑"/>
                  <a:cs typeface="黑体" panose="02010609060101010101" pitchFamily="49" charset="-122"/>
                </a:endParaRPr>
              </a:p>
            </p:txBody>
          </p:sp>
        </mc:Choice>
        <mc:Fallback xmlns="">
          <p:sp>
            <p:nvSpPr>
              <p:cNvPr id="2" name="矩形 1">
                <a:extLst>
                  <a:ext uri="{FF2B5EF4-FFF2-40B4-BE49-F238E27FC236}">
                    <a16:creationId xmlns:a16="http://schemas.microsoft.com/office/drawing/2014/main" id="{36662513-4204-4BC1-852B-0CBB9E2FAF1E}"/>
                  </a:ext>
                </a:extLst>
              </p:cNvPr>
              <p:cNvSpPr>
                <a:spLocks noRot="1" noChangeAspect="1" noMove="1" noResize="1" noEditPoints="1" noAdjustHandles="1" noChangeArrowheads="1" noChangeShapeType="1" noTextEdit="1"/>
              </p:cNvSpPr>
              <p:nvPr/>
            </p:nvSpPr>
            <p:spPr>
              <a:xfrm>
                <a:off x="157296" y="1933208"/>
                <a:ext cx="11426179" cy="3904665"/>
              </a:xfrm>
              <a:prstGeom prst="rect">
                <a:avLst/>
              </a:prstGeom>
              <a:blipFill>
                <a:blip r:embed="rId6"/>
                <a:stretch>
                  <a:fillRect r="-800" b="-2496"/>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588">
                                            <p:txEl>
                                              <p:pRg st="0" end="0"/>
                                            </p:txEl>
                                          </p:spTgt>
                                        </p:tgtEl>
                                        <p:attrNameLst>
                                          <p:attrName>style.visibility</p:attrName>
                                        </p:attrNameLst>
                                      </p:cBhvr>
                                      <p:to>
                                        <p:strVal val="visible"/>
                                      </p:to>
                                    </p:set>
                                    <p:anim calcmode="lin" valueType="num">
                                      <p:cBhvr additive="base">
                                        <p:cTn id="7" dur="500" fill="hold"/>
                                        <p:tgtEl>
                                          <p:spTgt spid="6758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758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1000"/>
                                        <p:tgtEl>
                                          <p:spTgt spid="2">
                                            <p:txEl>
                                              <p:pRg st="0" end="0"/>
                                            </p:txEl>
                                          </p:spTgt>
                                        </p:tgtEl>
                                      </p:cBhvr>
                                    </p:animEffect>
                                    <p:anim calcmode="lin" valueType="num">
                                      <p:cBhvr>
                                        <p:cTn id="14"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fade">
                                      <p:cBhvr>
                                        <p:cTn id="20" dur="1000"/>
                                        <p:tgtEl>
                                          <p:spTgt spid="2">
                                            <p:txEl>
                                              <p:pRg st="1" end="1"/>
                                            </p:txEl>
                                          </p:spTgt>
                                        </p:tgtEl>
                                      </p:cBhvr>
                                    </p:animEffect>
                                    <p:anim calcmode="lin" valueType="num">
                                      <p:cBhvr>
                                        <p:cTn id="21"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anim calcmode="lin" valueType="num">
                                      <p:cBhvr>
                                        <p:cTn id="2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
                                            <p:txEl>
                                              <p:pRg st="3" end="3"/>
                                            </p:txEl>
                                          </p:spTgt>
                                        </p:tgtEl>
                                        <p:attrNameLst>
                                          <p:attrName>style.visibility</p:attrName>
                                        </p:attrNameLst>
                                      </p:cBhvr>
                                      <p:to>
                                        <p:strVal val="visible"/>
                                      </p:to>
                                    </p:set>
                                    <p:animEffect transition="in" filter="fade">
                                      <p:cBhvr>
                                        <p:cTn id="34" dur="1000"/>
                                        <p:tgtEl>
                                          <p:spTgt spid="2">
                                            <p:txEl>
                                              <p:pRg st="3" end="3"/>
                                            </p:txEl>
                                          </p:spTgt>
                                        </p:tgtEl>
                                      </p:cBhvr>
                                    </p:animEffect>
                                    <p:anim calcmode="lin" valueType="num">
                                      <p:cBhvr>
                                        <p:cTn id="3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
                                            <p:txEl>
                                              <p:pRg st="4" end="4"/>
                                            </p:txEl>
                                          </p:spTgt>
                                        </p:tgtEl>
                                        <p:attrNameLst>
                                          <p:attrName>style.visibility</p:attrName>
                                        </p:attrNameLst>
                                      </p:cBhvr>
                                      <p:to>
                                        <p:strVal val="visible"/>
                                      </p:to>
                                    </p:set>
                                    <p:animEffect transition="in" filter="fade">
                                      <p:cBhvr>
                                        <p:cTn id="41" dur="1000"/>
                                        <p:tgtEl>
                                          <p:spTgt spid="2">
                                            <p:txEl>
                                              <p:pRg st="4" end="4"/>
                                            </p:txEl>
                                          </p:spTgt>
                                        </p:tgtEl>
                                      </p:cBhvr>
                                    </p:animEffect>
                                    <p:anim calcmode="lin" valueType="num">
                                      <p:cBhvr>
                                        <p:cTn id="4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
                                            <p:txEl>
                                              <p:pRg st="5" end="5"/>
                                            </p:txEl>
                                          </p:spTgt>
                                        </p:tgtEl>
                                        <p:attrNameLst>
                                          <p:attrName>style.visibility</p:attrName>
                                        </p:attrNameLst>
                                      </p:cBhvr>
                                      <p:to>
                                        <p:strVal val="visible"/>
                                      </p:to>
                                    </p:set>
                                    <p:animEffect transition="in" filter="fade">
                                      <p:cBhvr>
                                        <p:cTn id="48" dur="1000"/>
                                        <p:tgtEl>
                                          <p:spTgt spid="2">
                                            <p:txEl>
                                              <p:pRg st="5" end="5"/>
                                            </p:txEl>
                                          </p:spTgt>
                                        </p:tgtEl>
                                      </p:cBhvr>
                                    </p:animEffect>
                                    <p:anim calcmode="lin" valueType="num">
                                      <p:cBhvr>
                                        <p:cTn id="49"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1000"/>
                                        <p:tgtEl>
                                          <p:spTgt spid="2">
                                            <p:txEl>
                                              <p:pRg st="6" end="6"/>
                                            </p:txEl>
                                          </p:spTgt>
                                        </p:tgtEl>
                                      </p:cBhvr>
                                    </p:animEffect>
                                    <p:anim calcmode="lin" valueType="num">
                                      <p:cBhvr>
                                        <p:cTn id="56"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28" name="Group 47"/>
          <p:cNvGrpSpPr>
            <a:grpSpLocks/>
          </p:cNvGrpSpPr>
          <p:nvPr/>
        </p:nvGrpSpPr>
        <p:grpSpPr bwMode="auto">
          <a:xfrm>
            <a:off x="1033453" y="1891771"/>
            <a:ext cx="1301142" cy="1016737"/>
            <a:chOff x="0" y="5"/>
            <a:chExt cx="668" cy="647"/>
          </a:xfrm>
          <a:solidFill>
            <a:srgbClr val="00B0F0"/>
          </a:solidFill>
        </p:grpSpPr>
        <p:sp>
          <p:nvSpPr>
            <p:cNvPr id="12331" name="Oval 47"/>
            <p:cNvSpPr>
              <a:spLocks noChangeArrowheads="1"/>
            </p:cNvSpPr>
            <p:nvPr/>
          </p:nvSpPr>
          <p:spPr bwMode="auto">
            <a:xfrm>
              <a:off x="0" y="73"/>
              <a:ext cx="668" cy="5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12332" name="Oval 48"/>
            <p:cNvSpPr>
              <a:spLocks noChangeArrowheads="1"/>
            </p:cNvSpPr>
            <p:nvPr/>
          </p:nvSpPr>
          <p:spPr bwMode="auto">
            <a:xfrm>
              <a:off x="7" y="5"/>
              <a:ext cx="646" cy="6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12333" name="Oval 49"/>
            <p:cNvSpPr>
              <a:spLocks noChangeArrowheads="1"/>
            </p:cNvSpPr>
            <p:nvPr/>
          </p:nvSpPr>
          <p:spPr bwMode="auto">
            <a:xfrm>
              <a:off x="15" y="9"/>
              <a:ext cx="631" cy="6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12334" name="Oval 50"/>
            <p:cNvSpPr>
              <a:spLocks noChangeArrowheads="1"/>
            </p:cNvSpPr>
            <p:nvPr/>
          </p:nvSpPr>
          <p:spPr bwMode="auto">
            <a:xfrm>
              <a:off x="22" y="15"/>
              <a:ext cx="600" cy="5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12335" name="Oval 51"/>
            <p:cNvSpPr>
              <a:spLocks noChangeArrowheads="1"/>
            </p:cNvSpPr>
            <p:nvPr/>
          </p:nvSpPr>
          <p:spPr bwMode="auto">
            <a:xfrm>
              <a:off x="57" y="31"/>
              <a:ext cx="533" cy="4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grpSp>
      <p:sp>
        <p:nvSpPr>
          <p:cNvPr id="12329" name="Text Box 52"/>
          <p:cNvSpPr txBox="1">
            <a:spLocks noChangeArrowheads="1"/>
          </p:cNvSpPr>
          <p:nvPr/>
        </p:nvSpPr>
        <p:spPr bwMode="auto">
          <a:xfrm>
            <a:off x="1169069" y="2122573"/>
            <a:ext cx="983161" cy="523220"/>
          </a:xfrm>
          <a:prstGeom prst="rect">
            <a:avLst/>
          </a:prstGeom>
          <a:solidFill>
            <a:srgbClr val="74B836"/>
          </a:solidFill>
          <a:ln>
            <a:noFill/>
          </a:ln>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 typeface="Arial" panose="020B0604020202020204" pitchFamily="34" charset="0"/>
              <a:buNone/>
            </a:pPr>
            <a:r>
              <a:rPr lang="zh-CN" altLang="en-US" dirty="0">
                <a:solidFill>
                  <a:schemeClr val="bg1"/>
                </a:solidFill>
                <a:latin typeface="+mn-ea"/>
                <a:ea typeface="+mn-ea"/>
                <a:cs typeface="Times New Roman" panose="02020603050405020304" pitchFamily="18" charset="0"/>
              </a:rPr>
              <a:t>重点</a:t>
            </a:r>
            <a:endParaRPr lang="en-US" altLang="zh-CN" dirty="0">
              <a:solidFill>
                <a:schemeClr val="bg1"/>
              </a:solidFill>
              <a:latin typeface="+mn-ea"/>
              <a:ea typeface="+mn-ea"/>
              <a:cs typeface="Times New Roman" panose="02020603050405020304" pitchFamily="18" charset="0"/>
            </a:endParaRPr>
          </a:p>
        </p:txBody>
      </p:sp>
      <p:sp>
        <p:nvSpPr>
          <p:cNvPr id="12330" name="Text Box 53"/>
          <p:cNvSpPr txBox="1">
            <a:spLocks noChangeArrowheads="1"/>
          </p:cNvSpPr>
          <p:nvPr/>
        </p:nvSpPr>
        <p:spPr bwMode="auto">
          <a:xfrm>
            <a:off x="2329968" y="1204114"/>
            <a:ext cx="7489865" cy="2797048"/>
          </a:xfrm>
          <a:prstGeom prst="rect">
            <a:avLst/>
          </a:prstGeom>
          <a:solidFill>
            <a:schemeClr val="accent2">
              <a:lumMod val="20000"/>
              <a:lumOff val="80000"/>
            </a:schemeClr>
          </a:solidFill>
          <a:ln>
            <a:noFill/>
          </a:ln>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1 </a:t>
            </a:r>
            <a:r>
              <a:rPr lang="zh-CN" altLang="en-US" sz="2400" dirty="0">
                <a:solidFill>
                  <a:srgbClr val="003300"/>
                </a:solidFill>
                <a:latin typeface="+mn-ea"/>
                <a:ea typeface="+mn-ea"/>
              </a:rPr>
              <a:t>命题联结词、真值规定及真值表的构建</a:t>
            </a:r>
          </a:p>
          <a:p>
            <a:pPr algn="l">
              <a:lnSpc>
                <a:spcPct val="150000"/>
              </a:lnSpc>
              <a:spcBef>
                <a:spcPct val="0"/>
              </a:spcBef>
              <a:buClrTx/>
              <a:buNone/>
            </a:pPr>
            <a:r>
              <a:rPr lang="en-US" altLang="zh-CN" sz="2400" dirty="0">
                <a:solidFill>
                  <a:srgbClr val="003300"/>
                </a:solidFill>
                <a:latin typeface="+mn-ea"/>
                <a:ea typeface="+mn-ea"/>
              </a:rPr>
              <a:t>2</a:t>
            </a:r>
            <a:r>
              <a:rPr lang="zh-CN" altLang="en-US" sz="2400" dirty="0">
                <a:solidFill>
                  <a:srgbClr val="003300"/>
                </a:solidFill>
                <a:latin typeface="+mn-ea"/>
                <a:ea typeface="+mn-ea"/>
              </a:rPr>
              <a:t>自然语言的命题符号化</a:t>
            </a:r>
          </a:p>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3 </a:t>
            </a:r>
            <a:r>
              <a:rPr lang="zh-CN" altLang="en-US" sz="2400" dirty="0">
                <a:solidFill>
                  <a:srgbClr val="003300"/>
                </a:solidFill>
                <a:latin typeface="+mn-ea"/>
                <a:ea typeface="+mn-ea"/>
              </a:rPr>
              <a:t>等价定律的运用</a:t>
            </a:r>
          </a:p>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4 </a:t>
            </a:r>
            <a:r>
              <a:rPr lang="zh-CN" altLang="en-US" sz="2400" dirty="0">
                <a:solidFill>
                  <a:srgbClr val="003300"/>
                </a:solidFill>
                <a:latin typeface="+mn-ea"/>
                <a:ea typeface="+mn-ea"/>
              </a:rPr>
              <a:t>主合取</a:t>
            </a:r>
            <a:r>
              <a:rPr lang="en-US" altLang="zh-CN" sz="2400" dirty="0">
                <a:solidFill>
                  <a:srgbClr val="003300"/>
                </a:solidFill>
                <a:latin typeface="+mn-ea"/>
                <a:ea typeface="+mn-ea"/>
              </a:rPr>
              <a:t>/</a:t>
            </a:r>
            <a:r>
              <a:rPr lang="zh-CN" altLang="en-US" sz="2400" dirty="0">
                <a:solidFill>
                  <a:srgbClr val="003300"/>
                </a:solidFill>
                <a:latin typeface="+mn-ea"/>
                <a:ea typeface="+mn-ea"/>
              </a:rPr>
              <a:t>析取范式的计算</a:t>
            </a:r>
            <a:endParaRPr lang="en-US" altLang="zh-CN" sz="2400" dirty="0">
              <a:solidFill>
                <a:srgbClr val="003300"/>
              </a:solidFill>
              <a:latin typeface="+mn-ea"/>
              <a:ea typeface="+mn-ea"/>
            </a:endParaRPr>
          </a:p>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5 </a:t>
            </a:r>
            <a:r>
              <a:rPr lang="zh-CN" altLang="en-US" sz="2400" dirty="0">
                <a:solidFill>
                  <a:srgbClr val="003300"/>
                </a:solidFill>
                <a:latin typeface="+mn-ea"/>
                <a:ea typeface="+mn-ea"/>
              </a:rPr>
              <a:t>命题逻辑的推理</a:t>
            </a:r>
            <a:endParaRPr lang="en-US" altLang="zh-CN" sz="2400" dirty="0">
              <a:solidFill>
                <a:srgbClr val="003300"/>
              </a:solidFill>
              <a:latin typeface="+mn-ea"/>
              <a:ea typeface="+mn-ea"/>
            </a:endParaRPr>
          </a:p>
        </p:txBody>
      </p:sp>
      <p:grpSp>
        <p:nvGrpSpPr>
          <p:cNvPr id="82" name="Group 47"/>
          <p:cNvGrpSpPr>
            <a:grpSpLocks/>
          </p:cNvGrpSpPr>
          <p:nvPr/>
        </p:nvGrpSpPr>
        <p:grpSpPr bwMode="auto">
          <a:xfrm>
            <a:off x="1071678" y="4535027"/>
            <a:ext cx="1301142" cy="1016737"/>
            <a:chOff x="0" y="5"/>
            <a:chExt cx="668" cy="647"/>
          </a:xfrm>
          <a:solidFill>
            <a:srgbClr val="00B0F0"/>
          </a:solidFill>
        </p:grpSpPr>
        <p:sp>
          <p:nvSpPr>
            <p:cNvPr id="83" name="Oval 47"/>
            <p:cNvSpPr>
              <a:spLocks noChangeArrowheads="1"/>
            </p:cNvSpPr>
            <p:nvPr/>
          </p:nvSpPr>
          <p:spPr bwMode="auto">
            <a:xfrm>
              <a:off x="0" y="73"/>
              <a:ext cx="668" cy="5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84" name="Oval 48"/>
            <p:cNvSpPr>
              <a:spLocks noChangeArrowheads="1"/>
            </p:cNvSpPr>
            <p:nvPr/>
          </p:nvSpPr>
          <p:spPr bwMode="auto">
            <a:xfrm>
              <a:off x="7" y="5"/>
              <a:ext cx="646" cy="6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85" name="Oval 49"/>
            <p:cNvSpPr>
              <a:spLocks noChangeArrowheads="1"/>
            </p:cNvSpPr>
            <p:nvPr/>
          </p:nvSpPr>
          <p:spPr bwMode="auto">
            <a:xfrm>
              <a:off x="15" y="9"/>
              <a:ext cx="631" cy="6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86" name="Oval 50"/>
            <p:cNvSpPr>
              <a:spLocks noChangeArrowheads="1"/>
            </p:cNvSpPr>
            <p:nvPr/>
          </p:nvSpPr>
          <p:spPr bwMode="auto">
            <a:xfrm>
              <a:off x="22" y="15"/>
              <a:ext cx="600" cy="5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87" name="Oval 51"/>
            <p:cNvSpPr>
              <a:spLocks noChangeArrowheads="1"/>
            </p:cNvSpPr>
            <p:nvPr/>
          </p:nvSpPr>
          <p:spPr bwMode="auto">
            <a:xfrm>
              <a:off x="57" y="31"/>
              <a:ext cx="533" cy="4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grpSp>
      <p:sp>
        <p:nvSpPr>
          <p:cNvPr id="88" name="Text Box 52"/>
          <p:cNvSpPr txBox="1">
            <a:spLocks noChangeArrowheads="1"/>
          </p:cNvSpPr>
          <p:nvPr/>
        </p:nvSpPr>
        <p:spPr bwMode="auto">
          <a:xfrm>
            <a:off x="1216413" y="4776362"/>
            <a:ext cx="983161" cy="523220"/>
          </a:xfrm>
          <a:prstGeom prst="rect">
            <a:avLst/>
          </a:prstGeom>
          <a:solidFill>
            <a:srgbClr val="74B836"/>
          </a:solidFill>
          <a:ln>
            <a:noFill/>
          </a:ln>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 typeface="Arial" panose="020B0604020202020204" pitchFamily="34" charset="0"/>
              <a:buNone/>
            </a:pPr>
            <a:r>
              <a:rPr lang="zh-CN" altLang="en-US" dirty="0">
                <a:solidFill>
                  <a:schemeClr val="bg1"/>
                </a:solidFill>
                <a:latin typeface="+mn-ea"/>
                <a:ea typeface="+mn-ea"/>
                <a:cs typeface="Times New Roman" panose="02020603050405020304" pitchFamily="18" charset="0"/>
              </a:rPr>
              <a:t>难点</a:t>
            </a:r>
            <a:endParaRPr lang="en-US" altLang="zh-CN" dirty="0">
              <a:solidFill>
                <a:schemeClr val="bg1"/>
              </a:solidFill>
              <a:latin typeface="+mn-ea"/>
              <a:ea typeface="+mn-ea"/>
              <a:cs typeface="Times New Roman" panose="02020603050405020304" pitchFamily="18" charset="0"/>
            </a:endParaRPr>
          </a:p>
        </p:txBody>
      </p:sp>
      <p:sp>
        <p:nvSpPr>
          <p:cNvPr id="89" name="Text Box 53"/>
          <p:cNvSpPr txBox="1">
            <a:spLocks noChangeArrowheads="1"/>
          </p:cNvSpPr>
          <p:nvPr/>
        </p:nvSpPr>
        <p:spPr bwMode="auto">
          <a:xfrm>
            <a:off x="2368193" y="4267994"/>
            <a:ext cx="7480594" cy="2243050"/>
          </a:xfrm>
          <a:prstGeom prst="rect">
            <a:avLst/>
          </a:prstGeom>
          <a:solidFill>
            <a:schemeClr val="accent2">
              <a:lumMod val="20000"/>
              <a:lumOff val="80000"/>
            </a:schemeClr>
          </a:solidFill>
          <a:ln>
            <a:noFill/>
          </a:ln>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1 </a:t>
            </a:r>
            <a:r>
              <a:rPr lang="zh-CN" altLang="en-US" sz="2400" dirty="0">
                <a:solidFill>
                  <a:srgbClr val="003300"/>
                </a:solidFill>
                <a:latin typeface="+mn-ea"/>
                <a:ea typeface="+mn-ea"/>
              </a:rPr>
              <a:t>自然语言的命题符号化</a:t>
            </a:r>
            <a:endParaRPr lang="en-US" altLang="zh-CN" sz="2400" dirty="0">
              <a:solidFill>
                <a:srgbClr val="003300"/>
              </a:solidFill>
              <a:latin typeface="+mn-ea"/>
              <a:ea typeface="+mn-ea"/>
            </a:endParaRPr>
          </a:p>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2 </a:t>
            </a:r>
            <a:r>
              <a:rPr lang="zh-CN" altLang="en-US" sz="2400" dirty="0">
                <a:solidFill>
                  <a:srgbClr val="003300"/>
                </a:solidFill>
                <a:latin typeface="+mn-ea"/>
                <a:ea typeface="+mn-ea"/>
              </a:rPr>
              <a:t>极大（小）项编码的理解</a:t>
            </a:r>
          </a:p>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3 </a:t>
            </a:r>
            <a:r>
              <a:rPr lang="zh-CN" altLang="en-US" sz="2400" dirty="0">
                <a:solidFill>
                  <a:srgbClr val="003300"/>
                </a:solidFill>
                <a:latin typeface="+mn-ea"/>
                <a:ea typeface="+mn-ea"/>
              </a:rPr>
              <a:t>命题公式的等价变形</a:t>
            </a:r>
            <a:endParaRPr lang="en-US" altLang="zh-CN" sz="2400" dirty="0">
              <a:solidFill>
                <a:srgbClr val="003300"/>
              </a:solidFill>
              <a:latin typeface="+mn-ea"/>
              <a:ea typeface="+mn-ea"/>
            </a:endParaRPr>
          </a:p>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4 </a:t>
            </a:r>
            <a:r>
              <a:rPr lang="zh-CN" altLang="en-US" sz="2400" dirty="0">
                <a:solidFill>
                  <a:srgbClr val="003300"/>
                </a:solidFill>
                <a:latin typeface="+mn-ea"/>
                <a:ea typeface="+mn-ea"/>
              </a:rPr>
              <a:t>推理有效性的判别方法</a:t>
            </a:r>
            <a:endParaRPr lang="en-US" altLang="zh-CN" sz="2400" dirty="0">
              <a:solidFill>
                <a:srgbClr val="003300"/>
              </a:solidFill>
              <a:latin typeface="+mn-ea"/>
              <a:ea typeface="+mn-ea"/>
            </a:endParaRPr>
          </a:p>
        </p:txBody>
      </p:sp>
      <p:sp>
        <p:nvSpPr>
          <p:cNvPr id="92" name="Rectangle 2"/>
          <p:cNvSpPr txBox="1">
            <a:spLocks noChangeArrowheads="1"/>
          </p:cNvSpPr>
          <p:nvPr/>
        </p:nvSpPr>
        <p:spPr>
          <a:xfrm>
            <a:off x="772942" y="362834"/>
            <a:ext cx="5305686" cy="399960"/>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kern="1200">
                <a:solidFill>
                  <a:schemeClr val="bg1"/>
                </a:solidFill>
                <a:latin typeface="+mj-lt"/>
                <a:ea typeface="+mj-ea"/>
                <a:cs typeface="+mj-cs"/>
              </a:defRPr>
            </a:lvl1pPr>
          </a:lstStyle>
          <a:p>
            <a:r>
              <a:rPr lang="zh-CN" altLang="en-US" b="1" dirty="0">
                <a:latin typeface="+mn-ea"/>
                <a:ea typeface="+mn-ea"/>
              </a:rPr>
              <a:t>学习要求</a:t>
            </a:r>
          </a:p>
        </p:txBody>
      </p:sp>
    </p:spTree>
    <p:custDataLst>
      <p:tags r:id="rId1"/>
    </p:custDataLst>
    <p:extLst>
      <p:ext uri="{BB962C8B-B14F-4D97-AF65-F5344CB8AC3E}">
        <p14:creationId xmlns:p14="http://schemas.microsoft.com/office/powerpoint/2010/main" val="26984485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7588" name="Rectangle 3">
                <a:extLst>
                  <a:ext uri="{FF2B5EF4-FFF2-40B4-BE49-F238E27FC236}">
                    <a16:creationId xmlns:a16="http://schemas.microsoft.com/office/drawing/2014/main" id="{71BB07BF-7F10-4976-99FE-090878617084}"/>
                  </a:ext>
                </a:extLst>
              </p:cNvPr>
              <p:cNvSpPr>
                <a:spLocks noGrp="1" noChangeArrowheads="1"/>
              </p:cNvSpPr>
              <p:nvPr>
                <p:ph type="body" idx="4294967295"/>
              </p:nvPr>
            </p:nvSpPr>
            <p:spPr>
              <a:xfrm>
                <a:off x="309650" y="1730111"/>
                <a:ext cx="7930691" cy="4793973"/>
              </a:xfrm>
            </p:spPr>
            <p:txBody>
              <a:bodyPr/>
              <a:lstStyle/>
              <a:p>
                <a:pPr marL="0" indent="0">
                  <a:spcBef>
                    <a:spcPts val="1199"/>
                  </a:spcBef>
                  <a:buNone/>
                </a:pPr>
                <a:r>
                  <a:rPr lang="zh-CN" altLang="en-US" dirty="0">
                    <a:solidFill>
                      <a:srgbClr val="3333FF"/>
                    </a:solidFill>
                  </a:rPr>
                  <a:t>（</a:t>
                </a:r>
                <a:r>
                  <a:rPr lang="en-US" altLang="zh-CN" dirty="0">
                    <a:solidFill>
                      <a:srgbClr val="3333FF"/>
                    </a:solidFill>
                  </a:rPr>
                  <a:t>1</a:t>
                </a:r>
                <a:r>
                  <a:rPr lang="zh-CN" altLang="en-US" dirty="0">
                    <a:solidFill>
                      <a:srgbClr val="3333FF"/>
                    </a:solidFill>
                  </a:rPr>
                  <a:t>）判断公式的类型。</a:t>
                </a:r>
              </a:p>
              <a:p>
                <a:pPr marL="0" indent="0">
                  <a:spcBef>
                    <a:spcPts val="1199"/>
                  </a:spcBef>
                  <a:buNone/>
                </a:pPr>
                <a:r>
                  <a:rPr lang="en-US" altLang="zh-CN" dirty="0"/>
                  <a:t>         P</a:t>
                </a:r>
                <a:r>
                  <a:rPr lang="zh-CN" altLang="zh-CN" dirty="0"/>
                  <a:t>∧</a:t>
                </a:r>
                <a:r>
                  <a:rPr lang="en-US" altLang="zh-CN" dirty="0"/>
                  <a:t>((P</a:t>
                </a:r>
                <a:r>
                  <a:rPr lang="zh-CN" altLang="zh-CN" dirty="0"/>
                  <a:t>∨</a:t>
                </a:r>
                <a:r>
                  <a:rPr lang="en-US" altLang="zh-CN" dirty="0"/>
                  <a:t>Q)</a:t>
                </a:r>
                <a:r>
                  <a:rPr lang="zh-CN" altLang="zh-CN" dirty="0"/>
                  <a:t>∧</a:t>
                </a:r>
                <a14:m>
                  <m:oMath xmlns:m="http://schemas.openxmlformats.org/officeDocument/2006/math">
                    <m:r>
                      <a:rPr lang="en-US" altLang="zh-CN" i="1">
                        <a:latin typeface="Cambria Math" panose="02040503050406030204" pitchFamily="18" charset="0"/>
                      </a:rPr>
                      <m:t>¬</m:t>
                    </m:r>
                  </m:oMath>
                </a14:m>
                <a:r>
                  <a:rPr lang="en-US" altLang="zh-CN" dirty="0"/>
                  <a:t>P→Q)</a:t>
                </a:r>
              </a:p>
              <a:p>
                <a:pPr marL="0" indent="0">
                  <a:spcBef>
                    <a:spcPts val="1199"/>
                  </a:spcBef>
                  <a:buNone/>
                </a:pPr>
                <a:r>
                  <a:rPr lang="zh-CN" altLang="en-US" dirty="0">
                    <a:solidFill>
                      <a:srgbClr val="3333FF"/>
                    </a:solidFill>
                  </a:rPr>
                  <a:t>（</a:t>
                </a:r>
                <a:r>
                  <a:rPr lang="en-US" altLang="zh-CN" dirty="0">
                    <a:solidFill>
                      <a:srgbClr val="3333FF"/>
                    </a:solidFill>
                  </a:rPr>
                  <a:t>2</a:t>
                </a:r>
                <a:r>
                  <a:rPr lang="zh-CN" altLang="en-US" dirty="0">
                    <a:solidFill>
                      <a:srgbClr val="3333FF"/>
                    </a:solidFill>
                  </a:rPr>
                  <a:t>）证明公式之间的等价关系。</a:t>
                </a:r>
              </a:p>
              <a:p>
                <a:pPr marL="0" indent="0">
                  <a:spcBef>
                    <a:spcPts val="1199"/>
                  </a:spcBef>
                  <a:buNone/>
                </a:pPr>
                <a:r>
                  <a:rPr lang="zh-CN" altLang="en-US" dirty="0"/>
                  <a:t>        证明Ｐ→</a:t>
                </a:r>
                <a:r>
                  <a:rPr lang="en-US" altLang="zh-CN" dirty="0"/>
                  <a:t>(</a:t>
                </a:r>
                <a:r>
                  <a:rPr lang="zh-CN" altLang="en-US" dirty="0"/>
                  <a:t>Ｑ→Ｒ</a:t>
                </a:r>
                <a:r>
                  <a:rPr lang="en-US" altLang="zh-CN" dirty="0"/>
                  <a:t>) = (</a:t>
                </a:r>
                <a:r>
                  <a:rPr lang="zh-CN" altLang="en-US" dirty="0"/>
                  <a:t>Ｐ∧Ｑ</a:t>
                </a:r>
                <a:r>
                  <a:rPr lang="en-US" altLang="zh-CN" dirty="0"/>
                  <a:t>)→</a:t>
                </a:r>
                <a:r>
                  <a:rPr lang="zh-CN" altLang="en-US" dirty="0"/>
                  <a:t>Ｒ</a:t>
                </a:r>
              </a:p>
              <a:p>
                <a:pPr marL="0" indent="0">
                  <a:spcBef>
                    <a:spcPts val="1199"/>
                  </a:spcBef>
                  <a:buNone/>
                </a:pPr>
                <a:r>
                  <a:rPr lang="zh-CN" altLang="en-US" dirty="0">
                    <a:solidFill>
                      <a:srgbClr val="3333FF"/>
                    </a:solidFill>
                  </a:rPr>
                  <a:t>（</a:t>
                </a:r>
                <a:r>
                  <a:rPr lang="en-US" altLang="zh-CN" dirty="0">
                    <a:solidFill>
                      <a:srgbClr val="3333FF"/>
                    </a:solidFill>
                  </a:rPr>
                  <a:t>3</a:t>
                </a:r>
                <a:r>
                  <a:rPr lang="zh-CN" altLang="en-US" dirty="0">
                    <a:solidFill>
                      <a:srgbClr val="3333FF"/>
                    </a:solidFill>
                  </a:rPr>
                  <a:t>）化简公式。</a:t>
                </a:r>
              </a:p>
              <a:p>
                <a:pPr marL="0" indent="0">
                  <a:spcBef>
                    <a:spcPts val="1199"/>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P</a:t>
                </a:r>
                <a:r>
                  <a:rPr lang="zh-CN" altLang="zh-CN" dirty="0"/>
                  <a:t>∧</a:t>
                </a:r>
                <a:r>
                  <a:rPr lang="en-US" altLang="zh-CN" dirty="0"/>
                  <a:t>(</a:t>
                </a:r>
                <a14:m>
                  <m:oMath xmlns:m="http://schemas.openxmlformats.org/officeDocument/2006/math">
                    <m:r>
                      <a:rPr lang="en-US" altLang="zh-CN" i="1">
                        <a:latin typeface="Cambria Math" panose="02040503050406030204" pitchFamily="18" charset="0"/>
                      </a:rPr>
                      <m:t>¬</m:t>
                    </m:r>
                  </m:oMath>
                </a14:m>
                <a:r>
                  <a:rPr lang="en-US" altLang="zh-CN" dirty="0"/>
                  <a:t>Q</a:t>
                </a:r>
                <a:r>
                  <a:rPr lang="zh-CN" altLang="zh-CN" dirty="0"/>
                  <a:t>∧</a:t>
                </a:r>
                <a:r>
                  <a:rPr lang="en-US" altLang="zh-CN" dirty="0"/>
                  <a:t>R))</a:t>
                </a:r>
                <a:r>
                  <a:rPr lang="zh-CN" altLang="zh-CN" dirty="0"/>
                  <a:t>∨</a:t>
                </a:r>
                <a:r>
                  <a:rPr lang="en-US" altLang="zh-CN" dirty="0"/>
                  <a:t>((Q</a:t>
                </a:r>
                <a:r>
                  <a:rPr lang="zh-CN" altLang="zh-CN" dirty="0"/>
                  <a:t>∧</a:t>
                </a:r>
                <a:r>
                  <a:rPr lang="en-US" altLang="zh-CN" dirty="0"/>
                  <a:t>R)</a:t>
                </a:r>
                <a:r>
                  <a:rPr lang="zh-CN" altLang="zh-CN" dirty="0"/>
                  <a:t>∨</a:t>
                </a:r>
                <a:r>
                  <a:rPr lang="en-US" altLang="zh-CN" dirty="0"/>
                  <a:t>(P</a:t>
                </a:r>
                <a:r>
                  <a:rPr lang="zh-CN" altLang="zh-CN" dirty="0"/>
                  <a:t>∧</a:t>
                </a:r>
                <a:r>
                  <a:rPr lang="en-US" altLang="zh-CN" dirty="0"/>
                  <a:t>R))</a:t>
                </a:r>
                <a:endParaRPr lang="zh-CN" altLang="zh-CN" dirty="0"/>
              </a:p>
            </p:txBody>
          </p:sp>
        </mc:Choice>
        <mc:Fallback xmlns="">
          <p:sp>
            <p:nvSpPr>
              <p:cNvPr id="67588" name="Rectangle 3">
                <a:extLst>
                  <a:ext uri="{FF2B5EF4-FFF2-40B4-BE49-F238E27FC236}">
                    <a16:creationId xmlns:a16="http://schemas.microsoft.com/office/drawing/2014/main" id="{71BB07BF-7F10-4976-99FE-090878617084}"/>
                  </a:ext>
                </a:extLst>
              </p:cNvPr>
              <p:cNvSpPr>
                <a:spLocks noGrp="1" noRot="1" noChangeAspect="1" noMove="1" noResize="1" noEditPoints="1" noAdjustHandles="1" noChangeArrowheads="1" noChangeShapeType="1" noTextEdit="1"/>
              </p:cNvSpPr>
              <p:nvPr>
                <p:ph type="body" idx="4294967295"/>
              </p:nvPr>
            </p:nvSpPr>
            <p:spPr>
              <a:xfrm>
                <a:off x="309650" y="1730111"/>
                <a:ext cx="7930691" cy="4793973"/>
              </a:xfrm>
              <a:blipFill>
                <a:blip r:embed="rId2"/>
                <a:stretch>
                  <a:fillRect l="-846"/>
                </a:stretch>
              </a:blipFill>
            </p:spPr>
            <p:txBody>
              <a:bodyPr/>
              <a:lstStyle/>
              <a:p>
                <a:r>
                  <a:rPr lang="zh-CN" altLang="en-US">
                    <a:noFill/>
                  </a:rPr>
                  <a:t> </a:t>
                </a:r>
              </a:p>
            </p:txBody>
          </p:sp>
        </mc:Fallback>
      </mc:AlternateContent>
      <p:sp>
        <p:nvSpPr>
          <p:cNvPr id="5" name="Rectangle 3">
            <a:extLst>
              <a:ext uri="{FF2B5EF4-FFF2-40B4-BE49-F238E27FC236}">
                <a16:creationId xmlns:a16="http://schemas.microsoft.com/office/drawing/2014/main" id="{120E6C7F-61D3-4D33-892A-16CED34EDFF8}"/>
              </a:ext>
            </a:extLst>
          </p:cNvPr>
          <p:cNvSpPr txBox="1">
            <a:spLocks noChangeArrowheads="1"/>
          </p:cNvSpPr>
          <p:nvPr/>
        </p:nvSpPr>
        <p:spPr>
          <a:xfrm>
            <a:off x="860001" y="240346"/>
            <a:ext cx="8064034" cy="634963"/>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sz="2199" noProof="1">
                <a:solidFill>
                  <a:prstClr val="white"/>
                </a:solidFill>
              </a:rPr>
              <a:t>例</a:t>
            </a:r>
            <a:r>
              <a:rPr lang="en-US" altLang="zh-CN" sz="2199" noProof="1">
                <a:solidFill>
                  <a:prstClr val="white"/>
                </a:solidFill>
              </a:rPr>
              <a:t>2.18</a:t>
            </a:r>
            <a:endParaRPr lang="zh-CN" altLang="en-US" sz="2199" dirty="0">
              <a:solidFill>
                <a:prstClr val="white"/>
              </a:solidFill>
            </a:endParaRPr>
          </a:p>
        </p:txBody>
      </p:sp>
      <p:sp>
        <p:nvSpPr>
          <p:cNvPr id="2" name="矩形 1">
            <a:extLst>
              <a:ext uri="{FF2B5EF4-FFF2-40B4-BE49-F238E27FC236}">
                <a16:creationId xmlns:a16="http://schemas.microsoft.com/office/drawing/2014/main" id="{064DFF2F-8F69-48AD-BE76-541F7B7D3C88}"/>
              </a:ext>
            </a:extLst>
          </p:cNvPr>
          <p:cNvSpPr/>
          <p:nvPr/>
        </p:nvSpPr>
        <p:spPr>
          <a:xfrm>
            <a:off x="1765" y="1097418"/>
            <a:ext cx="5902793" cy="461532"/>
          </a:xfrm>
          <a:prstGeom prst="rect">
            <a:avLst/>
          </a:prstGeom>
        </p:spPr>
        <p:txBody>
          <a:bodyPr wrap="none">
            <a:spAutoFit/>
          </a:bodyPr>
          <a:lstStyle/>
          <a:p>
            <a:pPr indent="262176" algn="just" defTabSz="1219261"/>
            <a:r>
              <a:rPr lang="zh-CN" altLang="zh-CN" sz="2399" b="1" kern="100" dirty="0">
                <a:solidFill>
                  <a:srgbClr val="C00000"/>
                </a:solidFill>
                <a:latin typeface="微软雅黑"/>
                <a:ea typeface="微软雅黑"/>
                <a:cs typeface="Times New Roman" panose="02020603050405020304" pitchFamily="18" charset="0"/>
              </a:rPr>
              <a:t>例</a:t>
            </a:r>
            <a:r>
              <a:rPr lang="en-US" altLang="zh-CN" sz="2399" b="1" kern="100" dirty="0">
                <a:solidFill>
                  <a:srgbClr val="C00000"/>
                </a:solidFill>
                <a:latin typeface="微软雅黑"/>
                <a:ea typeface="微软雅黑"/>
                <a:cs typeface="黑体" panose="02010609060101010101" pitchFamily="49" charset="-122"/>
              </a:rPr>
              <a:t>2.18  </a:t>
            </a:r>
            <a:r>
              <a:rPr lang="zh-CN" altLang="zh-CN" sz="2399" b="1" kern="100" dirty="0">
                <a:solidFill>
                  <a:prstClr val="black"/>
                </a:solidFill>
                <a:latin typeface="微软雅黑"/>
                <a:ea typeface="微软雅黑"/>
                <a:cs typeface="Times New Roman" panose="02020603050405020304" pitchFamily="18" charset="0"/>
              </a:rPr>
              <a:t>利用公式推演法完成如下工作。</a:t>
            </a:r>
            <a:endParaRPr lang="zh-CN" altLang="zh-CN" sz="2399" b="1" kern="100" dirty="0">
              <a:solidFill>
                <a:prstClr val="black"/>
              </a:solidFill>
              <a:latin typeface="微软雅黑"/>
              <a:ea typeface="微软雅黑"/>
              <a:cs typeface="黑体" panose="02010609060101010101" pitchFamily="49" charset="-122"/>
            </a:endParaRPr>
          </a:p>
        </p:txBody>
      </p:sp>
    </p:spTree>
    <p:extLst>
      <p:ext uri="{BB962C8B-B14F-4D97-AF65-F5344CB8AC3E}">
        <p14:creationId xmlns:p14="http://schemas.microsoft.com/office/powerpoint/2010/main" val="37717751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8612" name="Rectangle 3">
                <a:extLst>
                  <a:ext uri="{FF2B5EF4-FFF2-40B4-BE49-F238E27FC236}">
                    <a16:creationId xmlns:a16="http://schemas.microsoft.com/office/drawing/2014/main" id="{E5EDBB54-8780-4139-84AB-256E0EBF4F80}"/>
                  </a:ext>
                </a:extLst>
              </p:cNvPr>
              <p:cNvSpPr>
                <a:spLocks noGrp="1" noChangeArrowheads="1"/>
              </p:cNvSpPr>
              <p:nvPr>
                <p:ph type="body" idx="4294967295"/>
              </p:nvPr>
            </p:nvSpPr>
            <p:spPr>
              <a:xfrm>
                <a:off x="268814" y="1148945"/>
                <a:ext cx="4685452" cy="4561701"/>
              </a:xfrm>
            </p:spPr>
            <p:txBody>
              <a:bodyPr>
                <a:normAutofit/>
              </a:bodyPr>
              <a:lstStyle/>
              <a:p>
                <a:pPr marL="0" indent="0">
                  <a:buNone/>
                </a:pPr>
                <a:r>
                  <a:rPr lang="zh-CN" altLang="zh-CN" dirty="0"/>
                  <a:t>（</a:t>
                </a:r>
                <a:r>
                  <a:rPr lang="en-US" altLang="zh-CN" dirty="0"/>
                  <a:t>1</a:t>
                </a:r>
                <a:r>
                  <a:rPr lang="zh-CN" altLang="zh-CN" dirty="0"/>
                  <a:t>）</a:t>
                </a:r>
                <a:r>
                  <a:rPr lang="zh-CN" altLang="zh-CN" dirty="0">
                    <a:solidFill>
                      <a:srgbClr val="C00000"/>
                    </a:solidFill>
                  </a:rPr>
                  <a:t>解</a:t>
                </a:r>
                <a:r>
                  <a:rPr lang="en-US" altLang="zh-CN" dirty="0">
                    <a:solidFill>
                      <a:srgbClr val="C00000"/>
                    </a:solidFill>
                  </a:rPr>
                  <a:t> </a:t>
                </a:r>
                <a:r>
                  <a:rPr lang="en-US" altLang="zh-CN" dirty="0"/>
                  <a:t> P</a:t>
                </a:r>
                <a:r>
                  <a:rPr lang="zh-CN" altLang="zh-CN" dirty="0"/>
                  <a:t>∧</a:t>
                </a:r>
                <a:r>
                  <a:rPr lang="en-US" altLang="zh-CN" dirty="0"/>
                  <a:t>((P</a:t>
                </a:r>
                <a:r>
                  <a:rPr lang="zh-CN" altLang="zh-CN" dirty="0"/>
                  <a:t>∨</a:t>
                </a:r>
                <a:r>
                  <a:rPr lang="en-US" altLang="zh-CN" dirty="0"/>
                  <a:t>Q)</a:t>
                </a:r>
                <a:r>
                  <a:rPr lang="zh-CN" altLang="zh-CN" dirty="0"/>
                  <a:t>∧</a:t>
                </a:r>
                <a14:m>
                  <m:oMath xmlns:m="http://schemas.openxmlformats.org/officeDocument/2006/math">
                    <m:r>
                      <a:rPr lang="en-US" altLang="zh-CN" i="1">
                        <a:latin typeface="Cambria Math" panose="02040503050406030204" pitchFamily="18" charset="0"/>
                      </a:rPr>
                      <m:t>¬</m:t>
                    </m:r>
                  </m:oMath>
                </a14:m>
                <a:r>
                  <a:rPr lang="en-US" altLang="zh-CN" dirty="0"/>
                  <a:t>P→Q)</a:t>
                </a:r>
                <a:endParaRPr lang="zh-CN" altLang="zh-CN" dirty="0"/>
              </a:p>
              <a:p>
                <a:pPr marL="0" indent="0">
                  <a:buNone/>
                </a:pPr>
                <a:r>
                  <a:rPr lang="en-US" altLang="zh-CN" dirty="0"/>
                  <a:t>         =P</a:t>
                </a:r>
                <a:r>
                  <a:rPr lang="zh-CN" altLang="zh-CN" dirty="0"/>
                  <a:t>∧</a:t>
                </a:r>
                <a:r>
                  <a:rPr lang="en-US" altLang="zh-CN" dirty="0"/>
                  <a:t>(</a:t>
                </a:r>
                <a14:m>
                  <m:oMath xmlns:m="http://schemas.openxmlformats.org/officeDocument/2006/math">
                    <m:r>
                      <a:rPr lang="en-US" altLang="zh-CN" i="1">
                        <a:latin typeface="Cambria Math" panose="02040503050406030204" pitchFamily="18" charset="0"/>
                      </a:rPr>
                      <m:t>¬</m:t>
                    </m:r>
                  </m:oMath>
                </a14:m>
                <a:r>
                  <a:rPr lang="en-US" altLang="zh-CN" dirty="0"/>
                  <a:t>((P</a:t>
                </a:r>
                <a:r>
                  <a:rPr lang="zh-CN" altLang="zh-CN" dirty="0"/>
                  <a:t>∨</a:t>
                </a:r>
                <a:r>
                  <a:rPr lang="en-US" altLang="zh-CN" dirty="0"/>
                  <a:t>Q)</a:t>
                </a:r>
                <a:r>
                  <a:rPr lang="zh-CN" altLang="zh-CN" dirty="0"/>
                  <a:t>∧</a:t>
                </a:r>
                <a14:m>
                  <m:oMath xmlns:m="http://schemas.openxmlformats.org/officeDocument/2006/math">
                    <m:r>
                      <a:rPr lang="en-US" altLang="zh-CN" i="1">
                        <a:latin typeface="Cambria Math" panose="02040503050406030204" pitchFamily="18" charset="0"/>
                      </a:rPr>
                      <m:t>¬</m:t>
                    </m:r>
                  </m:oMath>
                </a14:m>
                <a:r>
                  <a:rPr lang="en-US" altLang="zh-CN" dirty="0"/>
                  <a:t>P)</a:t>
                </a:r>
                <a:r>
                  <a:rPr lang="zh-CN" altLang="zh-CN" dirty="0"/>
                  <a:t>∨</a:t>
                </a:r>
                <a:r>
                  <a:rPr lang="en-US" altLang="zh-CN" dirty="0"/>
                  <a:t>Q)</a:t>
                </a:r>
                <a:endParaRPr lang="zh-CN" altLang="zh-CN" dirty="0"/>
              </a:p>
              <a:p>
                <a:pPr marL="0" indent="0">
                  <a:buNone/>
                </a:pPr>
                <a:r>
                  <a:rPr lang="en-US" altLang="zh-CN" dirty="0"/>
                  <a:t>         =P</a:t>
                </a:r>
                <a:r>
                  <a:rPr lang="zh-CN" altLang="zh-CN" dirty="0"/>
                  <a:t>∧</a:t>
                </a:r>
                <a:r>
                  <a:rPr lang="en-US" altLang="zh-CN" dirty="0"/>
                  <a:t>(</a:t>
                </a:r>
                <a14:m>
                  <m:oMath xmlns:m="http://schemas.openxmlformats.org/officeDocument/2006/math">
                    <m:r>
                      <a:rPr lang="en-US" altLang="zh-CN" i="1">
                        <a:latin typeface="Cambria Math" panose="02040503050406030204" pitchFamily="18" charset="0"/>
                      </a:rPr>
                      <m:t>¬</m:t>
                    </m:r>
                  </m:oMath>
                </a14:m>
                <a:r>
                  <a:rPr lang="en-US" altLang="zh-CN" dirty="0"/>
                  <a:t>(P</a:t>
                </a:r>
                <a:r>
                  <a:rPr lang="zh-CN" altLang="zh-CN" dirty="0"/>
                  <a:t>∨</a:t>
                </a:r>
                <a:r>
                  <a:rPr lang="en-US" altLang="zh-CN" dirty="0"/>
                  <a:t>Q)</a:t>
                </a:r>
                <a:r>
                  <a:rPr lang="zh-CN" altLang="zh-CN" dirty="0"/>
                  <a:t>∨</a:t>
                </a:r>
                <a:r>
                  <a:rPr lang="en-US" altLang="zh-CN" dirty="0"/>
                  <a:t>P)</a:t>
                </a:r>
                <a:r>
                  <a:rPr lang="zh-CN" altLang="zh-CN" dirty="0"/>
                  <a:t>∨</a:t>
                </a:r>
                <a:r>
                  <a:rPr lang="en-US" altLang="zh-CN" dirty="0"/>
                  <a:t>Q)</a:t>
                </a:r>
              </a:p>
              <a:p>
                <a:pPr marL="0" indent="0">
                  <a:buNone/>
                </a:pPr>
                <a:r>
                  <a:rPr lang="en-US" altLang="zh-CN" dirty="0"/>
                  <a:t>         =P</a:t>
                </a:r>
                <a:r>
                  <a:rPr lang="zh-CN" altLang="zh-CN" dirty="0"/>
                  <a:t>∧</a:t>
                </a:r>
                <a:r>
                  <a:rPr lang="en-US" altLang="zh-CN" dirty="0"/>
                  <a:t>(</a:t>
                </a:r>
                <a14:m>
                  <m:oMath xmlns:m="http://schemas.openxmlformats.org/officeDocument/2006/math">
                    <m:r>
                      <a:rPr lang="en-US" altLang="zh-CN" i="1">
                        <a:latin typeface="Cambria Math" panose="02040503050406030204" pitchFamily="18" charset="0"/>
                      </a:rPr>
                      <m:t>¬</m:t>
                    </m:r>
                  </m:oMath>
                </a14:m>
                <a:r>
                  <a:rPr lang="en-US" altLang="zh-CN" dirty="0"/>
                  <a:t>(P</a:t>
                </a:r>
                <a:r>
                  <a:rPr lang="zh-CN" altLang="zh-CN" dirty="0"/>
                  <a:t>∨</a:t>
                </a:r>
                <a:r>
                  <a:rPr lang="en-US" altLang="zh-CN" dirty="0"/>
                  <a:t>Q)</a:t>
                </a:r>
                <a:r>
                  <a:rPr lang="zh-CN" altLang="zh-CN" dirty="0"/>
                  <a:t>∨</a:t>
                </a:r>
                <a:r>
                  <a:rPr lang="en-US" altLang="zh-CN" dirty="0"/>
                  <a:t>(P</a:t>
                </a:r>
                <a:r>
                  <a:rPr lang="zh-CN" altLang="zh-CN" dirty="0"/>
                  <a:t>∨</a:t>
                </a:r>
                <a:r>
                  <a:rPr lang="en-US" altLang="zh-CN" dirty="0"/>
                  <a:t>Q))</a:t>
                </a:r>
                <a:endParaRPr lang="zh-CN" altLang="zh-CN" dirty="0"/>
              </a:p>
              <a:p>
                <a:pPr marL="0" indent="0">
                  <a:buNone/>
                </a:pPr>
                <a:r>
                  <a:rPr lang="en-US" altLang="zh-CN" dirty="0"/>
                  <a:t>         =P</a:t>
                </a:r>
                <a:r>
                  <a:rPr lang="zh-CN" altLang="zh-CN" dirty="0"/>
                  <a:t>∧</a:t>
                </a:r>
                <a:r>
                  <a:rPr lang="en-US" altLang="zh-CN" dirty="0"/>
                  <a:t>1=P</a:t>
                </a:r>
                <a:endParaRPr lang="zh-CN" altLang="zh-CN" dirty="0"/>
              </a:p>
              <a:p>
                <a:pPr marL="0" indent="0">
                  <a:buNone/>
                </a:pPr>
                <a:r>
                  <a:rPr lang="zh-CN" altLang="zh-CN" dirty="0"/>
                  <a:t>显然公式</a:t>
                </a:r>
                <a:r>
                  <a:rPr lang="en-US" altLang="zh-CN" dirty="0"/>
                  <a:t>P</a:t>
                </a:r>
                <a:r>
                  <a:rPr lang="zh-CN" altLang="zh-CN" dirty="0"/>
                  <a:t>∧</a:t>
                </a:r>
                <a:r>
                  <a:rPr lang="en-US" altLang="zh-CN" dirty="0"/>
                  <a:t>((P</a:t>
                </a:r>
                <a:r>
                  <a:rPr lang="zh-CN" altLang="zh-CN" dirty="0"/>
                  <a:t>∨</a:t>
                </a:r>
                <a:r>
                  <a:rPr lang="en-US" altLang="zh-CN" dirty="0"/>
                  <a:t>Q)</a:t>
                </a:r>
                <a:r>
                  <a:rPr lang="zh-CN" altLang="zh-CN" dirty="0"/>
                  <a:t>∧</a:t>
                </a:r>
                <a14:m>
                  <m:oMath xmlns:m="http://schemas.openxmlformats.org/officeDocument/2006/math">
                    <m:r>
                      <a:rPr lang="en-US" altLang="zh-CN" i="1">
                        <a:latin typeface="Cambria Math" panose="02040503050406030204" pitchFamily="18" charset="0"/>
                      </a:rPr>
                      <m:t>¬</m:t>
                    </m:r>
                  </m:oMath>
                </a14:m>
                <a:r>
                  <a:rPr lang="en-US" altLang="zh-CN" dirty="0"/>
                  <a:t>P→Q)</a:t>
                </a:r>
                <a:r>
                  <a:rPr lang="zh-CN" altLang="zh-CN" dirty="0"/>
                  <a:t>的类型等价于</a:t>
                </a:r>
                <a:r>
                  <a:rPr lang="en-US" altLang="zh-CN" dirty="0"/>
                  <a:t>P</a:t>
                </a:r>
                <a:r>
                  <a:rPr lang="zh-CN" altLang="zh-CN" dirty="0"/>
                  <a:t>的类型，从而</a:t>
                </a:r>
                <a:r>
                  <a:rPr lang="zh-CN" altLang="zh-CN" dirty="0">
                    <a:solidFill>
                      <a:srgbClr val="C00000"/>
                    </a:solidFill>
                  </a:rPr>
                  <a:t>该公式是可满足式。</a:t>
                </a:r>
              </a:p>
              <a:p>
                <a:pPr marL="0" indent="0">
                  <a:lnSpc>
                    <a:spcPct val="110000"/>
                  </a:lnSpc>
                  <a:spcBef>
                    <a:spcPct val="0"/>
                  </a:spcBef>
                  <a:buNone/>
                </a:pPr>
                <a:endParaRPr lang="zh-CN" altLang="en-US" dirty="0"/>
              </a:p>
            </p:txBody>
          </p:sp>
        </mc:Choice>
        <mc:Fallback xmlns="">
          <p:sp>
            <p:nvSpPr>
              <p:cNvPr id="68612" name="Rectangle 3">
                <a:extLst>
                  <a:ext uri="{FF2B5EF4-FFF2-40B4-BE49-F238E27FC236}">
                    <a16:creationId xmlns:a16="http://schemas.microsoft.com/office/drawing/2014/main" id="{E5EDBB54-8780-4139-84AB-256E0EBF4F80}"/>
                  </a:ext>
                </a:extLst>
              </p:cNvPr>
              <p:cNvSpPr>
                <a:spLocks noGrp="1" noRot="1" noChangeAspect="1" noMove="1" noResize="1" noEditPoints="1" noAdjustHandles="1" noChangeArrowheads="1" noChangeShapeType="1" noTextEdit="1"/>
              </p:cNvSpPr>
              <p:nvPr>
                <p:ph type="body" idx="4294967295"/>
              </p:nvPr>
            </p:nvSpPr>
            <p:spPr>
              <a:xfrm>
                <a:off x="268814" y="1148945"/>
                <a:ext cx="4685452" cy="4561701"/>
              </a:xfrm>
              <a:blipFill>
                <a:blip r:embed="rId5"/>
                <a:stretch>
                  <a:fillRect l="-1300" b="-134"/>
                </a:stretch>
              </a:blipFill>
            </p:spPr>
            <p:txBody>
              <a:bodyPr/>
              <a:lstStyle/>
              <a:p>
                <a:r>
                  <a:rPr lang="zh-CN" altLang="en-US">
                    <a:noFill/>
                  </a:rPr>
                  <a:t> </a:t>
                </a:r>
              </a:p>
            </p:txBody>
          </p:sp>
        </mc:Fallback>
      </mc:AlternateContent>
      <p:sp>
        <p:nvSpPr>
          <p:cNvPr id="5" name="Rectangle 3">
            <a:extLst>
              <a:ext uri="{FF2B5EF4-FFF2-40B4-BE49-F238E27FC236}">
                <a16:creationId xmlns:a16="http://schemas.microsoft.com/office/drawing/2014/main" id="{17B1DF6D-1F25-4600-AD60-8D19553E1DF0}"/>
              </a:ext>
            </a:extLst>
          </p:cNvPr>
          <p:cNvSpPr txBox="1">
            <a:spLocks noChangeArrowheads="1"/>
          </p:cNvSpPr>
          <p:nvPr/>
        </p:nvSpPr>
        <p:spPr>
          <a:xfrm>
            <a:off x="804431" y="238630"/>
            <a:ext cx="8064034" cy="634963"/>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sz="2199" dirty="0">
                <a:solidFill>
                  <a:prstClr val="white"/>
                </a:solidFill>
                <a:latin typeface="微软雅黑"/>
                <a:ea typeface="微软雅黑"/>
              </a:rPr>
              <a:t>例</a:t>
            </a:r>
            <a:r>
              <a:rPr lang="en-US" altLang="zh-CN" sz="2199" dirty="0">
                <a:solidFill>
                  <a:prstClr val="white"/>
                </a:solidFill>
                <a:latin typeface="微软雅黑"/>
                <a:ea typeface="微软雅黑"/>
              </a:rPr>
              <a:t>2.18 </a:t>
            </a:r>
            <a:r>
              <a:rPr lang="zh-CN" altLang="en-US" sz="2199" dirty="0">
                <a:solidFill>
                  <a:prstClr val="white"/>
                </a:solidFill>
                <a:latin typeface="微软雅黑"/>
                <a:ea typeface="微软雅黑"/>
              </a:rPr>
              <a:t>（续）</a:t>
            </a:r>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9245B409-4836-41AD-B250-C4C988341C19}"/>
                  </a:ext>
                </a:extLst>
              </p:cNvPr>
              <p:cNvSpPr txBox="1">
                <a:spLocks noChangeArrowheads="1"/>
              </p:cNvSpPr>
              <p:nvPr/>
            </p:nvSpPr>
            <p:spPr>
              <a:xfrm>
                <a:off x="6782537" y="1148945"/>
                <a:ext cx="4916226" cy="4561701"/>
              </a:xfrm>
              <a:prstGeom prst="rect">
                <a:avLst/>
              </a:prstGeom>
            </p:spPr>
            <p:txBody>
              <a:bodyPr vert="horz" lIns="121882" tIns="60940" rIns="121882" bIns="60940" rtlCol="0">
                <a:norm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defTabSz="1219261">
                  <a:buNone/>
                </a:pP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2</a:t>
                </a:r>
                <a:r>
                  <a:rPr lang="zh-CN" altLang="zh-CN" sz="2399" dirty="0">
                    <a:solidFill>
                      <a:prstClr val="black"/>
                    </a:solidFill>
                    <a:latin typeface="微软雅黑"/>
                    <a:ea typeface="微软雅黑"/>
                  </a:rPr>
                  <a:t>）</a:t>
                </a:r>
                <a:r>
                  <a:rPr lang="zh-CN" altLang="zh-CN" sz="2399" dirty="0">
                    <a:solidFill>
                      <a:srgbClr val="C00000"/>
                    </a:solidFill>
                    <a:latin typeface="微软雅黑"/>
                    <a:ea typeface="微软雅黑"/>
                  </a:rPr>
                  <a:t>证明</a:t>
                </a:r>
                <a:r>
                  <a:rPr lang="zh-CN" altLang="zh-CN" sz="2399" dirty="0">
                    <a:solidFill>
                      <a:prstClr val="black"/>
                    </a:solidFill>
                    <a:latin typeface="微软雅黑"/>
                    <a:ea typeface="微软雅黑"/>
                  </a:rPr>
                  <a:t> 左边</a:t>
                </a:r>
                <a:r>
                  <a:rPr lang="en-US" altLang="zh-CN" sz="2399" dirty="0">
                    <a:solidFill>
                      <a:prstClr val="black"/>
                    </a:solidFill>
                    <a:latin typeface="微软雅黑"/>
                    <a:ea typeface="微软雅黑"/>
                  </a:rPr>
                  <a:t>=P→(Q→R)</a:t>
                </a:r>
                <a:endParaRPr lang="zh-CN" altLang="zh-CN" sz="2399" dirty="0">
                  <a:solidFill>
                    <a:prstClr val="black"/>
                  </a:solidFill>
                  <a:latin typeface="微软雅黑"/>
                  <a:ea typeface="微软雅黑"/>
                </a:endParaRPr>
              </a:p>
              <a:p>
                <a:pPr marL="0" indent="0" defTabSz="1219261">
                  <a:buNone/>
                </a:pPr>
                <a:r>
                  <a:rPr lang="en-US" altLang="zh-CN" sz="2399" dirty="0">
                    <a:solidFill>
                      <a:prstClr val="black"/>
                    </a:solidFill>
                    <a:latin typeface="微软雅黑"/>
                    <a:ea typeface="微软雅黑"/>
                  </a:rPr>
                  <a:t>                =</a:t>
                </a:r>
                <a14:m>
                  <m:oMath xmlns:m="http://schemas.openxmlformats.org/officeDocument/2006/math">
                    <m:r>
                      <a:rPr lang="en-US" altLang="zh-CN" sz="2399" i="1">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P</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(Q→R)</a:t>
                </a:r>
                <a:endParaRPr lang="zh-CN" altLang="zh-CN" sz="2399" dirty="0">
                  <a:solidFill>
                    <a:prstClr val="black"/>
                  </a:solidFill>
                  <a:latin typeface="微软雅黑"/>
                  <a:ea typeface="微软雅黑"/>
                </a:endParaRPr>
              </a:p>
              <a:p>
                <a:pPr marL="0" indent="0" defTabSz="1219261">
                  <a:buNone/>
                </a:pPr>
                <a:r>
                  <a:rPr lang="en-US" altLang="zh-CN" sz="2399" dirty="0">
                    <a:solidFill>
                      <a:prstClr val="black"/>
                    </a:solidFill>
                    <a:latin typeface="微软雅黑"/>
                    <a:ea typeface="微软雅黑"/>
                  </a:rPr>
                  <a:t>                =</a:t>
                </a:r>
                <a14:m>
                  <m:oMath xmlns:m="http://schemas.openxmlformats.org/officeDocument/2006/math">
                    <m:r>
                      <a:rPr lang="en-US" altLang="zh-CN" sz="2399" i="1">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P</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a:t>
                </a:r>
                <a14:m>
                  <m:oMath xmlns:m="http://schemas.openxmlformats.org/officeDocument/2006/math">
                    <m:r>
                      <a:rPr lang="en-US" altLang="zh-CN" sz="2399" i="1">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Q</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R)</a:t>
                </a:r>
                <a:endParaRPr lang="zh-CN" altLang="zh-CN" sz="2399" dirty="0">
                  <a:solidFill>
                    <a:prstClr val="black"/>
                  </a:solidFill>
                  <a:latin typeface="微软雅黑"/>
                  <a:ea typeface="微软雅黑"/>
                </a:endParaRPr>
              </a:p>
              <a:p>
                <a:pPr marL="0" indent="0" defTabSz="1219261">
                  <a:buNone/>
                </a:pPr>
                <a:r>
                  <a:rPr lang="en-US" altLang="zh-CN" sz="2399" dirty="0">
                    <a:solidFill>
                      <a:prstClr val="black"/>
                    </a:solidFill>
                    <a:latin typeface="微软雅黑"/>
                    <a:ea typeface="微软雅黑"/>
                  </a:rPr>
                  <a:t>                =(</a:t>
                </a:r>
                <a14:m>
                  <m:oMath xmlns:m="http://schemas.openxmlformats.org/officeDocument/2006/math">
                    <m:r>
                      <a:rPr lang="en-US" altLang="zh-CN" sz="2399" i="1">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P</a:t>
                </a:r>
                <a:r>
                  <a:rPr lang="zh-CN" altLang="zh-CN" sz="2399" dirty="0">
                    <a:solidFill>
                      <a:prstClr val="black"/>
                    </a:solidFill>
                    <a:latin typeface="微软雅黑"/>
                    <a:ea typeface="微软雅黑"/>
                  </a:rPr>
                  <a:t>∨</a:t>
                </a:r>
                <a14:m>
                  <m:oMath xmlns:m="http://schemas.openxmlformats.org/officeDocument/2006/math">
                    <m:r>
                      <a:rPr lang="en-US" altLang="zh-CN" sz="2399" i="1">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Q)</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R</a:t>
                </a:r>
                <a:endParaRPr lang="zh-CN" altLang="zh-CN" sz="2399" dirty="0">
                  <a:solidFill>
                    <a:prstClr val="black"/>
                  </a:solidFill>
                  <a:latin typeface="微软雅黑"/>
                  <a:ea typeface="微软雅黑"/>
                </a:endParaRPr>
              </a:p>
              <a:p>
                <a:pPr marL="0" indent="0" defTabSz="1219261">
                  <a:buNone/>
                </a:pPr>
                <a:r>
                  <a:rPr lang="en-US" altLang="zh-CN" sz="2399" dirty="0">
                    <a:solidFill>
                      <a:prstClr val="black"/>
                    </a:solidFill>
                    <a:latin typeface="微软雅黑"/>
                    <a:ea typeface="微软雅黑"/>
                  </a:rPr>
                  <a:t>                =</a:t>
                </a:r>
                <a14:m>
                  <m:oMath xmlns:m="http://schemas.openxmlformats.org/officeDocument/2006/math">
                    <m:r>
                      <a:rPr lang="en-US" altLang="zh-CN" sz="2399" i="1">
                        <a:solidFill>
                          <a:prstClr val="black"/>
                        </a:solidFill>
                        <a:latin typeface="Cambria Math" panose="02040503050406030204" pitchFamily="18" charset="0"/>
                      </a:rPr>
                      <m:t>¬</m:t>
                    </m:r>
                  </m:oMath>
                </a14:m>
                <a:r>
                  <a:rPr lang="en-US" altLang="zh-CN" sz="2399" dirty="0">
                    <a:solidFill>
                      <a:prstClr val="black"/>
                    </a:solidFill>
                    <a:latin typeface="微软雅黑"/>
                    <a:ea typeface="微软雅黑"/>
                  </a:rPr>
                  <a:t>(P</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Q)</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R</a:t>
                </a:r>
                <a:endParaRPr lang="zh-CN" altLang="zh-CN" sz="2399" dirty="0">
                  <a:solidFill>
                    <a:prstClr val="black"/>
                  </a:solidFill>
                  <a:latin typeface="微软雅黑"/>
                  <a:ea typeface="微软雅黑"/>
                </a:endParaRPr>
              </a:p>
              <a:p>
                <a:pPr marL="0" indent="0" defTabSz="1219261">
                  <a:buNone/>
                </a:pPr>
                <a:r>
                  <a:rPr lang="en-US" altLang="zh-CN" sz="2399" dirty="0">
                    <a:solidFill>
                      <a:prstClr val="black"/>
                    </a:solidFill>
                    <a:latin typeface="微软雅黑"/>
                    <a:ea typeface="微软雅黑"/>
                  </a:rPr>
                  <a:t>                =(P</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Q)→R=</a:t>
                </a:r>
                <a:r>
                  <a:rPr lang="zh-CN" altLang="zh-CN" sz="2399" dirty="0">
                    <a:solidFill>
                      <a:prstClr val="black"/>
                    </a:solidFill>
                    <a:latin typeface="微软雅黑"/>
                    <a:ea typeface="微软雅黑"/>
                  </a:rPr>
                  <a:t>右边</a:t>
                </a:r>
              </a:p>
              <a:p>
                <a:pPr marL="0" indent="0" defTabSz="1219261">
                  <a:buNone/>
                </a:pPr>
                <a:r>
                  <a:rPr lang="zh-CN" altLang="en-US" sz="2399" dirty="0">
                    <a:solidFill>
                      <a:prstClr val="black"/>
                    </a:solidFill>
                    <a:latin typeface="微软雅黑"/>
                    <a:ea typeface="微软雅黑"/>
                  </a:rPr>
                  <a:t>      </a:t>
                </a:r>
                <a:r>
                  <a:rPr lang="zh-CN" altLang="zh-CN" sz="2399" dirty="0">
                    <a:solidFill>
                      <a:prstClr val="black"/>
                    </a:solidFill>
                    <a:latin typeface="微软雅黑"/>
                    <a:ea typeface="微软雅黑"/>
                  </a:rPr>
                  <a:t>即有</a:t>
                </a:r>
                <a:r>
                  <a:rPr lang="en-US" altLang="zh-CN" sz="2399" dirty="0">
                    <a:solidFill>
                      <a:prstClr val="black"/>
                    </a:solidFill>
                    <a:latin typeface="微软雅黑"/>
                    <a:ea typeface="微软雅黑"/>
                  </a:rPr>
                  <a:t>P→(Q→R)=(P</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Q)→R</a:t>
                </a:r>
                <a:r>
                  <a:rPr lang="zh-CN" altLang="zh-CN" sz="2399" dirty="0">
                    <a:solidFill>
                      <a:prstClr val="black"/>
                    </a:solidFill>
                    <a:latin typeface="微软雅黑"/>
                    <a:ea typeface="微软雅黑"/>
                  </a:rPr>
                  <a:t>。</a:t>
                </a:r>
                <a:endParaRPr lang="zh-CN" altLang="en-US" sz="2399" dirty="0">
                  <a:solidFill>
                    <a:prstClr val="black"/>
                  </a:solidFill>
                  <a:latin typeface="微软雅黑"/>
                  <a:ea typeface="微软雅黑"/>
                </a:endParaRPr>
              </a:p>
            </p:txBody>
          </p:sp>
        </mc:Choice>
        <mc:Fallback xmlns="">
          <p:sp>
            <p:nvSpPr>
              <p:cNvPr id="6" name="Rectangle 3">
                <a:extLst>
                  <a:ext uri="{FF2B5EF4-FFF2-40B4-BE49-F238E27FC236}">
                    <a16:creationId xmlns:a16="http://schemas.microsoft.com/office/drawing/2014/main" id="{9245B409-4836-41AD-B250-C4C988341C19}"/>
                  </a:ext>
                </a:extLst>
              </p:cNvPr>
              <p:cNvSpPr txBox="1">
                <a:spLocks noRot="1" noChangeAspect="1" noMove="1" noResize="1" noEditPoints="1" noAdjustHandles="1" noChangeArrowheads="1" noChangeShapeType="1" noTextEdit="1"/>
              </p:cNvSpPr>
              <p:nvPr/>
            </p:nvSpPr>
            <p:spPr>
              <a:xfrm>
                <a:off x="6782537" y="1148945"/>
                <a:ext cx="4916226" cy="4561701"/>
              </a:xfrm>
              <a:prstGeom prst="rect">
                <a:avLst/>
              </a:prstGeom>
              <a:blipFill>
                <a:blip r:embed="rId6"/>
                <a:stretch>
                  <a:fillRect l="-1365" r="-124"/>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612">
                                            <p:txEl>
                                              <p:pRg st="0" end="0"/>
                                            </p:txEl>
                                          </p:spTgt>
                                        </p:tgtEl>
                                        <p:attrNameLst>
                                          <p:attrName>style.visibility</p:attrName>
                                        </p:attrNameLst>
                                      </p:cBhvr>
                                      <p:to>
                                        <p:strVal val="visible"/>
                                      </p:to>
                                    </p:set>
                                    <p:anim calcmode="lin" valueType="num">
                                      <p:cBhvr additive="base">
                                        <p:cTn id="7" dur="500" fill="hold"/>
                                        <p:tgtEl>
                                          <p:spTgt spid="686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86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8612">
                                            <p:txEl>
                                              <p:pRg st="1" end="1"/>
                                            </p:txEl>
                                          </p:spTgt>
                                        </p:tgtEl>
                                        <p:attrNameLst>
                                          <p:attrName>style.visibility</p:attrName>
                                        </p:attrNameLst>
                                      </p:cBhvr>
                                      <p:to>
                                        <p:strVal val="visible"/>
                                      </p:to>
                                    </p:set>
                                    <p:anim calcmode="lin" valueType="num">
                                      <p:cBhvr additive="base">
                                        <p:cTn id="13" dur="500" fill="hold"/>
                                        <p:tgtEl>
                                          <p:spTgt spid="686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86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8612">
                                            <p:txEl>
                                              <p:pRg st="2" end="2"/>
                                            </p:txEl>
                                          </p:spTgt>
                                        </p:tgtEl>
                                        <p:attrNameLst>
                                          <p:attrName>style.visibility</p:attrName>
                                        </p:attrNameLst>
                                      </p:cBhvr>
                                      <p:to>
                                        <p:strVal val="visible"/>
                                      </p:to>
                                    </p:set>
                                    <p:anim calcmode="lin" valueType="num">
                                      <p:cBhvr additive="base">
                                        <p:cTn id="19" dur="500" fill="hold"/>
                                        <p:tgtEl>
                                          <p:spTgt spid="686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86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8612">
                                            <p:txEl>
                                              <p:pRg st="3" end="3"/>
                                            </p:txEl>
                                          </p:spTgt>
                                        </p:tgtEl>
                                        <p:attrNameLst>
                                          <p:attrName>style.visibility</p:attrName>
                                        </p:attrNameLst>
                                      </p:cBhvr>
                                      <p:to>
                                        <p:strVal val="visible"/>
                                      </p:to>
                                    </p:set>
                                    <p:anim calcmode="lin" valueType="num">
                                      <p:cBhvr additive="base">
                                        <p:cTn id="25" dur="500" fill="hold"/>
                                        <p:tgtEl>
                                          <p:spTgt spid="6861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86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8612">
                                            <p:txEl>
                                              <p:pRg st="4" end="4"/>
                                            </p:txEl>
                                          </p:spTgt>
                                        </p:tgtEl>
                                        <p:attrNameLst>
                                          <p:attrName>style.visibility</p:attrName>
                                        </p:attrNameLst>
                                      </p:cBhvr>
                                      <p:to>
                                        <p:strVal val="visible"/>
                                      </p:to>
                                    </p:set>
                                    <p:anim calcmode="lin" valueType="num">
                                      <p:cBhvr additive="base">
                                        <p:cTn id="31" dur="500" fill="hold"/>
                                        <p:tgtEl>
                                          <p:spTgt spid="6861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861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8612">
                                            <p:txEl>
                                              <p:pRg st="5" end="5"/>
                                            </p:txEl>
                                          </p:spTgt>
                                        </p:tgtEl>
                                        <p:attrNameLst>
                                          <p:attrName>style.visibility</p:attrName>
                                        </p:attrNameLst>
                                      </p:cBhvr>
                                      <p:to>
                                        <p:strVal val="visible"/>
                                      </p:to>
                                    </p:set>
                                    <p:anim calcmode="lin" valueType="num">
                                      <p:cBhvr additive="base">
                                        <p:cTn id="37" dur="500" fill="hold"/>
                                        <p:tgtEl>
                                          <p:spTgt spid="6861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861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anim calcmode="lin" valueType="num">
                                      <p:cBhvr additive="base">
                                        <p:cTn id="4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xEl>
                                              <p:pRg st="1" end="1"/>
                                            </p:txEl>
                                          </p:spTgt>
                                        </p:tgtEl>
                                        <p:attrNameLst>
                                          <p:attrName>style.visibility</p:attrName>
                                        </p:attrNameLst>
                                      </p:cBhvr>
                                      <p:to>
                                        <p:strVal val="visible"/>
                                      </p:to>
                                    </p:set>
                                    <p:anim calcmode="lin" valueType="num">
                                      <p:cBhvr additive="base">
                                        <p:cTn id="4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xEl>
                                              <p:pRg st="2" end="2"/>
                                            </p:txEl>
                                          </p:spTgt>
                                        </p:tgtEl>
                                        <p:attrNameLst>
                                          <p:attrName>style.visibility</p:attrName>
                                        </p:attrNameLst>
                                      </p:cBhvr>
                                      <p:to>
                                        <p:strVal val="visible"/>
                                      </p:to>
                                    </p:set>
                                    <p:anim calcmode="lin" valueType="num">
                                      <p:cBhvr additive="base">
                                        <p:cTn id="5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 calcmode="lin" valueType="num">
                                      <p:cBhvr additive="base">
                                        <p:cTn id="6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
                                            <p:txEl>
                                              <p:pRg st="4" end="4"/>
                                            </p:txEl>
                                          </p:spTgt>
                                        </p:tgtEl>
                                        <p:attrNameLst>
                                          <p:attrName>style.visibility</p:attrName>
                                        </p:attrNameLst>
                                      </p:cBhvr>
                                      <p:to>
                                        <p:strVal val="visible"/>
                                      </p:to>
                                    </p:set>
                                    <p:anim calcmode="lin" valueType="num">
                                      <p:cBhvr additive="base">
                                        <p:cTn id="6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6">
                                            <p:txEl>
                                              <p:pRg st="5" end="5"/>
                                            </p:txEl>
                                          </p:spTgt>
                                        </p:tgtEl>
                                        <p:attrNameLst>
                                          <p:attrName>style.visibility</p:attrName>
                                        </p:attrNameLst>
                                      </p:cBhvr>
                                      <p:to>
                                        <p:strVal val="visible"/>
                                      </p:to>
                                    </p:set>
                                    <p:anim calcmode="lin" valueType="num">
                                      <p:cBhvr additive="base">
                                        <p:cTn id="7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6">
                                            <p:txEl>
                                              <p:pRg st="6" end="6"/>
                                            </p:txEl>
                                          </p:spTgt>
                                        </p:tgtEl>
                                        <p:attrNameLst>
                                          <p:attrName>style.visibility</p:attrName>
                                        </p:attrNameLst>
                                      </p:cBhvr>
                                      <p:to>
                                        <p:strVal val="visible"/>
                                      </p:to>
                                    </p:set>
                                    <p:anim calcmode="lin" valueType="num">
                                      <p:cBhvr additive="base">
                                        <p:cTn id="7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build="p" autoUpdateAnimBg="0"/>
      <p:bldP spid="6"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3">
            <a:extLst>
              <a:ext uri="{FF2B5EF4-FFF2-40B4-BE49-F238E27FC236}">
                <a16:creationId xmlns:a16="http://schemas.microsoft.com/office/drawing/2014/main" id="{1C2FE8CF-BBDF-4C5D-901F-5A6F10DBC099}"/>
              </a:ext>
            </a:extLst>
          </p:cNvPr>
          <p:cNvSpPr>
            <a:spLocks noGrp="1" noChangeArrowheads="1"/>
          </p:cNvSpPr>
          <p:nvPr>
            <p:ph type="body" idx="4294967295"/>
          </p:nvPr>
        </p:nvSpPr>
        <p:spPr>
          <a:xfrm>
            <a:off x="157294" y="921489"/>
            <a:ext cx="8281509" cy="3650975"/>
          </a:xfrm>
        </p:spPr>
        <p:txBody>
          <a:bodyPr/>
          <a:lstStyle/>
          <a:p>
            <a:pPr marL="0" indent="0">
              <a:buNone/>
            </a:pPr>
            <a:r>
              <a:rPr lang="zh-CN" altLang="en-US" dirty="0"/>
              <a:t>（</a:t>
            </a:r>
            <a:r>
              <a:rPr lang="en-US" altLang="zh-CN" dirty="0"/>
              <a:t>3</a:t>
            </a:r>
            <a:r>
              <a:rPr lang="zh-CN" altLang="en-US" dirty="0"/>
              <a:t>） </a:t>
            </a:r>
            <a:r>
              <a:rPr lang="en-US" altLang="zh-CN" dirty="0"/>
              <a:t>(</a:t>
            </a:r>
            <a:r>
              <a:rPr lang="en-US" altLang="zh-CN" dirty="0">
                <a:sym typeface="Symbol" panose="05050102010706020507" pitchFamily="18" charset="2"/>
              </a:rPr>
              <a:t></a:t>
            </a:r>
            <a:r>
              <a:rPr lang="en-US" altLang="zh-CN" dirty="0"/>
              <a:t> P∧(</a:t>
            </a:r>
            <a:r>
              <a:rPr lang="en-US" altLang="zh-CN" dirty="0">
                <a:sym typeface="Symbol" panose="05050102010706020507" pitchFamily="18" charset="2"/>
              </a:rPr>
              <a:t></a:t>
            </a:r>
            <a:r>
              <a:rPr lang="en-US" altLang="zh-CN" dirty="0"/>
              <a:t> Q∧R))∨((Q∧R)∨(P∧R)) </a:t>
            </a:r>
          </a:p>
          <a:p>
            <a:pPr marL="0" indent="0">
              <a:buNone/>
            </a:pPr>
            <a:r>
              <a:rPr lang="en-US" altLang="zh-CN" dirty="0"/>
              <a:t>      = (</a:t>
            </a:r>
            <a:r>
              <a:rPr lang="en-US" altLang="zh-CN" dirty="0">
                <a:sym typeface="Symbol" panose="05050102010706020507" pitchFamily="18" charset="2"/>
              </a:rPr>
              <a:t></a:t>
            </a:r>
            <a:r>
              <a:rPr lang="en-US" altLang="zh-CN" dirty="0"/>
              <a:t> P∧ </a:t>
            </a:r>
            <a:r>
              <a:rPr lang="en-US" altLang="zh-CN" dirty="0">
                <a:sym typeface="Symbol" panose="05050102010706020507" pitchFamily="18" charset="2"/>
              </a:rPr>
              <a:t></a:t>
            </a:r>
            <a:r>
              <a:rPr lang="en-US" altLang="zh-CN" dirty="0"/>
              <a:t> Q)∧R)∨((Q∨P)∧R)</a:t>
            </a:r>
          </a:p>
          <a:p>
            <a:pPr marL="0" indent="0">
              <a:buNone/>
            </a:pPr>
            <a:r>
              <a:rPr lang="en-US" altLang="zh-CN" dirty="0"/>
              <a:t>      = (</a:t>
            </a:r>
            <a:r>
              <a:rPr lang="en-US" altLang="zh-CN" dirty="0">
                <a:sym typeface="Symbol" panose="05050102010706020507" pitchFamily="18" charset="2"/>
              </a:rPr>
              <a:t></a:t>
            </a:r>
            <a:r>
              <a:rPr lang="en-US" altLang="zh-CN" dirty="0"/>
              <a:t>(P∨Q)∧R)∨((Q∨P)∧R)</a:t>
            </a:r>
            <a:endParaRPr lang="pt-BR" altLang="en-US" dirty="0"/>
          </a:p>
          <a:p>
            <a:pPr marL="0" indent="0">
              <a:buNone/>
            </a:pPr>
            <a:r>
              <a:rPr lang="pt-BR" altLang="en-US" dirty="0"/>
              <a:t>      = (</a:t>
            </a:r>
            <a:r>
              <a:rPr lang="en-US" altLang="zh-CN" dirty="0">
                <a:sym typeface="Symbol" panose="05050102010706020507" pitchFamily="18" charset="2"/>
              </a:rPr>
              <a:t></a:t>
            </a:r>
            <a:r>
              <a:rPr lang="pt-BR" altLang="en-US" dirty="0"/>
              <a:t>(P∨Q)∨(Q∨P))∧R</a:t>
            </a:r>
          </a:p>
          <a:p>
            <a:pPr marL="0" indent="0">
              <a:buNone/>
            </a:pPr>
            <a:r>
              <a:rPr lang="pt-BR" altLang="en-US" dirty="0"/>
              <a:t>      =1∧R= R</a:t>
            </a:r>
            <a:endParaRPr lang="en-US" altLang="en-US" dirty="0"/>
          </a:p>
          <a:p>
            <a:pPr marL="0" indent="0">
              <a:buNone/>
            </a:pPr>
            <a:r>
              <a:rPr lang="zh-CN" altLang="en-US" dirty="0">
                <a:solidFill>
                  <a:srgbClr val="FF0000"/>
                </a:solidFill>
              </a:rPr>
              <a:t>即有</a:t>
            </a:r>
            <a:r>
              <a:rPr lang="en-US" altLang="zh-CN" dirty="0">
                <a:solidFill>
                  <a:srgbClr val="FF0000"/>
                </a:solidFill>
              </a:rPr>
              <a:t>:  </a:t>
            </a:r>
            <a:r>
              <a:rPr lang="pt-BR" altLang="en-US" dirty="0"/>
              <a:t>(</a:t>
            </a:r>
            <a:r>
              <a:rPr lang="en-US" altLang="zh-CN" dirty="0">
                <a:sym typeface="Symbol" panose="05050102010706020507" pitchFamily="18" charset="2"/>
              </a:rPr>
              <a:t></a:t>
            </a:r>
            <a:r>
              <a:rPr lang="pt-BR" altLang="en-US" dirty="0"/>
              <a:t> P∧(</a:t>
            </a:r>
            <a:r>
              <a:rPr lang="en-US" altLang="zh-CN" dirty="0">
                <a:sym typeface="Symbol" panose="05050102010706020507" pitchFamily="18" charset="2"/>
              </a:rPr>
              <a:t></a:t>
            </a:r>
            <a:r>
              <a:rPr lang="pt-BR" altLang="en-US" dirty="0"/>
              <a:t> Q∧R))∨((Q∧R)∨(P∧R)) = R</a:t>
            </a:r>
            <a:r>
              <a:rPr lang="zh-CN" altLang="en-US" dirty="0"/>
              <a:t>。 </a:t>
            </a:r>
          </a:p>
        </p:txBody>
      </p:sp>
      <p:sp>
        <p:nvSpPr>
          <p:cNvPr id="5" name="Rectangle 3">
            <a:extLst>
              <a:ext uri="{FF2B5EF4-FFF2-40B4-BE49-F238E27FC236}">
                <a16:creationId xmlns:a16="http://schemas.microsoft.com/office/drawing/2014/main" id="{5B7BD4AC-7409-4240-BD59-9B8673B473F0}"/>
              </a:ext>
            </a:extLst>
          </p:cNvPr>
          <p:cNvSpPr txBox="1">
            <a:spLocks noChangeArrowheads="1"/>
          </p:cNvSpPr>
          <p:nvPr/>
        </p:nvSpPr>
        <p:spPr>
          <a:xfrm>
            <a:off x="804585" y="258818"/>
            <a:ext cx="8064034" cy="634963"/>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sz="2199" dirty="0">
                <a:solidFill>
                  <a:prstClr val="white"/>
                </a:solidFill>
                <a:latin typeface="微软雅黑"/>
                <a:ea typeface="微软雅黑"/>
              </a:rPr>
              <a:t>例</a:t>
            </a:r>
            <a:r>
              <a:rPr lang="en-US" altLang="zh-CN" sz="2199" dirty="0">
                <a:solidFill>
                  <a:prstClr val="white"/>
                </a:solidFill>
                <a:latin typeface="微软雅黑"/>
                <a:ea typeface="微软雅黑"/>
              </a:rPr>
              <a:t>2.18 </a:t>
            </a:r>
            <a:r>
              <a:rPr lang="zh-CN" altLang="en-US" sz="2199" dirty="0">
                <a:solidFill>
                  <a:prstClr val="white"/>
                </a:solidFill>
                <a:latin typeface="微软雅黑"/>
                <a:ea typeface="微软雅黑"/>
              </a:rPr>
              <a:t>（续）</a:t>
            </a:r>
          </a:p>
        </p:txBody>
      </p:sp>
      <p:sp>
        <p:nvSpPr>
          <p:cNvPr id="2" name="矩形 1">
            <a:extLst>
              <a:ext uri="{FF2B5EF4-FFF2-40B4-BE49-F238E27FC236}">
                <a16:creationId xmlns:a16="http://schemas.microsoft.com/office/drawing/2014/main" id="{1E36E987-110E-40ED-AB68-B0B119D6EB79}"/>
              </a:ext>
            </a:extLst>
          </p:cNvPr>
          <p:cNvSpPr/>
          <p:nvPr/>
        </p:nvSpPr>
        <p:spPr>
          <a:xfrm>
            <a:off x="233472" y="4572464"/>
            <a:ext cx="11655228" cy="1688564"/>
          </a:xfrm>
          <a:prstGeom prst="rect">
            <a:avLst/>
          </a:prstGeom>
          <a:solidFill>
            <a:srgbClr val="003366"/>
          </a:solidFill>
        </p:spPr>
        <p:txBody>
          <a:bodyPr wrap="square">
            <a:spAutoFit/>
          </a:bodyPr>
          <a:lstStyle/>
          <a:p>
            <a:pPr indent="267890" algn="just" defTabSz="1219261">
              <a:lnSpc>
                <a:spcPct val="150000"/>
              </a:lnSpc>
            </a:pPr>
            <a:r>
              <a:rPr lang="zh-CN" altLang="zh-CN" sz="2399" b="1" kern="100" dirty="0">
                <a:solidFill>
                  <a:prstClr val="white"/>
                </a:solidFill>
                <a:latin typeface="微软雅黑"/>
                <a:ea typeface="微软雅黑"/>
                <a:cs typeface="Times New Roman" panose="02020603050405020304" pitchFamily="18" charset="0"/>
              </a:rPr>
              <a:t>注意：（</a:t>
            </a:r>
            <a:r>
              <a:rPr lang="en-US" altLang="zh-CN" sz="2399" b="1" kern="100" dirty="0">
                <a:solidFill>
                  <a:prstClr val="white"/>
                </a:solidFill>
                <a:latin typeface="微软雅黑"/>
                <a:ea typeface="微软雅黑"/>
                <a:cs typeface="Times New Roman" panose="02020603050405020304" pitchFamily="18" charset="0"/>
              </a:rPr>
              <a:t>1</a:t>
            </a:r>
            <a:r>
              <a:rPr lang="zh-CN" altLang="zh-CN" sz="2399" b="1" kern="100" dirty="0">
                <a:solidFill>
                  <a:prstClr val="white"/>
                </a:solidFill>
                <a:latin typeface="微软雅黑"/>
                <a:ea typeface="微软雅黑"/>
                <a:cs typeface="Times New Roman" panose="02020603050405020304" pitchFamily="18" charset="0"/>
              </a:rPr>
              <a:t>）命题公式化简只能使用公式推演法。</a:t>
            </a:r>
            <a:endParaRPr lang="zh-CN" altLang="zh-CN" sz="2399" b="1" kern="100" dirty="0">
              <a:solidFill>
                <a:prstClr val="white"/>
              </a:solidFill>
              <a:latin typeface="微软雅黑"/>
              <a:ea typeface="微软雅黑"/>
              <a:cs typeface="黑体" panose="02010609060101010101" pitchFamily="49" charset="-122"/>
            </a:endParaRPr>
          </a:p>
          <a:p>
            <a:pPr indent="266620" algn="just" defTabSz="1219261">
              <a:lnSpc>
                <a:spcPct val="150000"/>
              </a:lnSpc>
            </a:pPr>
            <a:r>
              <a:rPr lang="zh-CN" altLang="zh-CN" sz="2399" b="1" kern="100" dirty="0">
                <a:solidFill>
                  <a:prstClr val="white"/>
                </a:solidFill>
                <a:latin typeface="微软雅黑"/>
                <a:ea typeface="微软雅黑"/>
                <a:cs typeface="Times New Roman" panose="02020603050405020304" pitchFamily="18" charset="0"/>
              </a:rPr>
              <a:t>（</a:t>
            </a:r>
            <a:r>
              <a:rPr lang="en-US" altLang="zh-CN" sz="2399" b="1" kern="100" dirty="0">
                <a:solidFill>
                  <a:prstClr val="white"/>
                </a:solidFill>
                <a:latin typeface="微软雅黑"/>
                <a:ea typeface="微软雅黑"/>
                <a:cs typeface="Times New Roman" panose="02020603050405020304" pitchFamily="18" charset="0"/>
              </a:rPr>
              <a:t>2</a:t>
            </a:r>
            <a:r>
              <a:rPr lang="zh-CN" altLang="zh-CN" sz="2399" b="1" kern="100" dirty="0">
                <a:solidFill>
                  <a:prstClr val="white"/>
                </a:solidFill>
                <a:latin typeface="微软雅黑"/>
                <a:ea typeface="微软雅黑"/>
                <a:cs typeface="Times New Roman" panose="02020603050405020304" pitchFamily="18" charset="0"/>
              </a:rPr>
              <a:t>）判定两个公式的等价性和公式的类型，可使用真值表方法，也可使用公式推演法，可根据具体情况进行选择。</a:t>
            </a:r>
            <a:endParaRPr lang="zh-CN" altLang="zh-CN" sz="2399" b="1" kern="100" dirty="0">
              <a:solidFill>
                <a:prstClr val="white"/>
              </a:solidFill>
              <a:latin typeface="微软雅黑"/>
              <a:ea typeface="微软雅黑"/>
              <a:cs typeface="黑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636">
                                            <p:txEl>
                                              <p:pRg st="0" end="0"/>
                                            </p:txEl>
                                          </p:spTgt>
                                        </p:tgtEl>
                                        <p:attrNameLst>
                                          <p:attrName>style.visibility</p:attrName>
                                        </p:attrNameLst>
                                      </p:cBhvr>
                                      <p:to>
                                        <p:strVal val="visible"/>
                                      </p:to>
                                    </p:set>
                                    <p:anim calcmode="lin" valueType="num">
                                      <p:cBhvr additive="base">
                                        <p:cTn id="7" dur="500" fill="hold"/>
                                        <p:tgtEl>
                                          <p:spTgt spid="6963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96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9636">
                                            <p:txEl>
                                              <p:pRg st="1" end="1"/>
                                            </p:txEl>
                                          </p:spTgt>
                                        </p:tgtEl>
                                        <p:attrNameLst>
                                          <p:attrName>style.visibility</p:attrName>
                                        </p:attrNameLst>
                                      </p:cBhvr>
                                      <p:to>
                                        <p:strVal val="visible"/>
                                      </p:to>
                                    </p:set>
                                    <p:anim calcmode="lin" valueType="num">
                                      <p:cBhvr additive="base">
                                        <p:cTn id="13" dur="500" fill="hold"/>
                                        <p:tgtEl>
                                          <p:spTgt spid="6963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963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9636">
                                            <p:txEl>
                                              <p:pRg st="2" end="2"/>
                                            </p:txEl>
                                          </p:spTgt>
                                        </p:tgtEl>
                                        <p:attrNameLst>
                                          <p:attrName>style.visibility</p:attrName>
                                        </p:attrNameLst>
                                      </p:cBhvr>
                                      <p:to>
                                        <p:strVal val="visible"/>
                                      </p:to>
                                    </p:set>
                                    <p:anim calcmode="lin" valueType="num">
                                      <p:cBhvr additive="base">
                                        <p:cTn id="19" dur="500" fill="hold"/>
                                        <p:tgtEl>
                                          <p:spTgt spid="6963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963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9636">
                                            <p:txEl>
                                              <p:pRg st="3" end="3"/>
                                            </p:txEl>
                                          </p:spTgt>
                                        </p:tgtEl>
                                        <p:attrNameLst>
                                          <p:attrName>style.visibility</p:attrName>
                                        </p:attrNameLst>
                                      </p:cBhvr>
                                      <p:to>
                                        <p:strVal val="visible"/>
                                      </p:to>
                                    </p:set>
                                    <p:anim calcmode="lin" valueType="num">
                                      <p:cBhvr additive="base">
                                        <p:cTn id="25" dur="500" fill="hold"/>
                                        <p:tgtEl>
                                          <p:spTgt spid="6963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963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9636">
                                            <p:txEl>
                                              <p:pRg st="4" end="4"/>
                                            </p:txEl>
                                          </p:spTgt>
                                        </p:tgtEl>
                                        <p:attrNameLst>
                                          <p:attrName>style.visibility</p:attrName>
                                        </p:attrNameLst>
                                      </p:cBhvr>
                                      <p:to>
                                        <p:strVal val="visible"/>
                                      </p:to>
                                    </p:set>
                                    <p:anim calcmode="lin" valueType="num">
                                      <p:cBhvr additive="base">
                                        <p:cTn id="31" dur="500" fill="hold"/>
                                        <p:tgtEl>
                                          <p:spTgt spid="6963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963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9636">
                                            <p:txEl>
                                              <p:pRg st="5" end="5"/>
                                            </p:txEl>
                                          </p:spTgt>
                                        </p:tgtEl>
                                        <p:attrNameLst>
                                          <p:attrName>style.visibility</p:attrName>
                                        </p:attrNameLst>
                                      </p:cBhvr>
                                      <p:to>
                                        <p:strVal val="visible"/>
                                      </p:to>
                                    </p:set>
                                    <p:anim calcmode="lin" valueType="num">
                                      <p:cBhvr additive="base">
                                        <p:cTn id="37" dur="500" fill="hold"/>
                                        <p:tgtEl>
                                          <p:spTgt spid="6963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963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down)">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6" grpId="0" uiExpand="1" build="p" autoUpdateAnimBg="0"/>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400" cy="5510051"/>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9" name="矩形 28"/>
          <p:cNvSpPr/>
          <p:nvPr/>
        </p:nvSpPr>
        <p:spPr>
          <a:xfrm>
            <a:off x="5757541" y="4090346"/>
            <a:ext cx="4913633" cy="439022"/>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chemeClr val="bg1"/>
              </a:solidFill>
              <a:effectLst/>
              <a:uLnTx/>
              <a:uFillTx/>
              <a:latin typeface="Arial"/>
              <a:ea typeface="微软雅黑"/>
              <a:cs typeface="+mn-cs"/>
            </a:endParaRPr>
          </a:p>
        </p:txBody>
      </p:sp>
      <p:sp>
        <p:nvSpPr>
          <p:cNvPr id="17" name="TextBox 1"/>
          <p:cNvSpPr txBox="1"/>
          <p:nvPr/>
        </p:nvSpPr>
        <p:spPr>
          <a:xfrm>
            <a:off x="7013575" y="2368891"/>
            <a:ext cx="1231106" cy="369353"/>
          </a:xfrm>
          <a:prstGeom prst="rect">
            <a:avLst/>
          </a:prstGeom>
          <a:noFill/>
          <a:ln>
            <a:noFill/>
          </a:ln>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effectLst/>
                <a:uLnTx/>
                <a:uFillTx/>
                <a:latin typeface="Microsoft YaHei UI" pitchFamily="18" charset="0"/>
                <a:ea typeface="微软雅黑"/>
                <a:cs typeface="Microsoft YaHei UI" pitchFamily="18" charset="0"/>
              </a:rPr>
              <a:t>历史人物</a:t>
            </a:r>
          </a:p>
        </p:txBody>
      </p:sp>
      <p:sp>
        <p:nvSpPr>
          <p:cNvPr id="18" name="TextBox 1"/>
          <p:cNvSpPr txBox="1"/>
          <p:nvPr/>
        </p:nvSpPr>
        <p:spPr>
          <a:xfrm>
            <a:off x="7013575" y="1771674"/>
            <a:ext cx="2769989" cy="369353"/>
          </a:xfrm>
          <a:prstGeom prst="rect">
            <a:avLst/>
          </a:prstGeom>
          <a:noFill/>
        </p:spPr>
        <p:txBody>
          <a:bodyPr wrap="none" lIns="0" tIns="0" rIns="0" bIns="60981" rtlCol="0">
            <a:spAutoFit/>
          </a:bodyPr>
          <a:lstStyle/>
          <a:p>
            <a:pPr lvl="0">
              <a:lnSpc>
                <a:spcPts val="2401"/>
              </a:lnSpc>
            </a:pPr>
            <a:r>
              <a:rPr lang="zh-CN" altLang="en-US" b="1" dirty="0">
                <a:latin typeface="Microsoft YaHei UI" pitchFamily="18" charset="0"/>
                <a:cs typeface="Microsoft YaHei UI" pitchFamily="18" charset="0"/>
              </a:rPr>
              <a:t>本章导读及学习要求</a:t>
            </a:r>
          </a:p>
        </p:txBody>
      </p:sp>
      <p:sp>
        <p:nvSpPr>
          <p:cNvPr id="47" name="TextBox 1"/>
          <p:cNvSpPr txBox="1"/>
          <p:nvPr/>
        </p:nvSpPr>
        <p:spPr>
          <a:xfrm>
            <a:off x="7013575" y="3010694"/>
            <a:ext cx="246221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命题与命题联结词</a:t>
            </a:r>
          </a:p>
        </p:txBody>
      </p:sp>
      <p:sp>
        <p:nvSpPr>
          <p:cNvPr id="48" name="TextBox 1"/>
          <p:cNvSpPr txBox="1"/>
          <p:nvPr/>
        </p:nvSpPr>
        <p:spPr>
          <a:xfrm>
            <a:off x="7013575" y="3549826"/>
            <a:ext cx="3385542"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effectLst/>
                <a:uLnTx/>
                <a:uFillTx/>
                <a:latin typeface="Microsoft YaHei UI" pitchFamily="18" charset="0"/>
                <a:ea typeface="微软雅黑"/>
                <a:cs typeface="Microsoft YaHei UI" pitchFamily="18" charset="0"/>
              </a:rPr>
              <a:t>命题公式、解释与真值表</a:t>
            </a:r>
          </a:p>
        </p:txBody>
      </p:sp>
      <p:sp>
        <p:nvSpPr>
          <p:cNvPr id="51" name="Freeform 3"/>
          <p:cNvSpPr/>
          <p:nvPr/>
        </p:nvSpPr>
        <p:spPr>
          <a:xfrm>
            <a:off x="6695261" y="1305604"/>
            <a:ext cx="45719" cy="5024095"/>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a:ea typeface="微软雅黑"/>
              <a:cs typeface="+mn-cs"/>
            </a:endParaRPr>
          </a:p>
        </p:txBody>
      </p:sp>
      <p:sp>
        <p:nvSpPr>
          <p:cNvPr id="52" name="Freeform 3"/>
          <p:cNvSpPr/>
          <p:nvPr/>
        </p:nvSpPr>
        <p:spPr>
          <a:xfrm>
            <a:off x="6632575" y="181272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Freeform 3"/>
          <p:cNvSpPr/>
          <p:nvPr/>
        </p:nvSpPr>
        <p:spPr>
          <a:xfrm>
            <a:off x="6632575" y="241969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Freeform 3"/>
          <p:cNvSpPr/>
          <p:nvPr/>
        </p:nvSpPr>
        <p:spPr>
          <a:xfrm>
            <a:off x="6632575" y="30511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Freeform 3"/>
          <p:cNvSpPr/>
          <p:nvPr/>
        </p:nvSpPr>
        <p:spPr>
          <a:xfrm>
            <a:off x="6632575" y="35923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4B836"/>
          </a:solidFill>
          <a:ln w="12700">
            <a:solidFill>
              <a:srgbClr val="92D05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6" name="TextBox 1"/>
          <p:cNvSpPr txBox="1"/>
          <p:nvPr/>
        </p:nvSpPr>
        <p:spPr>
          <a:xfrm>
            <a:off x="6048108" y="1777080"/>
            <a:ext cx="426399"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Arial"/>
                <a:ea typeface="微软雅黑"/>
                <a:cs typeface="Microsoft YaHei UI" pitchFamily="18" charset="0"/>
              </a:rPr>
              <a:t>   1</a:t>
            </a:r>
            <a:endParaRPr kumimoji="0" lang="zh-CN" altLang="en-US" sz="2400" b="1" i="0" u="none" strike="noStrike" kern="1200" cap="none" spc="0" normalizeH="0" baseline="0" noProof="0" dirty="0">
              <a:ln>
                <a:noFill/>
              </a:ln>
              <a:solidFill>
                <a:prstClr val="white"/>
              </a:solidFill>
              <a:effectLst/>
              <a:uLnTx/>
              <a:uFillTx/>
              <a:latin typeface="Arial"/>
              <a:ea typeface="微软雅黑"/>
              <a:cs typeface="Microsoft YaHei UI" pitchFamily="18" charset="0"/>
            </a:endParaRP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marL="0" marR="0" lvl="0" indent="0" algn="l" defTabSz="1219627" rtl="0" eaLnBrk="1" fontAlgn="auto" latinLnBrk="0" hangingPunct="1">
              <a:lnSpc>
                <a:spcPts val="6936"/>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4197DF"/>
                </a:solidFill>
                <a:effectLst/>
                <a:uLnTx/>
                <a:uFillTx/>
                <a:latin typeface="Microsoft YaHei UI" pitchFamily="18" charset="0"/>
                <a:ea typeface="微软雅黑"/>
                <a:cs typeface="Microsoft YaHei UI" pitchFamily="18" charset="0"/>
              </a:rPr>
              <a:t>内容导航</a:t>
            </a:r>
            <a:endParaRPr kumimoji="0" lang="en-US" altLang="zh-CN" sz="3600" b="1" i="0" u="none" strike="noStrike" kern="1200" cap="none" spc="0" normalizeH="0" baseline="0" noProof="0" dirty="0">
              <a:ln>
                <a:noFill/>
              </a:ln>
              <a:solidFill>
                <a:srgbClr val="4197DF"/>
              </a:solidFill>
              <a:effectLst/>
              <a:uLnTx/>
              <a:uFillTx/>
              <a:latin typeface="Microsoft YaHei UI" pitchFamily="18" charset="0"/>
              <a:ea typeface="微软雅黑"/>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marL="0" marR="0" lvl="0" indent="0" algn="dist" defTabSz="1219627" rtl="0" eaLnBrk="1" fontAlgn="auto" latinLnBrk="0" hangingPunct="1">
              <a:lnSpc>
                <a:spcPts val="1601"/>
              </a:lnSpc>
              <a:spcBef>
                <a:spcPts val="0"/>
              </a:spcBef>
              <a:spcAft>
                <a:spcPts val="0"/>
              </a:spcAft>
              <a:buClrTx/>
              <a:buSzTx/>
              <a:buFontTx/>
              <a:buNone/>
              <a:tabLst/>
              <a:defRPr/>
            </a:pPr>
            <a:r>
              <a:rPr kumimoji="0" lang="en-US" altLang="zh-CN" sz="1900" b="1" i="0" u="none" strike="noStrike" kern="1200" cap="none" spc="0" normalizeH="0" baseline="0" noProof="0" dirty="0">
                <a:ln>
                  <a:noFill/>
                </a:ln>
                <a:solidFill>
                  <a:srgbClr val="4197DF"/>
                </a:solidFill>
                <a:effectLst/>
                <a:uLnTx/>
                <a:uFillTx/>
                <a:latin typeface="Times New Roman" pitchFamily="18" charset="0"/>
                <a:ea typeface="微软雅黑"/>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TextBox 1"/>
          <p:cNvSpPr txBox="1"/>
          <p:nvPr/>
        </p:nvSpPr>
        <p:spPr>
          <a:xfrm>
            <a:off x="7013575" y="4191794"/>
            <a:ext cx="2794035"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icrosoft YaHei UI" pitchFamily="18" charset="0"/>
                <a:ea typeface="微软雅黑"/>
                <a:cs typeface="Microsoft YaHei UI" pitchFamily="18" charset="0"/>
              </a:rPr>
              <a:t>公式的标准型</a:t>
            </a:r>
            <a:r>
              <a:rPr kumimoji="0" lang="en-US" altLang="zh-CN" sz="2400" b="1" i="0" u="none" strike="noStrike" kern="1200" cap="none" spc="0" normalizeH="0" baseline="0" noProof="0" dirty="0">
                <a:ln>
                  <a:noFill/>
                </a:ln>
                <a:solidFill>
                  <a:schemeClr val="bg1"/>
                </a:solidFill>
                <a:effectLst/>
                <a:uLnTx/>
                <a:uFillTx/>
                <a:latin typeface="Microsoft YaHei UI" pitchFamily="18" charset="0"/>
                <a:ea typeface="微软雅黑"/>
                <a:cs typeface="Microsoft YaHei UI" pitchFamily="18" charset="0"/>
              </a:rPr>
              <a:t>—</a:t>
            </a:r>
            <a:r>
              <a:rPr kumimoji="0" lang="zh-CN" altLang="en-US" sz="2400" b="1" i="0" u="none" strike="noStrike" kern="1200" cap="none" spc="0" normalizeH="0" baseline="0" noProof="0" dirty="0">
                <a:ln>
                  <a:noFill/>
                </a:ln>
                <a:solidFill>
                  <a:schemeClr val="bg1"/>
                </a:solidFill>
                <a:effectLst/>
                <a:uLnTx/>
                <a:uFillTx/>
                <a:latin typeface="Microsoft YaHei UI" pitchFamily="18" charset="0"/>
                <a:ea typeface="微软雅黑"/>
                <a:cs typeface="Microsoft YaHei UI" pitchFamily="18" charset="0"/>
              </a:rPr>
              <a:t>范式</a:t>
            </a:r>
          </a:p>
        </p:txBody>
      </p:sp>
      <p:sp>
        <p:nvSpPr>
          <p:cNvPr id="39" name="TextBox 1"/>
          <p:cNvSpPr txBox="1"/>
          <p:nvPr/>
        </p:nvSpPr>
        <p:spPr>
          <a:xfrm>
            <a:off x="7000875" y="4775994"/>
            <a:ext cx="2769989"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prstClr val="black"/>
                </a:solidFill>
                <a:effectLst/>
                <a:uLnTx/>
                <a:uFillTx/>
                <a:latin typeface="Arial"/>
                <a:ea typeface="微软雅黑"/>
                <a:cs typeface="+mn-cs"/>
              </a:rPr>
              <a:t>命题逻辑的推理理论</a:t>
            </a:r>
            <a:endPar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endParaRPr>
          </a:p>
        </p:txBody>
      </p:sp>
      <p:sp>
        <p:nvSpPr>
          <p:cNvPr id="40" name="Freeform 3"/>
          <p:cNvSpPr/>
          <p:nvPr/>
        </p:nvSpPr>
        <p:spPr>
          <a:xfrm>
            <a:off x="6632575" y="423657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chemeClr val="bg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Freeform 3"/>
          <p:cNvSpPr/>
          <p:nvPr/>
        </p:nvSpPr>
        <p:spPr>
          <a:xfrm>
            <a:off x="6632575" y="481914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42" name="TextBox 1"/>
          <p:cNvSpPr txBox="1"/>
          <p:nvPr/>
        </p:nvSpPr>
        <p:spPr>
          <a:xfrm>
            <a:off x="6048108" y="2972594"/>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2.1</a:t>
            </a:r>
          </a:p>
        </p:txBody>
      </p:sp>
      <p:sp>
        <p:nvSpPr>
          <p:cNvPr id="43" name="TextBox 1"/>
          <p:cNvSpPr txBox="1"/>
          <p:nvPr/>
        </p:nvSpPr>
        <p:spPr>
          <a:xfrm>
            <a:off x="6048108" y="3531394"/>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effectLst/>
                <a:uLnTx/>
                <a:uFillTx/>
                <a:latin typeface="Microsoft YaHei UI" pitchFamily="18" charset="0"/>
                <a:ea typeface="微软雅黑"/>
                <a:cs typeface="Microsoft YaHei UI" pitchFamily="18" charset="0"/>
              </a:rPr>
              <a:t>2.2</a:t>
            </a:r>
          </a:p>
        </p:txBody>
      </p:sp>
      <p:sp>
        <p:nvSpPr>
          <p:cNvPr id="44" name="TextBox 1"/>
          <p:cNvSpPr txBox="1"/>
          <p:nvPr/>
        </p:nvSpPr>
        <p:spPr>
          <a:xfrm>
            <a:off x="6048108" y="4185778"/>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bg1"/>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schemeClr val="bg1"/>
                </a:solidFill>
                <a:effectLst/>
                <a:uLnTx/>
                <a:uFillTx/>
                <a:latin typeface="Microsoft YaHei UI" pitchFamily="18" charset="0"/>
                <a:ea typeface="微软雅黑"/>
                <a:cs typeface="Microsoft YaHei UI" pitchFamily="18" charset="0"/>
              </a:rPr>
              <a:t>2.3</a:t>
            </a:r>
          </a:p>
        </p:txBody>
      </p:sp>
      <p:sp>
        <p:nvSpPr>
          <p:cNvPr id="45" name="TextBox 1"/>
          <p:cNvSpPr txBox="1"/>
          <p:nvPr/>
        </p:nvSpPr>
        <p:spPr>
          <a:xfrm>
            <a:off x="6048108" y="4789362"/>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2.4</a:t>
            </a:r>
          </a:p>
        </p:txBody>
      </p:sp>
      <p:sp>
        <p:nvSpPr>
          <p:cNvPr id="77" name="等腰三角形 76"/>
          <p:cNvSpPr/>
          <p:nvPr/>
        </p:nvSpPr>
        <p:spPr>
          <a:xfrm>
            <a:off x="6190430" y="1686470"/>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78" name="等腰三角形 77"/>
          <p:cNvSpPr/>
          <p:nvPr/>
        </p:nvSpPr>
        <p:spPr>
          <a:xfrm>
            <a:off x="6169707" y="235082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a:ea typeface="微软雅黑"/>
              <a:cs typeface="+mn-cs"/>
            </a:endParaRPr>
          </a:p>
        </p:txBody>
      </p:sp>
      <p:sp>
        <p:nvSpPr>
          <p:cNvPr id="80" name="TextBox 1"/>
          <p:cNvSpPr txBox="1"/>
          <p:nvPr/>
        </p:nvSpPr>
        <p:spPr>
          <a:xfrm>
            <a:off x="7018519" y="5351908"/>
            <a:ext cx="2154436"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prstClr val="black"/>
                </a:solidFill>
                <a:effectLst/>
                <a:uLnTx/>
                <a:uFillTx/>
                <a:latin typeface="Arial"/>
                <a:ea typeface="微软雅黑"/>
                <a:cs typeface="+mn-cs"/>
              </a:rPr>
              <a:t>命题逻辑的应用</a:t>
            </a:r>
            <a:endPar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endParaRPr>
          </a:p>
        </p:txBody>
      </p:sp>
      <p:sp>
        <p:nvSpPr>
          <p:cNvPr id="81" name="Freeform 3"/>
          <p:cNvSpPr/>
          <p:nvPr/>
        </p:nvSpPr>
        <p:spPr>
          <a:xfrm>
            <a:off x="6650219" y="53950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82" name="TextBox 1"/>
          <p:cNvSpPr txBox="1"/>
          <p:nvPr/>
        </p:nvSpPr>
        <p:spPr>
          <a:xfrm>
            <a:off x="6065752" y="5365276"/>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2.5</a:t>
            </a:r>
          </a:p>
        </p:txBody>
      </p:sp>
      <p:sp>
        <p:nvSpPr>
          <p:cNvPr id="49" name="TextBox 1">
            <a:extLst>
              <a:ext uri="{FF2B5EF4-FFF2-40B4-BE49-F238E27FC236}">
                <a16:creationId xmlns:a16="http://schemas.microsoft.com/office/drawing/2014/main" id="{C950D117-C22D-4FE8-B5F9-4055FCCB634E}"/>
              </a:ext>
            </a:extLst>
          </p:cNvPr>
          <p:cNvSpPr txBox="1"/>
          <p:nvPr/>
        </p:nvSpPr>
        <p:spPr>
          <a:xfrm>
            <a:off x="6993940" y="5910708"/>
            <a:ext cx="61555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作业</a:t>
            </a:r>
          </a:p>
        </p:txBody>
      </p:sp>
      <p:sp>
        <p:nvSpPr>
          <p:cNvPr id="50" name="Freeform 3">
            <a:extLst>
              <a:ext uri="{FF2B5EF4-FFF2-40B4-BE49-F238E27FC236}">
                <a16:creationId xmlns:a16="http://schemas.microsoft.com/office/drawing/2014/main" id="{A2F34426-D05C-4088-85BE-86DB99842785}"/>
              </a:ext>
            </a:extLst>
          </p:cNvPr>
          <p:cNvSpPr/>
          <p:nvPr/>
        </p:nvSpPr>
        <p:spPr>
          <a:xfrm>
            <a:off x="6625640" y="59538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5" name="TextBox 1">
            <a:extLst>
              <a:ext uri="{FF2B5EF4-FFF2-40B4-BE49-F238E27FC236}">
                <a16:creationId xmlns:a16="http://schemas.microsoft.com/office/drawing/2014/main" id="{2D6C56C1-5D24-479B-9596-0B761538F1BE}"/>
              </a:ext>
            </a:extLst>
          </p:cNvPr>
          <p:cNvSpPr txBox="1"/>
          <p:nvPr/>
        </p:nvSpPr>
        <p:spPr>
          <a:xfrm>
            <a:off x="6058106" y="5924076"/>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2.6</a:t>
            </a:r>
          </a:p>
        </p:txBody>
      </p:sp>
    </p:spTree>
    <p:extLst>
      <p:ext uri="{BB962C8B-B14F-4D97-AF65-F5344CB8AC3E}">
        <p14:creationId xmlns:p14="http://schemas.microsoft.com/office/powerpoint/2010/main" val="195983318"/>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a:extLst>
              <a:ext uri="{FF2B5EF4-FFF2-40B4-BE49-F238E27FC236}">
                <a16:creationId xmlns:a16="http://schemas.microsoft.com/office/drawing/2014/main" id="{08A27B2C-1C54-4F85-B0E5-119D34C89611}"/>
              </a:ext>
            </a:extLst>
          </p:cNvPr>
          <p:cNvSpPr>
            <a:spLocks noGrp="1" noChangeArrowheads="1"/>
          </p:cNvSpPr>
          <p:nvPr>
            <p:ph type="title" idx="4294967295"/>
          </p:nvPr>
        </p:nvSpPr>
        <p:spPr>
          <a:xfrm>
            <a:off x="765175" y="236120"/>
            <a:ext cx="6697625" cy="701837"/>
          </a:xfrm>
        </p:spPr>
        <p:txBody>
          <a:bodyPr/>
          <a:lstStyle/>
          <a:p>
            <a:r>
              <a:rPr lang="en-US" altLang="zh-CN" dirty="0"/>
              <a:t>2.3  </a:t>
            </a:r>
            <a:r>
              <a:rPr lang="zh-CN" altLang="zh-CN" dirty="0"/>
              <a:t>公式的标准型</a:t>
            </a:r>
            <a:r>
              <a:rPr lang="en-US" altLang="zh-CN" dirty="0"/>
              <a:t>——</a:t>
            </a:r>
            <a:r>
              <a:rPr lang="zh-CN" altLang="zh-CN" dirty="0"/>
              <a:t>范式</a:t>
            </a:r>
          </a:p>
        </p:txBody>
      </p:sp>
      <mc:AlternateContent xmlns:mc="http://schemas.openxmlformats.org/markup-compatibility/2006" xmlns:a14="http://schemas.microsoft.com/office/drawing/2010/main">
        <mc:Choice Requires="a14">
          <p:sp>
            <p:nvSpPr>
              <p:cNvPr id="82948" name="Rectangle 3">
                <a:extLst>
                  <a:ext uri="{FF2B5EF4-FFF2-40B4-BE49-F238E27FC236}">
                    <a16:creationId xmlns:a16="http://schemas.microsoft.com/office/drawing/2014/main" id="{627B15D5-7DD8-4802-8E48-C770865BED31}"/>
                  </a:ext>
                </a:extLst>
              </p:cNvPr>
              <p:cNvSpPr>
                <a:spLocks noGrp="1" noChangeArrowheads="1"/>
              </p:cNvSpPr>
              <p:nvPr>
                <p:ph type="body" idx="4294967295"/>
              </p:nvPr>
            </p:nvSpPr>
            <p:spPr>
              <a:xfrm>
                <a:off x="307310" y="1627140"/>
                <a:ext cx="11582400" cy="1417443"/>
              </a:xfrm>
            </p:spPr>
            <p:txBody>
              <a:bodyPr>
                <a:normAutofit/>
              </a:bodyPr>
              <a:lstStyle/>
              <a:p>
                <a:pPr marL="0" indent="0">
                  <a:buNone/>
                </a:pPr>
                <a:r>
                  <a:rPr lang="zh-CN" altLang="en-US" sz="2800" dirty="0"/>
                  <a:t>命题公式都是由</a:t>
                </a:r>
                <a:r>
                  <a:rPr lang="zh-CN" altLang="en-US" sz="2800" dirty="0">
                    <a:solidFill>
                      <a:srgbClr val="3333FF"/>
                    </a:solidFill>
                  </a:rPr>
                  <a:t>原子命题、命题联结词集合</a:t>
                </a:r>
                <a:r>
                  <a:rPr lang="en-US" altLang="zh-CN" dirty="0">
                    <a:solidFill>
                      <a:srgbClr val="3333FF"/>
                    </a:solidFill>
                  </a:rPr>
                  <a:t>{</a:t>
                </a:r>
                <a14:m>
                  <m:oMath xmlns:m="http://schemas.openxmlformats.org/officeDocument/2006/math">
                    <m:r>
                      <a:rPr lang="en-US" altLang="zh-CN" i="1">
                        <a:solidFill>
                          <a:srgbClr val="3333FF"/>
                        </a:solidFill>
                        <a:latin typeface="Cambria Math" panose="02040503050406030204" pitchFamily="18" charset="0"/>
                      </a:rPr>
                      <m:t>¬</m:t>
                    </m:r>
                  </m:oMath>
                </a14:m>
                <a:r>
                  <a:rPr lang="en-US" altLang="zh-CN" dirty="0">
                    <a:solidFill>
                      <a:srgbClr val="3333FF"/>
                    </a:solidFill>
                  </a:rPr>
                  <a:t>,</a:t>
                </a:r>
                <a:r>
                  <a:rPr lang="zh-CN" altLang="zh-CN" dirty="0">
                    <a:solidFill>
                      <a:srgbClr val="3333FF"/>
                    </a:solidFill>
                  </a:rPr>
                  <a:t>∧</a:t>
                </a:r>
                <a:r>
                  <a:rPr lang="en-US" altLang="zh-CN" dirty="0">
                    <a:solidFill>
                      <a:srgbClr val="3333FF"/>
                    </a:solidFill>
                  </a:rPr>
                  <a:t>,</a:t>
                </a:r>
                <a:r>
                  <a:rPr lang="zh-CN" altLang="zh-CN" dirty="0">
                    <a:solidFill>
                      <a:srgbClr val="3333FF"/>
                    </a:solidFill>
                  </a:rPr>
                  <a:t>∨</a:t>
                </a:r>
                <a:r>
                  <a:rPr lang="en-US" altLang="zh-CN" dirty="0">
                    <a:solidFill>
                      <a:srgbClr val="3333FF"/>
                    </a:solidFill>
                  </a:rPr>
                  <a:t>, →,</a:t>
                </a:r>
                <a14:m>
                  <m:oMath xmlns:m="http://schemas.openxmlformats.org/officeDocument/2006/math">
                    <m:r>
                      <a:rPr lang="en-US" altLang="zh-CN" i="1">
                        <a:solidFill>
                          <a:srgbClr val="3333FF"/>
                        </a:solidFill>
                        <a:latin typeface="Cambria Math" panose="02040503050406030204" pitchFamily="18" charset="0"/>
                      </a:rPr>
                      <m:t>↔</m:t>
                    </m:r>
                  </m:oMath>
                </a14:m>
                <a:r>
                  <a:rPr lang="en-US" altLang="zh-CN" dirty="0">
                    <a:solidFill>
                      <a:srgbClr val="3333FF"/>
                    </a:solidFill>
                  </a:rPr>
                  <a:t>}</a:t>
                </a:r>
                <a:r>
                  <a:rPr lang="zh-CN" altLang="en-US" sz="2800" dirty="0">
                    <a:solidFill>
                      <a:srgbClr val="3333FF"/>
                    </a:solidFill>
                  </a:rPr>
                  <a:t>和括号</a:t>
                </a:r>
                <a:r>
                  <a:rPr lang="zh-CN" altLang="en-US" sz="2800" dirty="0"/>
                  <a:t>组成的有限长度的符号串。</a:t>
                </a:r>
              </a:p>
            </p:txBody>
          </p:sp>
        </mc:Choice>
        <mc:Fallback xmlns="">
          <p:sp>
            <p:nvSpPr>
              <p:cNvPr id="82948" name="Rectangle 3">
                <a:extLst>
                  <a:ext uri="{FF2B5EF4-FFF2-40B4-BE49-F238E27FC236}">
                    <a16:creationId xmlns:a16="http://schemas.microsoft.com/office/drawing/2014/main" id="{627B15D5-7DD8-4802-8E48-C770865BED31}"/>
                  </a:ext>
                </a:extLst>
              </p:cNvPr>
              <p:cNvSpPr>
                <a:spLocks noGrp="1" noRot="1" noChangeAspect="1" noMove="1" noResize="1" noEditPoints="1" noAdjustHandles="1" noChangeArrowheads="1" noChangeShapeType="1" noTextEdit="1"/>
              </p:cNvSpPr>
              <p:nvPr>
                <p:ph type="body" idx="4294967295"/>
              </p:nvPr>
            </p:nvSpPr>
            <p:spPr>
              <a:xfrm>
                <a:off x="307310" y="1627140"/>
                <a:ext cx="11582400" cy="1417443"/>
              </a:xfrm>
              <a:blipFill>
                <a:blip r:embed="rId3"/>
                <a:stretch>
                  <a:fillRect l="-789" b="-4741"/>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9678D931-C74D-4570-A0F0-18ACDE5C83C9}"/>
              </a:ext>
            </a:extLst>
          </p:cNvPr>
          <p:cNvGrpSpPr/>
          <p:nvPr/>
        </p:nvGrpSpPr>
        <p:grpSpPr>
          <a:xfrm>
            <a:off x="764231" y="3138653"/>
            <a:ext cx="11125479" cy="915194"/>
            <a:chOff x="764231" y="3138653"/>
            <a:chExt cx="11125479" cy="915194"/>
          </a:xfrm>
        </p:grpSpPr>
        <p:sp>
          <p:nvSpPr>
            <p:cNvPr id="2" name="矩形 1">
              <a:extLst>
                <a:ext uri="{FF2B5EF4-FFF2-40B4-BE49-F238E27FC236}">
                  <a16:creationId xmlns:a16="http://schemas.microsoft.com/office/drawing/2014/main" id="{CB1168C2-38AC-4527-A718-2BF1CE609450}"/>
                </a:ext>
              </a:extLst>
            </p:cNvPr>
            <p:cNvSpPr/>
            <p:nvPr/>
          </p:nvSpPr>
          <p:spPr>
            <a:xfrm>
              <a:off x="1297910" y="3515417"/>
              <a:ext cx="10591800" cy="523220"/>
            </a:xfrm>
            <a:prstGeom prst="rect">
              <a:avLst/>
            </a:prstGeom>
            <a:solidFill>
              <a:schemeClr val="bg1"/>
            </a:solidFill>
          </p:spPr>
          <p:txBody>
            <a:bodyPr wrap="square">
              <a:spAutoFit/>
            </a:bodyPr>
            <a:lstStyle/>
            <a:p>
              <a:r>
                <a:rPr lang="zh-CN" altLang="en-US" sz="2800" b="1" dirty="0">
                  <a:latin typeface="+mn-ea"/>
                </a:rPr>
                <a:t>是否只用命题联结词集合中的</a:t>
              </a:r>
              <a:r>
                <a:rPr lang="zh-CN" altLang="en-US" sz="2800" b="1" dirty="0">
                  <a:solidFill>
                    <a:srgbClr val="C00000"/>
                  </a:solidFill>
                  <a:latin typeface="+mn-ea"/>
                </a:rPr>
                <a:t>部分联结词表示</a:t>
              </a:r>
              <a:r>
                <a:rPr lang="zh-CN" altLang="en-US" sz="2800" b="1" dirty="0">
                  <a:latin typeface="+mn-ea"/>
                </a:rPr>
                <a:t>所有的命题公式呢？</a:t>
              </a:r>
            </a:p>
          </p:txBody>
        </p:sp>
        <p:pic>
          <p:nvPicPr>
            <p:cNvPr id="46082" name="Picture 2" descr="https://gimg2.baidu.com/image_search/src=http%3A%2F%2Fimg.improve-yourmemory.com%2Fpic%2Fe7214de17571a1486f27eeb1893cba02-0.png&amp;refer=http%3A%2F%2Fimg.improve-yourmemory.com&amp;app=2002&amp;size=f9999,10000&amp;q=a80&amp;n=0&amp;g=0n&amp;fmt=jpeg?sec=1632307173&amp;t=de68e96a53dabaad87b3094c75df8a7f">
              <a:extLst>
                <a:ext uri="{FF2B5EF4-FFF2-40B4-BE49-F238E27FC236}">
                  <a16:creationId xmlns:a16="http://schemas.microsoft.com/office/drawing/2014/main" id="{22A7C5D7-060A-4A52-8017-0A1DD164FF0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231" y="3138653"/>
              <a:ext cx="610200" cy="91519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139884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82948">
                                            <p:txEl>
                                              <p:pRg st="0" end="0"/>
                                            </p:txEl>
                                          </p:spTgt>
                                        </p:tgtEl>
                                        <p:attrNameLst>
                                          <p:attrName>style.visibility</p:attrName>
                                        </p:attrNameLst>
                                      </p:cBhvr>
                                      <p:to>
                                        <p:strVal val="visible"/>
                                      </p:to>
                                    </p:set>
                                    <p:anim calcmode="lin" valueType="num">
                                      <p:cBhvr>
                                        <p:cTn id="7" dur="500" fill="hold"/>
                                        <p:tgtEl>
                                          <p:spTgt spid="8294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294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294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a:extLst>
              <a:ext uri="{FF2B5EF4-FFF2-40B4-BE49-F238E27FC236}">
                <a16:creationId xmlns:a16="http://schemas.microsoft.com/office/drawing/2014/main" id="{08A27B2C-1C54-4F85-B0E5-119D34C89611}"/>
              </a:ext>
            </a:extLst>
          </p:cNvPr>
          <p:cNvSpPr>
            <a:spLocks noGrp="1" noChangeArrowheads="1"/>
          </p:cNvSpPr>
          <p:nvPr>
            <p:ph type="title" idx="4294967295"/>
          </p:nvPr>
        </p:nvSpPr>
        <p:spPr>
          <a:xfrm>
            <a:off x="765175" y="236120"/>
            <a:ext cx="6697625" cy="701837"/>
          </a:xfrm>
        </p:spPr>
        <p:txBody>
          <a:bodyPr/>
          <a:lstStyle/>
          <a:p>
            <a:r>
              <a:rPr lang="en-US" altLang="zh-CN" dirty="0"/>
              <a:t>2.3.1  </a:t>
            </a:r>
            <a:r>
              <a:rPr lang="zh-CN" altLang="en-US" dirty="0"/>
              <a:t>命题联结词的完备集</a:t>
            </a:r>
          </a:p>
        </p:txBody>
      </p:sp>
      <mc:AlternateContent xmlns:mc="http://schemas.openxmlformats.org/markup-compatibility/2006" xmlns:a14="http://schemas.microsoft.com/office/drawing/2010/main">
        <mc:Choice Requires="a14">
          <p:sp>
            <p:nvSpPr>
              <p:cNvPr id="82948" name="Rectangle 3">
                <a:extLst>
                  <a:ext uri="{FF2B5EF4-FFF2-40B4-BE49-F238E27FC236}">
                    <a16:creationId xmlns:a16="http://schemas.microsoft.com/office/drawing/2014/main" id="{627B15D5-7DD8-4802-8E48-C770865BED31}"/>
                  </a:ext>
                </a:extLst>
              </p:cNvPr>
              <p:cNvSpPr>
                <a:spLocks noGrp="1" noChangeArrowheads="1"/>
              </p:cNvSpPr>
              <p:nvPr>
                <p:ph type="body" idx="4294967295"/>
              </p:nvPr>
            </p:nvSpPr>
            <p:spPr>
              <a:xfrm>
                <a:off x="231775" y="1448594"/>
                <a:ext cx="11734800" cy="3669561"/>
              </a:xfrm>
            </p:spPr>
            <p:txBody>
              <a:bodyPr>
                <a:noAutofit/>
              </a:bodyPr>
              <a:lstStyle/>
              <a:p>
                <a:pPr marL="0" indent="0">
                  <a:buNone/>
                </a:pPr>
                <a:r>
                  <a:rPr lang="zh-CN" altLang="zh-CN" dirty="0">
                    <a:solidFill>
                      <a:srgbClr val="C00000"/>
                    </a:solidFill>
                  </a:rPr>
                  <a:t>定义</a:t>
                </a:r>
                <a:r>
                  <a:rPr lang="en-US" altLang="zh-CN" dirty="0">
                    <a:solidFill>
                      <a:srgbClr val="C00000"/>
                    </a:solidFill>
                  </a:rPr>
                  <a:t>2.11  </a:t>
                </a:r>
                <a:r>
                  <a:rPr lang="zh-CN" altLang="zh-CN" dirty="0"/>
                  <a:t>设</a:t>
                </a:r>
                <a:r>
                  <a:rPr lang="en-US" altLang="zh-CN" dirty="0"/>
                  <a:t>S</a:t>
                </a:r>
                <a:r>
                  <a:rPr lang="zh-CN" altLang="zh-CN" dirty="0"/>
                  <a:t>，</a:t>
                </a:r>
                <a:r>
                  <a:rPr lang="en-US" altLang="zh-CN" dirty="0"/>
                  <a:t>T</a:t>
                </a:r>
                <a:r>
                  <a:rPr lang="zh-CN" altLang="zh-CN" dirty="0"/>
                  <a:t>是任意联结词集合。</a:t>
                </a:r>
              </a:p>
              <a:p>
                <a:pPr marL="0" indent="0">
                  <a:buNone/>
                </a:pPr>
                <a:r>
                  <a:rPr lang="en-US" altLang="zh-CN" dirty="0"/>
                  <a:t>   </a:t>
                </a:r>
                <a:r>
                  <a:rPr lang="zh-CN" altLang="zh-CN" dirty="0"/>
                  <a:t>（</a:t>
                </a:r>
                <a:r>
                  <a:rPr lang="en-US" altLang="zh-CN" dirty="0"/>
                  <a:t>1</a:t>
                </a:r>
                <a:r>
                  <a:rPr lang="zh-CN" altLang="zh-CN" dirty="0"/>
                  <a:t>）如果对任意一个命题公式，都可用</a:t>
                </a:r>
                <a:r>
                  <a:rPr lang="en-US" altLang="zh-CN" dirty="0"/>
                  <a:t>S</a:t>
                </a:r>
                <a:r>
                  <a:rPr lang="zh-CN" altLang="zh-CN" dirty="0"/>
                  <a:t>中的联结词进行等价表示，则称</a:t>
                </a:r>
                <a:r>
                  <a:rPr lang="en-US" altLang="zh-CN" dirty="0">
                    <a:solidFill>
                      <a:srgbClr val="3333FF"/>
                    </a:solidFill>
                  </a:rPr>
                  <a:t>S</a:t>
                </a:r>
                <a:r>
                  <a:rPr lang="zh-CN" altLang="zh-CN" dirty="0">
                    <a:solidFill>
                      <a:srgbClr val="3333FF"/>
                    </a:solidFill>
                  </a:rPr>
                  <a:t>是联结词的完备集</a:t>
                </a:r>
                <a:r>
                  <a:rPr lang="en-US" altLang="zh-CN" dirty="0"/>
                  <a:t>(</a:t>
                </a:r>
                <a:r>
                  <a:rPr lang="en-US" altLang="zh-CN" dirty="0" err="1"/>
                  <a:t>Aqequate</a:t>
                </a:r>
                <a:r>
                  <a:rPr lang="en-US" altLang="zh-CN" dirty="0"/>
                  <a:t> set of Connectives)</a:t>
                </a:r>
                <a:r>
                  <a:rPr lang="zh-CN" altLang="zh-CN" dirty="0"/>
                  <a:t>。</a:t>
                </a:r>
              </a:p>
              <a:p>
                <a:pPr marL="0" indent="0">
                  <a:buNone/>
                </a:pPr>
                <a:r>
                  <a:rPr lang="en-US" altLang="zh-CN" dirty="0"/>
                  <a:t>   </a:t>
                </a:r>
                <a:r>
                  <a:rPr lang="zh-CN" altLang="zh-CN" dirty="0"/>
                  <a:t>（</a:t>
                </a:r>
                <a:r>
                  <a:rPr lang="en-US" altLang="zh-CN" dirty="0"/>
                  <a:t>2</a:t>
                </a:r>
                <a:r>
                  <a:rPr lang="zh-CN" altLang="zh-CN" dirty="0"/>
                  <a:t>）设</a:t>
                </a:r>
                <a:r>
                  <a:rPr lang="en-US" altLang="zh-CN" dirty="0"/>
                  <a:t>S</a:t>
                </a:r>
                <a:r>
                  <a:rPr lang="zh-CN" altLang="zh-CN" dirty="0"/>
                  <a:t>是一个联结词的完备集且</a:t>
                </a:r>
                <a:r>
                  <a:rPr lang="en-US" altLang="zh-CN" dirty="0"/>
                  <a:t>T</a:t>
                </a:r>
                <a14:m>
                  <m:oMath xmlns:m="http://schemas.openxmlformats.org/officeDocument/2006/math">
                    <m:r>
                      <a:rPr lang="en-US" altLang="zh-CN" i="1">
                        <a:latin typeface="Cambria Math" panose="02040503050406030204" pitchFamily="18" charset="0"/>
                      </a:rPr>
                      <m:t>⊂</m:t>
                    </m:r>
                  </m:oMath>
                </a14:m>
                <a:r>
                  <a:rPr lang="en-US" altLang="zh-CN" dirty="0"/>
                  <a:t>S</a:t>
                </a:r>
                <a:r>
                  <a:rPr lang="zh-CN" altLang="zh-CN" dirty="0"/>
                  <a:t>。如果至少存在一个命题公式不能用</a:t>
                </a:r>
                <a:r>
                  <a:rPr lang="en-US" altLang="zh-CN" dirty="0"/>
                  <a:t>T</a:t>
                </a:r>
                <a:r>
                  <a:rPr lang="zh-CN" altLang="zh-CN" dirty="0"/>
                  <a:t>中的联结词进行等价表示，则称</a:t>
                </a:r>
                <a:r>
                  <a:rPr lang="en-US" altLang="zh-CN" dirty="0">
                    <a:solidFill>
                      <a:srgbClr val="3333FF"/>
                    </a:solidFill>
                  </a:rPr>
                  <a:t>S</a:t>
                </a:r>
                <a:r>
                  <a:rPr lang="zh-CN" altLang="zh-CN" dirty="0">
                    <a:solidFill>
                      <a:srgbClr val="3333FF"/>
                    </a:solidFill>
                  </a:rPr>
                  <a:t>为极小联结词的完备集</a:t>
                </a:r>
                <a:r>
                  <a:rPr lang="en-US" altLang="zh-CN" dirty="0"/>
                  <a:t>(Minimal </a:t>
                </a:r>
                <a:r>
                  <a:rPr lang="en-US" altLang="zh-CN" dirty="0" err="1"/>
                  <a:t>Aqequate</a:t>
                </a:r>
                <a:r>
                  <a:rPr lang="en-US" altLang="zh-CN" dirty="0"/>
                  <a:t> Set of Connectives)</a:t>
                </a:r>
                <a:r>
                  <a:rPr lang="zh-CN" altLang="zh-CN" dirty="0"/>
                  <a:t>。</a:t>
                </a:r>
              </a:p>
            </p:txBody>
          </p:sp>
        </mc:Choice>
        <mc:Fallback xmlns="">
          <p:sp>
            <p:nvSpPr>
              <p:cNvPr id="82948" name="Rectangle 3">
                <a:extLst>
                  <a:ext uri="{FF2B5EF4-FFF2-40B4-BE49-F238E27FC236}">
                    <a16:creationId xmlns:a16="http://schemas.microsoft.com/office/drawing/2014/main" id="{627B15D5-7DD8-4802-8E48-C770865BED31}"/>
                  </a:ext>
                </a:extLst>
              </p:cNvPr>
              <p:cNvSpPr>
                <a:spLocks noGrp="1" noRot="1" noChangeAspect="1" noMove="1" noResize="1" noEditPoints="1" noAdjustHandles="1" noChangeArrowheads="1" noChangeShapeType="1" noTextEdit="1"/>
              </p:cNvSpPr>
              <p:nvPr>
                <p:ph type="body" idx="4294967295"/>
              </p:nvPr>
            </p:nvSpPr>
            <p:spPr>
              <a:xfrm>
                <a:off x="231775" y="1448594"/>
                <a:ext cx="11734800" cy="3669561"/>
              </a:xfrm>
              <a:blipFill>
                <a:blip r:embed="rId3"/>
                <a:stretch>
                  <a:fillRect l="-519"/>
                </a:stretch>
              </a:blipFill>
            </p:spPr>
            <p:txBody>
              <a:bodyPr/>
              <a:lstStyle/>
              <a:p>
                <a:r>
                  <a:rPr lang="zh-CN" altLang="en-US">
                    <a:noFill/>
                  </a:rPr>
                  <a:t> </a:t>
                </a:r>
              </a:p>
            </p:txBody>
          </p:sp>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3">
            <a:extLst>
              <a:ext uri="{FF2B5EF4-FFF2-40B4-BE49-F238E27FC236}">
                <a16:creationId xmlns:a16="http://schemas.microsoft.com/office/drawing/2014/main" id="{627B15D5-7DD8-4802-8E48-C770865BED31}"/>
              </a:ext>
            </a:extLst>
          </p:cNvPr>
          <p:cNvSpPr>
            <a:spLocks noGrp="1" noChangeArrowheads="1"/>
          </p:cNvSpPr>
          <p:nvPr>
            <p:ph type="body" idx="4294967295"/>
          </p:nvPr>
        </p:nvSpPr>
        <p:spPr>
          <a:xfrm>
            <a:off x="231775" y="912645"/>
            <a:ext cx="11966575" cy="1371600"/>
          </a:xfrm>
        </p:spPr>
        <p:txBody>
          <a:bodyPr>
            <a:noAutofit/>
          </a:bodyPr>
          <a:lstStyle/>
          <a:p>
            <a:pPr marL="0" indent="0">
              <a:buNone/>
            </a:pPr>
            <a:r>
              <a:rPr lang="zh-CN" altLang="en-US" dirty="0">
                <a:solidFill>
                  <a:srgbClr val="C00000"/>
                </a:solidFill>
              </a:rPr>
              <a:t>例</a:t>
            </a:r>
            <a:r>
              <a:rPr lang="en-US" altLang="zh-CN" dirty="0">
                <a:solidFill>
                  <a:srgbClr val="C00000"/>
                </a:solidFill>
              </a:rPr>
              <a:t>2.19  </a:t>
            </a:r>
            <a:r>
              <a:rPr lang="zh-CN" altLang="en-US" dirty="0"/>
              <a:t>试判断下列联结词的集合</a:t>
            </a:r>
            <a:r>
              <a:rPr lang="en-US" altLang="zh-CN" dirty="0"/>
              <a:t>S</a:t>
            </a:r>
            <a:r>
              <a:rPr lang="en-US" altLang="zh-CN" baseline="-25000" dirty="0"/>
              <a:t>1</a:t>
            </a:r>
            <a:r>
              <a:rPr lang="zh-CN" altLang="en-US" dirty="0"/>
              <a:t>、</a:t>
            </a:r>
            <a:r>
              <a:rPr lang="en-US" altLang="zh-CN" dirty="0"/>
              <a:t>S</a:t>
            </a:r>
            <a:r>
              <a:rPr lang="en-US" altLang="zh-CN" baseline="-25000" dirty="0"/>
              <a:t>2</a:t>
            </a:r>
            <a:r>
              <a:rPr lang="zh-CN" altLang="en-US" dirty="0"/>
              <a:t>、</a:t>
            </a:r>
            <a:r>
              <a:rPr lang="en-US" altLang="zh-CN" dirty="0"/>
              <a:t>S</a:t>
            </a:r>
            <a:r>
              <a:rPr lang="en-US" altLang="zh-CN" baseline="-25000" dirty="0"/>
              <a:t>3</a:t>
            </a:r>
            <a:r>
              <a:rPr lang="zh-CN" altLang="en-US" dirty="0"/>
              <a:t>和</a:t>
            </a:r>
            <a:r>
              <a:rPr lang="en-US" altLang="zh-CN" dirty="0"/>
              <a:t>S</a:t>
            </a:r>
            <a:r>
              <a:rPr lang="en-US" altLang="zh-CN" baseline="-25000" dirty="0"/>
              <a:t>4</a:t>
            </a:r>
            <a:r>
              <a:rPr lang="zh-CN" altLang="en-US" dirty="0"/>
              <a:t>是否为联结词的完备集和极小联结词的完备集，其中</a:t>
            </a:r>
            <a:r>
              <a:rPr lang="en-US" altLang="zh-CN" dirty="0"/>
              <a:t>S</a:t>
            </a:r>
            <a:r>
              <a:rPr lang="en-US" altLang="zh-CN" baseline="-25000" dirty="0"/>
              <a:t>1</a:t>
            </a:r>
            <a:r>
              <a:rPr lang="en-US" altLang="zh-CN" dirty="0"/>
              <a:t>={¬,∧,∨}</a:t>
            </a:r>
            <a:r>
              <a:rPr lang="zh-CN" altLang="en-US" dirty="0"/>
              <a:t>，</a:t>
            </a:r>
            <a:r>
              <a:rPr lang="en-US" altLang="zh-CN" dirty="0"/>
              <a:t>S</a:t>
            </a:r>
            <a:r>
              <a:rPr lang="en-US" altLang="zh-CN" baseline="-25000" dirty="0"/>
              <a:t>2</a:t>
            </a:r>
            <a:r>
              <a:rPr lang="en-US" altLang="zh-CN" dirty="0"/>
              <a:t>={¬,∧,∨,→}</a:t>
            </a:r>
            <a:r>
              <a:rPr lang="zh-CN" altLang="en-US" dirty="0"/>
              <a:t>，</a:t>
            </a:r>
            <a:r>
              <a:rPr lang="en-US" altLang="zh-CN" dirty="0"/>
              <a:t>S</a:t>
            </a:r>
            <a:r>
              <a:rPr lang="en-US" altLang="zh-CN" baseline="-25000" dirty="0"/>
              <a:t>3</a:t>
            </a:r>
            <a:r>
              <a:rPr lang="en-US" altLang="zh-CN" dirty="0"/>
              <a:t>={¬,∧}</a:t>
            </a:r>
            <a:r>
              <a:rPr lang="zh-CN" altLang="en-US" dirty="0"/>
              <a:t>，</a:t>
            </a:r>
            <a:r>
              <a:rPr lang="en-US" altLang="zh-CN" dirty="0"/>
              <a:t>S</a:t>
            </a:r>
            <a:r>
              <a:rPr lang="en-US" altLang="zh-CN" baseline="-25000" dirty="0"/>
              <a:t>4</a:t>
            </a:r>
            <a:r>
              <a:rPr lang="en-US" altLang="zh-CN" dirty="0"/>
              <a:t>={¬,→}</a:t>
            </a:r>
            <a:r>
              <a:rPr lang="zh-CN" altLang="en-US" dirty="0"/>
              <a:t>。</a:t>
            </a:r>
            <a:endParaRPr lang="zh-CN" altLang="zh-CN" dirty="0"/>
          </a:p>
        </p:txBody>
      </p:sp>
      <p:sp>
        <p:nvSpPr>
          <p:cNvPr id="2" name="矩形 1">
            <a:extLst>
              <a:ext uri="{FF2B5EF4-FFF2-40B4-BE49-F238E27FC236}">
                <a16:creationId xmlns:a16="http://schemas.microsoft.com/office/drawing/2014/main" id="{B052A245-2C3B-4F6B-B835-51E36F813D48}"/>
              </a:ext>
            </a:extLst>
          </p:cNvPr>
          <p:cNvSpPr/>
          <p:nvPr/>
        </p:nvSpPr>
        <p:spPr>
          <a:xfrm>
            <a:off x="17870" y="2129400"/>
            <a:ext cx="11355622" cy="461665"/>
          </a:xfrm>
          <a:prstGeom prst="rect">
            <a:avLst/>
          </a:prstGeom>
        </p:spPr>
        <p:txBody>
          <a:bodyPr wrap="square">
            <a:spAutoFit/>
          </a:bodyPr>
          <a:lstStyle/>
          <a:p>
            <a:pPr indent="267970">
              <a:spcAft>
                <a:spcPts val="0"/>
              </a:spcAft>
            </a:pPr>
            <a:r>
              <a:rPr lang="zh-CN" altLang="zh-CN" b="1" dirty="0">
                <a:solidFill>
                  <a:srgbClr val="C00000"/>
                </a:solidFill>
                <a:latin typeface="+mn-ea"/>
                <a:cs typeface="Times New Roman" panose="02020603050405020304" pitchFamily="18" charset="0"/>
              </a:rPr>
              <a:t>解</a:t>
            </a:r>
            <a:r>
              <a:rPr lang="en-US" altLang="zh-CN" b="1" dirty="0">
                <a:latin typeface="+mn-ea"/>
                <a:cs typeface="黑体" panose="02010609060101010101" pitchFamily="49" charset="-122"/>
              </a:rPr>
              <a:t>   </a:t>
            </a:r>
            <a:r>
              <a:rPr lang="en-US" altLang="zh-CN" b="1" dirty="0">
                <a:latin typeface="+mn-ea"/>
              </a:rPr>
              <a:t>S</a:t>
            </a:r>
            <a:r>
              <a:rPr lang="en-US" altLang="zh-CN" b="1" baseline="-25000" dirty="0">
                <a:latin typeface="+mn-ea"/>
              </a:rPr>
              <a:t>1</a:t>
            </a:r>
            <a:r>
              <a:rPr lang="zh-CN" altLang="en-US" b="1" dirty="0">
                <a:latin typeface="+mn-ea"/>
              </a:rPr>
              <a:t>、</a:t>
            </a:r>
            <a:r>
              <a:rPr lang="en-US" altLang="zh-CN" b="1" dirty="0">
                <a:latin typeface="+mn-ea"/>
              </a:rPr>
              <a:t>S</a:t>
            </a:r>
            <a:r>
              <a:rPr lang="en-US" altLang="zh-CN" b="1" baseline="-25000" dirty="0">
                <a:latin typeface="+mn-ea"/>
              </a:rPr>
              <a:t>2</a:t>
            </a:r>
            <a:r>
              <a:rPr lang="zh-CN" altLang="en-US" b="1" dirty="0">
                <a:latin typeface="+mn-ea"/>
              </a:rPr>
              <a:t>、</a:t>
            </a:r>
            <a:r>
              <a:rPr lang="en-US" altLang="zh-CN" b="1" dirty="0">
                <a:latin typeface="+mn-ea"/>
              </a:rPr>
              <a:t>S</a:t>
            </a:r>
            <a:r>
              <a:rPr lang="en-US" altLang="zh-CN" b="1" baseline="-25000" dirty="0">
                <a:latin typeface="+mn-ea"/>
              </a:rPr>
              <a:t>3</a:t>
            </a:r>
            <a:r>
              <a:rPr lang="zh-CN" altLang="en-US" b="1" dirty="0">
                <a:latin typeface="+mn-ea"/>
              </a:rPr>
              <a:t>和</a:t>
            </a:r>
            <a:r>
              <a:rPr lang="en-US" altLang="zh-CN" b="1" dirty="0">
                <a:latin typeface="+mn-ea"/>
              </a:rPr>
              <a:t>S</a:t>
            </a:r>
            <a:r>
              <a:rPr lang="en-US" altLang="zh-CN" b="1" baseline="-25000" dirty="0">
                <a:latin typeface="+mn-ea"/>
              </a:rPr>
              <a:t>4 </a:t>
            </a:r>
            <a:r>
              <a:rPr lang="zh-CN" altLang="zh-CN" b="1" dirty="0">
                <a:latin typeface="+mn-ea"/>
                <a:cs typeface="Times New Roman" panose="02020603050405020304" pitchFamily="18" charset="0"/>
              </a:rPr>
              <a:t>都是联结词的完备集；</a:t>
            </a:r>
            <a:r>
              <a:rPr lang="zh-CN" altLang="en-US" b="1" dirty="0">
                <a:latin typeface="+mn-ea"/>
                <a:cs typeface="Times New Roman" panose="02020603050405020304" pitchFamily="18" charset="0"/>
              </a:rPr>
              <a:t>但只有</a:t>
            </a:r>
            <a:r>
              <a:rPr lang="en-US" altLang="zh-CN" b="1" dirty="0">
                <a:latin typeface="+mn-ea"/>
                <a:cs typeface="黑体" panose="02010609060101010101" pitchFamily="49" charset="-122"/>
              </a:rPr>
              <a:t>S</a:t>
            </a:r>
            <a:r>
              <a:rPr lang="en-US" altLang="zh-CN" b="1" baseline="-25000" dirty="0">
                <a:latin typeface="+mn-ea"/>
                <a:cs typeface="黑体" panose="02010609060101010101" pitchFamily="49" charset="-122"/>
              </a:rPr>
              <a:t>3</a:t>
            </a:r>
            <a:r>
              <a:rPr lang="zh-CN" altLang="en-US" b="1" dirty="0">
                <a:latin typeface="+mn-ea"/>
                <a:cs typeface="Times New Roman" panose="02020603050405020304" pitchFamily="18" charset="0"/>
              </a:rPr>
              <a:t>和</a:t>
            </a:r>
            <a:r>
              <a:rPr lang="en-US" altLang="zh-CN" b="1" dirty="0">
                <a:latin typeface="+mn-ea"/>
                <a:cs typeface="黑体" panose="02010609060101010101" pitchFamily="49" charset="-122"/>
              </a:rPr>
              <a:t>S</a:t>
            </a:r>
            <a:r>
              <a:rPr lang="en-US" altLang="zh-CN" b="1" baseline="-25000" dirty="0">
                <a:latin typeface="+mn-ea"/>
                <a:cs typeface="黑体" panose="02010609060101010101" pitchFamily="49" charset="-122"/>
              </a:rPr>
              <a:t>4</a:t>
            </a:r>
            <a:r>
              <a:rPr lang="zh-CN" altLang="zh-CN" b="1" dirty="0">
                <a:latin typeface="+mn-ea"/>
                <a:cs typeface="Times New Roman" panose="02020603050405020304" pitchFamily="18" charset="0"/>
              </a:rPr>
              <a:t>是极小联结词的完备集。</a:t>
            </a:r>
            <a:endParaRPr lang="zh-CN" altLang="zh-CN" b="1" dirty="0">
              <a:latin typeface="+mn-ea"/>
              <a:cs typeface="黑体" panose="02010609060101010101" pitchFamily="49"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41A46AD-4F1E-43A9-A33B-22845932021F}"/>
                  </a:ext>
                </a:extLst>
              </p:cNvPr>
              <p:cNvSpPr/>
              <p:nvPr/>
            </p:nvSpPr>
            <p:spPr>
              <a:xfrm>
                <a:off x="0" y="2781314"/>
                <a:ext cx="5803192" cy="461665"/>
              </a:xfrm>
              <a:prstGeom prst="rect">
                <a:avLst/>
              </a:prstGeom>
            </p:spPr>
            <p:txBody>
              <a:bodyPr wrap="none">
                <a:spAutoFit/>
              </a:bodyPr>
              <a:lstStyle/>
              <a:p>
                <a:pPr indent="266700" algn="just">
                  <a:spcAft>
                    <a:spcPts val="0"/>
                  </a:spcAft>
                  <a:tabLst>
                    <a:tab pos="4860925" algn="l"/>
                    <a:tab pos="5220970" algn="l"/>
                    <a:tab pos="6031230" algn="l"/>
                    <a:tab pos="6210935" algn="l"/>
                  </a:tabLst>
                </a:pPr>
                <a:r>
                  <a:rPr lang="zh-CN" altLang="en-US" b="1" kern="100" dirty="0">
                    <a:solidFill>
                      <a:srgbClr val="3333FF"/>
                    </a:solidFill>
                    <a:latin typeface="+mn-ea"/>
                    <a:cs typeface="Times New Roman" panose="02020603050405020304" pitchFamily="18" charset="0"/>
                  </a:rPr>
                  <a:t>注意：</a:t>
                </a:r>
                <a:r>
                  <a:rPr lang="zh-CN" altLang="zh-CN" b="1" kern="100" dirty="0">
                    <a:latin typeface="+mn-ea"/>
                    <a:cs typeface="Times New Roman" panose="02020603050405020304" pitchFamily="18" charset="0"/>
                  </a:rPr>
                  <a:t>极小联结词的完备集还有</a:t>
                </a:r>
                <a:r>
                  <a:rPr lang="en-US" altLang="zh-CN" b="1" kern="100" dirty="0">
                    <a:latin typeface="+mn-ea"/>
                    <a:cs typeface="黑体" panose="02010609060101010101" pitchFamily="49" charset="-122"/>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Times New Roman" panose="02020603050405020304" pitchFamily="18" charset="0"/>
                  </a:rPr>
                  <a:t>,</a:t>
                </a:r>
                <a:r>
                  <a:rPr lang="zh-CN" altLang="zh-CN" b="1" kern="100" dirty="0">
                    <a:latin typeface="+mn-ea"/>
                    <a:cs typeface="宋体" panose="02010600030101010101" pitchFamily="2" charset="-122"/>
                  </a:rPr>
                  <a:t>∨</a:t>
                </a:r>
                <a:r>
                  <a:rPr lang="en-US" altLang="zh-CN" b="1" kern="100" dirty="0">
                    <a:latin typeface="+mn-ea"/>
                    <a:cs typeface="黑体" panose="02010609060101010101" pitchFamily="49" charset="-122"/>
                  </a:rPr>
                  <a:t>}</a:t>
                </a:r>
                <a:r>
                  <a:rPr lang="zh-CN" altLang="zh-CN" b="1" kern="100" dirty="0">
                    <a:latin typeface="+mn-ea"/>
                    <a:cs typeface="Times New Roman" panose="02020603050405020304" pitchFamily="18" charset="0"/>
                  </a:rPr>
                  <a:t>。</a:t>
                </a:r>
                <a:endParaRPr lang="zh-CN" altLang="zh-CN" b="1" kern="100" dirty="0">
                  <a:latin typeface="+mn-ea"/>
                  <a:cs typeface="黑体" panose="02010609060101010101" pitchFamily="49" charset="-122"/>
                </a:endParaRPr>
              </a:p>
            </p:txBody>
          </p:sp>
        </mc:Choice>
        <mc:Fallback xmlns="">
          <p:sp>
            <p:nvSpPr>
              <p:cNvPr id="4" name="矩形 3">
                <a:extLst>
                  <a:ext uri="{FF2B5EF4-FFF2-40B4-BE49-F238E27FC236}">
                    <a16:creationId xmlns:a16="http://schemas.microsoft.com/office/drawing/2014/main" id="{C41A46AD-4F1E-43A9-A33B-22845932021F}"/>
                  </a:ext>
                </a:extLst>
              </p:cNvPr>
              <p:cNvSpPr>
                <a:spLocks noRot="1" noChangeAspect="1" noMove="1" noResize="1" noEditPoints="1" noAdjustHandles="1" noChangeArrowheads="1" noChangeShapeType="1" noTextEdit="1"/>
              </p:cNvSpPr>
              <p:nvPr/>
            </p:nvSpPr>
            <p:spPr>
              <a:xfrm>
                <a:off x="0" y="2781314"/>
                <a:ext cx="5803192" cy="461665"/>
              </a:xfrm>
              <a:prstGeom prst="rect">
                <a:avLst/>
              </a:prstGeom>
              <a:blipFill>
                <a:blip r:embed="rId3"/>
                <a:stretch>
                  <a:fillRect t="-10526" r="-1261" b="-28947"/>
                </a:stretch>
              </a:blipFill>
            </p:spPr>
            <p:txBody>
              <a:bodyPr/>
              <a:lstStyle/>
              <a:p>
                <a:r>
                  <a:rPr lang="zh-CN" altLang="en-US">
                    <a:noFill/>
                  </a:rPr>
                  <a:t> </a:t>
                </a:r>
              </a:p>
            </p:txBody>
          </p:sp>
        </mc:Fallback>
      </mc:AlternateContent>
      <p:sp>
        <p:nvSpPr>
          <p:cNvPr id="7" name="Rectangle 3">
            <a:extLst>
              <a:ext uri="{FF2B5EF4-FFF2-40B4-BE49-F238E27FC236}">
                <a16:creationId xmlns:a16="http://schemas.microsoft.com/office/drawing/2014/main" id="{B65740EA-65A9-4615-A551-9D67580CCD95}"/>
              </a:ext>
            </a:extLst>
          </p:cNvPr>
          <p:cNvSpPr txBox="1">
            <a:spLocks noChangeArrowheads="1"/>
          </p:cNvSpPr>
          <p:nvPr/>
        </p:nvSpPr>
        <p:spPr>
          <a:xfrm>
            <a:off x="821549" y="267144"/>
            <a:ext cx="8066367" cy="635147"/>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r>
              <a:rPr lang="zh-CN" altLang="en-US" dirty="0"/>
              <a:t>例</a:t>
            </a:r>
            <a:r>
              <a:rPr lang="en-US" altLang="zh-CN" dirty="0"/>
              <a:t>2.19</a:t>
            </a:r>
            <a:endParaRPr lang="zh-CN" altLang="en-US"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2D67F6F-C36E-4E02-A5AC-4CF4BE4473F3}"/>
                  </a:ext>
                </a:extLst>
              </p:cNvPr>
              <p:cNvSpPr/>
              <p:nvPr/>
            </p:nvSpPr>
            <p:spPr>
              <a:xfrm>
                <a:off x="17870" y="3412053"/>
                <a:ext cx="11966575" cy="3351046"/>
              </a:xfrm>
              <a:prstGeom prst="rect">
                <a:avLst/>
              </a:prstGeom>
            </p:spPr>
            <p:txBody>
              <a:bodyPr wrap="square">
                <a:spAutoFit/>
              </a:bodyPr>
              <a:lstStyle/>
              <a:p>
                <a:pPr indent="262255" algn="just">
                  <a:lnSpc>
                    <a:spcPct val="150000"/>
                  </a:lnSpc>
                  <a:spcAft>
                    <a:spcPts val="0"/>
                  </a:spcAft>
                </a:pPr>
                <a:r>
                  <a:rPr lang="zh-CN" altLang="zh-CN" b="1" kern="100" dirty="0">
                    <a:solidFill>
                      <a:srgbClr val="C00000"/>
                    </a:solidFill>
                    <a:latin typeface="+mn-ea"/>
                    <a:cs typeface="Times New Roman" panose="02020603050405020304" pitchFamily="18" charset="0"/>
                  </a:rPr>
                  <a:t>例</a:t>
                </a:r>
                <a:r>
                  <a:rPr lang="en-US" altLang="zh-CN" b="1" kern="100" dirty="0">
                    <a:solidFill>
                      <a:srgbClr val="C00000"/>
                    </a:solidFill>
                    <a:latin typeface="+mn-ea"/>
                    <a:cs typeface="黑体" panose="02010609060101010101" pitchFamily="49" charset="-122"/>
                  </a:rPr>
                  <a:t>2.20  </a:t>
                </a:r>
                <a:r>
                  <a:rPr lang="zh-CN" altLang="zh-CN" b="1" kern="100" dirty="0">
                    <a:latin typeface="+mn-ea"/>
                    <a:cs typeface="Times New Roman" panose="02020603050405020304" pitchFamily="18" charset="0"/>
                  </a:rPr>
                  <a:t>试将公式</a:t>
                </a:r>
                <a:r>
                  <a:rPr lang="en-US" altLang="zh-CN" b="1" kern="100" dirty="0">
                    <a:latin typeface="+mn-ea"/>
                    <a:cs typeface="Times New Roman" panose="02020603050405020304" pitchFamily="18" charset="0"/>
                  </a:rPr>
                  <a:t>(</a:t>
                </a:r>
                <a:r>
                  <a:rPr lang="en-US" altLang="zh-CN" b="1" kern="100" dirty="0">
                    <a:latin typeface="+mn-ea"/>
                    <a:cs typeface="黑体" panose="02010609060101010101" pitchFamily="49" charset="-122"/>
                  </a:rPr>
                  <a:t>P→</a:t>
                </a:r>
                <a:r>
                  <a:rPr lang="en-US" altLang="zh-CN" b="1" kern="100" dirty="0">
                    <a:latin typeface="+mn-ea"/>
                    <a:cs typeface="Times New Roman" panose="02020603050405020304" pitchFamily="18" charset="0"/>
                  </a:rPr>
                  <a:t>(</a:t>
                </a:r>
                <a:r>
                  <a:rPr lang="en-US" altLang="zh-CN" b="1" kern="100" dirty="0">
                    <a:latin typeface="+mn-ea"/>
                    <a:cs typeface="黑体" panose="02010609060101010101" pitchFamily="49" charset="-122"/>
                  </a:rPr>
                  <a:t>Q</a:t>
                </a:r>
                <a:r>
                  <a:rPr lang="zh-CN" altLang="zh-CN" b="1" kern="100" dirty="0">
                    <a:latin typeface="+mn-ea"/>
                    <a:cs typeface="宋体" panose="02010600030101010101" pitchFamily="2" charset="-122"/>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R</a:t>
                </a:r>
                <a:r>
                  <a:rPr lang="en-US" altLang="zh-CN" b="1" kern="100" dirty="0">
                    <a:latin typeface="+mn-ea"/>
                    <a:cs typeface="Times New Roman" panose="02020603050405020304" pitchFamily="18" charset="0"/>
                  </a:rPr>
                  <a:t>))</a:t>
                </a:r>
                <a:r>
                  <a:rPr lang="zh-CN" altLang="zh-CN" b="1" kern="100" dirty="0">
                    <a:latin typeface="+mn-ea"/>
                    <a:cs typeface="宋体" panose="02010600030101010101" pitchFamily="2" charset="-122"/>
                  </a:rPr>
                  <a:t>∧</a:t>
                </a:r>
                <a:r>
                  <a:rPr lang="en-US" altLang="zh-CN" b="1" kern="100" dirty="0">
                    <a:latin typeface="+mn-ea"/>
                    <a:cs typeface="Times New Roman" panose="02020603050405020304" pitchFamily="18" charset="0"/>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P</a:t>
                </a:r>
                <a:r>
                  <a:rPr lang="zh-CN" altLang="zh-CN" b="1" kern="100" dirty="0">
                    <a:latin typeface="+mn-ea"/>
                    <a:cs typeface="宋体" panose="02010600030101010101" pitchFamily="2" charset="-122"/>
                  </a:rPr>
                  <a:t>∧</a:t>
                </a:r>
                <a:r>
                  <a:rPr lang="en-US" altLang="zh-CN" b="1" kern="100" dirty="0">
                    <a:latin typeface="+mn-ea"/>
                    <a:cs typeface="黑体" panose="02010609060101010101" pitchFamily="49" charset="-122"/>
                  </a:rPr>
                  <a:t>Q</a:t>
                </a:r>
                <a:r>
                  <a:rPr lang="en-US" altLang="zh-CN" b="1" kern="100" dirty="0">
                    <a:latin typeface="+mn-ea"/>
                    <a:cs typeface="Times New Roman" panose="02020603050405020304" pitchFamily="18" charset="0"/>
                  </a:rPr>
                  <a:t>)</a:t>
                </a:r>
                <a:r>
                  <a:rPr lang="zh-CN" altLang="zh-CN" b="1" kern="100" dirty="0">
                    <a:latin typeface="+mn-ea"/>
                    <a:cs typeface="Times New Roman" panose="02020603050405020304" pitchFamily="18" charset="0"/>
                  </a:rPr>
                  <a:t>用极小联结词的完备集</a:t>
                </a:r>
                <a:r>
                  <a:rPr lang="en-US" altLang="zh-CN" b="1" kern="100" dirty="0">
                    <a:latin typeface="+mn-ea"/>
                    <a:cs typeface="黑体" panose="02010609060101010101" pitchFamily="49" charset="-122"/>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Times New Roman" panose="02020603050405020304" pitchFamily="18" charset="0"/>
                  </a:rPr>
                  <a:t>,</a:t>
                </a:r>
                <a:r>
                  <a:rPr lang="zh-CN" altLang="zh-CN" b="1" kern="100" dirty="0">
                    <a:latin typeface="+mn-ea"/>
                    <a:cs typeface="宋体" panose="02010600030101010101" pitchFamily="2" charset="-122"/>
                  </a:rPr>
                  <a:t>∨</a:t>
                </a:r>
                <a:r>
                  <a:rPr lang="en-US" altLang="zh-CN" b="1" kern="100" dirty="0">
                    <a:latin typeface="+mn-ea"/>
                    <a:cs typeface="黑体" panose="02010609060101010101" pitchFamily="49" charset="-122"/>
                  </a:rPr>
                  <a:t>}</a:t>
                </a:r>
                <a:r>
                  <a:rPr lang="zh-CN" altLang="zh-CN" b="1" kern="100" dirty="0">
                    <a:latin typeface="+mn-ea"/>
                    <a:cs typeface="Times New Roman" panose="02020603050405020304" pitchFamily="18" charset="0"/>
                  </a:rPr>
                  <a:t>等价表示。</a:t>
                </a:r>
                <a:endParaRPr lang="zh-CN" altLang="zh-CN" b="1" kern="100" dirty="0">
                  <a:latin typeface="+mn-ea"/>
                  <a:cs typeface="黑体" panose="02010609060101010101" pitchFamily="49" charset="-122"/>
                </a:endParaRPr>
              </a:p>
              <a:p>
                <a:pPr indent="262255" algn="just">
                  <a:lnSpc>
                    <a:spcPct val="150000"/>
                  </a:lnSpc>
                  <a:spcAft>
                    <a:spcPts val="0"/>
                  </a:spcAft>
                </a:pPr>
                <a:r>
                  <a:rPr lang="zh-CN" altLang="zh-CN" b="1" kern="100" dirty="0">
                    <a:solidFill>
                      <a:srgbClr val="C00000"/>
                    </a:solidFill>
                    <a:latin typeface="+mn-ea"/>
                    <a:cs typeface="Times New Roman" panose="02020603050405020304" pitchFamily="18" charset="0"/>
                  </a:rPr>
                  <a:t>解</a:t>
                </a:r>
                <a:r>
                  <a:rPr lang="en-US" altLang="zh-CN" b="1" kern="100" dirty="0">
                    <a:latin typeface="+mn-ea"/>
                    <a:cs typeface="黑体" panose="02010609060101010101" pitchFamily="49" charset="-122"/>
                  </a:rPr>
                  <a:t>  </a:t>
                </a:r>
                <a:r>
                  <a:rPr lang="en-US" altLang="zh-CN" b="1" kern="100" dirty="0">
                    <a:latin typeface="+mn-ea"/>
                    <a:cs typeface="Times New Roman" panose="02020603050405020304" pitchFamily="18" charset="0"/>
                  </a:rPr>
                  <a:t>(</a:t>
                </a:r>
                <a:r>
                  <a:rPr lang="en-US" altLang="zh-CN" b="1" kern="100" dirty="0">
                    <a:latin typeface="+mn-ea"/>
                    <a:cs typeface="黑体" panose="02010609060101010101" pitchFamily="49" charset="-122"/>
                  </a:rPr>
                  <a:t>P→</a:t>
                </a:r>
                <a:r>
                  <a:rPr lang="en-US" altLang="zh-CN" b="1" kern="100" dirty="0">
                    <a:latin typeface="+mn-ea"/>
                    <a:cs typeface="Times New Roman" panose="02020603050405020304" pitchFamily="18" charset="0"/>
                  </a:rPr>
                  <a:t>(</a:t>
                </a:r>
                <a:r>
                  <a:rPr lang="en-US" altLang="zh-CN" b="1" kern="100" dirty="0">
                    <a:latin typeface="+mn-ea"/>
                    <a:cs typeface="黑体" panose="02010609060101010101" pitchFamily="49" charset="-122"/>
                  </a:rPr>
                  <a:t>Q</a:t>
                </a:r>
                <a:r>
                  <a:rPr lang="zh-CN" altLang="zh-CN" b="1" kern="100" dirty="0">
                    <a:latin typeface="+mn-ea"/>
                    <a:cs typeface="宋体" panose="02010600030101010101" pitchFamily="2" charset="-122"/>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R</a:t>
                </a:r>
                <a:r>
                  <a:rPr lang="en-US" altLang="zh-CN" b="1" kern="100" dirty="0">
                    <a:latin typeface="+mn-ea"/>
                    <a:cs typeface="Times New Roman" panose="02020603050405020304" pitchFamily="18" charset="0"/>
                  </a:rPr>
                  <a:t>))</a:t>
                </a:r>
                <a:r>
                  <a:rPr lang="zh-CN" altLang="zh-CN" b="1" kern="100" dirty="0">
                    <a:latin typeface="+mn-ea"/>
                    <a:cs typeface="宋体" panose="02010600030101010101" pitchFamily="2" charset="-122"/>
                  </a:rPr>
                  <a:t>∧</a:t>
                </a:r>
                <a:r>
                  <a:rPr lang="en-US" altLang="zh-CN" b="1" kern="100" dirty="0">
                    <a:latin typeface="+mn-ea"/>
                    <a:cs typeface="Times New Roman" panose="02020603050405020304" pitchFamily="18" charset="0"/>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P</a:t>
                </a:r>
                <a:r>
                  <a:rPr lang="zh-CN" altLang="zh-CN" b="1" kern="100" dirty="0">
                    <a:latin typeface="+mn-ea"/>
                    <a:cs typeface="宋体" panose="02010600030101010101" pitchFamily="2" charset="-122"/>
                  </a:rPr>
                  <a:t>∧</a:t>
                </a:r>
                <a:r>
                  <a:rPr lang="en-US" altLang="zh-CN" b="1" kern="100" dirty="0">
                    <a:latin typeface="+mn-ea"/>
                    <a:cs typeface="黑体" panose="02010609060101010101" pitchFamily="49" charset="-122"/>
                  </a:rPr>
                  <a:t>Q</a:t>
                </a:r>
                <a:r>
                  <a:rPr lang="en-US" altLang="zh-CN" b="1" kern="100" dirty="0">
                    <a:latin typeface="+mn-ea"/>
                    <a:cs typeface="Times New Roman" panose="02020603050405020304" pitchFamily="18" charset="0"/>
                  </a:rPr>
                  <a:t>) </a:t>
                </a:r>
                <a:r>
                  <a:rPr lang="en-US" altLang="zh-CN" b="1" kern="100" dirty="0">
                    <a:latin typeface="+mn-ea"/>
                    <a:cs typeface="黑体" panose="02010609060101010101" pitchFamily="49" charset="-122"/>
                  </a:rPr>
                  <a:t>=</a:t>
                </a:r>
                <a:r>
                  <a:rPr lang="en-US" altLang="zh-CN" b="1" kern="100" dirty="0">
                    <a:latin typeface="+mn-ea"/>
                    <a:cs typeface="Times New Roman" panose="02020603050405020304" pitchFamily="18" charset="0"/>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P</a:t>
                </a:r>
                <a:r>
                  <a:rPr lang="zh-CN" altLang="zh-CN" b="1" kern="100" dirty="0">
                    <a:latin typeface="+mn-ea"/>
                    <a:cs typeface="宋体" panose="02010600030101010101" pitchFamily="2" charset="-122"/>
                  </a:rPr>
                  <a:t>∨</a:t>
                </a:r>
                <a:r>
                  <a:rPr lang="en-US" altLang="zh-CN" b="1" kern="100" dirty="0">
                    <a:latin typeface="+mn-ea"/>
                    <a:cs typeface="Times New Roman" panose="02020603050405020304" pitchFamily="18" charset="0"/>
                  </a:rPr>
                  <a:t>(</a:t>
                </a:r>
                <a:r>
                  <a:rPr lang="en-US" altLang="zh-CN" b="1" kern="100" dirty="0">
                    <a:latin typeface="+mn-ea"/>
                    <a:cs typeface="黑体" panose="02010609060101010101" pitchFamily="49" charset="-122"/>
                  </a:rPr>
                  <a:t>Q</a:t>
                </a:r>
                <a:r>
                  <a:rPr lang="zh-CN" altLang="zh-CN" b="1" kern="100" dirty="0">
                    <a:latin typeface="+mn-ea"/>
                    <a:cs typeface="宋体" panose="02010600030101010101" pitchFamily="2" charset="-122"/>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R</a:t>
                </a:r>
                <a:r>
                  <a:rPr lang="en-US" altLang="zh-CN" b="1" kern="100" dirty="0">
                    <a:latin typeface="+mn-ea"/>
                    <a:cs typeface="Times New Roman" panose="02020603050405020304" pitchFamily="18" charset="0"/>
                  </a:rPr>
                  <a:t>))</a:t>
                </a:r>
                <a:r>
                  <a:rPr lang="zh-CN" altLang="zh-CN" b="1" kern="100" dirty="0">
                    <a:latin typeface="+mn-ea"/>
                    <a:cs typeface="宋体" panose="02010600030101010101" pitchFamily="2" charset="-122"/>
                  </a:rPr>
                  <a:t>∧</a:t>
                </a:r>
                <a:r>
                  <a:rPr lang="en-US" altLang="zh-CN" b="1" kern="100" dirty="0">
                    <a:latin typeface="+mn-ea"/>
                    <a:cs typeface="Times New Roman" panose="02020603050405020304" pitchFamily="18" charset="0"/>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P</a:t>
                </a:r>
                <a:r>
                  <a:rPr lang="zh-CN" altLang="zh-CN" b="1" kern="100" dirty="0">
                    <a:latin typeface="+mn-ea"/>
                    <a:cs typeface="宋体" panose="02010600030101010101" pitchFamily="2" charset="-122"/>
                  </a:rPr>
                  <a:t>∧</a:t>
                </a:r>
                <a:r>
                  <a:rPr lang="en-US" altLang="zh-CN" b="1" kern="100" dirty="0">
                    <a:latin typeface="+mn-ea"/>
                    <a:cs typeface="黑体" panose="02010609060101010101" pitchFamily="49" charset="-122"/>
                  </a:rPr>
                  <a:t>Q</a:t>
                </a:r>
                <a:r>
                  <a:rPr lang="en-US" altLang="zh-CN" b="1" kern="100" dirty="0">
                    <a:latin typeface="+mn-ea"/>
                    <a:cs typeface="Times New Roman" panose="02020603050405020304" pitchFamily="18" charset="0"/>
                  </a:rPr>
                  <a:t>)</a:t>
                </a:r>
              </a:p>
              <a:p>
                <a:pPr indent="262255" algn="just">
                  <a:lnSpc>
                    <a:spcPct val="150000"/>
                  </a:lnSpc>
                  <a:spcAft>
                    <a:spcPts val="0"/>
                  </a:spcAft>
                </a:pPr>
                <a:r>
                  <a:rPr lang="en-US" altLang="zh-CN" b="1" kern="100" dirty="0">
                    <a:latin typeface="+mn-ea"/>
                    <a:cs typeface="Times New Roman" panose="02020603050405020304" pitchFamily="18" charset="0"/>
                  </a:rPr>
                  <a:t>                                           </a:t>
                </a:r>
                <a:r>
                  <a:rPr lang="en-US" altLang="zh-CN" b="1" kern="100" dirty="0">
                    <a:latin typeface="+mn-ea"/>
                    <a:cs typeface="黑体" panose="02010609060101010101" pitchFamily="49" charset="-122"/>
                  </a:rPr>
                  <a:t>=</a:t>
                </a:r>
                <a:r>
                  <a:rPr lang="en-US" altLang="zh-CN" b="1" kern="100" dirty="0">
                    <a:latin typeface="+mn-ea"/>
                    <a:cs typeface="Times New Roman" panose="02020603050405020304" pitchFamily="18" charset="0"/>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P</a:t>
                </a:r>
                <a:r>
                  <a:rPr lang="zh-CN" altLang="zh-CN" b="1" kern="100" dirty="0">
                    <a:latin typeface="+mn-ea"/>
                    <a:cs typeface="宋体" panose="02010600030101010101" pitchFamily="2" charset="-122"/>
                  </a:rPr>
                  <a:t>∨</a:t>
                </a:r>
                <a:r>
                  <a:rPr lang="en-US" altLang="zh-CN" b="1" kern="100" dirty="0">
                    <a:latin typeface="+mn-ea"/>
                    <a:cs typeface="黑体" panose="02010609060101010101" pitchFamily="49" charset="-122"/>
                  </a:rPr>
                  <a:t>Q</a:t>
                </a:r>
                <a:r>
                  <a:rPr lang="zh-CN" altLang="zh-CN" b="1" kern="100" dirty="0">
                    <a:latin typeface="+mn-ea"/>
                    <a:cs typeface="宋体" panose="02010600030101010101" pitchFamily="2" charset="-122"/>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R</a:t>
                </a:r>
                <a:r>
                  <a:rPr lang="en-US" altLang="zh-CN" b="1" kern="100" dirty="0">
                    <a:latin typeface="+mn-ea"/>
                    <a:cs typeface="Times New Roman" panose="02020603050405020304" pitchFamily="18" charset="0"/>
                  </a:rPr>
                  <a:t>)</a:t>
                </a:r>
                <a:r>
                  <a:rPr lang="zh-CN" altLang="zh-CN" b="1" kern="100" dirty="0">
                    <a:latin typeface="+mn-ea"/>
                    <a:cs typeface="宋体" panose="02010600030101010101" pitchFamily="2" charset="-122"/>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P</a:t>
                </a:r>
                <a:r>
                  <a:rPr lang="zh-CN" altLang="zh-CN" b="1" kern="100" dirty="0">
                    <a:latin typeface="+mn-ea"/>
                    <a:cs typeface="宋体" panose="02010600030101010101" pitchFamily="2" charset="-122"/>
                  </a:rPr>
                  <a:t>∧</a:t>
                </a:r>
                <a:r>
                  <a:rPr lang="en-US" altLang="zh-CN" b="1" kern="100" dirty="0">
                    <a:latin typeface="+mn-ea"/>
                    <a:cs typeface="黑体" panose="02010609060101010101" pitchFamily="49" charset="-122"/>
                  </a:rPr>
                  <a:t>Q</a:t>
                </a:r>
              </a:p>
              <a:p>
                <a:pPr indent="262255" algn="just">
                  <a:lnSpc>
                    <a:spcPct val="150000"/>
                  </a:lnSpc>
                  <a:spcAft>
                    <a:spcPts val="0"/>
                  </a:spcAft>
                </a:pPr>
                <a:r>
                  <a:rPr lang="en-US" altLang="zh-CN" b="1" kern="100" dirty="0">
                    <a:latin typeface="+mn-ea"/>
                    <a:cs typeface="黑体" panose="02010609060101010101" pitchFamily="49" charset="-122"/>
                  </a:rPr>
                  <a:t>                                           =</a:t>
                </a:r>
                <a:r>
                  <a:rPr lang="en-US" altLang="zh-CN" b="1" kern="100" dirty="0">
                    <a:latin typeface="+mn-ea"/>
                    <a:cs typeface="Times New Roman" panose="02020603050405020304" pitchFamily="18" charset="0"/>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P</a:t>
                </a:r>
                <a:r>
                  <a:rPr lang="zh-CN" altLang="zh-CN" b="1" kern="100" dirty="0">
                    <a:latin typeface="+mn-ea"/>
                    <a:cs typeface="宋体" panose="02010600030101010101" pitchFamily="2" charset="-122"/>
                  </a:rPr>
                  <a:t>∨</a:t>
                </a:r>
                <a:r>
                  <a:rPr lang="en-US" altLang="zh-CN" b="1" kern="100" dirty="0">
                    <a:latin typeface="+mn-ea"/>
                    <a:cs typeface="黑体" panose="02010609060101010101" pitchFamily="49" charset="-122"/>
                  </a:rPr>
                  <a:t>Q</a:t>
                </a:r>
                <a:r>
                  <a:rPr lang="zh-CN" altLang="zh-CN" b="1" kern="100" dirty="0">
                    <a:latin typeface="+mn-ea"/>
                    <a:cs typeface="宋体" panose="02010600030101010101" pitchFamily="2" charset="-122"/>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R</a:t>
                </a:r>
                <a:r>
                  <a:rPr lang="en-US" altLang="zh-CN" b="1" kern="100" dirty="0">
                    <a:latin typeface="+mn-ea"/>
                    <a:cs typeface="Times New Roman" panose="02020603050405020304" pitchFamily="18" charset="0"/>
                  </a:rPr>
                  <a:t>)</a:t>
                </a:r>
                <a:r>
                  <a:rPr lang="zh-CN" altLang="zh-CN" b="1" kern="100" dirty="0">
                    <a:latin typeface="+mn-ea"/>
                    <a:cs typeface="宋体" panose="02010600030101010101" pitchFamily="2" charset="-122"/>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P</a:t>
                </a:r>
                <a:r>
                  <a:rPr lang="en-US" altLang="zh-CN" b="1" kern="100" dirty="0">
                    <a:latin typeface="+mn-ea"/>
                    <a:cs typeface="Times New Roman" panose="02020603050405020304" pitchFamily="18" charset="0"/>
                  </a:rPr>
                  <a:t>)</a:t>
                </a:r>
                <a:r>
                  <a:rPr lang="zh-CN" altLang="zh-CN" b="1" kern="100" dirty="0">
                    <a:latin typeface="+mn-ea"/>
                    <a:cs typeface="宋体" panose="02010600030101010101" pitchFamily="2" charset="-122"/>
                  </a:rPr>
                  <a:t>∧</a:t>
                </a:r>
                <a:r>
                  <a:rPr lang="en-US" altLang="zh-CN" b="1" kern="100" dirty="0">
                    <a:latin typeface="+mn-ea"/>
                    <a:cs typeface="黑体" panose="02010609060101010101" pitchFamily="49" charset="-122"/>
                  </a:rPr>
                  <a:t>Q</a:t>
                </a:r>
              </a:p>
              <a:p>
                <a:pPr indent="262255" algn="just">
                  <a:lnSpc>
                    <a:spcPct val="150000"/>
                  </a:lnSpc>
                  <a:spcAft>
                    <a:spcPts val="0"/>
                  </a:spcAft>
                </a:pPr>
                <a:r>
                  <a:rPr lang="en-US" altLang="zh-CN" b="1" kern="100" dirty="0">
                    <a:latin typeface="+mn-ea"/>
                    <a:cs typeface="黑体" panose="02010609060101010101" pitchFamily="49" charset="-122"/>
                  </a:rPr>
                  <a:t>                                           =</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P</a:t>
                </a:r>
                <a:r>
                  <a:rPr lang="zh-CN" altLang="zh-CN" b="1" kern="100" dirty="0">
                    <a:latin typeface="+mn-ea"/>
                    <a:cs typeface="宋体" panose="02010600030101010101" pitchFamily="2" charset="-122"/>
                  </a:rPr>
                  <a:t>∧</a:t>
                </a:r>
                <a:r>
                  <a:rPr lang="en-US" altLang="zh-CN" b="1" kern="100" dirty="0">
                    <a:latin typeface="+mn-ea"/>
                    <a:cs typeface="黑体" panose="02010609060101010101" pitchFamily="49" charset="-122"/>
                  </a:rPr>
                  <a:t>Q</a:t>
                </a:r>
              </a:p>
              <a:p>
                <a:pPr indent="262255" algn="just">
                  <a:lnSpc>
                    <a:spcPct val="150000"/>
                  </a:lnSpc>
                  <a:spcAft>
                    <a:spcPts val="0"/>
                  </a:spcAft>
                </a:pPr>
                <a:r>
                  <a:rPr lang="en-US" altLang="zh-CN" b="1" kern="100" dirty="0">
                    <a:latin typeface="+mn-ea"/>
                    <a:cs typeface="黑体" panose="02010609060101010101" pitchFamily="49" charset="-122"/>
                  </a:rPr>
                  <a:t>                                           =</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pt-BR" altLang="zh-CN" b="1" kern="100" dirty="0">
                    <a:latin typeface="+mn-ea"/>
                    <a:cs typeface="Times New Roman" panose="02020603050405020304" pitchFamily="18" charset="0"/>
                  </a:rPr>
                  <a:t>(</a:t>
                </a:r>
                <a:r>
                  <a:rPr lang="pt-BR" altLang="zh-CN" b="1" kern="100" dirty="0">
                    <a:latin typeface="+mn-ea"/>
                    <a:cs typeface="黑体" panose="02010609060101010101" pitchFamily="49" charset="-122"/>
                  </a:rPr>
                  <a:t>P</a:t>
                </a:r>
                <a:r>
                  <a:rPr lang="zh-CN" altLang="zh-CN" b="1" kern="100" dirty="0">
                    <a:latin typeface="+mn-ea"/>
                    <a:cs typeface="宋体" panose="02010600030101010101" pitchFamily="2" charset="-122"/>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pt-BR" altLang="zh-CN" b="1" kern="100" dirty="0">
                    <a:latin typeface="+mn-ea"/>
                    <a:cs typeface="黑体" panose="02010609060101010101" pitchFamily="49" charset="-122"/>
                  </a:rPr>
                  <a:t>Q</a:t>
                </a:r>
                <a:r>
                  <a:rPr lang="pt-BR" altLang="zh-CN" b="1" kern="100" dirty="0">
                    <a:latin typeface="+mn-ea"/>
                    <a:cs typeface="Times New Roman" panose="02020603050405020304" pitchFamily="18" charset="0"/>
                  </a:rPr>
                  <a:t>)</a:t>
                </a:r>
                <a:endParaRPr lang="zh-CN" altLang="zh-CN" b="1" kern="100" dirty="0">
                  <a:latin typeface="+mn-ea"/>
                  <a:cs typeface="黑体" panose="02010609060101010101" pitchFamily="49" charset="-122"/>
                </a:endParaRPr>
              </a:p>
            </p:txBody>
          </p:sp>
        </mc:Choice>
        <mc:Fallback xmlns="">
          <p:sp>
            <p:nvSpPr>
              <p:cNvPr id="5" name="矩形 4">
                <a:extLst>
                  <a:ext uri="{FF2B5EF4-FFF2-40B4-BE49-F238E27FC236}">
                    <a16:creationId xmlns:a16="http://schemas.microsoft.com/office/drawing/2014/main" id="{72D67F6F-C36E-4E02-A5AC-4CF4BE4473F3}"/>
                  </a:ext>
                </a:extLst>
              </p:cNvPr>
              <p:cNvSpPr>
                <a:spLocks noRot="1" noChangeAspect="1" noMove="1" noResize="1" noEditPoints="1" noAdjustHandles="1" noChangeArrowheads="1" noChangeShapeType="1" noTextEdit="1"/>
              </p:cNvSpPr>
              <p:nvPr/>
            </p:nvSpPr>
            <p:spPr>
              <a:xfrm>
                <a:off x="17870" y="3412053"/>
                <a:ext cx="11966575" cy="3351046"/>
              </a:xfrm>
              <a:prstGeom prst="rect">
                <a:avLst/>
              </a:prstGeom>
              <a:blipFill>
                <a:blip r:embed="rId4"/>
                <a:stretch>
                  <a:fillRect b="-34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890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2948">
                                            <p:txEl>
                                              <p:pRg st="0" end="0"/>
                                            </p:txEl>
                                          </p:spTgt>
                                        </p:tgtEl>
                                        <p:attrNameLst>
                                          <p:attrName>style.visibility</p:attrName>
                                        </p:attrNameLst>
                                      </p:cBhvr>
                                      <p:to>
                                        <p:strVal val="visible"/>
                                      </p:to>
                                    </p:set>
                                    <p:animEffect transition="in" filter="circle(in)">
                                      <p:cBhvr>
                                        <p:cTn id="7" dur="2000"/>
                                        <p:tgtEl>
                                          <p:spTgt spid="829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circle(in)">
                                      <p:cBhvr>
                                        <p:cTn id="22" dur="20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wheel(1)">
                                      <p:cBhvr>
                                        <p:cTn id="27" dur="20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wheel(1)">
                                      <p:cBhvr>
                                        <p:cTn id="32" dur="2000"/>
                                        <p:tgtEl>
                                          <p:spTgt spid="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37" dur="500"/>
                                        <p:tgtEl>
                                          <p:spTgt spid="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42" dur="500"/>
                                        <p:tgtEl>
                                          <p:spTgt spid="5">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
                                            <p:txEl>
                                              <p:pRg st="5" end="5"/>
                                            </p:txEl>
                                          </p:spTgt>
                                        </p:tgtEl>
                                        <p:attrNameLst>
                                          <p:attrName>style.visibility</p:attrName>
                                        </p:attrNameLst>
                                      </p:cBhvr>
                                      <p:to>
                                        <p:strVal val="visible"/>
                                      </p:to>
                                    </p:set>
                                    <p:animEffect transition="in" filter="randombar(horizontal)">
                                      <p:cBhvr>
                                        <p:cTn id="4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build="p"/>
      <p:bldP spid="2" grpId="0"/>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a:extLst>
              <a:ext uri="{FF2B5EF4-FFF2-40B4-BE49-F238E27FC236}">
                <a16:creationId xmlns:a16="http://schemas.microsoft.com/office/drawing/2014/main" id="{08A27B2C-1C54-4F85-B0E5-119D34C89611}"/>
              </a:ext>
            </a:extLst>
          </p:cNvPr>
          <p:cNvSpPr>
            <a:spLocks noGrp="1" noChangeArrowheads="1"/>
          </p:cNvSpPr>
          <p:nvPr>
            <p:ph type="title" idx="4294967295"/>
          </p:nvPr>
        </p:nvSpPr>
        <p:spPr>
          <a:xfrm>
            <a:off x="765175" y="236120"/>
            <a:ext cx="6697625" cy="701837"/>
          </a:xfrm>
        </p:spPr>
        <p:txBody>
          <a:bodyPr/>
          <a:lstStyle/>
          <a:p>
            <a:r>
              <a:rPr lang="en-US" altLang="zh-CN" dirty="0"/>
              <a:t>2.3.2 </a:t>
            </a:r>
            <a:r>
              <a:rPr lang="zh-CN" altLang="en-US" dirty="0"/>
              <a:t>析取范式和合取范式</a:t>
            </a:r>
          </a:p>
        </p:txBody>
      </p:sp>
      <p:sp>
        <p:nvSpPr>
          <p:cNvPr id="5" name="Rectangle 3">
            <a:extLst>
              <a:ext uri="{FF2B5EF4-FFF2-40B4-BE49-F238E27FC236}">
                <a16:creationId xmlns:a16="http://schemas.microsoft.com/office/drawing/2014/main" id="{EA8EFF59-D584-451D-BC11-69602934C4F4}"/>
              </a:ext>
            </a:extLst>
          </p:cNvPr>
          <p:cNvSpPr txBox="1">
            <a:spLocks noChangeArrowheads="1"/>
          </p:cNvSpPr>
          <p:nvPr/>
        </p:nvSpPr>
        <p:spPr>
          <a:xfrm>
            <a:off x="307975" y="1859951"/>
            <a:ext cx="11582400" cy="1417443"/>
          </a:xfrm>
          <a:prstGeom prst="rect">
            <a:avLst/>
          </a:prstGeom>
        </p:spPr>
        <p:txBody>
          <a:bodyPr vert="horz" lIns="121917" tIns="60958" rIns="121917" bIns="60958" rtlCol="0">
            <a:norm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Font typeface="Wingdings" pitchFamily="2" charset="2"/>
              <a:buNone/>
            </a:pPr>
            <a:r>
              <a:rPr lang="zh-CN" altLang="en-US" sz="2800" dirty="0"/>
              <a:t>同一个命题公式，有多种不同的、与其等价的表现形式，这种</a:t>
            </a:r>
            <a:r>
              <a:rPr lang="zh-CN" altLang="en-US" sz="2800" dirty="0">
                <a:solidFill>
                  <a:srgbClr val="C00000"/>
                </a:solidFill>
              </a:rPr>
              <a:t>表达形式的不惟一性给问题研究带来了极大的不便</a:t>
            </a:r>
            <a:r>
              <a:rPr lang="zh-CN" altLang="en-US" sz="2800" dirty="0"/>
              <a:t>。</a:t>
            </a:r>
          </a:p>
        </p:txBody>
      </p:sp>
      <p:grpSp>
        <p:nvGrpSpPr>
          <p:cNvPr id="2" name="组合 1">
            <a:extLst>
              <a:ext uri="{FF2B5EF4-FFF2-40B4-BE49-F238E27FC236}">
                <a16:creationId xmlns:a16="http://schemas.microsoft.com/office/drawing/2014/main" id="{0F71AB78-F4DB-4C55-BA7F-BC2000E6D87E}"/>
              </a:ext>
            </a:extLst>
          </p:cNvPr>
          <p:cNvGrpSpPr/>
          <p:nvPr/>
        </p:nvGrpSpPr>
        <p:grpSpPr>
          <a:xfrm>
            <a:off x="536575" y="3405353"/>
            <a:ext cx="11109325" cy="915194"/>
            <a:chOff x="536575" y="3405353"/>
            <a:chExt cx="11109325" cy="915194"/>
          </a:xfrm>
        </p:grpSpPr>
        <p:sp>
          <p:nvSpPr>
            <p:cNvPr id="6" name="矩形 5">
              <a:extLst>
                <a:ext uri="{FF2B5EF4-FFF2-40B4-BE49-F238E27FC236}">
                  <a16:creationId xmlns:a16="http://schemas.microsoft.com/office/drawing/2014/main" id="{B42D3957-494D-4311-B20C-21E05048C917}"/>
                </a:ext>
              </a:extLst>
            </p:cNvPr>
            <p:cNvSpPr/>
            <p:nvPr/>
          </p:nvSpPr>
          <p:spPr>
            <a:xfrm>
              <a:off x="1054100" y="3665988"/>
              <a:ext cx="10591800" cy="533400"/>
            </a:xfrm>
            <a:prstGeom prst="rect">
              <a:avLst/>
            </a:prstGeom>
            <a:solidFill>
              <a:srgbClr val="003366"/>
            </a:solidFill>
          </p:spPr>
          <p:txBody>
            <a:bodyPr wrap="square">
              <a:spAutoFit/>
            </a:bodyPr>
            <a:lstStyle/>
            <a:p>
              <a:r>
                <a:rPr lang="zh-CN" altLang="en-US" sz="2800" b="1" dirty="0">
                  <a:solidFill>
                    <a:schemeClr val="bg1"/>
                  </a:solidFill>
                  <a:latin typeface="+mn-ea"/>
                </a:rPr>
                <a:t>对于任意的命题公式，是否具有一个惟一的、标准的表达形式呢？</a:t>
              </a:r>
            </a:p>
          </p:txBody>
        </p:sp>
        <p:pic>
          <p:nvPicPr>
            <p:cNvPr id="7" name="Picture 2" descr="https://gimg2.baidu.com/image_search/src=http%3A%2F%2Fimg.improve-yourmemory.com%2Fpic%2Fe7214de17571a1486f27eeb1893cba02-0.png&amp;refer=http%3A%2F%2Fimg.improve-yourmemory.com&amp;app=2002&amp;size=f9999,10000&amp;q=a80&amp;n=0&amp;g=0n&amp;fmt=jpeg?sec=1632307173&amp;t=de68e96a53dabaad87b3094c75df8a7f">
              <a:extLst>
                <a:ext uri="{FF2B5EF4-FFF2-40B4-BE49-F238E27FC236}">
                  <a16:creationId xmlns:a16="http://schemas.microsoft.com/office/drawing/2014/main" id="{C7883888-124F-4B15-9C49-60C10A05CC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575" y="3405353"/>
              <a:ext cx="610200" cy="91519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2379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heel(1)">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a:extLst>
              <a:ext uri="{FF2B5EF4-FFF2-40B4-BE49-F238E27FC236}">
                <a16:creationId xmlns:a16="http://schemas.microsoft.com/office/drawing/2014/main" id="{08A27B2C-1C54-4F85-B0E5-119D34C89611}"/>
              </a:ext>
            </a:extLst>
          </p:cNvPr>
          <p:cNvSpPr>
            <a:spLocks noGrp="1" noChangeArrowheads="1"/>
          </p:cNvSpPr>
          <p:nvPr>
            <p:ph type="title" idx="4294967295"/>
          </p:nvPr>
        </p:nvSpPr>
        <p:spPr>
          <a:xfrm>
            <a:off x="765175" y="236120"/>
            <a:ext cx="6697625" cy="701837"/>
          </a:xfrm>
        </p:spPr>
        <p:txBody>
          <a:bodyPr/>
          <a:lstStyle/>
          <a:p>
            <a:r>
              <a:rPr lang="zh-CN" altLang="en-US" dirty="0"/>
              <a:t>几个定义</a:t>
            </a:r>
          </a:p>
        </p:txBody>
      </p:sp>
      <p:sp>
        <p:nvSpPr>
          <p:cNvPr id="82948" name="Rectangle 3">
            <a:extLst>
              <a:ext uri="{FF2B5EF4-FFF2-40B4-BE49-F238E27FC236}">
                <a16:creationId xmlns:a16="http://schemas.microsoft.com/office/drawing/2014/main" id="{627B15D5-7DD8-4802-8E48-C770865BED31}"/>
              </a:ext>
            </a:extLst>
          </p:cNvPr>
          <p:cNvSpPr>
            <a:spLocks noGrp="1" noChangeArrowheads="1"/>
          </p:cNvSpPr>
          <p:nvPr>
            <p:ph type="body" idx="4294967295"/>
          </p:nvPr>
        </p:nvSpPr>
        <p:spPr>
          <a:xfrm>
            <a:off x="384175" y="1067594"/>
            <a:ext cx="11506200" cy="5688783"/>
          </a:xfrm>
        </p:spPr>
        <p:txBody>
          <a:bodyPr>
            <a:noAutofit/>
          </a:bodyPr>
          <a:lstStyle/>
          <a:p>
            <a:pPr marL="0" indent="0">
              <a:buNone/>
            </a:pPr>
            <a:r>
              <a:rPr lang="zh-CN" altLang="en-US" dirty="0">
                <a:solidFill>
                  <a:srgbClr val="C00000"/>
                </a:solidFill>
              </a:rPr>
              <a:t>定义</a:t>
            </a:r>
            <a:r>
              <a:rPr lang="en-US" altLang="zh-CN" dirty="0">
                <a:solidFill>
                  <a:srgbClr val="C00000"/>
                </a:solidFill>
              </a:rPr>
              <a:t>2.12  </a:t>
            </a:r>
            <a:r>
              <a:rPr lang="zh-CN" altLang="en-US" dirty="0"/>
              <a:t>称命题变元或命题变元的否定为</a:t>
            </a:r>
            <a:r>
              <a:rPr lang="zh-CN" altLang="en-US" dirty="0">
                <a:solidFill>
                  <a:srgbClr val="3333FF"/>
                </a:solidFill>
              </a:rPr>
              <a:t>文字</a:t>
            </a:r>
            <a:r>
              <a:rPr lang="en-US" altLang="zh-CN" dirty="0"/>
              <a:t>(Literal)</a:t>
            </a:r>
            <a:r>
              <a:rPr lang="zh-CN" altLang="en-US" dirty="0"/>
              <a:t>。</a:t>
            </a:r>
            <a:endParaRPr lang="en-US" altLang="zh-CN" dirty="0"/>
          </a:p>
          <a:p>
            <a:pPr marL="0" indent="0">
              <a:spcBef>
                <a:spcPts val="1200"/>
              </a:spcBef>
              <a:buNone/>
            </a:pPr>
            <a:r>
              <a:rPr lang="zh-CN" altLang="en-US" dirty="0">
                <a:solidFill>
                  <a:srgbClr val="C00000"/>
                </a:solidFill>
              </a:rPr>
              <a:t>定义</a:t>
            </a:r>
            <a:r>
              <a:rPr lang="en-US" altLang="zh-CN" dirty="0">
                <a:solidFill>
                  <a:srgbClr val="C00000"/>
                </a:solidFill>
              </a:rPr>
              <a:t>2.13 </a:t>
            </a:r>
            <a:r>
              <a:rPr lang="zh-CN" altLang="en-US" dirty="0"/>
              <a:t>（</a:t>
            </a:r>
            <a:r>
              <a:rPr lang="en-US" altLang="zh-CN" dirty="0"/>
              <a:t>1</a:t>
            </a:r>
            <a:r>
              <a:rPr lang="zh-CN" altLang="en-US" dirty="0"/>
              <a:t>）如果一个命题公式具有形式</a:t>
            </a:r>
            <a:r>
              <a:rPr lang="en-US" altLang="zh-CN" dirty="0"/>
              <a:t>A</a:t>
            </a:r>
            <a:r>
              <a:rPr lang="en-US" altLang="zh-CN" baseline="-25000" dirty="0"/>
              <a:t>1</a:t>
            </a:r>
            <a:r>
              <a:rPr lang="zh-CN" altLang="zh-CN" dirty="0"/>
              <a:t>∧</a:t>
            </a:r>
            <a:r>
              <a:rPr lang="en-US" altLang="zh-CN" dirty="0"/>
              <a:t>A</a:t>
            </a:r>
            <a:r>
              <a:rPr lang="en-US" altLang="zh-CN" baseline="-25000" dirty="0"/>
              <a:t>2</a:t>
            </a:r>
            <a:r>
              <a:rPr lang="zh-CN" altLang="zh-CN" dirty="0"/>
              <a:t>∧</a:t>
            </a:r>
            <a:r>
              <a:rPr lang="en-US" altLang="zh-CN" dirty="0"/>
              <a:t>…</a:t>
            </a:r>
            <a:r>
              <a:rPr lang="zh-CN" altLang="zh-CN" dirty="0"/>
              <a:t>∧</a:t>
            </a:r>
            <a:r>
              <a:rPr lang="en-US" altLang="zh-CN" dirty="0"/>
              <a:t>A</a:t>
            </a:r>
            <a:r>
              <a:rPr lang="en-US" altLang="zh-CN" baseline="-25000" dirty="0"/>
              <a:t>n</a:t>
            </a:r>
            <a:r>
              <a:rPr lang="en-US" altLang="zh-CN" dirty="0"/>
              <a:t>(n≥1)</a:t>
            </a:r>
            <a:r>
              <a:rPr lang="zh-CN" altLang="zh-CN" dirty="0"/>
              <a:t>，其中</a:t>
            </a:r>
            <a:r>
              <a:rPr lang="en-US" altLang="zh-CN" dirty="0"/>
              <a:t>A</a:t>
            </a:r>
            <a:r>
              <a:rPr lang="en-US" altLang="zh-CN" baseline="-25000" dirty="0"/>
              <a:t>i</a:t>
            </a:r>
            <a:r>
              <a:rPr lang="en-US" altLang="zh-CN" dirty="0"/>
              <a:t>(</a:t>
            </a:r>
            <a:r>
              <a:rPr lang="en-US" altLang="zh-CN" dirty="0" err="1"/>
              <a:t>i</a:t>
            </a:r>
            <a:r>
              <a:rPr lang="en-US" altLang="zh-CN" dirty="0"/>
              <a:t>=1,2, </a:t>
            </a:r>
          </a:p>
          <a:p>
            <a:pPr marL="0" indent="0">
              <a:buNone/>
            </a:pPr>
            <a:r>
              <a:rPr lang="en-US" altLang="zh-CN" dirty="0"/>
              <a:t>…,n)</a:t>
            </a:r>
            <a:r>
              <a:rPr lang="zh-CN" altLang="en-US" dirty="0"/>
              <a:t>是文字，则称该命题公式为</a:t>
            </a:r>
            <a:r>
              <a:rPr lang="zh-CN" altLang="en-US" dirty="0">
                <a:solidFill>
                  <a:srgbClr val="3333FF"/>
                </a:solidFill>
              </a:rPr>
              <a:t>合取式或短语</a:t>
            </a:r>
            <a:r>
              <a:rPr lang="en-US" altLang="zh-CN" dirty="0"/>
              <a:t>(Phrase)</a:t>
            </a:r>
            <a:r>
              <a:rPr lang="zh-CN" altLang="en-US" dirty="0"/>
              <a:t>。</a:t>
            </a:r>
          </a:p>
          <a:p>
            <a:pPr marL="0" indent="0">
              <a:buNone/>
            </a:pPr>
            <a:r>
              <a:rPr lang="zh-CN" altLang="en-US" dirty="0"/>
              <a:t>（</a:t>
            </a:r>
            <a:r>
              <a:rPr lang="en-US" altLang="zh-CN" dirty="0"/>
              <a:t>2</a:t>
            </a:r>
            <a:r>
              <a:rPr lang="zh-CN" altLang="en-US" dirty="0"/>
              <a:t>）如果一个命题公式具有形式</a:t>
            </a:r>
            <a:r>
              <a:rPr lang="en-US" altLang="zh-CN" dirty="0"/>
              <a:t>A</a:t>
            </a:r>
            <a:r>
              <a:rPr lang="en-US" altLang="zh-CN" baseline="-25000" dirty="0"/>
              <a:t>1</a:t>
            </a:r>
            <a:r>
              <a:rPr lang="zh-CN" altLang="zh-CN" dirty="0"/>
              <a:t>∨</a:t>
            </a:r>
            <a:r>
              <a:rPr lang="en-US" altLang="zh-CN" dirty="0"/>
              <a:t>A</a:t>
            </a:r>
            <a:r>
              <a:rPr lang="en-US" altLang="zh-CN" baseline="-25000" dirty="0"/>
              <a:t>2</a:t>
            </a:r>
            <a:r>
              <a:rPr lang="zh-CN" altLang="zh-CN" dirty="0"/>
              <a:t>∨</a:t>
            </a:r>
            <a:r>
              <a:rPr lang="en-US" altLang="zh-CN" dirty="0"/>
              <a:t>…</a:t>
            </a:r>
            <a:r>
              <a:rPr lang="zh-CN" altLang="zh-CN" dirty="0"/>
              <a:t>∨</a:t>
            </a:r>
            <a:r>
              <a:rPr lang="en-US" altLang="zh-CN" dirty="0"/>
              <a:t>A</a:t>
            </a:r>
            <a:r>
              <a:rPr lang="en-US" altLang="zh-CN" baseline="-25000" dirty="0"/>
              <a:t>n</a:t>
            </a:r>
            <a:r>
              <a:rPr lang="en-US" altLang="zh-CN" dirty="0"/>
              <a:t>(n≥1)</a:t>
            </a:r>
            <a:r>
              <a:rPr lang="zh-CN" altLang="zh-CN" dirty="0"/>
              <a:t>，其中</a:t>
            </a:r>
            <a:r>
              <a:rPr lang="en-US" altLang="zh-CN" dirty="0"/>
              <a:t>A</a:t>
            </a:r>
            <a:r>
              <a:rPr lang="en-US" altLang="zh-CN" baseline="-25000" dirty="0"/>
              <a:t>i</a:t>
            </a:r>
            <a:r>
              <a:rPr lang="en-US" altLang="zh-CN" dirty="0"/>
              <a:t>(</a:t>
            </a:r>
            <a:r>
              <a:rPr lang="en-US" altLang="zh-CN" dirty="0" err="1"/>
              <a:t>i</a:t>
            </a:r>
            <a:r>
              <a:rPr lang="en-US" altLang="zh-CN" dirty="0"/>
              <a:t>=1,2,…,n)</a:t>
            </a:r>
            <a:r>
              <a:rPr lang="zh-CN" altLang="en-US" dirty="0"/>
              <a:t>是文字，则称该命题公式为</a:t>
            </a:r>
            <a:r>
              <a:rPr lang="zh-CN" altLang="en-US" dirty="0">
                <a:solidFill>
                  <a:srgbClr val="3333FF"/>
                </a:solidFill>
              </a:rPr>
              <a:t>析取式或子句</a:t>
            </a:r>
            <a:r>
              <a:rPr lang="en-US" altLang="zh-CN" dirty="0"/>
              <a:t>(Clause)</a:t>
            </a:r>
            <a:r>
              <a:rPr lang="zh-CN" altLang="en-US" dirty="0"/>
              <a:t>。</a:t>
            </a:r>
          </a:p>
          <a:p>
            <a:pPr marL="0" indent="0">
              <a:spcBef>
                <a:spcPts val="1200"/>
              </a:spcBef>
              <a:buNone/>
            </a:pPr>
            <a:r>
              <a:rPr lang="zh-CN" altLang="en-US" dirty="0">
                <a:solidFill>
                  <a:srgbClr val="C00000"/>
                </a:solidFill>
              </a:rPr>
              <a:t>定义</a:t>
            </a:r>
            <a:r>
              <a:rPr lang="en-US" altLang="zh-CN" dirty="0">
                <a:solidFill>
                  <a:srgbClr val="C00000"/>
                </a:solidFill>
              </a:rPr>
              <a:t>2.14 </a:t>
            </a:r>
            <a:r>
              <a:rPr lang="zh-CN" altLang="en-US" dirty="0"/>
              <a:t>（</a:t>
            </a:r>
            <a:r>
              <a:rPr lang="en-US" altLang="zh-CN" dirty="0"/>
              <a:t>1</a:t>
            </a:r>
            <a:r>
              <a:rPr lang="zh-CN" altLang="en-US" dirty="0"/>
              <a:t>）如果一个命题公式具有形式</a:t>
            </a:r>
            <a:r>
              <a:rPr lang="en-US" altLang="zh-CN" dirty="0"/>
              <a:t>A</a:t>
            </a:r>
            <a:r>
              <a:rPr lang="en-US" altLang="zh-CN" baseline="-25000" dirty="0"/>
              <a:t>1</a:t>
            </a:r>
            <a:r>
              <a:rPr lang="zh-CN" altLang="zh-CN" dirty="0"/>
              <a:t>∧</a:t>
            </a:r>
            <a:r>
              <a:rPr lang="en-US" altLang="zh-CN" dirty="0"/>
              <a:t>A</a:t>
            </a:r>
            <a:r>
              <a:rPr lang="en-US" altLang="zh-CN" baseline="-25000" dirty="0"/>
              <a:t>2</a:t>
            </a:r>
            <a:r>
              <a:rPr lang="zh-CN" altLang="zh-CN" dirty="0"/>
              <a:t>∧</a:t>
            </a:r>
            <a:r>
              <a:rPr lang="en-US" altLang="zh-CN" dirty="0"/>
              <a:t>…</a:t>
            </a:r>
            <a:r>
              <a:rPr lang="zh-CN" altLang="zh-CN" dirty="0"/>
              <a:t>∧</a:t>
            </a:r>
            <a:r>
              <a:rPr lang="en-US" altLang="zh-CN" dirty="0"/>
              <a:t>A</a:t>
            </a:r>
            <a:r>
              <a:rPr lang="en-US" altLang="zh-CN" baseline="-25000" dirty="0"/>
              <a:t>n</a:t>
            </a:r>
            <a:r>
              <a:rPr lang="en-US" altLang="zh-CN" dirty="0"/>
              <a:t>(n≥1)</a:t>
            </a:r>
            <a:r>
              <a:rPr lang="zh-CN" altLang="zh-CN" dirty="0"/>
              <a:t>，其中</a:t>
            </a:r>
            <a:r>
              <a:rPr lang="en-US" altLang="zh-CN" dirty="0"/>
              <a:t>A</a:t>
            </a:r>
            <a:r>
              <a:rPr lang="en-US" altLang="zh-CN" baseline="-25000" dirty="0"/>
              <a:t>i</a:t>
            </a:r>
            <a:r>
              <a:rPr lang="en-US" altLang="zh-CN" dirty="0"/>
              <a:t>(</a:t>
            </a:r>
            <a:r>
              <a:rPr lang="en-US" altLang="zh-CN" dirty="0" err="1"/>
              <a:t>i</a:t>
            </a:r>
            <a:r>
              <a:rPr lang="en-US" altLang="zh-CN" dirty="0"/>
              <a:t>=1,2,…,</a:t>
            </a:r>
          </a:p>
          <a:p>
            <a:pPr marL="0" indent="0">
              <a:buNone/>
            </a:pPr>
            <a:r>
              <a:rPr lang="en-US" altLang="zh-CN" dirty="0"/>
              <a:t>n)</a:t>
            </a:r>
            <a:r>
              <a:rPr lang="zh-CN" altLang="en-US" dirty="0"/>
              <a:t>是析取式，则称该命题公式为</a:t>
            </a:r>
            <a:r>
              <a:rPr lang="zh-CN" altLang="en-US" dirty="0">
                <a:solidFill>
                  <a:srgbClr val="3333FF"/>
                </a:solidFill>
              </a:rPr>
              <a:t>合取范式</a:t>
            </a:r>
            <a:r>
              <a:rPr lang="en-US" altLang="zh-CN" dirty="0"/>
              <a:t>(Conjunctive Normal Form)</a:t>
            </a:r>
            <a:r>
              <a:rPr lang="zh-CN" altLang="en-US" dirty="0"/>
              <a:t>。</a:t>
            </a:r>
          </a:p>
          <a:p>
            <a:pPr marL="0" indent="0">
              <a:buNone/>
            </a:pPr>
            <a:r>
              <a:rPr lang="zh-CN" altLang="en-US" dirty="0"/>
              <a:t>（</a:t>
            </a:r>
            <a:r>
              <a:rPr lang="en-US" altLang="zh-CN" dirty="0"/>
              <a:t>2</a:t>
            </a:r>
            <a:r>
              <a:rPr lang="zh-CN" altLang="en-US" dirty="0"/>
              <a:t>）如果一个命题公式具有形式</a:t>
            </a:r>
            <a:r>
              <a:rPr lang="en-US" altLang="zh-CN" dirty="0"/>
              <a:t>A</a:t>
            </a:r>
            <a:r>
              <a:rPr lang="en-US" altLang="zh-CN" baseline="-25000" dirty="0"/>
              <a:t>1</a:t>
            </a:r>
            <a:r>
              <a:rPr lang="zh-CN" altLang="zh-CN" dirty="0"/>
              <a:t>∨</a:t>
            </a:r>
            <a:r>
              <a:rPr lang="en-US" altLang="zh-CN" dirty="0"/>
              <a:t>A</a:t>
            </a:r>
            <a:r>
              <a:rPr lang="en-US" altLang="zh-CN" baseline="-25000" dirty="0"/>
              <a:t>2</a:t>
            </a:r>
            <a:r>
              <a:rPr lang="zh-CN" altLang="zh-CN" dirty="0"/>
              <a:t>∨</a:t>
            </a:r>
            <a:r>
              <a:rPr lang="en-US" altLang="zh-CN" dirty="0"/>
              <a:t>…</a:t>
            </a:r>
            <a:r>
              <a:rPr lang="zh-CN" altLang="zh-CN" dirty="0"/>
              <a:t>∨</a:t>
            </a:r>
            <a:r>
              <a:rPr lang="en-US" altLang="zh-CN" dirty="0"/>
              <a:t>A</a:t>
            </a:r>
            <a:r>
              <a:rPr lang="en-US" altLang="zh-CN" baseline="-25000" dirty="0"/>
              <a:t>n</a:t>
            </a:r>
            <a:r>
              <a:rPr lang="en-US" altLang="zh-CN" dirty="0"/>
              <a:t>(n≥1)</a:t>
            </a:r>
            <a:r>
              <a:rPr lang="zh-CN" altLang="zh-CN" dirty="0"/>
              <a:t>，其中</a:t>
            </a:r>
            <a:r>
              <a:rPr lang="en-US" altLang="zh-CN" dirty="0"/>
              <a:t>A</a:t>
            </a:r>
            <a:r>
              <a:rPr lang="en-US" altLang="zh-CN" baseline="-25000" dirty="0"/>
              <a:t>i</a:t>
            </a:r>
            <a:r>
              <a:rPr lang="en-US" altLang="zh-CN" dirty="0"/>
              <a:t>(</a:t>
            </a:r>
            <a:r>
              <a:rPr lang="en-US" altLang="zh-CN" dirty="0" err="1"/>
              <a:t>i</a:t>
            </a:r>
            <a:r>
              <a:rPr lang="en-US" altLang="zh-CN" dirty="0"/>
              <a:t>=1,2,…,n)</a:t>
            </a:r>
            <a:r>
              <a:rPr lang="zh-CN" altLang="en-US" dirty="0"/>
              <a:t>是合取式，则称该命题公式为</a:t>
            </a:r>
            <a:r>
              <a:rPr lang="zh-CN" altLang="en-US" dirty="0">
                <a:solidFill>
                  <a:srgbClr val="3333FF"/>
                </a:solidFill>
              </a:rPr>
              <a:t>析取范式</a:t>
            </a:r>
            <a:r>
              <a:rPr lang="en-US" altLang="zh-CN" dirty="0"/>
              <a:t>(Disjunctive Normal Form)</a:t>
            </a:r>
            <a:r>
              <a:rPr lang="zh-CN" altLang="en-US" dirty="0"/>
              <a:t>。</a:t>
            </a:r>
          </a:p>
        </p:txBody>
      </p:sp>
      <p:sp>
        <p:nvSpPr>
          <p:cNvPr id="2" name="矩形 1">
            <a:extLst>
              <a:ext uri="{FF2B5EF4-FFF2-40B4-BE49-F238E27FC236}">
                <a16:creationId xmlns:a16="http://schemas.microsoft.com/office/drawing/2014/main" id="{A69BECDB-6647-4881-B481-A474BBD67EFC}"/>
              </a:ext>
            </a:extLst>
          </p:cNvPr>
          <p:cNvSpPr/>
          <p:nvPr/>
        </p:nvSpPr>
        <p:spPr>
          <a:xfrm>
            <a:off x="9147174" y="3452450"/>
            <a:ext cx="2743201" cy="457200"/>
          </a:xfrm>
          <a:prstGeom prst="rect">
            <a:avLst/>
          </a:prstGeom>
          <a:solidFill>
            <a:srgbClr val="1157AB"/>
          </a:solidFill>
        </p:spPr>
        <p:txBody>
          <a:bodyPr wrap="square">
            <a:spAutoFit/>
          </a:bodyPr>
          <a:lstStyle/>
          <a:p>
            <a:r>
              <a:rPr lang="en-US" altLang="zh-CN" b="1" dirty="0">
                <a:solidFill>
                  <a:schemeClr val="bg1"/>
                </a:solidFill>
                <a:latin typeface="+mn-ea"/>
              </a:rPr>
              <a:t>P∨Q∨¬R</a:t>
            </a:r>
            <a:r>
              <a:rPr lang="zh-CN" altLang="en-US" b="1" dirty="0">
                <a:solidFill>
                  <a:schemeClr val="bg1"/>
                </a:solidFill>
                <a:latin typeface="+mn-ea"/>
              </a:rPr>
              <a:t>是析取式</a:t>
            </a:r>
          </a:p>
        </p:txBody>
      </p:sp>
      <p:sp>
        <p:nvSpPr>
          <p:cNvPr id="3" name="矩形 2">
            <a:extLst>
              <a:ext uri="{FF2B5EF4-FFF2-40B4-BE49-F238E27FC236}">
                <a16:creationId xmlns:a16="http://schemas.microsoft.com/office/drawing/2014/main" id="{4A6112A2-F6A5-4A0E-879A-3EA4458F1C1A}"/>
              </a:ext>
            </a:extLst>
          </p:cNvPr>
          <p:cNvSpPr/>
          <p:nvPr/>
        </p:nvSpPr>
        <p:spPr>
          <a:xfrm>
            <a:off x="9221253" y="1219994"/>
            <a:ext cx="2669122" cy="461665"/>
          </a:xfrm>
          <a:prstGeom prst="rect">
            <a:avLst/>
          </a:prstGeom>
          <a:solidFill>
            <a:srgbClr val="1157AB"/>
          </a:solidFill>
        </p:spPr>
        <p:txBody>
          <a:bodyPr wrap="square">
            <a:spAutoFit/>
          </a:bodyPr>
          <a:lstStyle/>
          <a:p>
            <a:r>
              <a:rPr lang="en-US" altLang="zh-CN" b="1" dirty="0">
                <a:solidFill>
                  <a:schemeClr val="bg1"/>
                </a:solidFill>
                <a:latin typeface="+mn-ea"/>
              </a:rPr>
              <a:t>P</a:t>
            </a:r>
            <a:r>
              <a:rPr lang="zh-CN" altLang="en-US" b="1" dirty="0">
                <a:solidFill>
                  <a:schemeClr val="bg1"/>
                </a:solidFill>
                <a:latin typeface="+mn-ea"/>
              </a:rPr>
              <a:t>、</a:t>
            </a:r>
            <a:r>
              <a:rPr lang="en-US" altLang="zh-CN" b="1" dirty="0">
                <a:solidFill>
                  <a:schemeClr val="bg1"/>
                </a:solidFill>
                <a:latin typeface="+mn-ea"/>
              </a:rPr>
              <a:t>¬P</a:t>
            </a:r>
            <a:r>
              <a:rPr lang="zh-CN" altLang="en-US" b="1" dirty="0">
                <a:solidFill>
                  <a:schemeClr val="bg1"/>
                </a:solidFill>
                <a:latin typeface="+mn-ea"/>
              </a:rPr>
              <a:t>是文字</a:t>
            </a:r>
          </a:p>
        </p:txBody>
      </p:sp>
      <p:sp>
        <p:nvSpPr>
          <p:cNvPr id="7" name="矩形 6">
            <a:extLst>
              <a:ext uri="{FF2B5EF4-FFF2-40B4-BE49-F238E27FC236}">
                <a16:creationId xmlns:a16="http://schemas.microsoft.com/office/drawing/2014/main" id="{F5F3A517-119D-49A9-A71F-C040F9448FB6}"/>
              </a:ext>
            </a:extLst>
          </p:cNvPr>
          <p:cNvSpPr/>
          <p:nvPr/>
        </p:nvSpPr>
        <p:spPr>
          <a:xfrm>
            <a:off x="9147176" y="2436044"/>
            <a:ext cx="2743200" cy="457200"/>
          </a:xfrm>
          <a:prstGeom prst="rect">
            <a:avLst/>
          </a:prstGeom>
          <a:solidFill>
            <a:srgbClr val="1157AB"/>
          </a:solidFill>
        </p:spPr>
        <p:txBody>
          <a:bodyPr wrap="square">
            <a:spAutoFit/>
          </a:bodyPr>
          <a:lstStyle/>
          <a:p>
            <a:r>
              <a:rPr lang="en-US" altLang="zh-CN" b="1" dirty="0">
                <a:solidFill>
                  <a:schemeClr val="bg1"/>
                </a:solidFill>
                <a:latin typeface="+mn-ea"/>
              </a:rPr>
              <a:t>¬P∧Q∧R</a:t>
            </a:r>
            <a:r>
              <a:rPr lang="zh-CN" altLang="en-US" b="1" dirty="0">
                <a:solidFill>
                  <a:schemeClr val="bg1"/>
                </a:solidFill>
                <a:latin typeface="+mn-ea"/>
              </a:rPr>
              <a:t>是合取式</a:t>
            </a:r>
          </a:p>
        </p:txBody>
      </p:sp>
      <p:sp>
        <p:nvSpPr>
          <p:cNvPr id="4" name="矩形 3">
            <a:extLst>
              <a:ext uri="{FF2B5EF4-FFF2-40B4-BE49-F238E27FC236}">
                <a16:creationId xmlns:a16="http://schemas.microsoft.com/office/drawing/2014/main" id="{75EEC599-1043-4BD2-9A6D-D3E9DCC133F1}"/>
              </a:ext>
            </a:extLst>
          </p:cNvPr>
          <p:cNvSpPr/>
          <p:nvPr/>
        </p:nvSpPr>
        <p:spPr>
          <a:xfrm>
            <a:off x="7854955" y="4754619"/>
            <a:ext cx="4019049" cy="461665"/>
          </a:xfrm>
          <a:prstGeom prst="rect">
            <a:avLst/>
          </a:prstGeom>
          <a:solidFill>
            <a:srgbClr val="1157AB"/>
          </a:solidFill>
        </p:spPr>
        <p:txBody>
          <a:bodyPr wrap="none">
            <a:spAutoFit/>
          </a:bodyPr>
          <a:lstStyle/>
          <a:p>
            <a:r>
              <a:rPr lang="en-US" altLang="zh-CN" b="1" dirty="0">
                <a:solidFill>
                  <a:schemeClr val="bg1"/>
                </a:solidFill>
                <a:latin typeface="+mn-ea"/>
              </a:rPr>
              <a:t>(P∨Q)∧(¬P∨Q)</a:t>
            </a:r>
            <a:r>
              <a:rPr lang="zh-CN" altLang="en-US" b="1" dirty="0">
                <a:solidFill>
                  <a:schemeClr val="bg1"/>
                </a:solidFill>
                <a:latin typeface="+mn-ea"/>
              </a:rPr>
              <a:t>是合取范式</a:t>
            </a:r>
          </a:p>
        </p:txBody>
      </p:sp>
      <p:sp>
        <p:nvSpPr>
          <p:cNvPr id="5" name="矩形 4">
            <a:extLst>
              <a:ext uri="{FF2B5EF4-FFF2-40B4-BE49-F238E27FC236}">
                <a16:creationId xmlns:a16="http://schemas.microsoft.com/office/drawing/2014/main" id="{28328E38-217F-49C5-9538-C2C5ED298A5F}"/>
              </a:ext>
            </a:extLst>
          </p:cNvPr>
          <p:cNvSpPr/>
          <p:nvPr/>
        </p:nvSpPr>
        <p:spPr>
          <a:xfrm>
            <a:off x="7850941" y="5849663"/>
            <a:ext cx="4019049" cy="461665"/>
          </a:xfrm>
          <a:prstGeom prst="rect">
            <a:avLst/>
          </a:prstGeom>
          <a:solidFill>
            <a:srgbClr val="1157AB"/>
          </a:solidFill>
        </p:spPr>
        <p:txBody>
          <a:bodyPr wrap="none">
            <a:spAutoFit/>
          </a:bodyPr>
          <a:lstStyle/>
          <a:p>
            <a:r>
              <a:rPr lang="en-US" altLang="zh-CN" b="1" dirty="0">
                <a:solidFill>
                  <a:schemeClr val="bg1"/>
                </a:solidFill>
                <a:latin typeface="+mn-ea"/>
              </a:rPr>
              <a:t>(P∧Q)∨(¬P∧Q)</a:t>
            </a:r>
            <a:r>
              <a:rPr lang="zh-CN" altLang="en-US" b="1" dirty="0">
                <a:solidFill>
                  <a:schemeClr val="bg1"/>
                </a:solidFill>
                <a:latin typeface="+mn-ea"/>
              </a:rPr>
              <a:t>是析取范式</a:t>
            </a:r>
          </a:p>
        </p:txBody>
      </p:sp>
    </p:spTree>
    <p:extLst>
      <p:ext uri="{BB962C8B-B14F-4D97-AF65-F5344CB8AC3E}">
        <p14:creationId xmlns:p14="http://schemas.microsoft.com/office/powerpoint/2010/main" val="8303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82948">
                                            <p:txEl>
                                              <p:pRg st="0" end="0"/>
                                            </p:txEl>
                                          </p:spTgt>
                                        </p:tgtEl>
                                        <p:attrNameLst>
                                          <p:attrName>style.visibility</p:attrName>
                                        </p:attrNameLst>
                                      </p:cBhvr>
                                      <p:to>
                                        <p:strVal val="visible"/>
                                      </p:to>
                                    </p:set>
                                    <p:anim calcmode="lin" valueType="num">
                                      <p:cBhvr>
                                        <p:cTn id="7" dur="500" fill="hold"/>
                                        <p:tgtEl>
                                          <p:spTgt spid="8294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294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294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2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grpId="0" nodeType="clickEffect">
                                  <p:stCondLst>
                                    <p:cond delay="0"/>
                                  </p:stCondLst>
                                  <p:childTnLst>
                                    <p:set>
                                      <p:cBhvr>
                                        <p:cTn id="18" dur="1" fill="hold">
                                          <p:stCondLst>
                                            <p:cond delay="0"/>
                                          </p:stCondLst>
                                        </p:cTn>
                                        <p:tgtEl>
                                          <p:spTgt spid="82948">
                                            <p:txEl>
                                              <p:pRg st="1" end="1"/>
                                            </p:txEl>
                                          </p:spTgt>
                                        </p:tgtEl>
                                        <p:attrNameLst>
                                          <p:attrName>style.visibility</p:attrName>
                                        </p:attrNameLst>
                                      </p:cBhvr>
                                      <p:to>
                                        <p:strVal val="visible"/>
                                      </p:to>
                                    </p:set>
                                    <p:anim calcmode="lin" valueType="num">
                                      <p:cBhvr>
                                        <p:cTn id="19" dur="500" fill="hold"/>
                                        <p:tgtEl>
                                          <p:spTgt spid="82948">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82948">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82948">
                                            <p:txEl>
                                              <p:pRg st="1" end="1"/>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82948">
                                            <p:txEl>
                                              <p:pRg st="2" end="2"/>
                                            </p:txEl>
                                          </p:spTgt>
                                        </p:tgtEl>
                                        <p:attrNameLst>
                                          <p:attrName>style.visibility</p:attrName>
                                        </p:attrNameLst>
                                      </p:cBhvr>
                                      <p:to>
                                        <p:strVal val="visible"/>
                                      </p:to>
                                    </p:set>
                                    <p:anim calcmode="lin" valueType="num">
                                      <p:cBhvr>
                                        <p:cTn id="24" dur="500" fill="hold"/>
                                        <p:tgtEl>
                                          <p:spTgt spid="82948">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82948">
                                            <p:txEl>
                                              <p:pRg st="2" end="2"/>
                                            </p:txEl>
                                          </p:spTgt>
                                        </p:tgtEl>
                                        <p:attrNameLst>
                                          <p:attrName>ppt_h</p:attrName>
                                        </p:attrNameLst>
                                      </p:cBhvr>
                                      <p:tavLst>
                                        <p:tav tm="0">
                                          <p:val>
                                            <p:fltVal val="0"/>
                                          </p:val>
                                        </p:tav>
                                        <p:tav tm="100000">
                                          <p:val>
                                            <p:strVal val="#ppt_h"/>
                                          </p:val>
                                        </p:tav>
                                      </p:tavLst>
                                    </p:anim>
                                    <p:animEffect transition="in" filter="fade">
                                      <p:cBhvr>
                                        <p:cTn id="26" dur="500"/>
                                        <p:tgtEl>
                                          <p:spTgt spid="82948">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heel(1)">
                                      <p:cBhvr>
                                        <p:cTn id="31" dur="20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0" fill="hold" grpId="0" nodeType="clickEffect">
                                  <p:stCondLst>
                                    <p:cond delay="0"/>
                                  </p:stCondLst>
                                  <p:childTnLst>
                                    <p:set>
                                      <p:cBhvr>
                                        <p:cTn id="35" dur="1" fill="hold">
                                          <p:stCondLst>
                                            <p:cond delay="0"/>
                                          </p:stCondLst>
                                        </p:cTn>
                                        <p:tgtEl>
                                          <p:spTgt spid="82948">
                                            <p:txEl>
                                              <p:pRg st="3" end="3"/>
                                            </p:txEl>
                                          </p:spTgt>
                                        </p:tgtEl>
                                        <p:attrNameLst>
                                          <p:attrName>style.visibility</p:attrName>
                                        </p:attrNameLst>
                                      </p:cBhvr>
                                      <p:to>
                                        <p:strVal val="visible"/>
                                      </p:to>
                                    </p:set>
                                    <p:anim calcmode="lin" valueType="num">
                                      <p:cBhvr>
                                        <p:cTn id="36" dur="500" fill="hold"/>
                                        <p:tgtEl>
                                          <p:spTgt spid="82948">
                                            <p:txEl>
                                              <p:pRg st="3" end="3"/>
                                            </p:txEl>
                                          </p:spTgt>
                                        </p:tgtEl>
                                        <p:attrNameLst>
                                          <p:attrName>ppt_w</p:attrName>
                                        </p:attrNameLst>
                                      </p:cBhvr>
                                      <p:tavLst>
                                        <p:tav tm="0">
                                          <p:val>
                                            <p:fltVal val="0"/>
                                          </p:val>
                                        </p:tav>
                                        <p:tav tm="100000">
                                          <p:val>
                                            <p:strVal val="#ppt_w"/>
                                          </p:val>
                                        </p:tav>
                                      </p:tavLst>
                                    </p:anim>
                                    <p:anim calcmode="lin" valueType="num">
                                      <p:cBhvr>
                                        <p:cTn id="37" dur="500" fill="hold"/>
                                        <p:tgtEl>
                                          <p:spTgt spid="82948">
                                            <p:txEl>
                                              <p:pRg st="3" end="3"/>
                                            </p:txEl>
                                          </p:spTgt>
                                        </p:tgtEl>
                                        <p:attrNameLst>
                                          <p:attrName>ppt_h</p:attrName>
                                        </p:attrNameLst>
                                      </p:cBhvr>
                                      <p:tavLst>
                                        <p:tav tm="0">
                                          <p:val>
                                            <p:fltVal val="0"/>
                                          </p:val>
                                        </p:tav>
                                        <p:tav tm="100000">
                                          <p:val>
                                            <p:strVal val="#ppt_h"/>
                                          </p:val>
                                        </p:tav>
                                      </p:tavLst>
                                    </p:anim>
                                    <p:animEffect transition="in" filter="fade">
                                      <p:cBhvr>
                                        <p:cTn id="38" dur="500"/>
                                        <p:tgtEl>
                                          <p:spTgt spid="82948">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heel(1)">
                                      <p:cBhvr>
                                        <p:cTn id="43" dur="20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0" fill="hold" grpId="0" nodeType="clickEffect">
                                  <p:stCondLst>
                                    <p:cond delay="0"/>
                                  </p:stCondLst>
                                  <p:childTnLst>
                                    <p:set>
                                      <p:cBhvr>
                                        <p:cTn id="47" dur="1" fill="hold">
                                          <p:stCondLst>
                                            <p:cond delay="0"/>
                                          </p:stCondLst>
                                        </p:cTn>
                                        <p:tgtEl>
                                          <p:spTgt spid="82948">
                                            <p:txEl>
                                              <p:pRg st="4" end="4"/>
                                            </p:txEl>
                                          </p:spTgt>
                                        </p:tgtEl>
                                        <p:attrNameLst>
                                          <p:attrName>style.visibility</p:attrName>
                                        </p:attrNameLst>
                                      </p:cBhvr>
                                      <p:to>
                                        <p:strVal val="visible"/>
                                      </p:to>
                                    </p:set>
                                    <p:anim calcmode="lin" valueType="num">
                                      <p:cBhvr>
                                        <p:cTn id="48" dur="500" fill="hold"/>
                                        <p:tgtEl>
                                          <p:spTgt spid="82948">
                                            <p:txEl>
                                              <p:pRg st="4" end="4"/>
                                            </p:txEl>
                                          </p:spTgt>
                                        </p:tgtEl>
                                        <p:attrNameLst>
                                          <p:attrName>ppt_w</p:attrName>
                                        </p:attrNameLst>
                                      </p:cBhvr>
                                      <p:tavLst>
                                        <p:tav tm="0">
                                          <p:val>
                                            <p:fltVal val="0"/>
                                          </p:val>
                                        </p:tav>
                                        <p:tav tm="100000">
                                          <p:val>
                                            <p:strVal val="#ppt_w"/>
                                          </p:val>
                                        </p:tav>
                                      </p:tavLst>
                                    </p:anim>
                                    <p:anim calcmode="lin" valueType="num">
                                      <p:cBhvr>
                                        <p:cTn id="49" dur="500" fill="hold"/>
                                        <p:tgtEl>
                                          <p:spTgt spid="82948">
                                            <p:txEl>
                                              <p:pRg st="4" end="4"/>
                                            </p:txEl>
                                          </p:spTgt>
                                        </p:tgtEl>
                                        <p:attrNameLst>
                                          <p:attrName>ppt_h</p:attrName>
                                        </p:attrNameLst>
                                      </p:cBhvr>
                                      <p:tavLst>
                                        <p:tav tm="0">
                                          <p:val>
                                            <p:fltVal val="0"/>
                                          </p:val>
                                        </p:tav>
                                        <p:tav tm="100000">
                                          <p:val>
                                            <p:strVal val="#ppt_h"/>
                                          </p:val>
                                        </p:tav>
                                      </p:tavLst>
                                    </p:anim>
                                    <p:animEffect transition="in" filter="fade">
                                      <p:cBhvr>
                                        <p:cTn id="50" dur="500"/>
                                        <p:tgtEl>
                                          <p:spTgt spid="82948">
                                            <p:txEl>
                                              <p:pRg st="4" end="4"/>
                                            </p:txEl>
                                          </p:spTgt>
                                        </p:tgtEl>
                                      </p:cBhvr>
                                    </p:animEffect>
                                  </p:childTnLst>
                                </p:cTn>
                              </p:par>
                              <p:par>
                                <p:cTn id="51" presetID="53" presetClass="entr" presetSubtype="0" fill="hold" grpId="0" nodeType="withEffect">
                                  <p:stCondLst>
                                    <p:cond delay="0"/>
                                  </p:stCondLst>
                                  <p:childTnLst>
                                    <p:set>
                                      <p:cBhvr>
                                        <p:cTn id="52" dur="1" fill="hold">
                                          <p:stCondLst>
                                            <p:cond delay="0"/>
                                          </p:stCondLst>
                                        </p:cTn>
                                        <p:tgtEl>
                                          <p:spTgt spid="82948">
                                            <p:txEl>
                                              <p:pRg st="5" end="5"/>
                                            </p:txEl>
                                          </p:spTgt>
                                        </p:tgtEl>
                                        <p:attrNameLst>
                                          <p:attrName>style.visibility</p:attrName>
                                        </p:attrNameLst>
                                      </p:cBhvr>
                                      <p:to>
                                        <p:strVal val="visible"/>
                                      </p:to>
                                    </p:set>
                                    <p:anim calcmode="lin" valueType="num">
                                      <p:cBhvr>
                                        <p:cTn id="53" dur="500" fill="hold"/>
                                        <p:tgtEl>
                                          <p:spTgt spid="82948">
                                            <p:txEl>
                                              <p:pRg st="5" end="5"/>
                                            </p:txEl>
                                          </p:spTgt>
                                        </p:tgtEl>
                                        <p:attrNameLst>
                                          <p:attrName>ppt_w</p:attrName>
                                        </p:attrNameLst>
                                      </p:cBhvr>
                                      <p:tavLst>
                                        <p:tav tm="0">
                                          <p:val>
                                            <p:fltVal val="0"/>
                                          </p:val>
                                        </p:tav>
                                        <p:tav tm="100000">
                                          <p:val>
                                            <p:strVal val="#ppt_w"/>
                                          </p:val>
                                        </p:tav>
                                      </p:tavLst>
                                    </p:anim>
                                    <p:anim calcmode="lin" valueType="num">
                                      <p:cBhvr>
                                        <p:cTn id="54" dur="500" fill="hold"/>
                                        <p:tgtEl>
                                          <p:spTgt spid="82948">
                                            <p:txEl>
                                              <p:pRg st="5" end="5"/>
                                            </p:txEl>
                                          </p:spTgt>
                                        </p:tgtEl>
                                        <p:attrNameLst>
                                          <p:attrName>ppt_h</p:attrName>
                                        </p:attrNameLst>
                                      </p:cBhvr>
                                      <p:tavLst>
                                        <p:tav tm="0">
                                          <p:val>
                                            <p:fltVal val="0"/>
                                          </p:val>
                                        </p:tav>
                                        <p:tav tm="100000">
                                          <p:val>
                                            <p:strVal val="#ppt_h"/>
                                          </p:val>
                                        </p:tav>
                                      </p:tavLst>
                                    </p:anim>
                                    <p:animEffect transition="in" filter="fade">
                                      <p:cBhvr>
                                        <p:cTn id="55" dur="500"/>
                                        <p:tgtEl>
                                          <p:spTgt spid="82948">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heel(1)">
                                      <p:cBhvr>
                                        <p:cTn id="60" dur="2000"/>
                                        <p:tgtEl>
                                          <p:spTgt spid="4"/>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0" fill="hold" grpId="0" nodeType="clickEffect">
                                  <p:stCondLst>
                                    <p:cond delay="0"/>
                                  </p:stCondLst>
                                  <p:childTnLst>
                                    <p:set>
                                      <p:cBhvr>
                                        <p:cTn id="64" dur="1" fill="hold">
                                          <p:stCondLst>
                                            <p:cond delay="0"/>
                                          </p:stCondLst>
                                        </p:cTn>
                                        <p:tgtEl>
                                          <p:spTgt spid="82948">
                                            <p:txEl>
                                              <p:pRg st="6" end="6"/>
                                            </p:txEl>
                                          </p:spTgt>
                                        </p:tgtEl>
                                        <p:attrNameLst>
                                          <p:attrName>style.visibility</p:attrName>
                                        </p:attrNameLst>
                                      </p:cBhvr>
                                      <p:to>
                                        <p:strVal val="visible"/>
                                      </p:to>
                                    </p:set>
                                    <p:anim calcmode="lin" valueType="num">
                                      <p:cBhvr>
                                        <p:cTn id="65" dur="500" fill="hold"/>
                                        <p:tgtEl>
                                          <p:spTgt spid="82948">
                                            <p:txEl>
                                              <p:pRg st="6" end="6"/>
                                            </p:txEl>
                                          </p:spTgt>
                                        </p:tgtEl>
                                        <p:attrNameLst>
                                          <p:attrName>ppt_w</p:attrName>
                                        </p:attrNameLst>
                                      </p:cBhvr>
                                      <p:tavLst>
                                        <p:tav tm="0">
                                          <p:val>
                                            <p:fltVal val="0"/>
                                          </p:val>
                                        </p:tav>
                                        <p:tav tm="100000">
                                          <p:val>
                                            <p:strVal val="#ppt_w"/>
                                          </p:val>
                                        </p:tav>
                                      </p:tavLst>
                                    </p:anim>
                                    <p:anim calcmode="lin" valueType="num">
                                      <p:cBhvr>
                                        <p:cTn id="66" dur="500" fill="hold"/>
                                        <p:tgtEl>
                                          <p:spTgt spid="82948">
                                            <p:txEl>
                                              <p:pRg st="6" end="6"/>
                                            </p:txEl>
                                          </p:spTgt>
                                        </p:tgtEl>
                                        <p:attrNameLst>
                                          <p:attrName>ppt_h</p:attrName>
                                        </p:attrNameLst>
                                      </p:cBhvr>
                                      <p:tavLst>
                                        <p:tav tm="0">
                                          <p:val>
                                            <p:fltVal val="0"/>
                                          </p:val>
                                        </p:tav>
                                        <p:tav tm="100000">
                                          <p:val>
                                            <p:strVal val="#ppt_h"/>
                                          </p:val>
                                        </p:tav>
                                      </p:tavLst>
                                    </p:anim>
                                    <p:animEffect transition="in" filter="fade">
                                      <p:cBhvr>
                                        <p:cTn id="67" dur="500"/>
                                        <p:tgtEl>
                                          <p:spTgt spid="82948">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wheel(1)">
                                      <p:cBhvr>
                                        <p:cTn id="7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uiExpand="1" build="p" autoUpdateAnimBg="0"/>
      <p:bldP spid="2" grpId="0" uiExpand="1" animBg="1"/>
      <p:bldP spid="3" grpId="0" uiExpand="1" animBg="1"/>
      <p:bldP spid="7" grpId="0" uiExpand="1" animBg="1"/>
      <p:bldP spid="4" grpId="0" uiExpand="1" animBg="1"/>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a:extLst>
              <a:ext uri="{FF2B5EF4-FFF2-40B4-BE49-F238E27FC236}">
                <a16:creationId xmlns:a16="http://schemas.microsoft.com/office/drawing/2014/main" id="{524DB11C-CCDF-4634-A5C9-193372B1EF9D}"/>
              </a:ext>
            </a:extLst>
          </p:cNvPr>
          <p:cNvSpPr>
            <a:spLocks noGrp="1" noChangeArrowheads="1"/>
          </p:cNvSpPr>
          <p:nvPr>
            <p:ph type="title" idx="4294967295"/>
          </p:nvPr>
        </p:nvSpPr>
        <p:spPr>
          <a:xfrm>
            <a:off x="993775" y="294666"/>
            <a:ext cx="8066367" cy="563693"/>
          </a:xfrm>
        </p:spPr>
        <p:txBody>
          <a:bodyPr/>
          <a:lstStyle/>
          <a:p>
            <a:pPr eaLnBrk="1" hangingPunct="1"/>
            <a:r>
              <a:rPr lang="zh-CN" altLang="en-US" dirty="0"/>
              <a:t>问题</a:t>
            </a:r>
          </a:p>
        </p:txBody>
      </p:sp>
      <p:sp>
        <p:nvSpPr>
          <p:cNvPr id="83973" name="Rectangle 4">
            <a:extLst>
              <a:ext uri="{FF2B5EF4-FFF2-40B4-BE49-F238E27FC236}">
                <a16:creationId xmlns:a16="http://schemas.microsoft.com/office/drawing/2014/main" id="{8D3B1F0B-3C94-4A29-BEB8-15208B6D9E3B}"/>
              </a:ext>
            </a:extLst>
          </p:cNvPr>
          <p:cNvSpPr>
            <a:spLocks noChangeArrowheads="1"/>
          </p:cNvSpPr>
          <p:nvPr/>
        </p:nvSpPr>
        <p:spPr bwMode="auto">
          <a:xfrm>
            <a:off x="1274051" y="1155829"/>
            <a:ext cx="6049775" cy="478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8" tIns="36008" rIns="36008" bIns="36008">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buNone/>
            </a:pPr>
            <a:r>
              <a:rPr lang="zh-CN" altLang="en-US" sz="2400" dirty="0">
                <a:solidFill>
                  <a:srgbClr val="C00000"/>
                </a:solidFill>
                <a:latin typeface="+mn-ea"/>
                <a:ea typeface="+mn-ea"/>
              </a:rPr>
              <a:t>┐</a:t>
            </a:r>
            <a:r>
              <a:rPr lang="en-US" altLang="zh-CN" sz="2400" dirty="0">
                <a:solidFill>
                  <a:srgbClr val="C00000"/>
                </a:solidFill>
                <a:latin typeface="+mn-ea"/>
                <a:ea typeface="+mn-ea"/>
              </a:rPr>
              <a:t>P</a:t>
            </a:r>
            <a:r>
              <a:rPr lang="zh-CN" altLang="en-US" sz="2400" dirty="0">
                <a:solidFill>
                  <a:srgbClr val="C00000"/>
                </a:solidFill>
                <a:latin typeface="+mn-ea"/>
                <a:ea typeface="+mn-ea"/>
              </a:rPr>
              <a:t>是一个析取式，这种说法正确么？</a:t>
            </a:r>
          </a:p>
        </p:txBody>
      </p:sp>
      <p:pic>
        <p:nvPicPr>
          <p:cNvPr id="83974" name="Picture 5" descr="MMj03363960000[1]">
            <a:extLst>
              <a:ext uri="{FF2B5EF4-FFF2-40B4-BE49-F238E27FC236}">
                <a16:creationId xmlns:a16="http://schemas.microsoft.com/office/drawing/2014/main" id="{10432713-8C6E-4A9E-B1D4-5EBED31C8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1" y="1153525"/>
            <a:ext cx="589043" cy="589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5" name="Picture 6" descr="MCj02977130000[1]">
            <a:extLst>
              <a:ext uri="{FF2B5EF4-FFF2-40B4-BE49-F238E27FC236}">
                <a16:creationId xmlns:a16="http://schemas.microsoft.com/office/drawing/2014/main" id="{EEB881A8-1C0B-4293-A868-D926E1B4AC6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490" y="2045028"/>
            <a:ext cx="589043" cy="74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6" name="Rectangle 7">
            <a:extLst>
              <a:ext uri="{FF2B5EF4-FFF2-40B4-BE49-F238E27FC236}">
                <a16:creationId xmlns:a16="http://schemas.microsoft.com/office/drawing/2014/main" id="{CF84E265-7E81-477C-A079-264B1252EC8D}"/>
              </a:ext>
            </a:extLst>
          </p:cNvPr>
          <p:cNvSpPr>
            <a:spLocks noChangeArrowheads="1"/>
          </p:cNvSpPr>
          <p:nvPr/>
        </p:nvSpPr>
        <p:spPr bwMode="auto">
          <a:xfrm>
            <a:off x="1274051" y="2122689"/>
            <a:ext cx="10137758" cy="478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8" tIns="36008" rIns="36008" bIns="36008">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buNone/>
            </a:pPr>
            <a:r>
              <a:rPr lang="zh-CN" altLang="en-US" sz="2400" dirty="0">
                <a:solidFill>
                  <a:srgbClr val="0000CC"/>
                </a:solidFill>
                <a:latin typeface="+mn-ea"/>
                <a:ea typeface="+mn-ea"/>
              </a:rPr>
              <a:t>一个命题变元或者其否定既可以是简单的析取式，也可以是简单的合取式。</a:t>
            </a:r>
          </a:p>
        </p:txBody>
      </p:sp>
      <p:sp>
        <p:nvSpPr>
          <p:cNvPr id="83977" name="Rectangle 8">
            <a:extLst>
              <a:ext uri="{FF2B5EF4-FFF2-40B4-BE49-F238E27FC236}">
                <a16:creationId xmlns:a16="http://schemas.microsoft.com/office/drawing/2014/main" id="{DB4A40A1-565D-4B6D-8C29-A162B836BDED}"/>
              </a:ext>
            </a:extLst>
          </p:cNvPr>
          <p:cNvSpPr>
            <a:spLocks noChangeArrowheads="1"/>
          </p:cNvSpPr>
          <p:nvPr/>
        </p:nvSpPr>
        <p:spPr bwMode="auto">
          <a:xfrm>
            <a:off x="1274051" y="2874148"/>
            <a:ext cx="7347062" cy="47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8" tIns="36008" rIns="36008" bIns="36008">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buNone/>
            </a:pPr>
            <a:r>
              <a:rPr lang="zh-CN" altLang="en-US" sz="2400" dirty="0">
                <a:solidFill>
                  <a:schemeClr val="tx1"/>
                </a:solidFill>
                <a:latin typeface="+mn-ea"/>
                <a:ea typeface="+mn-ea"/>
              </a:rPr>
              <a:t>因此，Ｐ，</a:t>
            </a:r>
            <a:r>
              <a:rPr lang="zh-CN" altLang="en-US" sz="2400" dirty="0">
                <a:solidFill>
                  <a:schemeClr val="tx1"/>
                </a:solidFill>
                <a:latin typeface="+mn-ea"/>
                <a:ea typeface="+mn-ea"/>
                <a:sym typeface="Symbol" panose="05050102010706020507" pitchFamily="18" charset="2"/>
              </a:rPr>
              <a:t></a:t>
            </a:r>
            <a:r>
              <a:rPr lang="zh-CN" altLang="en-US" sz="2400" dirty="0">
                <a:solidFill>
                  <a:schemeClr val="tx1"/>
                </a:solidFill>
                <a:latin typeface="+mn-ea"/>
                <a:ea typeface="+mn-ea"/>
              </a:rPr>
              <a:t>Ｐ不但是文字，也是析取式、合取式。</a:t>
            </a:r>
          </a:p>
        </p:txBody>
      </p:sp>
      <p:sp>
        <p:nvSpPr>
          <p:cNvPr id="10" name="Rectangle 5">
            <a:extLst>
              <a:ext uri="{FF2B5EF4-FFF2-40B4-BE49-F238E27FC236}">
                <a16:creationId xmlns:a16="http://schemas.microsoft.com/office/drawing/2014/main" id="{9B26F245-B2BB-4D4B-92C3-DE45FF430793}"/>
              </a:ext>
            </a:extLst>
          </p:cNvPr>
          <p:cNvSpPr>
            <a:spLocks noChangeArrowheads="1"/>
          </p:cNvSpPr>
          <p:nvPr/>
        </p:nvSpPr>
        <p:spPr bwMode="auto">
          <a:xfrm>
            <a:off x="1150503" y="4733481"/>
            <a:ext cx="10363200" cy="478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8" tIns="36008" rIns="36008" bIns="36008">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buNone/>
            </a:pPr>
            <a:r>
              <a:rPr lang="zh-CN" altLang="en-US" sz="2400" dirty="0">
                <a:solidFill>
                  <a:srgbClr val="0000CC"/>
                </a:solidFill>
                <a:latin typeface="+mn-ea"/>
                <a:ea typeface="+mn-ea"/>
              </a:rPr>
              <a:t>一个不含最外层括号的</a:t>
            </a:r>
            <a:r>
              <a:rPr lang="zh-CN" altLang="en-US" sz="2400" dirty="0">
                <a:solidFill>
                  <a:srgbClr val="3333FF"/>
                </a:solidFill>
                <a:latin typeface="+mn-ea"/>
                <a:ea typeface="+mn-ea"/>
              </a:rPr>
              <a:t>合取式</a:t>
            </a:r>
            <a:r>
              <a:rPr lang="zh-CN" altLang="en-US" sz="2400" dirty="0">
                <a:solidFill>
                  <a:srgbClr val="0000CC"/>
                </a:solidFill>
                <a:latin typeface="+mn-ea"/>
                <a:ea typeface="+mn-ea"/>
              </a:rPr>
              <a:t>（</a:t>
            </a:r>
            <a:r>
              <a:rPr lang="zh-CN" altLang="en-US" sz="2400" dirty="0">
                <a:solidFill>
                  <a:srgbClr val="3333FF"/>
                </a:solidFill>
                <a:latin typeface="+mn-ea"/>
                <a:ea typeface="+mn-ea"/>
              </a:rPr>
              <a:t>析取式</a:t>
            </a:r>
            <a:r>
              <a:rPr lang="zh-CN" altLang="en-US" sz="2400" dirty="0">
                <a:solidFill>
                  <a:srgbClr val="0000CC"/>
                </a:solidFill>
                <a:latin typeface="+mn-ea"/>
                <a:ea typeface="+mn-ea"/>
              </a:rPr>
              <a:t>）也可以是析取范式（</a:t>
            </a:r>
            <a:r>
              <a:rPr lang="zh-CN" altLang="en-US" sz="2400" dirty="0">
                <a:solidFill>
                  <a:srgbClr val="800080"/>
                </a:solidFill>
                <a:latin typeface="+mn-ea"/>
                <a:ea typeface="+mn-ea"/>
              </a:rPr>
              <a:t>合取范式</a:t>
            </a:r>
            <a:r>
              <a:rPr lang="zh-CN" altLang="en-US" sz="2400" dirty="0">
                <a:solidFill>
                  <a:srgbClr val="0000CC"/>
                </a:solidFill>
                <a:latin typeface="+mn-ea"/>
                <a:ea typeface="+mn-ea"/>
              </a:rPr>
              <a:t>）。</a:t>
            </a:r>
          </a:p>
        </p:txBody>
      </p:sp>
      <p:pic>
        <p:nvPicPr>
          <p:cNvPr id="11" name="Picture 6" descr="MCj02977130000[1]">
            <a:extLst>
              <a:ext uri="{FF2B5EF4-FFF2-40B4-BE49-F238E27FC236}">
                <a16:creationId xmlns:a16="http://schemas.microsoft.com/office/drawing/2014/main" id="{75E298D2-9818-481C-8C44-EA041C4E59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714" y="4599702"/>
            <a:ext cx="589043" cy="74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4">
            <a:extLst>
              <a:ext uri="{FF2B5EF4-FFF2-40B4-BE49-F238E27FC236}">
                <a16:creationId xmlns:a16="http://schemas.microsoft.com/office/drawing/2014/main" id="{A4D4CD18-892B-4C09-BF5A-0756E2764387}"/>
              </a:ext>
            </a:extLst>
          </p:cNvPr>
          <p:cNvSpPr>
            <a:spLocks noChangeArrowheads="1"/>
          </p:cNvSpPr>
          <p:nvPr/>
        </p:nvSpPr>
        <p:spPr bwMode="auto">
          <a:xfrm>
            <a:off x="1274051" y="3795357"/>
            <a:ext cx="6049775" cy="478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8" tIns="36008" rIns="36008" bIns="36008">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buNone/>
            </a:pPr>
            <a:r>
              <a:rPr lang="en-US" altLang="zh-CN" sz="2400" dirty="0">
                <a:solidFill>
                  <a:srgbClr val="C00000"/>
                </a:solidFill>
                <a:latin typeface="+mn-ea"/>
              </a:rPr>
              <a:t>¬P∧Q∧R</a:t>
            </a:r>
            <a:r>
              <a:rPr lang="zh-CN" altLang="en-US" sz="2400" dirty="0">
                <a:solidFill>
                  <a:srgbClr val="C00000"/>
                </a:solidFill>
                <a:latin typeface="+mn-ea"/>
                <a:ea typeface="+mn-ea"/>
              </a:rPr>
              <a:t>是一个析取范式，这种说法正确么？</a:t>
            </a:r>
          </a:p>
        </p:txBody>
      </p:sp>
      <p:pic>
        <p:nvPicPr>
          <p:cNvPr id="13" name="Picture 5" descr="MMj03363960000[1]">
            <a:extLst>
              <a:ext uri="{FF2B5EF4-FFF2-40B4-BE49-F238E27FC236}">
                <a16:creationId xmlns:a16="http://schemas.microsoft.com/office/drawing/2014/main" id="{61F1EB1D-DBE6-4ABA-88BA-A120E01F8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666" y="3708199"/>
            <a:ext cx="589043" cy="589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a:extLst>
              <a:ext uri="{FF2B5EF4-FFF2-40B4-BE49-F238E27FC236}">
                <a16:creationId xmlns:a16="http://schemas.microsoft.com/office/drawing/2014/main" id="{60553926-25FA-49D8-8471-804B2350E33A}"/>
              </a:ext>
            </a:extLst>
          </p:cNvPr>
          <p:cNvSpPr txBox="1">
            <a:spLocks noChangeArrowheads="1"/>
          </p:cNvSpPr>
          <p:nvPr/>
        </p:nvSpPr>
        <p:spPr>
          <a:xfrm>
            <a:off x="366889" y="5509294"/>
            <a:ext cx="11496885" cy="1241408"/>
          </a:xfrm>
          <a:prstGeom prst="rect">
            <a:avLst/>
          </a:prstGeom>
        </p:spPr>
        <p:txBody>
          <a:bodyPr vert="horz" lIns="121917" tIns="60958" rIns="121917" bIns="60958" rtlCol="0">
            <a:no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Clr>
                <a:srgbClr val="800080"/>
              </a:buClr>
              <a:buNone/>
            </a:pPr>
            <a:r>
              <a:rPr lang="zh-CN" altLang="en-US" sz="2300" spc="-100" dirty="0"/>
              <a:t>因此，Ｐ∨Ｑ∨</a:t>
            </a:r>
            <a:r>
              <a:rPr lang="zh-CN" altLang="en-US" sz="2300" spc="-100" dirty="0">
                <a:sym typeface="Symbol" panose="05050102010706020507" pitchFamily="18" charset="2"/>
              </a:rPr>
              <a:t></a:t>
            </a:r>
            <a:r>
              <a:rPr lang="zh-CN" altLang="en-US" sz="2300" spc="-100" dirty="0"/>
              <a:t>Ｒ是析取式、析取范式、合取范式，(Ｐ∨Ｑ∨ </a:t>
            </a:r>
            <a:r>
              <a:rPr lang="zh-CN" altLang="en-US" sz="2300" spc="-100" dirty="0">
                <a:sym typeface="Symbol" panose="05050102010706020507" pitchFamily="18" charset="2"/>
              </a:rPr>
              <a:t></a:t>
            </a:r>
            <a:r>
              <a:rPr lang="zh-CN" altLang="en-US" sz="2300" spc="-100" dirty="0"/>
              <a:t>Ｒ)仅是析取式、合取范式；</a:t>
            </a:r>
          </a:p>
          <a:p>
            <a:pPr marL="0" indent="0">
              <a:buClr>
                <a:srgbClr val="800080"/>
              </a:buClr>
              <a:buNone/>
            </a:pPr>
            <a:r>
              <a:rPr lang="en-US" altLang="zh-CN" sz="2300" spc="-100" dirty="0">
                <a:sym typeface="Symbol" panose="05050102010706020507" pitchFamily="18" charset="2"/>
              </a:rPr>
              <a:t></a:t>
            </a:r>
            <a:r>
              <a:rPr lang="zh-CN" altLang="en-US" sz="2300" spc="-100" dirty="0"/>
              <a:t>Ｐ∧Ｑ∧Ｒ是合取式、析取范式、合取范式，(Ｐ∧Ｑ∧Ｒ)仅是合取式、析取范式。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3973"/>
                                        </p:tgtEl>
                                        <p:attrNameLst>
                                          <p:attrName>style.visibility</p:attrName>
                                        </p:attrNameLst>
                                      </p:cBhvr>
                                      <p:to>
                                        <p:strVal val="visible"/>
                                      </p:to>
                                    </p:set>
                                    <p:animEffect transition="in" filter="dissolve">
                                      <p:cBhvr>
                                        <p:cTn id="7" dur="500"/>
                                        <p:tgtEl>
                                          <p:spTgt spid="83973"/>
                                        </p:tgtEl>
                                      </p:cBhvr>
                                    </p:animEffect>
                                  </p:childTnLst>
                                </p:cTn>
                              </p:par>
                              <p:par>
                                <p:cTn id="8" presetID="9" presetClass="entr" presetSubtype="0" fill="hold" nodeType="withEffect">
                                  <p:stCondLst>
                                    <p:cond delay="0"/>
                                  </p:stCondLst>
                                  <p:childTnLst>
                                    <p:set>
                                      <p:cBhvr>
                                        <p:cTn id="9" dur="1" fill="hold">
                                          <p:stCondLst>
                                            <p:cond delay="0"/>
                                          </p:stCondLst>
                                        </p:cTn>
                                        <p:tgtEl>
                                          <p:spTgt spid="83974"/>
                                        </p:tgtEl>
                                        <p:attrNameLst>
                                          <p:attrName>style.visibility</p:attrName>
                                        </p:attrNameLst>
                                      </p:cBhvr>
                                      <p:to>
                                        <p:strVal val="visible"/>
                                      </p:to>
                                    </p:set>
                                    <p:animEffect transition="in" filter="dissolve">
                                      <p:cBhvr>
                                        <p:cTn id="10" dur="500"/>
                                        <p:tgtEl>
                                          <p:spTgt spid="8397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6" presetClass="entr" presetSubtype="0" fill="hold" nodeType="clickEffect">
                                  <p:stCondLst>
                                    <p:cond delay="0"/>
                                  </p:stCondLst>
                                  <p:childTnLst>
                                    <p:set>
                                      <p:cBhvr>
                                        <p:cTn id="14" dur="1" fill="hold">
                                          <p:stCondLst>
                                            <p:cond delay="0"/>
                                          </p:stCondLst>
                                        </p:cTn>
                                        <p:tgtEl>
                                          <p:spTgt spid="83975"/>
                                        </p:tgtEl>
                                        <p:attrNameLst>
                                          <p:attrName>style.visibility</p:attrName>
                                        </p:attrNameLst>
                                      </p:cBhvr>
                                      <p:to>
                                        <p:strVal val="visible"/>
                                      </p:to>
                                    </p:set>
                                    <p:animEffect transition="in" filter="wipe(down)">
                                      <p:cBhvr>
                                        <p:cTn id="15" dur="580">
                                          <p:stCondLst>
                                            <p:cond delay="0"/>
                                          </p:stCondLst>
                                        </p:cTn>
                                        <p:tgtEl>
                                          <p:spTgt spid="83975"/>
                                        </p:tgtEl>
                                      </p:cBhvr>
                                    </p:animEffect>
                                    <p:anim calcmode="lin" valueType="num">
                                      <p:cBhvr>
                                        <p:cTn id="16" dur="1822" tmFilter="0,0; 0.14,0.36; 0.43,0.73; 0.71,0.91; 1.0,1.0">
                                          <p:stCondLst>
                                            <p:cond delay="0"/>
                                          </p:stCondLst>
                                        </p:cTn>
                                        <p:tgtEl>
                                          <p:spTgt spid="83975"/>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83975"/>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83975"/>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83975"/>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83975"/>
                                        </p:tgtEl>
                                        <p:attrNameLst>
                                          <p:attrName>ppt_y</p:attrName>
                                        </p:attrNameLst>
                                      </p:cBhvr>
                                      <p:tavLst>
                                        <p:tav tm="0" fmla="#ppt_y-sin(pi*$)/81">
                                          <p:val>
                                            <p:fltVal val="0"/>
                                          </p:val>
                                        </p:tav>
                                        <p:tav tm="100000">
                                          <p:val>
                                            <p:fltVal val="1"/>
                                          </p:val>
                                        </p:tav>
                                      </p:tavLst>
                                    </p:anim>
                                    <p:animScale>
                                      <p:cBhvr>
                                        <p:cTn id="21" dur="26">
                                          <p:stCondLst>
                                            <p:cond delay="650"/>
                                          </p:stCondLst>
                                        </p:cTn>
                                        <p:tgtEl>
                                          <p:spTgt spid="83975"/>
                                        </p:tgtEl>
                                      </p:cBhvr>
                                      <p:to x="100000" y="60000"/>
                                    </p:animScale>
                                    <p:animScale>
                                      <p:cBhvr>
                                        <p:cTn id="22" dur="166" decel="50000">
                                          <p:stCondLst>
                                            <p:cond delay="676"/>
                                          </p:stCondLst>
                                        </p:cTn>
                                        <p:tgtEl>
                                          <p:spTgt spid="83975"/>
                                        </p:tgtEl>
                                      </p:cBhvr>
                                      <p:to x="100000" y="100000"/>
                                    </p:animScale>
                                    <p:animScale>
                                      <p:cBhvr>
                                        <p:cTn id="23" dur="26">
                                          <p:stCondLst>
                                            <p:cond delay="1312"/>
                                          </p:stCondLst>
                                        </p:cTn>
                                        <p:tgtEl>
                                          <p:spTgt spid="83975"/>
                                        </p:tgtEl>
                                      </p:cBhvr>
                                      <p:to x="100000" y="80000"/>
                                    </p:animScale>
                                    <p:animScale>
                                      <p:cBhvr>
                                        <p:cTn id="24" dur="166" decel="50000">
                                          <p:stCondLst>
                                            <p:cond delay="1338"/>
                                          </p:stCondLst>
                                        </p:cTn>
                                        <p:tgtEl>
                                          <p:spTgt spid="83975"/>
                                        </p:tgtEl>
                                      </p:cBhvr>
                                      <p:to x="100000" y="100000"/>
                                    </p:animScale>
                                    <p:animScale>
                                      <p:cBhvr>
                                        <p:cTn id="25" dur="26">
                                          <p:stCondLst>
                                            <p:cond delay="1642"/>
                                          </p:stCondLst>
                                        </p:cTn>
                                        <p:tgtEl>
                                          <p:spTgt spid="83975"/>
                                        </p:tgtEl>
                                      </p:cBhvr>
                                      <p:to x="100000" y="90000"/>
                                    </p:animScale>
                                    <p:animScale>
                                      <p:cBhvr>
                                        <p:cTn id="26" dur="166" decel="50000">
                                          <p:stCondLst>
                                            <p:cond delay="1668"/>
                                          </p:stCondLst>
                                        </p:cTn>
                                        <p:tgtEl>
                                          <p:spTgt spid="83975"/>
                                        </p:tgtEl>
                                      </p:cBhvr>
                                      <p:to x="100000" y="100000"/>
                                    </p:animScale>
                                    <p:animScale>
                                      <p:cBhvr>
                                        <p:cTn id="27" dur="26">
                                          <p:stCondLst>
                                            <p:cond delay="1808"/>
                                          </p:stCondLst>
                                        </p:cTn>
                                        <p:tgtEl>
                                          <p:spTgt spid="83975"/>
                                        </p:tgtEl>
                                      </p:cBhvr>
                                      <p:to x="100000" y="95000"/>
                                    </p:animScale>
                                    <p:animScale>
                                      <p:cBhvr>
                                        <p:cTn id="28" dur="166" decel="50000">
                                          <p:stCondLst>
                                            <p:cond delay="1834"/>
                                          </p:stCondLst>
                                        </p:cTn>
                                        <p:tgtEl>
                                          <p:spTgt spid="83975"/>
                                        </p:tgtEl>
                                      </p:cBhvr>
                                      <p:to x="100000" y="100000"/>
                                    </p:animScale>
                                  </p:childTnLst>
                                </p:cTn>
                              </p:par>
                            </p:childTnLst>
                          </p:cTn>
                        </p:par>
                      </p:childTnLst>
                    </p:cTn>
                  </p:par>
                  <p:par>
                    <p:cTn id="29" fill="hold" nodeType="clickPar">
                      <p:stCondLst>
                        <p:cond delay="indefinite"/>
                      </p:stCondLst>
                      <p:childTnLst>
                        <p:par>
                          <p:cTn id="30" fill="hold" nodeType="withGroup">
                            <p:stCondLst>
                              <p:cond delay="0"/>
                            </p:stCondLst>
                            <p:childTnLst>
                              <p:par>
                                <p:cTn id="31" presetID="48" presetClass="entr" presetSubtype="0" accel="50000" fill="hold" grpId="0" nodeType="clickEffect">
                                  <p:stCondLst>
                                    <p:cond delay="0"/>
                                  </p:stCondLst>
                                  <p:childTnLst>
                                    <p:set>
                                      <p:cBhvr>
                                        <p:cTn id="32" dur="1" fill="hold">
                                          <p:stCondLst>
                                            <p:cond delay="0"/>
                                          </p:stCondLst>
                                        </p:cTn>
                                        <p:tgtEl>
                                          <p:spTgt spid="83976"/>
                                        </p:tgtEl>
                                        <p:attrNameLst>
                                          <p:attrName>style.visibility</p:attrName>
                                        </p:attrNameLst>
                                      </p:cBhvr>
                                      <p:to>
                                        <p:strVal val="visible"/>
                                      </p:to>
                                    </p:set>
                                    <p:anim calcmode="lin" valueType="num">
                                      <p:cBhvr>
                                        <p:cTn id="33" dur="1000" fill="hold"/>
                                        <p:tgtEl>
                                          <p:spTgt spid="83976"/>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4" dur="1000" fill="hold"/>
                                        <p:tgtEl>
                                          <p:spTgt spid="83976"/>
                                        </p:tgtEl>
                                        <p:attrNameLst>
                                          <p:attrName>ppt_x</p:attrName>
                                        </p:attrNameLst>
                                      </p:cBhvr>
                                      <p:tavLst>
                                        <p:tav tm="0">
                                          <p:val>
                                            <p:fltVal val="-1"/>
                                          </p:val>
                                        </p:tav>
                                        <p:tav tm="50000">
                                          <p:val>
                                            <p:fltVal val="0.95"/>
                                          </p:val>
                                        </p:tav>
                                        <p:tav tm="100000">
                                          <p:val>
                                            <p:strVal val="#ppt_x"/>
                                          </p:val>
                                        </p:tav>
                                      </p:tavLst>
                                    </p:anim>
                                    <p:anim calcmode="lin" valueType="num">
                                      <p:cBhvr>
                                        <p:cTn id="35" dur="1000" fill="hold"/>
                                        <p:tgtEl>
                                          <p:spTgt spid="83976"/>
                                        </p:tgtEl>
                                        <p:attrNameLst>
                                          <p:attrName>ppt_y</p:attrName>
                                        </p:attrNameLst>
                                      </p:cBhvr>
                                      <p:tavLst>
                                        <p:tav tm="0">
                                          <p:val>
                                            <p:strVal val="#ppt_y"/>
                                          </p:val>
                                        </p:tav>
                                        <p:tav tm="100000">
                                          <p:val>
                                            <p:strVal val="#ppt_y"/>
                                          </p:val>
                                        </p:tav>
                                      </p:tavLst>
                                    </p:anim>
                                    <p:animEffect transition="in" filter="fade">
                                      <p:cBhvr>
                                        <p:cTn id="36" dur="1000"/>
                                        <p:tgtEl>
                                          <p:spTgt spid="8397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9" presetClass="entr" presetSubtype="0" decel="100000" fill="hold" grpId="0" nodeType="clickEffect">
                                  <p:stCondLst>
                                    <p:cond delay="0"/>
                                  </p:stCondLst>
                                  <p:childTnLst>
                                    <p:set>
                                      <p:cBhvr>
                                        <p:cTn id="40" dur="1" fill="hold">
                                          <p:stCondLst>
                                            <p:cond delay="0"/>
                                          </p:stCondLst>
                                        </p:cTn>
                                        <p:tgtEl>
                                          <p:spTgt spid="83977"/>
                                        </p:tgtEl>
                                        <p:attrNameLst>
                                          <p:attrName>style.visibility</p:attrName>
                                        </p:attrNameLst>
                                      </p:cBhvr>
                                      <p:to>
                                        <p:strVal val="visible"/>
                                      </p:to>
                                    </p:set>
                                    <p:anim calcmode="lin" valueType="num">
                                      <p:cBhvr>
                                        <p:cTn id="41" dur="500" fill="hold"/>
                                        <p:tgtEl>
                                          <p:spTgt spid="83977"/>
                                        </p:tgtEl>
                                        <p:attrNameLst>
                                          <p:attrName>ppt_w</p:attrName>
                                        </p:attrNameLst>
                                      </p:cBhvr>
                                      <p:tavLst>
                                        <p:tav tm="0">
                                          <p:val>
                                            <p:fltVal val="0"/>
                                          </p:val>
                                        </p:tav>
                                        <p:tav tm="100000">
                                          <p:val>
                                            <p:strVal val="#ppt_w"/>
                                          </p:val>
                                        </p:tav>
                                      </p:tavLst>
                                    </p:anim>
                                    <p:anim calcmode="lin" valueType="num">
                                      <p:cBhvr>
                                        <p:cTn id="42" dur="500" fill="hold"/>
                                        <p:tgtEl>
                                          <p:spTgt spid="83977"/>
                                        </p:tgtEl>
                                        <p:attrNameLst>
                                          <p:attrName>ppt_h</p:attrName>
                                        </p:attrNameLst>
                                      </p:cBhvr>
                                      <p:tavLst>
                                        <p:tav tm="0">
                                          <p:val>
                                            <p:fltVal val="0"/>
                                          </p:val>
                                        </p:tav>
                                        <p:tav tm="100000">
                                          <p:val>
                                            <p:strVal val="#ppt_h"/>
                                          </p:val>
                                        </p:tav>
                                      </p:tavLst>
                                    </p:anim>
                                    <p:anim calcmode="lin" valueType="num">
                                      <p:cBhvr>
                                        <p:cTn id="43" dur="500" fill="hold"/>
                                        <p:tgtEl>
                                          <p:spTgt spid="83977"/>
                                        </p:tgtEl>
                                        <p:attrNameLst>
                                          <p:attrName>style.rotation</p:attrName>
                                        </p:attrNameLst>
                                      </p:cBhvr>
                                      <p:tavLst>
                                        <p:tav tm="0">
                                          <p:val>
                                            <p:fltVal val="360"/>
                                          </p:val>
                                        </p:tav>
                                        <p:tav tm="100000">
                                          <p:val>
                                            <p:fltVal val="0"/>
                                          </p:val>
                                        </p:tav>
                                      </p:tavLst>
                                    </p:anim>
                                    <p:animEffect transition="in" filter="fade">
                                      <p:cBhvr>
                                        <p:cTn id="44" dur="500"/>
                                        <p:tgtEl>
                                          <p:spTgt spid="8397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dissolve">
                                      <p:cBhvr>
                                        <p:cTn id="49" dur="500"/>
                                        <p:tgtEl>
                                          <p:spTgt spid="12"/>
                                        </p:tgtEl>
                                      </p:cBhvr>
                                    </p:animEffect>
                                  </p:childTnLst>
                                </p:cTn>
                              </p:par>
                              <p:par>
                                <p:cTn id="50" presetID="9"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dissolv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80">
                                          <p:stCondLst>
                                            <p:cond delay="0"/>
                                          </p:stCondLst>
                                        </p:cTn>
                                        <p:tgtEl>
                                          <p:spTgt spid="11"/>
                                        </p:tgtEl>
                                      </p:cBhvr>
                                    </p:animEffect>
                                    <p:anim calcmode="lin" valueType="num">
                                      <p:cBhvr>
                                        <p:cTn id="5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63" dur="26">
                                          <p:stCondLst>
                                            <p:cond delay="650"/>
                                          </p:stCondLst>
                                        </p:cTn>
                                        <p:tgtEl>
                                          <p:spTgt spid="11"/>
                                        </p:tgtEl>
                                      </p:cBhvr>
                                      <p:to x="100000" y="60000"/>
                                    </p:animScale>
                                    <p:animScale>
                                      <p:cBhvr>
                                        <p:cTn id="64" dur="166" decel="50000">
                                          <p:stCondLst>
                                            <p:cond delay="676"/>
                                          </p:stCondLst>
                                        </p:cTn>
                                        <p:tgtEl>
                                          <p:spTgt spid="11"/>
                                        </p:tgtEl>
                                      </p:cBhvr>
                                      <p:to x="100000" y="100000"/>
                                    </p:animScale>
                                    <p:animScale>
                                      <p:cBhvr>
                                        <p:cTn id="65" dur="26">
                                          <p:stCondLst>
                                            <p:cond delay="1312"/>
                                          </p:stCondLst>
                                        </p:cTn>
                                        <p:tgtEl>
                                          <p:spTgt spid="11"/>
                                        </p:tgtEl>
                                      </p:cBhvr>
                                      <p:to x="100000" y="80000"/>
                                    </p:animScale>
                                    <p:animScale>
                                      <p:cBhvr>
                                        <p:cTn id="66" dur="166" decel="50000">
                                          <p:stCondLst>
                                            <p:cond delay="1338"/>
                                          </p:stCondLst>
                                        </p:cTn>
                                        <p:tgtEl>
                                          <p:spTgt spid="11"/>
                                        </p:tgtEl>
                                      </p:cBhvr>
                                      <p:to x="100000" y="100000"/>
                                    </p:animScale>
                                    <p:animScale>
                                      <p:cBhvr>
                                        <p:cTn id="67" dur="26">
                                          <p:stCondLst>
                                            <p:cond delay="1642"/>
                                          </p:stCondLst>
                                        </p:cTn>
                                        <p:tgtEl>
                                          <p:spTgt spid="11"/>
                                        </p:tgtEl>
                                      </p:cBhvr>
                                      <p:to x="100000" y="90000"/>
                                    </p:animScale>
                                    <p:animScale>
                                      <p:cBhvr>
                                        <p:cTn id="68" dur="166" decel="50000">
                                          <p:stCondLst>
                                            <p:cond delay="1668"/>
                                          </p:stCondLst>
                                        </p:cTn>
                                        <p:tgtEl>
                                          <p:spTgt spid="11"/>
                                        </p:tgtEl>
                                      </p:cBhvr>
                                      <p:to x="100000" y="100000"/>
                                    </p:animScale>
                                    <p:animScale>
                                      <p:cBhvr>
                                        <p:cTn id="69" dur="26">
                                          <p:stCondLst>
                                            <p:cond delay="1808"/>
                                          </p:stCondLst>
                                        </p:cTn>
                                        <p:tgtEl>
                                          <p:spTgt spid="11"/>
                                        </p:tgtEl>
                                      </p:cBhvr>
                                      <p:to x="100000" y="95000"/>
                                    </p:animScale>
                                    <p:animScale>
                                      <p:cBhvr>
                                        <p:cTn id="70" dur="166" decel="50000">
                                          <p:stCondLst>
                                            <p:cond delay="1834"/>
                                          </p:stCondLst>
                                        </p:cTn>
                                        <p:tgtEl>
                                          <p:spTgt spid="11"/>
                                        </p:tgtEl>
                                      </p:cBhvr>
                                      <p:to x="100000" y="100000"/>
                                    </p:animScale>
                                  </p:childTnLst>
                                </p:cTn>
                              </p:par>
                              <p:par>
                                <p:cTn id="71" presetID="53" presetClass="entr" presetSubtype="0" fill="hold" grpId="0" nodeType="withEffect">
                                  <p:stCondLst>
                                    <p:cond delay="0"/>
                                  </p:stCondLst>
                                  <p:childTnLst>
                                    <p:set>
                                      <p:cBhvr>
                                        <p:cTn id="72" dur="1" fill="hold">
                                          <p:stCondLst>
                                            <p:cond delay="0"/>
                                          </p:stCondLst>
                                        </p:cTn>
                                        <p:tgtEl>
                                          <p:spTgt spid="10"/>
                                        </p:tgtEl>
                                        <p:attrNameLst>
                                          <p:attrName>style.visibility</p:attrName>
                                        </p:attrNameLst>
                                      </p:cBhvr>
                                      <p:to>
                                        <p:strVal val="visible"/>
                                      </p:to>
                                    </p:set>
                                    <p:anim calcmode="lin" valueType="num">
                                      <p:cBhvr>
                                        <p:cTn id="73" dur="500" fill="hold"/>
                                        <p:tgtEl>
                                          <p:spTgt spid="10"/>
                                        </p:tgtEl>
                                        <p:attrNameLst>
                                          <p:attrName>ppt_w</p:attrName>
                                        </p:attrNameLst>
                                      </p:cBhvr>
                                      <p:tavLst>
                                        <p:tav tm="0">
                                          <p:val>
                                            <p:fltVal val="0"/>
                                          </p:val>
                                        </p:tav>
                                        <p:tav tm="100000">
                                          <p:val>
                                            <p:strVal val="#ppt_w"/>
                                          </p:val>
                                        </p:tav>
                                      </p:tavLst>
                                    </p:anim>
                                    <p:anim calcmode="lin" valueType="num">
                                      <p:cBhvr>
                                        <p:cTn id="74" dur="500" fill="hold"/>
                                        <p:tgtEl>
                                          <p:spTgt spid="10"/>
                                        </p:tgtEl>
                                        <p:attrNameLst>
                                          <p:attrName>ppt_h</p:attrName>
                                        </p:attrNameLst>
                                      </p:cBhvr>
                                      <p:tavLst>
                                        <p:tav tm="0">
                                          <p:val>
                                            <p:fltVal val="0"/>
                                          </p:val>
                                        </p:tav>
                                        <p:tav tm="100000">
                                          <p:val>
                                            <p:strVal val="#ppt_h"/>
                                          </p:val>
                                        </p:tav>
                                      </p:tavLst>
                                    </p:anim>
                                    <p:animEffect transition="in" filter="fade">
                                      <p:cBhvr>
                                        <p:cTn id="75" dur="500"/>
                                        <p:tgtEl>
                                          <p:spTgt spid="10"/>
                                        </p:tgtEl>
                                      </p:cBhvr>
                                    </p:animEffect>
                                  </p:childTnLst>
                                </p:cTn>
                              </p:par>
                            </p:childTnLst>
                          </p:cTn>
                        </p:par>
                      </p:childTnLst>
                    </p:cTn>
                  </p:par>
                  <p:par>
                    <p:cTn id="76" fill="hold">
                      <p:stCondLst>
                        <p:cond delay="indefinite"/>
                      </p:stCondLst>
                      <p:childTnLst>
                        <p:par>
                          <p:cTn id="77" fill="hold">
                            <p:stCondLst>
                              <p:cond delay="0"/>
                            </p:stCondLst>
                            <p:childTnLst>
                              <p:par>
                                <p:cTn id="78" presetID="12" presetClass="entr" presetSubtype="4" fill="hold" grpId="0" nodeType="clickEffect">
                                  <p:stCondLst>
                                    <p:cond delay="0"/>
                                  </p:stCondLst>
                                  <p:childTnLst>
                                    <p:set>
                                      <p:cBhvr>
                                        <p:cTn id="79" dur="1" fill="hold">
                                          <p:stCondLst>
                                            <p:cond delay="0"/>
                                          </p:stCondLst>
                                        </p:cTn>
                                        <p:tgtEl>
                                          <p:spTgt spid="14">
                                            <p:txEl>
                                              <p:pRg st="0" end="0"/>
                                            </p:txEl>
                                          </p:spTgt>
                                        </p:tgtEl>
                                        <p:attrNameLst>
                                          <p:attrName>style.visibility</p:attrName>
                                        </p:attrNameLst>
                                      </p:cBhvr>
                                      <p:to>
                                        <p:strVal val="visible"/>
                                      </p:to>
                                    </p:set>
                                    <p:animEffect transition="in" filter="slide(fromBottom)">
                                      <p:cBhvr>
                                        <p:cTn id="80" dur="500"/>
                                        <p:tgtEl>
                                          <p:spTgt spid="14">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4" fill="hold" grpId="0" nodeType="clickEffect">
                                  <p:stCondLst>
                                    <p:cond delay="0"/>
                                  </p:stCondLst>
                                  <p:childTnLst>
                                    <p:set>
                                      <p:cBhvr>
                                        <p:cTn id="84" dur="1" fill="hold">
                                          <p:stCondLst>
                                            <p:cond delay="0"/>
                                          </p:stCondLst>
                                        </p:cTn>
                                        <p:tgtEl>
                                          <p:spTgt spid="14">
                                            <p:txEl>
                                              <p:pRg st="1" end="1"/>
                                            </p:txEl>
                                          </p:spTgt>
                                        </p:tgtEl>
                                        <p:attrNameLst>
                                          <p:attrName>style.visibility</p:attrName>
                                        </p:attrNameLst>
                                      </p:cBhvr>
                                      <p:to>
                                        <p:strVal val="visible"/>
                                      </p:to>
                                    </p:set>
                                    <p:animEffect transition="in" filter="slide(fromBottom)">
                                      <p:cBhvr>
                                        <p:cTn id="85"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3" grpId="0" autoUpdateAnimBg="0"/>
      <p:bldP spid="83976" grpId="0" autoUpdateAnimBg="0"/>
      <p:bldP spid="83977" grpId="0" autoUpdateAnimBg="0"/>
      <p:bldP spid="10" grpId="0" autoUpdateAnimBg="0"/>
      <p:bldP spid="12" grpId="0" autoUpdateAnimBg="0"/>
      <p:bldP spid="14"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400" cy="5510051"/>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9" name="矩形 28"/>
          <p:cNvSpPr/>
          <p:nvPr/>
        </p:nvSpPr>
        <p:spPr>
          <a:xfrm>
            <a:off x="5757541" y="2263879"/>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7" name="TextBox 1"/>
          <p:cNvSpPr txBox="1"/>
          <p:nvPr/>
        </p:nvSpPr>
        <p:spPr>
          <a:xfrm>
            <a:off x="7013575" y="2368891"/>
            <a:ext cx="1231106" cy="369353"/>
          </a:xfrm>
          <a:prstGeom prst="rect">
            <a:avLst/>
          </a:prstGeom>
          <a:solidFill>
            <a:srgbClr val="92D050"/>
          </a:solidFill>
          <a:ln>
            <a:solidFill>
              <a:srgbClr val="92D050"/>
            </a:solidFill>
          </a:ln>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icrosoft YaHei UI" pitchFamily="18" charset="0"/>
                <a:ea typeface="微软雅黑"/>
                <a:cs typeface="Microsoft YaHei UI" pitchFamily="18" charset="0"/>
              </a:rPr>
              <a:t>历史人物</a:t>
            </a:r>
          </a:p>
        </p:txBody>
      </p:sp>
      <p:sp>
        <p:nvSpPr>
          <p:cNvPr id="18" name="TextBox 1"/>
          <p:cNvSpPr txBox="1"/>
          <p:nvPr/>
        </p:nvSpPr>
        <p:spPr>
          <a:xfrm>
            <a:off x="7013575" y="1779766"/>
            <a:ext cx="2769989" cy="369353"/>
          </a:xfrm>
          <a:prstGeom prst="rect">
            <a:avLst/>
          </a:prstGeom>
          <a:noFill/>
        </p:spPr>
        <p:txBody>
          <a:bodyPr wrap="none" lIns="0" tIns="0" rIns="0" bIns="60981" rtlCol="0">
            <a:spAutoFit/>
          </a:bodyPr>
          <a:lstStyle/>
          <a:p>
            <a:pPr lvl="0">
              <a:lnSpc>
                <a:spcPts val="2401"/>
              </a:lnSpc>
            </a:pPr>
            <a:r>
              <a:rPr lang="zh-CN" altLang="en-US" b="1" dirty="0">
                <a:latin typeface="Microsoft YaHei UI" pitchFamily="18" charset="0"/>
                <a:cs typeface="Microsoft YaHei UI" pitchFamily="18" charset="0"/>
              </a:rPr>
              <a:t>本章导读及学习要求</a:t>
            </a:r>
          </a:p>
        </p:txBody>
      </p:sp>
      <p:sp>
        <p:nvSpPr>
          <p:cNvPr id="47" name="TextBox 1"/>
          <p:cNvSpPr txBox="1"/>
          <p:nvPr/>
        </p:nvSpPr>
        <p:spPr>
          <a:xfrm>
            <a:off x="7013575" y="3010694"/>
            <a:ext cx="246221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命题与命题联结词</a:t>
            </a:r>
          </a:p>
        </p:txBody>
      </p:sp>
      <p:sp>
        <p:nvSpPr>
          <p:cNvPr id="48" name="TextBox 1"/>
          <p:cNvSpPr txBox="1"/>
          <p:nvPr/>
        </p:nvSpPr>
        <p:spPr>
          <a:xfrm>
            <a:off x="7013575" y="3582194"/>
            <a:ext cx="3385542"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命题公式、解释与真值表</a:t>
            </a:r>
          </a:p>
        </p:txBody>
      </p:sp>
      <p:sp>
        <p:nvSpPr>
          <p:cNvPr id="51" name="Freeform 3"/>
          <p:cNvSpPr/>
          <p:nvPr/>
        </p:nvSpPr>
        <p:spPr>
          <a:xfrm>
            <a:off x="6695261" y="1305604"/>
            <a:ext cx="45719" cy="5024095"/>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a:ea typeface="微软雅黑"/>
              <a:cs typeface="+mn-cs"/>
            </a:endParaRPr>
          </a:p>
        </p:txBody>
      </p:sp>
      <p:sp>
        <p:nvSpPr>
          <p:cNvPr id="52" name="Freeform 3"/>
          <p:cNvSpPr/>
          <p:nvPr/>
        </p:nvSpPr>
        <p:spPr>
          <a:xfrm>
            <a:off x="6632575" y="182082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Freeform 3"/>
          <p:cNvSpPr/>
          <p:nvPr/>
        </p:nvSpPr>
        <p:spPr>
          <a:xfrm>
            <a:off x="6632575" y="241969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Freeform 3"/>
          <p:cNvSpPr/>
          <p:nvPr/>
        </p:nvSpPr>
        <p:spPr>
          <a:xfrm>
            <a:off x="6632575" y="301069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Freeform 3"/>
          <p:cNvSpPr/>
          <p:nvPr/>
        </p:nvSpPr>
        <p:spPr>
          <a:xfrm>
            <a:off x="6632575" y="35923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6" name="TextBox 1"/>
          <p:cNvSpPr txBox="1"/>
          <p:nvPr/>
        </p:nvSpPr>
        <p:spPr>
          <a:xfrm>
            <a:off x="6048108" y="1728528"/>
            <a:ext cx="426399"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Arial"/>
                <a:ea typeface="微软雅黑"/>
                <a:cs typeface="Microsoft YaHei UI" pitchFamily="18" charset="0"/>
              </a:rPr>
              <a:t>   1</a:t>
            </a:r>
            <a:endParaRPr kumimoji="0" lang="zh-CN" altLang="en-US" sz="2400" b="1" i="0" u="none" strike="noStrike" kern="1200" cap="none" spc="0" normalizeH="0" baseline="0" noProof="0" dirty="0">
              <a:ln>
                <a:noFill/>
              </a:ln>
              <a:solidFill>
                <a:prstClr val="white"/>
              </a:solidFill>
              <a:effectLst/>
              <a:uLnTx/>
              <a:uFillTx/>
              <a:latin typeface="Arial"/>
              <a:ea typeface="微软雅黑"/>
              <a:cs typeface="Microsoft YaHei UI" pitchFamily="18" charset="0"/>
            </a:endParaRP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marL="0" marR="0" lvl="0" indent="0" algn="l" defTabSz="1219627" rtl="0" eaLnBrk="1" fontAlgn="auto" latinLnBrk="0" hangingPunct="1">
              <a:lnSpc>
                <a:spcPts val="6936"/>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4197DF"/>
                </a:solidFill>
                <a:effectLst/>
                <a:uLnTx/>
                <a:uFillTx/>
                <a:latin typeface="Microsoft YaHei UI" pitchFamily="18" charset="0"/>
                <a:ea typeface="微软雅黑"/>
                <a:cs typeface="Microsoft YaHei UI" pitchFamily="18" charset="0"/>
              </a:rPr>
              <a:t>内容导航</a:t>
            </a:r>
            <a:endParaRPr kumimoji="0" lang="en-US" altLang="zh-CN" sz="3600" b="1" i="0" u="none" strike="noStrike" kern="1200" cap="none" spc="0" normalizeH="0" baseline="0" noProof="0" dirty="0">
              <a:ln>
                <a:noFill/>
              </a:ln>
              <a:solidFill>
                <a:srgbClr val="4197DF"/>
              </a:solidFill>
              <a:effectLst/>
              <a:uLnTx/>
              <a:uFillTx/>
              <a:latin typeface="Microsoft YaHei UI" pitchFamily="18" charset="0"/>
              <a:ea typeface="微软雅黑"/>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marL="0" marR="0" lvl="0" indent="0" algn="dist" defTabSz="1219627" rtl="0" eaLnBrk="1" fontAlgn="auto" latinLnBrk="0" hangingPunct="1">
              <a:lnSpc>
                <a:spcPts val="1601"/>
              </a:lnSpc>
              <a:spcBef>
                <a:spcPts val="0"/>
              </a:spcBef>
              <a:spcAft>
                <a:spcPts val="0"/>
              </a:spcAft>
              <a:buClrTx/>
              <a:buSzTx/>
              <a:buFontTx/>
              <a:buNone/>
              <a:tabLst/>
              <a:defRPr/>
            </a:pPr>
            <a:r>
              <a:rPr kumimoji="0" lang="en-US" altLang="zh-CN" sz="1900" b="1" i="0" u="none" strike="noStrike" kern="1200" cap="none" spc="0" normalizeH="0" baseline="0" noProof="0" dirty="0">
                <a:ln>
                  <a:noFill/>
                </a:ln>
                <a:solidFill>
                  <a:srgbClr val="4197DF"/>
                </a:solidFill>
                <a:effectLst/>
                <a:uLnTx/>
                <a:uFillTx/>
                <a:latin typeface="Times New Roman" pitchFamily="18" charset="0"/>
                <a:ea typeface="微软雅黑"/>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TextBox 1"/>
          <p:cNvSpPr txBox="1"/>
          <p:nvPr/>
        </p:nvSpPr>
        <p:spPr>
          <a:xfrm>
            <a:off x="7013575" y="4191794"/>
            <a:ext cx="2794035"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公式的标准型</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a:t>
            </a: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范式</a:t>
            </a:r>
          </a:p>
        </p:txBody>
      </p:sp>
      <p:sp>
        <p:nvSpPr>
          <p:cNvPr id="39" name="TextBox 1"/>
          <p:cNvSpPr txBox="1"/>
          <p:nvPr/>
        </p:nvSpPr>
        <p:spPr>
          <a:xfrm>
            <a:off x="7000875" y="4775994"/>
            <a:ext cx="2769989"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prstClr val="black"/>
                </a:solidFill>
                <a:effectLst/>
                <a:uLnTx/>
                <a:uFillTx/>
                <a:latin typeface="Arial"/>
                <a:ea typeface="微软雅黑"/>
                <a:cs typeface="+mn-cs"/>
              </a:rPr>
              <a:t>命题逻辑的推理理论</a:t>
            </a:r>
            <a:endPar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endParaRPr>
          </a:p>
        </p:txBody>
      </p:sp>
      <p:sp>
        <p:nvSpPr>
          <p:cNvPr id="40" name="Freeform 3"/>
          <p:cNvSpPr/>
          <p:nvPr/>
        </p:nvSpPr>
        <p:spPr>
          <a:xfrm>
            <a:off x="6632575" y="423657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Freeform 3"/>
          <p:cNvSpPr/>
          <p:nvPr/>
        </p:nvSpPr>
        <p:spPr>
          <a:xfrm>
            <a:off x="6632575" y="481914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42" name="TextBox 1"/>
          <p:cNvSpPr txBox="1"/>
          <p:nvPr/>
        </p:nvSpPr>
        <p:spPr>
          <a:xfrm>
            <a:off x="6048108" y="2972594"/>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2.1</a:t>
            </a:r>
          </a:p>
        </p:txBody>
      </p:sp>
      <p:sp>
        <p:nvSpPr>
          <p:cNvPr id="43" name="TextBox 1"/>
          <p:cNvSpPr txBox="1"/>
          <p:nvPr/>
        </p:nvSpPr>
        <p:spPr>
          <a:xfrm>
            <a:off x="6048108" y="3531394"/>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2.2</a:t>
            </a:r>
          </a:p>
        </p:txBody>
      </p:sp>
      <p:sp>
        <p:nvSpPr>
          <p:cNvPr id="44" name="TextBox 1"/>
          <p:cNvSpPr txBox="1"/>
          <p:nvPr/>
        </p:nvSpPr>
        <p:spPr>
          <a:xfrm>
            <a:off x="6048108" y="4185778"/>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2.3</a:t>
            </a:r>
          </a:p>
        </p:txBody>
      </p:sp>
      <p:sp>
        <p:nvSpPr>
          <p:cNvPr id="45" name="TextBox 1"/>
          <p:cNvSpPr txBox="1"/>
          <p:nvPr/>
        </p:nvSpPr>
        <p:spPr>
          <a:xfrm>
            <a:off x="6048108" y="4789362"/>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2.4</a:t>
            </a:r>
          </a:p>
        </p:txBody>
      </p:sp>
      <p:sp>
        <p:nvSpPr>
          <p:cNvPr id="77" name="等腰三角形 76"/>
          <p:cNvSpPr/>
          <p:nvPr/>
        </p:nvSpPr>
        <p:spPr>
          <a:xfrm>
            <a:off x="6190430" y="1743114"/>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78" name="等腰三角形 77"/>
          <p:cNvSpPr/>
          <p:nvPr/>
        </p:nvSpPr>
        <p:spPr>
          <a:xfrm>
            <a:off x="6169707" y="2350828"/>
            <a:ext cx="304800" cy="2670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a:ea typeface="微软雅黑"/>
              <a:cs typeface="+mn-cs"/>
            </a:endParaRPr>
          </a:p>
        </p:txBody>
      </p:sp>
      <p:sp>
        <p:nvSpPr>
          <p:cNvPr id="80" name="TextBox 1"/>
          <p:cNvSpPr txBox="1"/>
          <p:nvPr/>
        </p:nvSpPr>
        <p:spPr>
          <a:xfrm>
            <a:off x="7018519" y="5351908"/>
            <a:ext cx="2154436"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prstClr val="black"/>
                </a:solidFill>
                <a:effectLst/>
                <a:uLnTx/>
                <a:uFillTx/>
                <a:latin typeface="Arial"/>
                <a:ea typeface="微软雅黑"/>
                <a:cs typeface="+mn-cs"/>
              </a:rPr>
              <a:t>命题逻辑的应用</a:t>
            </a:r>
            <a:endPar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endParaRPr>
          </a:p>
        </p:txBody>
      </p:sp>
      <p:sp>
        <p:nvSpPr>
          <p:cNvPr id="81" name="Freeform 3"/>
          <p:cNvSpPr/>
          <p:nvPr/>
        </p:nvSpPr>
        <p:spPr>
          <a:xfrm>
            <a:off x="6650219" y="53950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82" name="TextBox 1"/>
          <p:cNvSpPr txBox="1"/>
          <p:nvPr/>
        </p:nvSpPr>
        <p:spPr>
          <a:xfrm>
            <a:off x="6065752" y="5365276"/>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2.5</a:t>
            </a:r>
          </a:p>
        </p:txBody>
      </p:sp>
      <p:sp>
        <p:nvSpPr>
          <p:cNvPr id="49" name="TextBox 1">
            <a:extLst>
              <a:ext uri="{FF2B5EF4-FFF2-40B4-BE49-F238E27FC236}">
                <a16:creationId xmlns:a16="http://schemas.microsoft.com/office/drawing/2014/main" id="{C950D117-C22D-4FE8-B5F9-4055FCCB634E}"/>
              </a:ext>
            </a:extLst>
          </p:cNvPr>
          <p:cNvSpPr txBox="1"/>
          <p:nvPr/>
        </p:nvSpPr>
        <p:spPr>
          <a:xfrm>
            <a:off x="6993940" y="5910708"/>
            <a:ext cx="61555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作业</a:t>
            </a:r>
          </a:p>
        </p:txBody>
      </p:sp>
      <p:sp>
        <p:nvSpPr>
          <p:cNvPr id="50" name="Freeform 3">
            <a:extLst>
              <a:ext uri="{FF2B5EF4-FFF2-40B4-BE49-F238E27FC236}">
                <a16:creationId xmlns:a16="http://schemas.microsoft.com/office/drawing/2014/main" id="{A2F34426-D05C-4088-85BE-86DB99842785}"/>
              </a:ext>
            </a:extLst>
          </p:cNvPr>
          <p:cNvSpPr/>
          <p:nvPr/>
        </p:nvSpPr>
        <p:spPr>
          <a:xfrm>
            <a:off x="6625640" y="59538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5" name="TextBox 1">
            <a:extLst>
              <a:ext uri="{FF2B5EF4-FFF2-40B4-BE49-F238E27FC236}">
                <a16:creationId xmlns:a16="http://schemas.microsoft.com/office/drawing/2014/main" id="{2D6C56C1-5D24-479B-9596-0B761538F1BE}"/>
              </a:ext>
            </a:extLst>
          </p:cNvPr>
          <p:cNvSpPr txBox="1"/>
          <p:nvPr/>
        </p:nvSpPr>
        <p:spPr>
          <a:xfrm>
            <a:off x="6058106" y="5924076"/>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2.6</a:t>
            </a:r>
          </a:p>
        </p:txBody>
      </p:sp>
    </p:spTree>
    <p:extLst>
      <p:ext uri="{BB962C8B-B14F-4D97-AF65-F5344CB8AC3E}">
        <p14:creationId xmlns:p14="http://schemas.microsoft.com/office/powerpoint/2010/main" val="2133186632"/>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a:extLst>
              <a:ext uri="{FF2B5EF4-FFF2-40B4-BE49-F238E27FC236}">
                <a16:creationId xmlns:a16="http://schemas.microsoft.com/office/drawing/2014/main" id="{524DB11C-CCDF-4634-A5C9-193372B1EF9D}"/>
              </a:ext>
            </a:extLst>
          </p:cNvPr>
          <p:cNvSpPr>
            <a:spLocks noGrp="1" noChangeArrowheads="1"/>
          </p:cNvSpPr>
          <p:nvPr>
            <p:ph type="title" idx="4294967295"/>
          </p:nvPr>
        </p:nvSpPr>
        <p:spPr>
          <a:xfrm>
            <a:off x="790583" y="294666"/>
            <a:ext cx="8066367" cy="563693"/>
          </a:xfrm>
        </p:spPr>
        <p:txBody>
          <a:bodyPr/>
          <a:lstStyle/>
          <a:p>
            <a:r>
              <a:rPr lang="zh-CN" altLang="en-US" sz="2199" noProof="1">
                <a:solidFill>
                  <a:prstClr val="white"/>
                </a:solidFill>
              </a:rPr>
              <a:t>例</a:t>
            </a:r>
            <a:r>
              <a:rPr lang="en-US" altLang="zh-CN" sz="2199" noProof="1">
                <a:solidFill>
                  <a:prstClr val="white"/>
                </a:solidFill>
              </a:rPr>
              <a:t>2.21</a:t>
            </a:r>
            <a:endParaRPr lang="zh-CN" altLang="en-US" dirty="0"/>
          </a:p>
        </p:txBody>
      </p:sp>
      <p:sp>
        <p:nvSpPr>
          <p:cNvPr id="83977" name="Rectangle 8">
            <a:extLst>
              <a:ext uri="{FF2B5EF4-FFF2-40B4-BE49-F238E27FC236}">
                <a16:creationId xmlns:a16="http://schemas.microsoft.com/office/drawing/2014/main" id="{DB4A40A1-565D-4B6D-8C29-A162B836BDED}"/>
              </a:ext>
            </a:extLst>
          </p:cNvPr>
          <p:cNvSpPr>
            <a:spLocks noChangeArrowheads="1"/>
          </p:cNvSpPr>
          <p:nvPr/>
        </p:nvSpPr>
        <p:spPr bwMode="auto">
          <a:xfrm>
            <a:off x="307975" y="987471"/>
            <a:ext cx="10363199" cy="202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8" tIns="36008" rIns="36008" bIns="36008">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buNone/>
            </a:pPr>
            <a:r>
              <a:rPr lang="zh-CN" altLang="en-US" sz="2400" dirty="0">
                <a:solidFill>
                  <a:srgbClr val="C00000"/>
                </a:solidFill>
                <a:latin typeface="+mn-ea"/>
                <a:ea typeface="+mn-ea"/>
              </a:rPr>
              <a:t>例</a:t>
            </a:r>
            <a:r>
              <a:rPr lang="en-US" altLang="zh-CN" sz="2400" dirty="0">
                <a:solidFill>
                  <a:srgbClr val="C00000"/>
                </a:solidFill>
                <a:latin typeface="+mn-ea"/>
                <a:ea typeface="+mn-ea"/>
              </a:rPr>
              <a:t>2.21  </a:t>
            </a:r>
            <a:r>
              <a:rPr lang="zh-CN" altLang="en-US" sz="2400" dirty="0">
                <a:solidFill>
                  <a:schemeClr val="tx1"/>
                </a:solidFill>
                <a:latin typeface="+mn-ea"/>
                <a:ea typeface="+mn-ea"/>
              </a:rPr>
              <a:t>试指出下列命题公式的表示形式。</a:t>
            </a:r>
          </a:p>
          <a:p>
            <a:pPr>
              <a:buNone/>
            </a:pPr>
            <a:r>
              <a:rPr lang="zh-CN" altLang="en-US" sz="2400" dirty="0">
                <a:solidFill>
                  <a:schemeClr val="tx1"/>
                </a:solidFill>
                <a:latin typeface="+mn-ea"/>
                <a:ea typeface="+mn-ea"/>
              </a:rPr>
              <a:t>（</a:t>
            </a:r>
            <a:r>
              <a:rPr lang="en-US" altLang="zh-CN" sz="2400" dirty="0">
                <a:solidFill>
                  <a:schemeClr val="tx1"/>
                </a:solidFill>
                <a:latin typeface="+mn-ea"/>
                <a:ea typeface="+mn-ea"/>
              </a:rPr>
              <a:t>1</a:t>
            </a:r>
            <a:r>
              <a:rPr lang="zh-CN" altLang="en-US" sz="2400" dirty="0">
                <a:solidFill>
                  <a:schemeClr val="tx1"/>
                </a:solidFill>
                <a:latin typeface="+mn-ea"/>
                <a:ea typeface="+mn-ea"/>
              </a:rPr>
              <a:t>）</a:t>
            </a:r>
            <a:r>
              <a:rPr lang="en-US" altLang="zh-CN" sz="2400" dirty="0">
                <a:solidFill>
                  <a:schemeClr val="tx1"/>
                </a:solidFill>
                <a:latin typeface="+mn-ea"/>
                <a:ea typeface="+mn-ea"/>
              </a:rPr>
              <a:t>Q</a:t>
            </a:r>
            <a:r>
              <a:rPr lang="zh-CN" altLang="en-US" sz="2400" dirty="0">
                <a:solidFill>
                  <a:schemeClr val="tx1"/>
                </a:solidFill>
                <a:latin typeface="+mn-ea"/>
                <a:ea typeface="+mn-ea"/>
              </a:rPr>
              <a:t>和</a:t>
            </a:r>
            <a:r>
              <a:rPr lang="en-US" altLang="zh-CN" sz="2400" dirty="0">
                <a:solidFill>
                  <a:schemeClr val="tx1"/>
                </a:solidFill>
                <a:latin typeface="+mn-ea"/>
                <a:ea typeface="+mn-ea"/>
              </a:rPr>
              <a:t>¬Q</a:t>
            </a:r>
            <a:r>
              <a:rPr lang="zh-CN" altLang="en-US" sz="2400" dirty="0">
                <a:solidFill>
                  <a:schemeClr val="tx1"/>
                </a:solidFill>
                <a:latin typeface="+mn-ea"/>
                <a:ea typeface="+mn-ea"/>
              </a:rPr>
              <a:t>。</a:t>
            </a:r>
          </a:p>
          <a:p>
            <a:pPr>
              <a:buNone/>
            </a:pPr>
            <a:r>
              <a:rPr lang="zh-CN" altLang="en-US" sz="2400" dirty="0">
                <a:solidFill>
                  <a:schemeClr val="tx1"/>
                </a:solidFill>
                <a:latin typeface="+mn-ea"/>
                <a:ea typeface="+mn-ea"/>
              </a:rPr>
              <a:t>（</a:t>
            </a:r>
            <a:r>
              <a:rPr lang="en-US" altLang="zh-CN" sz="2400" dirty="0">
                <a:solidFill>
                  <a:schemeClr val="tx1"/>
                </a:solidFill>
                <a:latin typeface="+mn-ea"/>
                <a:ea typeface="+mn-ea"/>
              </a:rPr>
              <a:t>2</a:t>
            </a:r>
            <a:r>
              <a:rPr lang="zh-CN" altLang="en-US" sz="2400" dirty="0">
                <a:solidFill>
                  <a:schemeClr val="tx1"/>
                </a:solidFill>
                <a:latin typeface="+mn-ea"/>
                <a:ea typeface="+mn-ea"/>
              </a:rPr>
              <a:t>）</a:t>
            </a:r>
            <a:r>
              <a:rPr lang="en-US" altLang="zh-CN" sz="2400" dirty="0">
                <a:solidFill>
                  <a:schemeClr val="tx1"/>
                </a:solidFill>
                <a:latin typeface="+mn-ea"/>
                <a:ea typeface="+mn-ea"/>
              </a:rPr>
              <a:t>P∨Q∨¬R</a:t>
            </a:r>
            <a:r>
              <a:rPr lang="zh-CN" altLang="en-US" sz="2400" dirty="0">
                <a:solidFill>
                  <a:schemeClr val="tx1"/>
                </a:solidFill>
                <a:latin typeface="+mn-ea"/>
                <a:ea typeface="+mn-ea"/>
              </a:rPr>
              <a:t>和</a:t>
            </a:r>
            <a:r>
              <a:rPr lang="en-US" altLang="zh-CN" sz="2400" dirty="0">
                <a:solidFill>
                  <a:schemeClr val="tx1"/>
                </a:solidFill>
                <a:latin typeface="+mn-ea"/>
                <a:ea typeface="+mn-ea"/>
              </a:rPr>
              <a:t>(P∨Q∨¬R)</a:t>
            </a:r>
            <a:r>
              <a:rPr lang="zh-CN" altLang="en-US" sz="2400" dirty="0">
                <a:solidFill>
                  <a:schemeClr val="tx1"/>
                </a:solidFill>
                <a:latin typeface="+mn-ea"/>
                <a:ea typeface="+mn-ea"/>
              </a:rPr>
              <a:t>。</a:t>
            </a:r>
          </a:p>
          <a:p>
            <a:pPr>
              <a:buNone/>
            </a:pPr>
            <a:r>
              <a:rPr lang="zh-CN" altLang="en-US" sz="2400" dirty="0">
                <a:solidFill>
                  <a:schemeClr val="tx1"/>
                </a:solidFill>
                <a:latin typeface="+mn-ea"/>
                <a:ea typeface="+mn-ea"/>
              </a:rPr>
              <a:t>（</a:t>
            </a:r>
            <a:r>
              <a:rPr lang="en-US" altLang="zh-CN" sz="2400" dirty="0">
                <a:solidFill>
                  <a:schemeClr val="tx1"/>
                </a:solidFill>
                <a:latin typeface="+mn-ea"/>
                <a:ea typeface="+mn-ea"/>
              </a:rPr>
              <a:t>3</a:t>
            </a:r>
            <a:r>
              <a:rPr lang="zh-CN" altLang="en-US" sz="2400" dirty="0">
                <a:solidFill>
                  <a:schemeClr val="tx1"/>
                </a:solidFill>
                <a:latin typeface="+mn-ea"/>
                <a:ea typeface="+mn-ea"/>
              </a:rPr>
              <a:t>）</a:t>
            </a:r>
            <a:r>
              <a:rPr lang="en-US" altLang="zh-CN" sz="2400" dirty="0">
                <a:solidFill>
                  <a:schemeClr val="tx1"/>
                </a:solidFill>
                <a:latin typeface="+mn-ea"/>
                <a:ea typeface="+mn-ea"/>
              </a:rPr>
              <a:t>¬P∧Q∧R</a:t>
            </a:r>
            <a:r>
              <a:rPr lang="zh-CN" altLang="en-US" sz="2400" dirty="0">
                <a:solidFill>
                  <a:schemeClr val="tx1"/>
                </a:solidFill>
                <a:latin typeface="+mn-ea"/>
                <a:ea typeface="+mn-ea"/>
              </a:rPr>
              <a:t>和</a:t>
            </a:r>
            <a:r>
              <a:rPr lang="en-US" altLang="zh-CN" sz="2400" dirty="0">
                <a:solidFill>
                  <a:schemeClr val="tx1"/>
                </a:solidFill>
                <a:latin typeface="+mn-ea"/>
                <a:ea typeface="+mn-ea"/>
              </a:rPr>
              <a:t>(¬P∧Q∧R)</a:t>
            </a:r>
            <a:r>
              <a:rPr lang="zh-CN" altLang="en-US" sz="2400" dirty="0">
                <a:solidFill>
                  <a:schemeClr val="tx1"/>
                </a:solidFill>
                <a:latin typeface="+mn-ea"/>
                <a:ea typeface="+mn-ea"/>
              </a:rPr>
              <a:t>。</a:t>
            </a:r>
          </a:p>
        </p:txBody>
      </p:sp>
      <p:sp>
        <p:nvSpPr>
          <p:cNvPr id="14" name="Rectangle 3">
            <a:extLst>
              <a:ext uri="{FF2B5EF4-FFF2-40B4-BE49-F238E27FC236}">
                <a16:creationId xmlns:a16="http://schemas.microsoft.com/office/drawing/2014/main" id="{60553926-25FA-49D8-8471-804B2350E33A}"/>
              </a:ext>
            </a:extLst>
          </p:cNvPr>
          <p:cNvSpPr txBox="1">
            <a:spLocks noChangeArrowheads="1"/>
          </p:cNvSpPr>
          <p:nvPr/>
        </p:nvSpPr>
        <p:spPr>
          <a:xfrm>
            <a:off x="307976" y="2974143"/>
            <a:ext cx="6096000" cy="698388"/>
          </a:xfrm>
          <a:prstGeom prst="rect">
            <a:avLst/>
          </a:prstGeom>
        </p:spPr>
        <p:txBody>
          <a:bodyPr vert="horz" lIns="121917" tIns="60958" rIns="121917" bIns="60958" rtlCol="0">
            <a:no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Clr>
                <a:srgbClr val="800080"/>
              </a:buClr>
              <a:buNone/>
            </a:pPr>
            <a:r>
              <a:rPr lang="zh-CN" altLang="en-US" sz="2300" spc="-100" dirty="0">
                <a:solidFill>
                  <a:srgbClr val="C00000"/>
                </a:solidFill>
              </a:rPr>
              <a:t>解 </a:t>
            </a:r>
            <a:r>
              <a:rPr lang="zh-CN" altLang="en-US" sz="2300" spc="-100" dirty="0"/>
              <a:t> 各命题公式的表示形式如下表所示。</a:t>
            </a: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00B1FF12-E4C1-41D0-9565-4A19892262FB}"/>
                  </a:ext>
                </a:extLst>
              </p:cNvPr>
              <p:cNvGraphicFramePr>
                <a:graphicFrameLocks noGrp="1"/>
              </p:cNvGraphicFramePr>
              <p:nvPr>
                <p:extLst>
                  <p:ext uri="{D42A27DB-BD31-4B8C-83A1-F6EECF244321}">
                    <p14:modId xmlns:p14="http://schemas.microsoft.com/office/powerpoint/2010/main" val="293707658"/>
                  </p:ext>
                </p:extLst>
              </p:nvPr>
            </p:nvGraphicFramePr>
            <p:xfrm>
              <a:off x="536575" y="3731190"/>
              <a:ext cx="7872547" cy="2987684"/>
            </p:xfrm>
            <a:graphic>
              <a:graphicData uri="http://schemas.openxmlformats.org/drawingml/2006/table">
                <a:tbl>
                  <a:tblPr>
                    <a:tableStyleId>{5C22544A-7EE6-4342-B048-85BDC9FD1C3A}</a:tableStyleId>
                  </a:tblPr>
                  <a:tblGrid>
                    <a:gridCol w="1589135">
                      <a:extLst>
                        <a:ext uri="{9D8B030D-6E8A-4147-A177-3AD203B41FA5}">
                          <a16:colId xmlns:a16="http://schemas.microsoft.com/office/drawing/2014/main" val="1143182706"/>
                        </a:ext>
                      </a:extLst>
                    </a:gridCol>
                    <a:gridCol w="886576">
                      <a:extLst>
                        <a:ext uri="{9D8B030D-6E8A-4147-A177-3AD203B41FA5}">
                          <a16:colId xmlns:a16="http://schemas.microsoft.com/office/drawing/2014/main" val="2124511308"/>
                        </a:ext>
                      </a:extLst>
                    </a:gridCol>
                    <a:gridCol w="1282036">
                      <a:extLst>
                        <a:ext uri="{9D8B030D-6E8A-4147-A177-3AD203B41FA5}">
                          <a16:colId xmlns:a16="http://schemas.microsoft.com/office/drawing/2014/main" val="4076667547"/>
                        </a:ext>
                      </a:extLst>
                    </a:gridCol>
                    <a:gridCol w="1371600">
                      <a:extLst>
                        <a:ext uri="{9D8B030D-6E8A-4147-A177-3AD203B41FA5}">
                          <a16:colId xmlns:a16="http://schemas.microsoft.com/office/drawing/2014/main" val="3311359225"/>
                        </a:ext>
                      </a:extLst>
                    </a:gridCol>
                    <a:gridCol w="1371600">
                      <a:extLst>
                        <a:ext uri="{9D8B030D-6E8A-4147-A177-3AD203B41FA5}">
                          <a16:colId xmlns:a16="http://schemas.microsoft.com/office/drawing/2014/main" val="701654476"/>
                        </a:ext>
                      </a:extLst>
                    </a:gridCol>
                    <a:gridCol w="1371600">
                      <a:extLst>
                        <a:ext uri="{9D8B030D-6E8A-4147-A177-3AD203B41FA5}">
                          <a16:colId xmlns:a16="http://schemas.microsoft.com/office/drawing/2014/main" val="4254207574"/>
                        </a:ext>
                      </a:extLst>
                    </a:gridCol>
                  </a:tblGrid>
                  <a:tr h="426812">
                    <a:tc>
                      <a:txBody>
                        <a:bodyPr/>
                        <a:lstStyle/>
                        <a:p>
                          <a:pPr algn="ctr">
                            <a:spcAft>
                              <a:spcPts val="0"/>
                            </a:spcAft>
                          </a:pPr>
                          <a:r>
                            <a:rPr lang="en-US" sz="2200" b="1" kern="100" dirty="0">
                              <a:solidFill>
                                <a:schemeClr val="bg1"/>
                              </a:solidFill>
                              <a:effectLst/>
                              <a:latin typeface="+mn-ea"/>
                              <a:ea typeface="+mn-ea"/>
                            </a:rPr>
                            <a:t> </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157AB"/>
                        </a:solidFill>
                      </a:tcPr>
                    </a:tc>
                    <a:tc>
                      <a:txBody>
                        <a:bodyPr/>
                        <a:lstStyle/>
                        <a:p>
                          <a:pPr algn="ctr">
                            <a:lnSpc>
                              <a:spcPct val="100000"/>
                            </a:lnSpc>
                            <a:spcBef>
                              <a:spcPts val="600"/>
                            </a:spcBef>
                            <a:spcAft>
                              <a:spcPts val="0"/>
                            </a:spcAft>
                          </a:pPr>
                          <a:r>
                            <a:rPr lang="zh-CN" sz="2200" b="1" kern="100" dirty="0">
                              <a:solidFill>
                                <a:schemeClr val="bg1"/>
                              </a:solidFill>
                              <a:effectLst/>
                              <a:latin typeface="+mn-ea"/>
                              <a:ea typeface="+mn-ea"/>
                            </a:rPr>
                            <a:t>文字</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lnSpc>
                              <a:spcPct val="100000"/>
                            </a:lnSpc>
                            <a:spcBef>
                              <a:spcPts val="600"/>
                            </a:spcBef>
                            <a:spcAft>
                              <a:spcPts val="0"/>
                            </a:spcAft>
                          </a:pPr>
                          <a:r>
                            <a:rPr lang="zh-CN" sz="2200" b="1" kern="100" dirty="0">
                              <a:solidFill>
                                <a:schemeClr val="bg1"/>
                              </a:solidFill>
                              <a:effectLst/>
                              <a:latin typeface="+mn-ea"/>
                              <a:ea typeface="+mn-ea"/>
                            </a:rPr>
                            <a:t>合取式</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lnSpc>
                              <a:spcPct val="100000"/>
                            </a:lnSpc>
                            <a:spcBef>
                              <a:spcPts val="600"/>
                            </a:spcBef>
                            <a:spcAft>
                              <a:spcPts val="0"/>
                            </a:spcAft>
                          </a:pPr>
                          <a:r>
                            <a:rPr lang="zh-CN" sz="2200" b="1" kern="100" dirty="0">
                              <a:solidFill>
                                <a:schemeClr val="bg1"/>
                              </a:solidFill>
                              <a:effectLst/>
                              <a:latin typeface="+mn-ea"/>
                              <a:ea typeface="+mn-ea"/>
                            </a:rPr>
                            <a:t>析取式</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lnSpc>
                              <a:spcPct val="100000"/>
                            </a:lnSpc>
                            <a:spcBef>
                              <a:spcPts val="600"/>
                            </a:spcBef>
                            <a:spcAft>
                              <a:spcPts val="0"/>
                            </a:spcAft>
                          </a:pPr>
                          <a:r>
                            <a:rPr lang="zh-CN" sz="2200" b="1" kern="100" dirty="0">
                              <a:solidFill>
                                <a:schemeClr val="bg1"/>
                              </a:solidFill>
                              <a:effectLst/>
                              <a:latin typeface="+mn-ea"/>
                              <a:ea typeface="+mn-ea"/>
                            </a:rPr>
                            <a:t>合取范式</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lnSpc>
                              <a:spcPct val="100000"/>
                            </a:lnSpc>
                            <a:spcBef>
                              <a:spcPts val="600"/>
                            </a:spcBef>
                            <a:spcAft>
                              <a:spcPts val="0"/>
                            </a:spcAft>
                          </a:pPr>
                          <a:r>
                            <a:rPr lang="zh-CN" sz="2200" b="1" kern="100" dirty="0">
                              <a:solidFill>
                                <a:schemeClr val="bg1"/>
                              </a:solidFill>
                              <a:effectLst/>
                              <a:latin typeface="+mn-ea"/>
                              <a:ea typeface="+mn-ea"/>
                            </a:rPr>
                            <a:t>析取范式</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4282500488"/>
                      </a:ext>
                    </a:extLst>
                  </a:tr>
                  <a:tr h="426812">
                    <a:tc>
                      <a:txBody>
                        <a:bodyPr/>
                        <a:lstStyle/>
                        <a:p>
                          <a:pPr algn="ctr">
                            <a:spcAft>
                              <a:spcPts val="0"/>
                            </a:spcAft>
                          </a:pPr>
                          <a:r>
                            <a:rPr lang="en-US" sz="2200" b="1" kern="100" dirty="0">
                              <a:solidFill>
                                <a:schemeClr val="bg1"/>
                              </a:solidFill>
                              <a:effectLst/>
                              <a:latin typeface="+mn-ea"/>
                              <a:ea typeface="+mn-ea"/>
                            </a:rPr>
                            <a:t>Q</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157AB"/>
                        </a:solid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966867"/>
                      </a:ext>
                    </a:extLst>
                  </a:tr>
                  <a:tr h="426812">
                    <a:tc>
                      <a:txBody>
                        <a:bodyPr/>
                        <a:lstStyle/>
                        <a:p>
                          <a:pPr algn="ctr">
                            <a:spcAft>
                              <a:spcPts val="0"/>
                            </a:spcAft>
                          </a:pPr>
                          <a14:m>
                            <m:oMath xmlns:m="http://schemas.openxmlformats.org/officeDocument/2006/math">
                              <m:r>
                                <a:rPr lang="en-US" sz="2200" b="1" kern="100" smtClean="0">
                                  <a:solidFill>
                                    <a:schemeClr val="bg1"/>
                                  </a:solidFill>
                                  <a:effectLst/>
                                  <a:latin typeface="Cambria Math" panose="02040503050406030204" pitchFamily="18" charset="0"/>
                                  <a:ea typeface="+mn-ea"/>
                                </a:rPr>
                                <m:t>¬</m:t>
                              </m:r>
                            </m:oMath>
                          </a14:m>
                          <a:r>
                            <a:rPr lang="en-US" sz="2200" b="1" kern="100" dirty="0">
                              <a:solidFill>
                                <a:schemeClr val="bg1"/>
                              </a:solidFill>
                              <a:effectLst/>
                              <a:latin typeface="+mn-ea"/>
                              <a:ea typeface="+mn-ea"/>
                            </a:rPr>
                            <a:t>Q</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157AB"/>
                        </a:solid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1869482"/>
                      </a:ext>
                    </a:extLst>
                  </a:tr>
                  <a:tr h="426812">
                    <a:tc>
                      <a:txBody>
                        <a:bodyPr/>
                        <a:lstStyle/>
                        <a:p>
                          <a:pPr algn="ctr">
                            <a:spcAft>
                              <a:spcPts val="0"/>
                            </a:spcAft>
                          </a:pPr>
                          <a:r>
                            <a:rPr lang="en-US" sz="2200" b="1" kern="100" dirty="0">
                              <a:solidFill>
                                <a:schemeClr val="bg1"/>
                              </a:solidFill>
                              <a:effectLst/>
                              <a:latin typeface="+mn-ea"/>
                              <a:ea typeface="+mn-ea"/>
                            </a:rPr>
                            <a:t>P</a:t>
                          </a:r>
                          <a:r>
                            <a:rPr lang="zh-CN" sz="2200" b="1" kern="100" dirty="0">
                              <a:solidFill>
                                <a:schemeClr val="bg1"/>
                              </a:solidFill>
                              <a:effectLst/>
                              <a:latin typeface="+mn-ea"/>
                              <a:ea typeface="+mn-ea"/>
                            </a:rPr>
                            <a:t>∨</a:t>
                          </a:r>
                          <a:r>
                            <a:rPr lang="en-US" sz="2200" b="1" kern="100" dirty="0">
                              <a:solidFill>
                                <a:schemeClr val="bg1"/>
                              </a:solidFill>
                              <a:effectLst/>
                              <a:latin typeface="+mn-ea"/>
                              <a:ea typeface="+mn-ea"/>
                            </a:rPr>
                            <a:t>Q</a:t>
                          </a:r>
                          <a:r>
                            <a:rPr lang="zh-CN" sz="2200" b="1" kern="100" dirty="0">
                              <a:solidFill>
                                <a:schemeClr val="bg1"/>
                              </a:solidFill>
                              <a:effectLst/>
                              <a:latin typeface="+mn-ea"/>
                              <a:ea typeface="+mn-ea"/>
                            </a:rPr>
                            <a:t>∨</a:t>
                          </a:r>
                          <a14:m>
                            <m:oMath xmlns:m="http://schemas.openxmlformats.org/officeDocument/2006/math">
                              <m:r>
                                <a:rPr lang="en-US" sz="2200" b="1" kern="100" smtClean="0">
                                  <a:solidFill>
                                    <a:schemeClr val="bg1"/>
                                  </a:solidFill>
                                  <a:effectLst/>
                                  <a:latin typeface="Cambria Math" panose="02040503050406030204" pitchFamily="18" charset="0"/>
                                  <a:ea typeface="+mn-ea"/>
                                </a:rPr>
                                <m:t>¬</m:t>
                              </m:r>
                            </m:oMath>
                          </a14:m>
                          <a:r>
                            <a:rPr lang="en-US" sz="2200" b="1" kern="100" dirty="0">
                              <a:solidFill>
                                <a:schemeClr val="bg1"/>
                              </a:solidFill>
                              <a:effectLst/>
                              <a:latin typeface="+mn-ea"/>
                              <a:ea typeface="+mn-ea"/>
                            </a:rPr>
                            <a:t>R</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157AB"/>
                        </a:solid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2302117"/>
                      </a:ext>
                    </a:extLst>
                  </a:tr>
                  <a:tr h="426812">
                    <a:tc>
                      <a:txBody>
                        <a:bodyPr/>
                        <a:lstStyle/>
                        <a:p>
                          <a:pPr algn="ctr">
                            <a:spcAft>
                              <a:spcPts val="0"/>
                            </a:spcAft>
                          </a:pPr>
                          <a:r>
                            <a:rPr lang="en-US" sz="2200" b="1" kern="100" dirty="0">
                              <a:solidFill>
                                <a:schemeClr val="bg1"/>
                              </a:solidFill>
                              <a:effectLst/>
                              <a:latin typeface="+mn-ea"/>
                              <a:ea typeface="+mn-ea"/>
                            </a:rPr>
                            <a:t>(P</a:t>
                          </a:r>
                          <a:r>
                            <a:rPr lang="zh-CN" sz="2200" b="1" kern="100" dirty="0">
                              <a:solidFill>
                                <a:schemeClr val="bg1"/>
                              </a:solidFill>
                              <a:effectLst/>
                              <a:latin typeface="+mn-ea"/>
                              <a:ea typeface="+mn-ea"/>
                            </a:rPr>
                            <a:t>∨</a:t>
                          </a:r>
                          <a:r>
                            <a:rPr lang="en-US" sz="2200" b="1" kern="100" dirty="0">
                              <a:solidFill>
                                <a:schemeClr val="bg1"/>
                              </a:solidFill>
                              <a:effectLst/>
                              <a:latin typeface="+mn-ea"/>
                              <a:ea typeface="+mn-ea"/>
                            </a:rPr>
                            <a:t>Q</a:t>
                          </a:r>
                          <a:r>
                            <a:rPr lang="zh-CN" sz="2200" b="1" kern="100" dirty="0">
                              <a:solidFill>
                                <a:schemeClr val="bg1"/>
                              </a:solidFill>
                              <a:effectLst/>
                              <a:latin typeface="+mn-ea"/>
                              <a:ea typeface="+mn-ea"/>
                            </a:rPr>
                            <a:t>∨</a:t>
                          </a:r>
                          <a14:m>
                            <m:oMath xmlns:m="http://schemas.openxmlformats.org/officeDocument/2006/math">
                              <m:r>
                                <a:rPr lang="en-US" sz="2200" b="1" kern="100" smtClean="0">
                                  <a:solidFill>
                                    <a:schemeClr val="bg1"/>
                                  </a:solidFill>
                                  <a:effectLst/>
                                  <a:latin typeface="Cambria Math" panose="02040503050406030204" pitchFamily="18" charset="0"/>
                                  <a:ea typeface="+mn-ea"/>
                                </a:rPr>
                                <m:t>¬</m:t>
                              </m:r>
                            </m:oMath>
                          </a14:m>
                          <a:r>
                            <a:rPr lang="en-US" sz="2200" b="1" kern="100" dirty="0">
                              <a:solidFill>
                                <a:schemeClr val="bg1"/>
                              </a:solidFill>
                              <a:effectLst/>
                              <a:latin typeface="+mn-ea"/>
                              <a:ea typeface="+mn-ea"/>
                            </a:rPr>
                            <a:t>R)</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157AB"/>
                        </a:solid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6026696"/>
                      </a:ext>
                    </a:extLst>
                  </a:tr>
                  <a:tr h="426812">
                    <a:tc>
                      <a:txBody>
                        <a:bodyPr/>
                        <a:lstStyle/>
                        <a:p>
                          <a:pPr algn="ctr">
                            <a:spcAft>
                              <a:spcPts val="0"/>
                            </a:spcAft>
                          </a:pPr>
                          <a14:m>
                            <m:oMath xmlns:m="http://schemas.openxmlformats.org/officeDocument/2006/math">
                              <m:r>
                                <a:rPr lang="en-US" sz="2200" b="1" kern="100" smtClean="0">
                                  <a:solidFill>
                                    <a:schemeClr val="bg1"/>
                                  </a:solidFill>
                                  <a:effectLst/>
                                  <a:latin typeface="Cambria Math" panose="02040503050406030204" pitchFamily="18" charset="0"/>
                                  <a:ea typeface="+mn-ea"/>
                                </a:rPr>
                                <m:t>¬</m:t>
                              </m:r>
                            </m:oMath>
                          </a14:m>
                          <a:r>
                            <a:rPr lang="en-US" sz="2200" b="1" kern="100" dirty="0">
                              <a:solidFill>
                                <a:schemeClr val="bg1"/>
                              </a:solidFill>
                              <a:effectLst/>
                              <a:latin typeface="+mn-ea"/>
                              <a:ea typeface="+mn-ea"/>
                            </a:rPr>
                            <a:t>P</a:t>
                          </a:r>
                          <a:r>
                            <a:rPr lang="zh-CN" sz="2200" b="1" kern="100" dirty="0">
                              <a:solidFill>
                                <a:schemeClr val="bg1"/>
                              </a:solidFill>
                              <a:effectLst/>
                              <a:latin typeface="+mn-ea"/>
                              <a:ea typeface="+mn-ea"/>
                            </a:rPr>
                            <a:t>∧</a:t>
                          </a:r>
                          <a:r>
                            <a:rPr lang="en-US" sz="2200" b="1" kern="100" dirty="0">
                              <a:solidFill>
                                <a:schemeClr val="bg1"/>
                              </a:solidFill>
                              <a:effectLst/>
                              <a:latin typeface="+mn-ea"/>
                              <a:ea typeface="+mn-ea"/>
                            </a:rPr>
                            <a:t>Q</a:t>
                          </a:r>
                          <a:r>
                            <a:rPr lang="zh-CN" sz="2200" b="1" kern="100" dirty="0">
                              <a:solidFill>
                                <a:schemeClr val="bg1"/>
                              </a:solidFill>
                              <a:effectLst/>
                              <a:latin typeface="+mn-ea"/>
                              <a:ea typeface="+mn-ea"/>
                            </a:rPr>
                            <a:t>∧</a:t>
                          </a:r>
                          <a:r>
                            <a:rPr lang="en-US" sz="2200" b="1" kern="100" dirty="0">
                              <a:solidFill>
                                <a:schemeClr val="bg1"/>
                              </a:solidFill>
                              <a:effectLst/>
                              <a:latin typeface="+mn-ea"/>
                              <a:ea typeface="+mn-ea"/>
                            </a:rPr>
                            <a:t>R</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157AB"/>
                        </a:solid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8347288"/>
                      </a:ext>
                    </a:extLst>
                  </a:tr>
                  <a:tr h="426812">
                    <a:tc>
                      <a:txBody>
                        <a:bodyPr/>
                        <a:lstStyle/>
                        <a:p>
                          <a:pPr algn="ctr">
                            <a:spcAft>
                              <a:spcPts val="0"/>
                            </a:spcAft>
                          </a:pPr>
                          <a:r>
                            <a:rPr lang="en-US" sz="2200" b="1" kern="100" dirty="0">
                              <a:solidFill>
                                <a:schemeClr val="bg1"/>
                              </a:solidFill>
                              <a:effectLst/>
                              <a:latin typeface="+mn-ea"/>
                              <a:ea typeface="+mn-ea"/>
                            </a:rPr>
                            <a:t>(</a:t>
                          </a:r>
                          <a14:m>
                            <m:oMath xmlns:m="http://schemas.openxmlformats.org/officeDocument/2006/math">
                              <m:r>
                                <a:rPr lang="en-US" sz="2200" b="1" kern="100" smtClean="0">
                                  <a:solidFill>
                                    <a:schemeClr val="bg1"/>
                                  </a:solidFill>
                                  <a:effectLst/>
                                  <a:latin typeface="Cambria Math" panose="02040503050406030204" pitchFamily="18" charset="0"/>
                                  <a:ea typeface="+mn-ea"/>
                                </a:rPr>
                                <m:t>¬</m:t>
                              </m:r>
                            </m:oMath>
                          </a14:m>
                          <a:r>
                            <a:rPr lang="en-US" sz="2200" b="1" kern="100" dirty="0">
                              <a:solidFill>
                                <a:schemeClr val="bg1"/>
                              </a:solidFill>
                              <a:effectLst/>
                              <a:latin typeface="+mn-ea"/>
                              <a:ea typeface="+mn-ea"/>
                            </a:rPr>
                            <a:t>P</a:t>
                          </a:r>
                          <a:r>
                            <a:rPr lang="zh-CN" sz="2200" b="1" kern="100" dirty="0">
                              <a:solidFill>
                                <a:schemeClr val="bg1"/>
                              </a:solidFill>
                              <a:effectLst/>
                              <a:latin typeface="+mn-ea"/>
                              <a:ea typeface="+mn-ea"/>
                            </a:rPr>
                            <a:t>∧</a:t>
                          </a:r>
                          <a:r>
                            <a:rPr lang="en-US" sz="2200" b="1" kern="100" dirty="0">
                              <a:solidFill>
                                <a:schemeClr val="bg1"/>
                              </a:solidFill>
                              <a:effectLst/>
                              <a:latin typeface="+mn-ea"/>
                              <a:ea typeface="+mn-ea"/>
                            </a:rPr>
                            <a:t>Q</a:t>
                          </a:r>
                          <a:r>
                            <a:rPr lang="zh-CN" sz="2200" b="1" kern="100" dirty="0">
                              <a:solidFill>
                                <a:schemeClr val="bg1"/>
                              </a:solidFill>
                              <a:effectLst/>
                              <a:latin typeface="+mn-ea"/>
                              <a:ea typeface="+mn-ea"/>
                            </a:rPr>
                            <a:t>∧</a:t>
                          </a:r>
                          <a:r>
                            <a:rPr lang="en-US" sz="2200" b="1" kern="100" dirty="0">
                              <a:solidFill>
                                <a:schemeClr val="bg1"/>
                              </a:solidFill>
                              <a:effectLst/>
                              <a:latin typeface="+mn-ea"/>
                              <a:ea typeface="+mn-ea"/>
                            </a:rPr>
                            <a:t>R)</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157AB"/>
                        </a:solid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4415588"/>
                      </a:ext>
                    </a:extLst>
                  </a:tr>
                </a:tbl>
              </a:graphicData>
            </a:graphic>
          </p:graphicFrame>
        </mc:Choice>
        <mc:Fallback xmlns="">
          <p:graphicFrame>
            <p:nvGraphicFramePr>
              <p:cNvPr id="2" name="表格 1">
                <a:extLst>
                  <a:ext uri="{FF2B5EF4-FFF2-40B4-BE49-F238E27FC236}">
                    <a16:creationId xmlns:a16="http://schemas.microsoft.com/office/drawing/2014/main" id="{00B1FF12-E4C1-41D0-9565-4A19892262FB}"/>
                  </a:ext>
                </a:extLst>
              </p:cNvPr>
              <p:cNvGraphicFramePr>
                <a:graphicFrameLocks noGrp="1"/>
              </p:cNvGraphicFramePr>
              <p:nvPr>
                <p:extLst>
                  <p:ext uri="{D42A27DB-BD31-4B8C-83A1-F6EECF244321}">
                    <p14:modId xmlns:p14="http://schemas.microsoft.com/office/powerpoint/2010/main" val="293707658"/>
                  </p:ext>
                </p:extLst>
              </p:nvPr>
            </p:nvGraphicFramePr>
            <p:xfrm>
              <a:off x="536575" y="3731190"/>
              <a:ext cx="7872547" cy="2987684"/>
            </p:xfrm>
            <a:graphic>
              <a:graphicData uri="http://schemas.openxmlformats.org/drawingml/2006/table">
                <a:tbl>
                  <a:tblPr>
                    <a:tableStyleId>{5C22544A-7EE6-4342-B048-85BDC9FD1C3A}</a:tableStyleId>
                  </a:tblPr>
                  <a:tblGrid>
                    <a:gridCol w="1589135">
                      <a:extLst>
                        <a:ext uri="{9D8B030D-6E8A-4147-A177-3AD203B41FA5}">
                          <a16:colId xmlns:a16="http://schemas.microsoft.com/office/drawing/2014/main" val="1143182706"/>
                        </a:ext>
                      </a:extLst>
                    </a:gridCol>
                    <a:gridCol w="886576">
                      <a:extLst>
                        <a:ext uri="{9D8B030D-6E8A-4147-A177-3AD203B41FA5}">
                          <a16:colId xmlns:a16="http://schemas.microsoft.com/office/drawing/2014/main" val="2124511308"/>
                        </a:ext>
                      </a:extLst>
                    </a:gridCol>
                    <a:gridCol w="1282036">
                      <a:extLst>
                        <a:ext uri="{9D8B030D-6E8A-4147-A177-3AD203B41FA5}">
                          <a16:colId xmlns:a16="http://schemas.microsoft.com/office/drawing/2014/main" val="4076667547"/>
                        </a:ext>
                      </a:extLst>
                    </a:gridCol>
                    <a:gridCol w="1371600">
                      <a:extLst>
                        <a:ext uri="{9D8B030D-6E8A-4147-A177-3AD203B41FA5}">
                          <a16:colId xmlns:a16="http://schemas.microsoft.com/office/drawing/2014/main" val="3311359225"/>
                        </a:ext>
                      </a:extLst>
                    </a:gridCol>
                    <a:gridCol w="1371600">
                      <a:extLst>
                        <a:ext uri="{9D8B030D-6E8A-4147-A177-3AD203B41FA5}">
                          <a16:colId xmlns:a16="http://schemas.microsoft.com/office/drawing/2014/main" val="701654476"/>
                        </a:ext>
                      </a:extLst>
                    </a:gridCol>
                    <a:gridCol w="1371600">
                      <a:extLst>
                        <a:ext uri="{9D8B030D-6E8A-4147-A177-3AD203B41FA5}">
                          <a16:colId xmlns:a16="http://schemas.microsoft.com/office/drawing/2014/main" val="4254207574"/>
                        </a:ext>
                      </a:extLst>
                    </a:gridCol>
                  </a:tblGrid>
                  <a:tr h="426812">
                    <a:tc>
                      <a:txBody>
                        <a:bodyPr/>
                        <a:lstStyle/>
                        <a:p>
                          <a:pPr algn="ctr">
                            <a:spcAft>
                              <a:spcPts val="0"/>
                            </a:spcAft>
                          </a:pPr>
                          <a:r>
                            <a:rPr lang="en-US" sz="2200" b="1" kern="100" dirty="0">
                              <a:solidFill>
                                <a:schemeClr val="bg1"/>
                              </a:solidFill>
                              <a:effectLst/>
                              <a:latin typeface="+mn-ea"/>
                              <a:ea typeface="+mn-ea"/>
                            </a:rPr>
                            <a:t> </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157AB"/>
                        </a:solidFill>
                      </a:tcPr>
                    </a:tc>
                    <a:tc>
                      <a:txBody>
                        <a:bodyPr/>
                        <a:lstStyle/>
                        <a:p>
                          <a:pPr algn="ctr">
                            <a:lnSpc>
                              <a:spcPct val="100000"/>
                            </a:lnSpc>
                            <a:spcBef>
                              <a:spcPts val="600"/>
                            </a:spcBef>
                            <a:spcAft>
                              <a:spcPts val="0"/>
                            </a:spcAft>
                          </a:pPr>
                          <a:r>
                            <a:rPr lang="zh-CN" sz="2200" b="1" kern="100" dirty="0">
                              <a:solidFill>
                                <a:schemeClr val="bg1"/>
                              </a:solidFill>
                              <a:effectLst/>
                              <a:latin typeface="+mn-ea"/>
                              <a:ea typeface="+mn-ea"/>
                            </a:rPr>
                            <a:t>文字</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lnSpc>
                              <a:spcPct val="100000"/>
                            </a:lnSpc>
                            <a:spcBef>
                              <a:spcPts val="600"/>
                            </a:spcBef>
                            <a:spcAft>
                              <a:spcPts val="0"/>
                            </a:spcAft>
                          </a:pPr>
                          <a:r>
                            <a:rPr lang="zh-CN" sz="2200" b="1" kern="100" dirty="0">
                              <a:solidFill>
                                <a:schemeClr val="bg1"/>
                              </a:solidFill>
                              <a:effectLst/>
                              <a:latin typeface="+mn-ea"/>
                              <a:ea typeface="+mn-ea"/>
                            </a:rPr>
                            <a:t>合取式</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lnSpc>
                              <a:spcPct val="100000"/>
                            </a:lnSpc>
                            <a:spcBef>
                              <a:spcPts val="600"/>
                            </a:spcBef>
                            <a:spcAft>
                              <a:spcPts val="0"/>
                            </a:spcAft>
                          </a:pPr>
                          <a:r>
                            <a:rPr lang="zh-CN" sz="2200" b="1" kern="100" dirty="0">
                              <a:solidFill>
                                <a:schemeClr val="bg1"/>
                              </a:solidFill>
                              <a:effectLst/>
                              <a:latin typeface="+mn-ea"/>
                              <a:ea typeface="+mn-ea"/>
                            </a:rPr>
                            <a:t>析取式</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lnSpc>
                              <a:spcPct val="100000"/>
                            </a:lnSpc>
                            <a:spcBef>
                              <a:spcPts val="600"/>
                            </a:spcBef>
                            <a:spcAft>
                              <a:spcPts val="0"/>
                            </a:spcAft>
                          </a:pPr>
                          <a:r>
                            <a:rPr lang="zh-CN" sz="2200" b="1" kern="100" dirty="0">
                              <a:solidFill>
                                <a:schemeClr val="bg1"/>
                              </a:solidFill>
                              <a:effectLst/>
                              <a:latin typeface="+mn-ea"/>
                              <a:ea typeface="+mn-ea"/>
                            </a:rPr>
                            <a:t>合取范式</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lnSpc>
                              <a:spcPct val="100000"/>
                            </a:lnSpc>
                            <a:spcBef>
                              <a:spcPts val="600"/>
                            </a:spcBef>
                            <a:spcAft>
                              <a:spcPts val="0"/>
                            </a:spcAft>
                          </a:pPr>
                          <a:r>
                            <a:rPr lang="zh-CN" sz="2200" b="1" kern="100" dirty="0">
                              <a:solidFill>
                                <a:schemeClr val="bg1"/>
                              </a:solidFill>
                              <a:effectLst/>
                              <a:latin typeface="+mn-ea"/>
                              <a:ea typeface="+mn-ea"/>
                            </a:rPr>
                            <a:t>析取范式</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4282500488"/>
                      </a:ext>
                    </a:extLst>
                  </a:tr>
                  <a:tr h="426812">
                    <a:tc>
                      <a:txBody>
                        <a:bodyPr/>
                        <a:lstStyle/>
                        <a:p>
                          <a:pPr algn="ctr">
                            <a:spcAft>
                              <a:spcPts val="0"/>
                            </a:spcAft>
                          </a:pPr>
                          <a:r>
                            <a:rPr lang="en-US" sz="2200" b="1" kern="100" dirty="0">
                              <a:solidFill>
                                <a:schemeClr val="bg1"/>
                              </a:solidFill>
                              <a:effectLst/>
                              <a:latin typeface="+mn-ea"/>
                              <a:ea typeface="+mn-ea"/>
                            </a:rPr>
                            <a:t>Q</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157AB"/>
                        </a:solid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966867"/>
                      </a:ext>
                    </a:extLst>
                  </a:tr>
                  <a:tr h="426812">
                    <a:tc>
                      <a:txBody>
                        <a:bodyPr/>
                        <a:lstStyle/>
                        <a:p>
                          <a:endParaRPr lang="zh-CN"/>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66" t="-220000" r="-395785" b="-418571"/>
                          </a:stretch>
                        </a:blip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1869482"/>
                      </a:ext>
                    </a:extLst>
                  </a:tr>
                  <a:tr h="426812">
                    <a:tc>
                      <a:txBody>
                        <a:bodyPr/>
                        <a:lstStyle/>
                        <a:p>
                          <a:endParaRPr lang="zh-CN"/>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66" t="-315493" r="-395785" b="-312676"/>
                          </a:stretch>
                        </a:blip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2302117"/>
                      </a:ext>
                    </a:extLst>
                  </a:tr>
                  <a:tr h="426812">
                    <a:tc>
                      <a:txBody>
                        <a:bodyPr/>
                        <a:lstStyle/>
                        <a:p>
                          <a:endParaRPr lang="zh-CN"/>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66" t="-421429" r="-395785" b="-217143"/>
                          </a:stretch>
                        </a:blip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6026696"/>
                      </a:ext>
                    </a:extLst>
                  </a:tr>
                  <a:tr h="426812">
                    <a:tc>
                      <a:txBody>
                        <a:bodyPr/>
                        <a:lstStyle/>
                        <a:p>
                          <a:endParaRPr lang="zh-CN"/>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66" t="-521429" r="-395785" b="-117143"/>
                          </a:stretch>
                        </a:blip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8347288"/>
                      </a:ext>
                    </a:extLst>
                  </a:tr>
                  <a:tr h="426812">
                    <a:tc>
                      <a:txBody>
                        <a:bodyPr/>
                        <a:lstStyle/>
                        <a:p>
                          <a:endParaRPr lang="zh-CN"/>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66" t="-621429" r="-395785" b="-17143"/>
                          </a:stretch>
                        </a:blip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4415588"/>
                      </a:ext>
                    </a:extLst>
                  </a:tr>
                </a:tbl>
              </a:graphicData>
            </a:graphic>
          </p:graphicFrame>
        </mc:Fallback>
      </mc:AlternateContent>
      <p:sp>
        <p:nvSpPr>
          <p:cNvPr id="3" name="矩形 2">
            <a:extLst>
              <a:ext uri="{FF2B5EF4-FFF2-40B4-BE49-F238E27FC236}">
                <a16:creationId xmlns:a16="http://schemas.microsoft.com/office/drawing/2014/main" id="{F9F8F6E4-80AB-4BB0-A866-D36F31F9F8CE}"/>
              </a:ext>
            </a:extLst>
          </p:cNvPr>
          <p:cNvSpPr/>
          <p:nvPr/>
        </p:nvSpPr>
        <p:spPr>
          <a:xfrm>
            <a:off x="4347938" y="4142194"/>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4" name="矩形 3">
            <a:extLst>
              <a:ext uri="{FF2B5EF4-FFF2-40B4-BE49-F238E27FC236}">
                <a16:creationId xmlns:a16="http://schemas.microsoft.com/office/drawing/2014/main" id="{C8BC4E65-FB72-4BD1-B13C-14B8A062845D}"/>
              </a:ext>
            </a:extLst>
          </p:cNvPr>
          <p:cNvSpPr/>
          <p:nvPr/>
        </p:nvSpPr>
        <p:spPr>
          <a:xfrm>
            <a:off x="2365375" y="4151922"/>
            <a:ext cx="401071"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5" name="矩形 4">
            <a:extLst>
              <a:ext uri="{FF2B5EF4-FFF2-40B4-BE49-F238E27FC236}">
                <a16:creationId xmlns:a16="http://schemas.microsoft.com/office/drawing/2014/main" id="{EACE5469-71DE-4C4E-8194-768B8B568A86}"/>
              </a:ext>
            </a:extLst>
          </p:cNvPr>
          <p:cNvSpPr/>
          <p:nvPr/>
        </p:nvSpPr>
        <p:spPr>
          <a:xfrm>
            <a:off x="4817606" y="6290862"/>
            <a:ext cx="418704"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17" name="矩形 16">
            <a:extLst>
              <a:ext uri="{FF2B5EF4-FFF2-40B4-BE49-F238E27FC236}">
                <a16:creationId xmlns:a16="http://schemas.microsoft.com/office/drawing/2014/main" id="{CF044FBD-9864-4E35-BA79-7299C18E76C5}"/>
              </a:ext>
            </a:extLst>
          </p:cNvPr>
          <p:cNvSpPr/>
          <p:nvPr/>
        </p:nvSpPr>
        <p:spPr>
          <a:xfrm>
            <a:off x="3077798" y="4123783"/>
            <a:ext cx="1148625"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18" name="矩形 17">
            <a:extLst>
              <a:ext uri="{FF2B5EF4-FFF2-40B4-BE49-F238E27FC236}">
                <a16:creationId xmlns:a16="http://schemas.microsoft.com/office/drawing/2014/main" id="{E0DB570F-0DD1-4DAA-BEF0-03CE7B71BC2B}"/>
              </a:ext>
            </a:extLst>
          </p:cNvPr>
          <p:cNvSpPr/>
          <p:nvPr/>
        </p:nvSpPr>
        <p:spPr>
          <a:xfrm>
            <a:off x="5690825" y="4143073"/>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19" name="矩形 18">
            <a:extLst>
              <a:ext uri="{FF2B5EF4-FFF2-40B4-BE49-F238E27FC236}">
                <a16:creationId xmlns:a16="http://schemas.microsoft.com/office/drawing/2014/main" id="{CF4299B8-140A-42FB-9DCF-1DF897B242BC}"/>
              </a:ext>
            </a:extLst>
          </p:cNvPr>
          <p:cNvSpPr/>
          <p:nvPr/>
        </p:nvSpPr>
        <p:spPr>
          <a:xfrm>
            <a:off x="7053148" y="4140404"/>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20" name="矩形 19">
            <a:extLst>
              <a:ext uri="{FF2B5EF4-FFF2-40B4-BE49-F238E27FC236}">
                <a16:creationId xmlns:a16="http://schemas.microsoft.com/office/drawing/2014/main" id="{C71CD790-57CF-4AB9-968B-E3A48456E930}"/>
              </a:ext>
            </a:extLst>
          </p:cNvPr>
          <p:cNvSpPr/>
          <p:nvPr/>
        </p:nvSpPr>
        <p:spPr>
          <a:xfrm>
            <a:off x="4347938" y="4564852"/>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21" name="矩形 20">
            <a:extLst>
              <a:ext uri="{FF2B5EF4-FFF2-40B4-BE49-F238E27FC236}">
                <a16:creationId xmlns:a16="http://schemas.microsoft.com/office/drawing/2014/main" id="{3B0446B9-638F-477C-B25B-063A8ED520F9}"/>
              </a:ext>
            </a:extLst>
          </p:cNvPr>
          <p:cNvSpPr/>
          <p:nvPr/>
        </p:nvSpPr>
        <p:spPr>
          <a:xfrm>
            <a:off x="2365375" y="4574580"/>
            <a:ext cx="401071"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22" name="矩形 21">
            <a:extLst>
              <a:ext uri="{FF2B5EF4-FFF2-40B4-BE49-F238E27FC236}">
                <a16:creationId xmlns:a16="http://schemas.microsoft.com/office/drawing/2014/main" id="{4CBDFA0A-CD36-4D25-B771-733FE22DBD76}"/>
              </a:ext>
            </a:extLst>
          </p:cNvPr>
          <p:cNvSpPr/>
          <p:nvPr/>
        </p:nvSpPr>
        <p:spPr>
          <a:xfrm>
            <a:off x="3077798" y="4546441"/>
            <a:ext cx="1148625"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23" name="矩形 22">
            <a:extLst>
              <a:ext uri="{FF2B5EF4-FFF2-40B4-BE49-F238E27FC236}">
                <a16:creationId xmlns:a16="http://schemas.microsoft.com/office/drawing/2014/main" id="{1E6A1D44-2580-4351-B7F2-A36259883BA1}"/>
              </a:ext>
            </a:extLst>
          </p:cNvPr>
          <p:cNvSpPr/>
          <p:nvPr/>
        </p:nvSpPr>
        <p:spPr>
          <a:xfrm>
            <a:off x="5690825" y="4565731"/>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24" name="矩形 23">
            <a:extLst>
              <a:ext uri="{FF2B5EF4-FFF2-40B4-BE49-F238E27FC236}">
                <a16:creationId xmlns:a16="http://schemas.microsoft.com/office/drawing/2014/main" id="{AA9AA462-FFCE-48E0-85E0-122F6929EA8F}"/>
              </a:ext>
            </a:extLst>
          </p:cNvPr>
          <p:cNvSpPr/>
          <p:nvPr/>
        </p:nvSpPr>
        <p:spPr>
          <a:xfrm>
            <a:off x="7053148" y="4563062"/>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25" name="矩形 24">
            <a:extLst>
              <a:ext uri="{FF2B5EF4-FFF2-40B4-BE49-F238E27FC236}">
                <a16:creationId xmlns:a16="http://schemas.microsoft.com/office/drawing/2014/main" id="{D6473CAF-360C-492F-8861-C8D629A2FAB6}"/>
              </a:ext>
            </a:extLst>
          </p:cNvPr>
          <p:cNvSpPr/>
          <p:nvPr/>
        </p:nvSpPr>
        <p:spPr>
          <a:xfrm>
            <a:off x="4347938" y="5000728"/>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(n=3)</a:t>
            </a:r>
            <a:endParaRPr lang="zh-CN" altLang="zh-CN" b="1" kern="100" dirty="0">
              <a:latin typeface="+mn-ea"/>
              <a:cs typeface="黑体" panose="02010609060101010101" pitchFamily="49" charset="-122"/>
            </a:endParaRPr>
          </a:p>
        </p:txBody>
      </p:sp>
      <p:sp>
        <p:nvSpPr>
          <p:cNvPr id="26" name="矩形 25">
            <a:extLst>
              <a:ext uri="{FF2B5EF4-FFF2-40B4-BE49-F238E27FC236}">
                <a16:creationId xmlns:a16="http://schemas.microsoft.com/office/drawing/2014/main" id="{7542579E-B0F5-4E4B-A6CA-3A6E9F00784E}"/>
              </a:ext>
            </a:extLst>
          </p:cNvPr>
          <p:cNvSpPr/>
          <p:nvPr/>
        </p:nvSpPr>
        <p:spPr>
          <a:xfrm>
            <a:off x="5690825" y="5001607"/>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27" name="矩形 26">
            <a:extLst>
              <a:ext uri="{FF2B5EF4-FFF2-40B4-BE49-F238E27FC236}">
                <a16:creationId xmlns:a16="http://schemas.microsoft.com/office/drawing/2014/main" id="{709071DA-47E7-4D6B-95AE-6AAEF0DCE261}"/>
              </a:ext>
            </a:extLst>
          </p:cNvPr>
          <p:cNvSpPr/>
          <p:nvPr/>
        </p:nvSpPr>
        <p:spPr>
          <a:xfrm>
            <a:off x="7053148" y="4998938"/>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(n=3)</a:t>
            </a:r>
            <a:endParaRPr lang="zh-CN" altLang="zh-CN" b="1" kern="100" dirty="0">
              <a:latin typeface="+mn-ea"/>
              <a:cs typeface="黑体" panose="02010609060101010101" pitchFamily="49" charset="-122"/>
            </a:endParaRPr>
          </a:p>
        </p:txBody>
      </p:sp>
      <p:sp>
        <p:nvSpPr>
          <p:cNvPr id="28" name="矩形 27">
            <a:extLst>
              <a:ext uri="{FF2B5EF4-FFF2-40B4-BE49-F238E27FC236}">
                <a16:creationId xmlns:a16="http://schemas.microsoft.com/office/drawing/2014/main" id="{A1C74A08-FF7D-4334-A4D5-86E8B4717497}"/>
              </a:ext>
            </a:extLst>
          </p:cNvPr>
          <p:cNvSpPr/>
          <p:nvPr/>
        </p:nvSpPr>
        <p:spPr>
          <a:xfrm>
            <a:off x="4347938" y="5419482"/>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(n=3)</a:t>
            </a:r>
            <a:endParaRPr lang="zh-CN" altLang="zh-CN" b="1" kern="100" dirty="0">
              <a:latin typeface="+mn-ea"/>
              <a:cs typeface="黑体" panose="02010609060101010101" pitchFamily="49" charset="-122"/>
            </a:endParaRPr>
          </a:p>
        </p:txBody>
      </p:sp>
      <p:sp>
        <p:nvSpPr>
          <p:cNvPr id="29" name="矩形 28">
            <a:extLst>
              <a:ext uri="{FF2B5EF4-FFF2-40B4-BE49-F238E27FC236}">
                <a16:creationId xmlns:a16="http://schemas.microsoft.com/office/drawing/2014/main" id="{2E2161D5-6D19-4913-A901-8D16B7A5314B}"/>
              </a:ext>
            </a:extLst>
          </p:cNvPr>
          <p:cNvSpPr/>
          <p:nvPr/>
        </p:nvSpPr>
        <p:spPr>
          <a:xfrm>
            <a:off x="5690825" y="5420361"/>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31" name="矩形 30">
            <a:extLst>
              <a:ext uri="{FF2B5EF4-FFF2-40B4-BE49-F238E27FC236}">
                <a16:creationId xmlns:a16="http://schemas.microsoft.com/office/drawing/2014/main" id="{5AF8FFF8-A90B-4B7A-B4E3-B206E1495DB0}"/>
              </a:ext>
            </a:extLst>
          </p:cNvPr>
          <p:cNvSpPr/>
          <p:nvPr/>
        </p:nvSpPr>
        <p:spPr>
          <a:xfrm>
            <a:off x="2379787" y="4971056"/>
            <a:ext cx="418704"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32" name="矩形 31">
            <a:extLst>
              <a:ext uri="{FF2B5EF4-FFF2-40B4-BE49-F238E27FC236}">
                <a16:creationId xmlns:a16="http://schemas.microsoft.com/office/drawing/2014/main" id="{56D12196-0ADC-4863-9678-28D3B9C2771D}"/>
              </a:ext>
            </a:extLst>
          </p:cNvPr>
          <p:cNvSpPr/>
          <p:nvPr/>
        </p:nvSpPr>
        <p:spPr>
          <a:xfrm>
            <a:off x="3442758" y="4971055"/>
            <a:ext cx="418704"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33" name="矩形 32">
            <a:extLst>
              <a:ext uri="{FF2B5EF4-FFF2-40B4-BE49-F238E27FC236}">
                <a16:creationId xmlns:a16="http://schemas.microsoft.com/office/drawing/2014/main" id="{E931CCDD-287F-460A-9F2C-A20724579D5E}"/>
              </a:ext>
            </a:extLst>
          </p:cNvPr>
          <p:cNvSpPr/>
          <p:nvPr/>
        </p:nvSpPr>
        <p:spPr>
          <a:xfrm>
            <a:off x="2379787" y="5383299"/>
            <a:ext cx="418704"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34" name="矩形 33">
            <a:extLst>
              <a:ext uri="{FF2B5EF4-FFF2-40B4-BE49-F238E27FC236}">
                <a16:creationId xmlns:a16="http://schemas.microsoft.com/office/drawing/2014/main" id="{DA22838C-32D3-4752-8B6A-9B82F1B7761C}"/>
              </a:ext>
            </a:extLst>
          </p:cNvPr>
          <p:cNvSpPr/>
          <p:nvPr/>
        </p:nvSpPr>
        <p:spPr>
          <a:xfrm>
            <a:off x="3442758" y="5383298"/>
            <a:ext cx="418704"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35" name="矩形 34">
            <a:extLst>
              <a:ext uri="{FF2B5EF4-FFF2-40B4-BE49-F238E27FC236}">
                <a16:creationId xmlns:a16="http://schemas.microsoft.com/office/drawing/2014/main" id="{84E2DA19-9783-47E9-A89C-987327D1EC17}"/>
              </a:ext>
            </a:extLst>
          </p:cNvPr>
          <p:cNvSpPr/>
          <p:nvPr/>
        </p:nvSpPr>
        <p:spPr>
          <a:xfrm>
            <a:off x="4817606" y="5810720"/>
            <a:ext cx="418704"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36" name="矩形 35">
            <a:extLst>
              <a:ext uri="{FF2B5EF4-FFF2-40B4-BE49-F238E27FC236}">
                <a16:creationId xmlns:a16="http://schemas.microsoft.com/office/drawing/2014/main" id="{FF3168EC-8590-44C2-A796-3501DEA1878A}"/>
              </a:ext>
            </a:extLst>
          </p:cNvPr>
          <p:cNvSpPr/>
          <p:nvPr/>
        </p:nvSpPr>
        <p:spPr>
          <a:xfrm>
            <a:off x="6093220" y="6279268"/>
            <a:ext cx="418704"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37" name="矩形 36">
            <a:extLst>
              <a:ext uri="{FF2B5EF4-FFF2-40B4-BE49-F238E27FC236}">
                <a16:creationId xmlns:a16="http://schemas.microsoft.com/office/drawing/2014/main" id="{03D41AEC-F830-4D0C-82DF-893EB4DA1F16}"/>
              </a:ext>
            </a:extLst>
          </p:cNvPr>
          <p:cNvSpPr/>
          <p:nvPr/>
        </p:nvSpPr>
        <p:spPr>
          <a:xfrm>
            <a:off x="2361237" y="6272385"/>
            <a:ext cx="418704"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38" name="矩形 37">
            <a:extLst>
              <a:ext uri="{FF2B5EF4-FFF2-40B4-BE49-F238E27FC236}">
                <a16:creationId xmlns:a16="http://schemas.microsoft.com/office/drawing/2014/main" id="{AABCEFF9-11BE-4F5F-A030-3BD0A84B3427}"/>
              </a:ext>
            </a:extLst>
          </p:cNvPr>
          <p:cNvSpPr/>
          <p:nvPr/>
        </p:nvSpPr>
        <p:spPr>
          <a:xfrm>
            <a:off x="2373832" y="5829197"/>
            <a:ext cx="418704"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39" name="矩形 38">
            <a:extLst>
              <a:ext uri="{FF2B5EF4-FFF2-40B4-BE49-F238E27FC236}">
                <a16:creationId xmlns:a16="http://schemas.microsoft.com/office/drawing/2014/main" id="{53DC17B0-AA53-4E02-BDEE-FCE049A44D9E}"/>
              </a:ext>
            </a:extLst>
          </p:cNvPr>
          <p:cNvSpPr/>
          <p:nvPr/>
        </p:nvSpPr>
        <p:spPr>
          <a:xfrm>
            <a:off x="7492439" y="5410452"/>
            <a:ext cx="418704"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40" name="矩形 39">
            <a:extLst>
              <a:ext uri="{FF2B5EF4-FFF2-40B4-BE49-F238E27FC236}">
                <a16:creationId xmlns:a16="http://schemas.microsoft.com/office/drawing/2014/main" id="{B618FBCB-E0E4-4519-829C-69E09FE35DFD}"/>
              </a:ext>
            </a:extLst>
          </p:cNvPr>
          <p:cNvSpPr/>
          <p:nvPr/>
        </p:nvSpPr>
        <p:spPr>
          <a:xfrm>
            <a:off x="3044751" y="5836078"/>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(n=3)</a:t>
            </a:r>
            <a:endParaRPr lang="zh-CN" altLang="zh-CN" b="1" kern="100" dirty="0">
              <a:latin typeface="+mn-ea"/>
              <a:cs typeface="黑体" panose="02010609060101010101" pitchFamily="49" charset="-122"/>
            </a:endParaRPr>
          </a:p>
        </p:txBody>
      </p:sp>
      <p:sp>
        <p:nvSpPr>
          <p:cNvPr id="41" name="矩形 40">
            <a:extLst>
              <a:ext uri="{FF2B5EF4-FFF2-40B4-BE49-F238E27FC236}">
                <a16:creationId xmlns:a16="http://schemas.microsoft.com/office/drawing/2014/main" id="{3E78B310-1E1C-4C2A-85DC-1546E32072F9}"/>
              </a:ext>
            </a:extLst>
          </p:cNvPr>
          <p:cNvSpPr/>
          <p:nvPr/>
        </p:nvSpPr>
        <p:spPr>
          <a:xfrm>
            <a:off x="3077798" y="6279268"/>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(n=3)</a:t>
            </a:r>
            <a:endParaRPr lang="zh-CN" altLang="zh-CN" b="1" kern="100" dirty="0">
              <a:latin typeface="+mn-ea"/>
              <a:cs typeface="黑体" panose="02010609060101010101" pitchFamily="49" charset="-122"/>
            </a:endParaRPr>
          </a:p>
        </p:txBody>
      </p:sp>
      <p:sp>
        <p:nvSpPr>
          <p:cNvPr id="42" name="矩形 41">
            <a:extLst>
              <a:ext uri="{FF2B5EF4-FFF2-40B4-BE49-F238E27FC236}">
                <a16:creationId xmlns:a16="http://schemas.microsoft.com/office/drawing/2014/main" id="{00D19CFB-A4E8-4FA2-9E8A-E9393E948F4B}"/>
              </a:ext>
            </a:extLst>
          </p:cNvPr>
          <p:cNvSpPr/>
          <p:nvPr/>
        </p:nvSpPr>
        <p:spPr>
          <a:xfrm>
            <a:off x="7070046" y="5836078"/>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43" name="矩形 42">
            <a:extLst>
              <a:ext uri="{FF2B5EF4-FFF2-40B4-BE49-F238E27FC236}">
                <a16:creationId xmlns:a16="http://schemas.microsoft.com/office/drawing/2014/main" id="{233D9D11-1896-4B62-A2C9-46626B68ED1B}"/>
              </a:ext>
            </a:extLst>
          </p:cNvPr>
          <p:cNvSpPr/>
          <p:nvPr/>
        </p:nvSpPr>
        <p:spPr>
          <a:xfrm>
            <a:off x="7070047" y="6313288"/>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44" name="Rectangle 3">
            <a:extLst>
              <a:ext uri="{FF2B5EF4-FFF2-40B4-BE49-F238E27FC236}">
                <a16:creationId xmlns:a16="http://schemas.microsoft.com/office/drawing/2014/main" id="{62DFDC3F-5929-469B-8B71-F5DD35EB8294}"/>
              </a:ext>
            </a:extLst>
          </p:cNvPr>
          <p:cNvSpPr txBox="1">
            <a:spLocks noChangeArrowheads="1"/>
          </p:cNvSpPr>
          <p:nvPr/>
        </p:nvSpPr>
        <p:spPr>
          <a:xfrm>
            <a:off x="6189170" y="852673"/>
            <a:ext cx="6096000" cy="2729521"/>
          </a:xfrm>
          <a:prstGeom prst="rect">
            <a:avLst/>
          </a:prstGeom>
          <a:solidFill>
            <a:schemeClr val="bg2">
              <a:lumMod val="90000"/>
            </a:schemeClr>
          </a:solidFill>
        </p:spPr>
        <p:txBody>
          <a:bodyPr vert="horz" lIns="121917" tIns="60958" rIns="121917" bIns="60958" rtlCol="0">
            <a:no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20000"/>
              </a:lnSpc>
              <a:buClr>
                <a:srgbClr val="800080"/>
              </a:buClr>
              <a:buNone/>
            </a:pPr>
            <a:r>
              <a:rPr lang="en-US" altLang="zh-CN" sz="2000" dirty="0">
                <a:solidFill>
                  <a:srgbClr val="3333FF"/>
                </a:solidFill>
              </a:rPr>
              <a:t>1. </a:t>
            </a:r>
            <a:r>
              <a:rPr lang="zh-CN" altLang="en-US" sz="2000" dirty="0">
                <a:solidFill>
                  <a:srgbClr val="3333FF"/>
                </a:solidFill>
              </a:rPr>
              <a:t>单个的文字</a:t>
            </a:r>
            <a:r>
              <a:rPr lang="zh-CN" altLang="en-US" sz="2000" dirty="0"/>
              <a:t>是子句、短语、析取范式，合取范式。</a:t>
            </a:r>
          </a:p>
          <a:p>
            <a:pPr marL="0" indent="0">
              <a:lnSpc>
                <a:spcPct val="120000"/>
              </a:lnSpc>
              <a:buClr>
                <a:srgbClr val="800080"/>
              </a:buClr>
              <a:buNone/>
            </a:pPr>
            <a:r>
              <a:rPr lang="en-US" altLang="zh-CN" sz="2000" dirty="0">
                <a:solidFill>
                  <a:srgbClr val="0000CC"/>
                </a:solidFill>
              </a:rPr>
              <a:t>2. </a:t>
            </a:r>
            <a:r>
              <a:rPr lang="zh-CN" altLang="en-US" sz="2000" dirty="0">
                <a:solidFill>
                  <a:srgbClr val="3333FF"/>
                </a:solidFill>
              </a:rPr>
              <a:t>单个的子句</a:t>
            </a:r>
            <a:r>
              <a:rPr lang="zh-CN" altLang="en-US" sz="2000" dirty="0"/>
              <a:t>是合取范式。</a:t>
            </a:r>
          </a:p>
          <a:p>
            <a:pPr marL="0" indent="0">
              <a:lnSpc>
                <a:spcPct val="120000"/>
              </a:lnSpc>
              <a:buClr>
                <a:srgbClr val="800080"/>
              </a:buClr>
              <a:buNone/>
            </a:pPr>
            <a:r>
              <a:rPr lang="en-US" altLang="zh-CN" sz="2000" dirty="0">
                <a:solidFill>
                  <a:srgbClr val="0000CC"/>
                </a:solidFill>
              </a:rPr>
              <a:t>3. </a:t>
            </a:r>
            <a:r>
              <a:rPr lang="zh-CN" altLang="en-US" sz="2000" dirty="0">
                <a:solidFill>
                  <a:srgbClr val="3333FF"/>
                </a:solidFill>
              </a:rPr>
              <a:t>单个的短语</a:t>
            </a:r>
            <a:r>
              <a:rPr lang="zh-CN" altLang="en-US" sz="2000" dirty="0"/>
              <a:t>是析取范式。</a:t>
            </a:r>
          </a:p>
          <a:p>
            <a:pPr marL="0" indent="0">
              <a:lnSpc>
                <a:spcPct val="120000"/>
              </a:lnSpc>
              <a:buClr>
                <a:srgbClr val="800080"/>
              </a:buClr>
              <a:buNone/>
            </a:pPr>
            <a:r>
              <a:rPr lang="en-US" altLang="zh-CN" sz="2000" dirty="0"/>
              <a:t>4. </a:t>
            </a:r>
            <a:r>
              <a:rPr lang="zh-CN" altLang="en-US" sz="2000" dirty="0"/>
              <a:t>若</a:t>
            </a:r>
            <a:r>
              <a:rPr lang="zh-CN" altLang="en-US" sz="2000" dirty="0">
                <a:solidFill>
                  <a:srgbClr val="3333FF"/>
                </a:solidFill>
              </a:rPr>
              <a:t>单个的合取式（析取式）</a:t>
            </a:r>
            <a:r>
              <a:rPr lang="zh-CN" altLang="en-US" sz="2000" dirty="0"/>
              <a:t>无最外层括号，则是合取范式（析取范式）。</a:t>
            </a:r>
          </a:p>
          <a:p>
            <a:pPr marL="0" indent="0">
              <a:lnSpc>
                <a:spcPct val="120000"/>
              </a:lnSpc>
              <a:buClr>
                <a:srgbClr val="800080"/>
              </a:buClr>
              <a:buNone/>
            </a:pPr>
            <a:r>
              <a:rPr lang="en-US" altLang="zh-CN" sz="2000" dirty="0">
                <a:solidFill>
                  <a:srgbClr val="0000CC"/>
                </a:solidFill>
              </a:rPr>
              <a:t>5.</a:t>
            </a:r>
            <a:r>
              <a:rPr lang="zh-CN" altLang="en-US" sz="2000" dirty="0">
                <a:solidFill>
                  <a:srgbClr val="0000CC"/>
                </a:solidFill>
              </a:rPr>
              <a:t>析取范式、合取范式</a:t>
            </a:r>
            <a:r>
              <a:rPr lang="zh-CN" altLang="en-US" sz="2000" dirty="0"/>
              <a:t>仅含联结词集</a:t>
            </a:r>
            <a:r>
              <a:rPr lang="en-US" altLang="zh-CN" sz="2000" dirty="0"/>
              <a:t>{</a:t>
            </a:r>
            <a:r>
              <a:rPr lang="en-US" altLang="zh-CN" sz="2000" dirty="0">
                <a:solidFill>
                  <a:srgbClr val="FF0000"/>
                </a:solidFill>
                <a:sym typeface="Symbol" panose="05050102010706020507" pitchFamily="18" charset="2"/>
              </a:rPr>
              <a:t></a:t>
            </a:r>
            <a:r>
              <a:rPr lang="zh-CN" altLang="en-US" sz="2000" dirty="0">
                <a:solidFill>
                  <a:srgbClr val="FF0000"/>
                </a:solidFill>
              </a:rPr>
              <a:t>，∧，∨</a:t>
            </a:r>
            <a:r>
              <a:rPr lang="en-US" altLang="zh-CN" sz="2000" dirty="0"/>
              <a:t>}</a:t>
            </a:r>
            <a:endParaRPr lang="zh-CN" altLang="en-US" sz="2000" dirty="0"/>
          </a:p>
          <a:p>
            <a:pPr marL="0" indent="0">
              <a:lnSpc>
                <a:spcPct val="120000"/>
              </a:lnSpc>
              <a:buClr>
                <a:srgbClr val="800080"/>
              </a:buClr>
              <a:buNone/>
            </a:pPr>
            <a:r>
              <a:rPr lang="zh-CN" altLang="en-US" sz="2000" dirty="0">
                <a:latin typeface="宋体" panose="02010600030101010101" pitchFamily="2" charset="-122"/>
              </a:rPr>
              <a:t>“</a:t>
            </a:r>
            <a:r>
              <a:rPr lang="en-US" altLang="zh-CN" sz="2000" dirty="0">
                <a:solidFill>
                  <a:srgbClr val="0000CC"/>
                </a:solidFill>
                <a:sym typeface="Symbol" panose="05050102010706020507" pitchFamily="18" charset="2"/>
              </a:rPr>
              <a:t></a:t>
            </a:r>
            <a:r>
              <a:rPr lang="en-US" altLang="zh-CN" sz="2000" dirty="0">
                <a:latin typeface="宋体" panose="02010600030101010101" pitchFamily="2" charset="-122"/>
                <a:sym typeface="Symbol" panose="05050102010706020507" pitchFamily="18" charset="2"/>
              </a:rPr>
              <a:t>”</a:t>
            </a:r>
            <a:r>
              <a:rPr lang="zh-CN" altLang="en-US" sz="2000" dirty="0">
                <a:sym typeface="Symbol" panose="05050102010706020507" pitchFamily="18" charset="2"/>
              </a:rPr>
              <a:t>联结词仅出现在命题变元前。</a:t>
            </a:r>
          </a:p>
        </p:txBody>
      </p:sp>
      <p:sp>
        <p:nvSpPr>
          <p:cNvPr id="6" name="爆炸形: 8 pt  5">
            <a:extLst>
              <a:ext uri="{FF2B5EF4-FFF2-40B4-BE49-F238E27FC236}">
                <a16:creationId xmlns:a16="http://schemas.microsoft.com/office/drawing/2014/main" id="{3B275B5F-2887-466C-8532-8E17CFCE1727}"/>
              </a:ext>
            </a:extLst>
          </p:cNvPr>
          <p:cNvSpPr/>
          <p:nvPr/>
        </p:nvSpPr>
        <p:spPr>
          <a:xfrm>
            <a:off x="10792373" y="2974143"/>
            <a:ext cx="1613996" cy="815251"/>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总结</a:t>
            </a:r>
          </a:p>
        </p:txBody>
      </p:sp>
      <p:sp>
        <p:nvSpPr>
          <p:cNvPr id="45" name="矩形 44">
            <a:extLst>
              <a:ext uri="{FF2B5EF4-FFF2-40B4-BE49-F238E27FC236}">
                <a16:creationId xmlns:a16="http://schemas.microsoft.com/office/drawing/2014/main" id="{CE75E2BB-958E-418E-9FEC-556FEE4F8026}"/>
              </a:ext>
            </a:extLst>
          </p:cNvPr>
          <p:cNvSpPr/>
          <p:nvPr/>
        </p:nvSpPr>
        <p:spPr>
          <a:xfrm>
            <a:off x="5754736" y="5851623"/>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(n=3)</a:t>
            </a:r>
            <a:endParaRPr lang="zh-CN" altLang="zh-CN" b="1" kern="100" dirty="0">
              <a:latin typeface="+mn-ea"/>
              <a:cs typeface="黑体" panose="02010609060101010101" pitchFamily="49" charset="-122"/>
            </a:endParaRPr>
          </a:p>
        </p:txBody>
      </p:sp>
    </p:spTree>
    <p:extLst>
      <p:ext uri="{BB962C8B-B14F-4D97-AF65-F5344CB8AC3E}">
        <p14:creationId xmlns:p14="http://schemas.microsoft.com/office/powerpoint/2010/main" val="38694820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83977"/>
                                        </p:tgtEl>
                                        <p:attrNameLst>
                                          <p:attrName>style.visibility</p:attrName>
                                        </p:attrNameLst>
                                      </p:cBhvr>
                                      <p:to>
                                        <p:strVal val="visible"/>
                                      </p:to>
                                    </p:set>
                                    <p:anim calcmode="lin" valueType="num">
                                      <p:cBhvr>
                                        <p:cTn id="7" dur="500" fill="hold"/>
                                        <p:tgtEl>
                                          <p:spTgt spid="83977"/>
                                        </p:tgtEl>
                                        <p:attrNameLst>
                                          <p:attrName>ppt_w</p:attrName>
                                        </p:attrNameLst>
                                      </p:cBhvr>
                                      <p:tavLst>
                                        <p:tav tm="0">
                                          <p:val>
                                            <p:fltVal val="0"/>
                                          </p:val>
                                        </p:tav>
                                        <p:tav tm="100000">
                                          <p:val>
                                            <p:strVal val="#ppt_w"/>
                                          </p:val>
                                        </p:tav>
                                      </p:tavLst>
                                    </p:anim>
                                    <p:anim calcmode="lin" valueType="num">
                                      <p:cBhvr>
                                        <p:cTn id="8" dur="500" fill="hold"/>
                                        <p:tgtEl>
                                          <p:spTgt spid="83977"/>
                                        </p:tgtEl>
                                        <p:attrNameLst>
                                          <p:attrName>ppt_h</p:attrName>
                                        </p:attrNameLst>
                                      </p:cBhvr>
                                      <p:tavLst>
                                        <p:tav tm="0">
                                          <p:val>
                                            <p:fltVal val="0"/>
                                          </p:val>
                                        </p:tav>
                                        <p:tav tm="100000">
                                          <p:val>
                                            <p:strVal val="#ppt_h"/>
                                          </p:val>
                                        </p:tav>
                                      </p:tavLst>
                                    </p:anim>
                                    <p:anim calcmode="lin" valueType="num">
                                      <p:cBhvr>
                                        <p:cTn id="9" dur="500" fill="hold"/>
                                        <p:tgtEl>
                                          <p:spTgt spid="83977"/>
                                        </p:tgtEl>
                                        <p:attrNameLst>
                                          <p:attrName>style.rotation</p:attrName>
                                        </p:attrNameLst>
                                      </p:cBhvr>
                                      <p:tavLst>
                                        <p:tav tm="0">
                                          <p:val>
                                            <p:fltVal val="360"/>
                                          </p:val>
                                        </p:tav>
                                        <p:tav tm="100000">
                                          <p:val>
                                            <p:fltVal val="0"/>
                                          </p:val>
                                        </p:tav>
                                      </p:tavLst>
                                    </p:anim>
                                    <p:animEffect transition="in" filter="fade">
                                      <p:cBhvr>
                                        <p:cTn id="10" dur="500"/>
                                        <p:tgtEl>
                                          <p:spTgt spid="83977"/>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slide(fromBottom)">
                                      <p:cBhvr>
                                        <p:cTn id="15" dur="500"/>
                                        <p:tgtEl>
                                          <p:spTgt spid="1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randombar(horizontal)">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randombar(horizontal)">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40" dur="500"/>
                                        <p:tgtEl>
                                          <p:spTgt spid="18">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19">
                                            <p:txEl>
                                              <p:pRg st="0" end="0"/>
                                            </p:txEl>
                                          </p:spTgt>
                                        </p:tgtEl>
                                        <p:attrNameLst>
                                          <p:attrName>style.visibility</p:attrName>
                                        </p:attrNameLst>
                                      </p:cBhvr>
                                      <p:to>
                                        <p:strVal val="visible"/>
                                      </p:to>
                                    </p:set>
                                    <p:animEffect transition="in" filter="randombar(horizontal)">
                                      <p:cBhvr>
                                        <p:cTn id="45" dur="500"/>
                                        <p:tgtEl>
                                          <p:spTgt spid="19">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randombar(horizontal)">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randombar(horizontal)">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randombar(horizontal)">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nodeType="clickEffect">
                                  <p:stCondLst>
                                    <p:cond delay="0"/>
                                  </p:stCondLst>
                                  <p:childTnLst>
                                    <p:set>
                                      <p:cBhvr>
                                        <p:cTn id="64"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65" dur="500"/>
                                        <p:tgtEl>
                                          <p:spTgt spid="23">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randombar(horizontal)">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randombar(horizontal)">
                                      <p:cBhvr>
                                        <p:cTn id="75" dur="500"/>
                                        <p:tgtEl>
                                          <p:spTgt spid="31"/>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randombar(horizontal)">
                                      <p:cBhvr>
                                        <p:cTn id="80" dur="5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nodeType="clickEffect">
                                  <p:stCondLst>
                                    <p:cond delay="0"/>
                                  </p:stCondLst>
                                  <p:childTnLst>
                                    <p:set>
                                      <p:cBhvr>
                                        <p:cTn id="84"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85" dur="500"/>
                                        <p:tgtEl>
                                          <p:spTgt spid="25">
                                            <p:txEl>
                                              <p:pRg st="0" end="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grpId="0"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randombar(horizontal)">
                                      <p:cBhvr>
                                        <p:cTn id="90" dur="500"/>
                                        <p:tgtEl>
                                          <p:spTgt spid="26"/>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grpId="0"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randombar(horizontal)">
                                      <p:cBhvr>
                                        <p:cTn id="95" dur="500"/>
                                        <p:tgtEl>
                                          <p:spTgt spid="27"/>
                                        </p:tgtEl>
                                      </p:cBhvr>
                                    </p:animEffect>
                                  </p:childTnLst>
                                </p:cTn>
                              </p:par>
                            </p:childTnLst>
                          </p:cTn>
                        </p:par>
                      </p:childTnLst>
                    </p:cTn>
                  </p:par>
                  <p:par>
                    <p:cTn id="96" fill="hold">
                      <p:stCondLst>
                        <p:cond delay="indefinite"/>
                      </p:stCondLst>
                      <p:childTnLst>
                        <p:par>
                          <p:cTn id="97" fill="hold">
                            <p:stCondLst>
                              <p:cond delay="0"/>
                            </p:stCondLst>
                            <p:childTnLst>
                              <p:par>
                                <p:cTn id="98" presetID="14" presetClass="entr" presetSubtype="10" fill="hold" grpId="0" nodeType="click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randombar(horizontal)">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14" presetClass="entr" presetSubtype="10" fill="hold" grpId="0" nodeType="click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randombar(horizontal)">
                                      <p:cBhvr>
                                        <p:cTn id="105" dur="500"/>
                                        <p:tgtEl>
                                          <p:spTgt spid="34"/>
                                        </p:tgtEl>
                                      </p:cBhvr>
                                    </p:animEffect>
                                  </p:childTnLst>
                                </p:cTn>
                              </p:par>
                            </p:childTnLst>
                          </p:cTn>
                        </p:par>
                      </p:childTnLst>
                    </p:cTn>
                  </p:par>
                  <p:par>
                    <p:cTn id="106" fill="hold">
                      <p:stCondLst>
                        <p:cond delay="indefinite"/>
                      </p:stCondLst>
                      <p:childTnLst>
                        <p:par>
                          <p:cTn id="107" fill="hold">
                            <p:stCondLst>
                              <p:cond delay="0"/>
                            </p:stCondLst>
                            <p:childTnLst>
                              <p:par>
                                <p:cTn id="108" presetID="14" presetClass="entr" presetSubtype="10" fill="hold" grpId="0" nodeType="click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randombar(horizontal)">
                                      <p:cBhvr>
                                        <p:cTn id="110" dur="500"/>
                                        <p:tgtEl>
                                          <p:spTgt spid="28"/>
                                        </p:tgtEl>
                                      </p:cBhvr>
                                    </p:animEffect>
                                  </p:childTnLst>
                                </p:cTn>
                              </p:par>
                            </p:childTnLst>
                          </p:cTn>
                        </p:par>
                      </p:childTnLst>
                    </p:cTn>
                  </p:par>
                  <p:par>
                    <p:cTn id="111" fill="hold">
                      <p:stCondLst>
                        <p:cond delay="indefinite"/>
                      </p:stCondLst>
                      <p:childTnLst>
                        <p:par>
                          <p:cTn id="112" fill="hold">
                            <p:stCondLst>
                              <p:cond delay="0"/>
                            </p:stCondLst>
                            <p:childTnLst>
                              <p:par>
                                <p:cTn id="113" presetID="14" presetClass="entr" presetSubtype="10" fill="hold" nodeType="clickEffect">
                                  <p:stCondLst>
                                    <p:cond delay="0"/>
                                  </p:stCondLst>
                                  <p:childTnLst>
                                    <p:set>
                                      <p:cBhvr>
                                        <p:cTn id="114"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115" dur="500"/>
                                        <p:tgtEl>
                                          <p:spTgt spid="29">
                                            <p:txEl>
                                              <p:pRg st="0" end="0"/>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4" presetClass="entr" presetSubtype="10" fill="hold" grpId="0" nodeType="clickEffect">
                                  <p:stCondLst>
                                    <p:cond delay="0"/>
                                  </p:stCondLst>
                                  <p:childTnLst>
                                    <p:set>
                                      <p:cBhvr>
                                        <p:cTn id="119" dur="1" fill="hold">
                                          <p:stCondLst>
                                            <p:cond delay="0"/>
                                          </p:stCondLst>
                                        </p:cTn>
                                        <p:tgtEl>
                                          <p:spTgt spid="39"/>
                                        </p:tgtEl>
                                        <p:attrNameLst>
                                          <p:attrName>style.visibility</p:attrName>
                                        </p:attrNameLst>
                                      </p:cBhvr>
                                      <p:to>
                                        <p:strVal val="visible"/>
                                      </p:to>
                                    </p:set>
                                    <p:animEffect transition="in" filter="randombar(horizontal)">
                                      <p:cBhvr>
                                        <p:cTn id="120" dur="500"/>
                                        <p:tgtEl>
                                          <p:spTgt spid="39"/>
                                        </p:tgtEl>
                                      </p:cBhvr>
                                    </p:animEffect>
                                  </p:childTnLst>
                                </p:cTn>
                              </p:par>
                            </p:childTnLst>
                          </p:cTn>
                        </p:par>
                      </p:childTnLst>
                    </p:cTn>
                  </p:par>
                  <p:par>
                    <p:cTn id="121" fill="hold">
                      <p:stCondLst>
                        <p:cond delay="indefinite"/>
                      </p:stCondLst>
                      <p:childTnLst>
                        <p:par>
                          <p:cTn id="122" fill="hold">
                            <p:stCondLst>
                              <p:cond delay="0"/>
                            </p:stCondLst>
                            <p:childTnLst>
                              <p:par>
                                <p:cTn id="123" presetID="14" presetClass="entr" presetSubtype="10" fill="hold" grpId="0" nodeType="clickEffect">
                                  <p:stCondLst>
                                    <p:cond delay="0"/>
                                  </p:stCondLst>
                                  <p:childTnLst>
                                    <p:set>
                                      <p:cBhvr>
                                        <p:cTn id="124" dur="1" fill="hold">
                                          <p:stCondLst>
                                            <p:cond delay="0"/>
                                          </p:stCondLst>
                                        </p:cTn>
                                        <p:tgtEl>
                                          <p:spTgt spid="38"/>
                                        </p:tgtEl>
                                        <p:attrNameLst>
                                          <p:attrName>style.visibility</p:attrName>
                                        </p:attrNameLst>
                                      </p:cBhvr>
                                      <p:to>
                                        <p:strVal val="visible"/>
                                      </p:to>
                                    </p:set>
                                    <p:animEffect transition="in" filter="randombar(horizontal)">
                                      <p:cBhvr>
                                        <p:cTn id="125" dur="500"/>
                                        <p:tgtEl>
                                          <p:spTgt spid="38"/>
                                        </p:tgtEl>
                                      </p:cBhvr>
                                    </p:animEffect>
                                  </p:childTnLst>
                                </p:cTn>
                              </p:par>
                            </p:childTnLst>
                          </p:cTn>
                        </p:par>
                      </p:childTnLst>
                    </p:cTn>
                  </p:par>
                  <p:par>
                    <p:cTn id="126" fill="hold">
                      <p:stCondLst>
                        <p:cond delay="indefinite"/>
                      </p:stCondLst>
                      <p:childTnLst>
                        <p:par>
                          <p:cTn id="127" fill="hold">
                            <p:stCondLst>
                              <p:cond delay="0"/>
                            </p:stCondLst>
                            <p:childTnLst>
                              <p:par>
                                <p:cTn id="128" presetID="14" presetClass="entr" presetSubtype="10" fill="hold" nodeType="clickEffect">
                                  <p:stCondLst>
                                    <p:cond delay="0"/>
                                  </p:stCondLst>
                                  <p:childTnLst>
                                    <p:set>
                                      <p:cBhvr>
                                        <p:cTn id="129" dur="1" fill="hold">
                                          <p:stCondLst>
                                            <p:cond delay="0"/>
                                          </p:stCondLst>
                                        </p:cTn>
                                        <p:tgtEl>
                                          <p:spTgt spid="40">
                                            <p:txEl>
                                              <p:pRg st="0" end="0"/>
                                            </p:txEl>
                                          </p:spTgt>
                                        </p:tgtEl>
                                        <p:attrNameLst>
                                          <p:attrName>style.visibility</p:attrName>
                                        </p:attrNameLst>
                                      </p:cBhvr>
                                      <p:to>
                                        <p:strVal val="visible"/>
                                      </p:to>
                                    </p:set>
                                    <p:animEffect transition="in" filter="randombar(horizontal)">
                                      <p:cBhvr>
                                        <p:cTn id="130" dur="500"/>
                                        <p:tgtEl>
                                          <p:spTgt spid="40">
                                            <p:txEl>
                                              <p:pRg st="0" end="0"/>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14" presetClass="entr" presetSubtype="10" fill="hold" nodeType="clickEffect">
                                  <p:stCondLst>
                                    <p:cond delay="0"/>
                                  </p:stCondLst>
                                  <p:childTnLst>
                                    <p:set>
                                      <p:cBhvr>
                                        <p:cTn id="134"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135" dur="500"/>
                                        <p:tgtEl>
                                          <p:spTgt spid="35">
                                            <p:txEl>
                                              <p:pRg st="0" end="0"/>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14" presetClass="entr" presetSubtype="10" fill="hold" grpId="0" nodeType="clickEffect">
                                  <p:stCondLst>
                                    <p:cond delay="0"/>
                                  </p:stCondLst>
                                  <p:childTnLst>
                                    <p:set>
                                      <p:cBhvr>
                                        <p:cTn id="139" dur="1" fill="hold">
                                          <p:stCondLst>
                                            <p:cond delay="0"/>
                                          </p:stCondLst>
                                        </p:cTn>
                                        <p:tgtEl>
                                          <p:spTgt spid="45"/>
                                        </p:tgtEl>
                                        <p:attrNameLst>
                                          <p:attrName>style.visibility</p:attrName>
                                        </p:attrNameLst>
                                      </p:cBhvr>
                                      <p:to>
                                        <p:strVal val="visible"/>
                                      </p:to>
                                    </p:set>
                                    <p:animEffect transition="in" filter="randombar(horizontal)">
                                      <p:cBhvr>
                                        <p:cTn id="140" dur="500"/>
                                        <p:tgtEl>
                                          <p:spTgt spid="45"/>
                                        </p:tgtEl>
                                      </p:cBhvr>
                                    </p:animEffect>
                                  </p:childTnLst>
                                </p:cTn>
                              </p:par>
                            </p:childTnLst>
                          </p:cTn>
                        </p:par>
                      </p:childTnLst>
                    </p:cTn>
                  </p:par>
                  <p:par>
                    <p:cTn id="141" fill="hold">
                      <p:stCondLst>
                        <p:cond delay="indefinite"/>
                      </p:stCondLst>
                      <p:childTnLst>
                        <p:par>
                          <p:cTn id="142" fill="hold">
                            <p:stCondLst>
                              <p:cond delay="0"/>
                            </p:stCondLst>
                            <p:childTnLst>
                              <p:par>
                                <p:cTn id="143" presetID="14" presetClass="entr" presetSubtype="10" fill="hold" grpId="0" nodeType="clickEffect">
                                  <p:stCondLst>
                                    <p:cond delay="0"/>
                                  </p:stCondLst>
                                  <p:childTnLst>
                                    <p:set>
                                      <p:cBhvr>
                                        <p:cTn id="144" dur="1" fill="hold">
                                          <p:stCondLst>
                                            <p:cond delay="0"/>
                                          </p:stCondLst>
                                        </p:cTn>
                                        <p:tgtEl>
                                          <p:spTgt spid="42"/>
                                        </p:tgtEl>
                                        <p:attrNameLst>
                                          <p:attrName>style.visibility</p:attrName>
                                        </p:attrNameLst>
                                      </p:cBhvr>
                                      <p:to>
                                        <p:strVal val="visible"/>
                                      </p:to>
                                    </p:set>
                                    <p:animEffect transition="in" filter="randombar(horizontal)">
                                      <p:cBhvr>
                                        <p:cTn id="145" dur="500"/>
                                        <p:tgtEl>
                                          <p:spTgt spid="42"/>
                                        </p:tgtEl>
                                      </p:cBhvr>
                                    </p:animEffect>
                                  </p:childTnLst>
                                </p:cTn>
                              </p:par>
                            </p:childTnLst>
                          </p:cTn>
                        </p:par>
                      </p:childTnLst>
                    </p:cTn>
                  </p:par>
                  <p:par>
                    <p:cTn id="146" fill="hold">
                      <p:stCondLst>
                        <p:cond delay="indefinite"/>
                      </p:stCondLst>
                      <p:childTnLst>
                        <p:par>
                          <p:cTn id="147" fill="hold">
                            <p:stCondLst>
                              <p:cond delay="0"/>
                            </p:stCondLst>
                            <p:childTnLst>
                              <p:par>
                                <p:cTn id="148" presetID="14" presetClass="entr" presetSubtype="10" fill="hold" grpId="0" nodeType="clickEffect">
                                  <p:stCondLst>
                                    <p:cond delay="0"/>
                                  </p:stCondLst>
                                  <p:childTnLst>
                                    <p:set>
                                      <p:cBhvr>
                                        <p:cTn id="149" dur="1" fill="hold">
                                          <p:stCondLst>
                                            <p:cond delay="0"/>
                                          </p:stCondLst>
                                        </p:cTn>
                                        <p:tgtEl>
                                          <p:spTgt spid="37"/>
                                        </p:tgtEl>
                                        <p:attrNameLst>
                                          <p:attrName>style.visibility</p:attrName>
                                        </p:attrNameLst>
                                      </p:cBhvr>
                                      <p:to>
                                        <p:strVal val="visible"/>
                                      </p:to>
                                    </p:set>
                                    <p:animEffect transition="in" filter="randombar(horizontal)">
                                      <p:cBhvr>
                                        <p:cTn id="150" dur="500"/>
                                        <p:tgtEl>
                                          <p:spTgt spid="37"/>
                                        </p:tgtEl>
                                      </p:cBhvr>
                                    </p:animEffect>
                                  </p:childTnLst>
                                </p:cTn>
                              </p:par>
                            </p:childTnLst>
                          </p:cTn>
                        </p:par>
                      </p:childTnLst>
                    </p:cTn>
                  </p:par>
                  <p:par>
                    <p:cTn id="151" fill="hold">
                      <p:stCondLst>
                        <p:cond delay="indefinite"/>
                      </p:stCondLst>
                      <p:childTnLst>
                        <p:par>
                          <p:cTn id="152" fill="hold">
                            <p:stCondLst>
                              <p:cond delay="0"/>
                            </p:stCondLst>
                            <p:childTnLst>
                              <p:par>
                                <p:cTn id="153" presetID="14" presetClass="entr" presetSubtype="10" fill="hold" grpId="0" nodeType="clickEffect">
                                  <p:stCondLst>
                                    <p:cond delay="0"/>
                                  </p:stCondLst>
                                  <p:childTnLst>
                                    <p:set>
                                      <p:cBhvr>
                                        <p:cTn id="154" dur="1" fill="hold">
                                          <p:stCondLst>
                                            <p:cond delay="0"/>
                                          </p:stCondLst>
                                        </p:cTn>
                                        <p:tgtEl>
                                          <p:spTgt spid="41"/>
                                        </p:tgtEl>
                                        <p:attrNameLst>
                                          <p:attrName>style.visibility</p:attrName>
                                        </p:attrNameLst>
                                      </p:cBhvr>
                                      <p:to>
                                        <p:strVal val="visible"/>
                                      </p:to>
                                    </p:set>
                                    <p:animEffect transition="in" filter="randombar(horizontal)">
                                      <p:cBhvr>
                                        <p:cTn id="155" dur="500"/>
                                        <p:tgtEl>
                                          <p:spTgt spid="41"/>
                                        </p:tgtEl>
                                      </p:cBhvr>
                                    </p:animEffect>
                                  </p:childTnLst>
                                </p:cTn>
                              </p:par>
                            </p:childTnLst>
                          </p:cTn>
                        </p:par>
                      </p:childTnLst>
                    </p:cTn>
                  </p:par>
                  <p:par>
                    <p:cTn id="156" fill="hold">
                      <p:stCondLst>
                        <p:cond delay="indefinite"/>
                      </p:stCondLst>
                      <p:childTnLst>
                        <p:par>
                          <p:cTn id="157" fill="hold">
                            <p:stCondLst>
                              <p:cond delay="0"/>
                            </p:stCondLst>
                            <p:childTnLst>
                              <p:par>
                                <p:cTn id="158" presetID="14" presetClass="entr" presetSubtype="10" fill="hold" grpId="0" nodeType="clickEffect">
                                  <p:stCondLst>
                                    <p:cond delay="0"/>
                                  </p:stCondLst>
                                  <p:childTnLst>
                                    <p:set>
                                      <p:cBhvr>
                                        <p:cTn id="159" dur="1" fill="hold">
                                          <p:stCondLst>
                                            <p:cond delay="0"/>
                                          </p:stCondLst>
                                        </p:cTn>
                                        <p:tgtEl>
                                          <p:spTgt spid="5"/>
                                        </p:tgtEl>
                                        <p:attrNameLst>
                                          <p:attrName>style.visibility</p:attrName>
                                        </p:attrNameLst>
                                      </p:cBhvr>
                                      <p:to>
                                        <p:strVal val="visible"/>
                                      </p:to>
                                    </p:set>
                                    <p:animEffect transition="in" filter="randombar(horizontal)">
                                      <p:cBhvr>
                                        <p:cTn id="160" dur="500"/>
                                        <p:tgtEl>
                                          <p:spTgt spid="5"/>
                                        </p:tgtEl>
                                      </p:cBhvr>
                                    </p:animEffect>
                                  </p:childTnLst>
                                </p:cTn>
                              </p:par>
                            </p:childTnLst>
                          </p:cTn>
                        </p:par>
                      </p:childTnLst>
                    </p:cTn>
                  </p:par>
                  <p:par>
                    <p:cTn id="161" fill="hold">
                      <p:stCondLst>
                        <p:cond delay="indefinite"/>
                      </p:stCondLst>
                      <p:childTnLst>
                        <p:par>
                          <p:cTn id="162" fill="hold">
                            <p:stCondLst>
                              <p:cond delay="0"/>
                            </p:stCondLst>
                            <p:childTnLst>
                              <p:par>
                                <p:cTn id="163" presetID="14" presetClass="entr" presetSubtype="10" fill="hold" grpId="0" nodeType="clickEffect">
                                  <p:stCondLst>
                                    <p:cond delay="0"/>
                                  </p:stCondLst>
                                  <p:childTnLst>
                                    <p:set>
                                      <p:cBhvr>
                                        <p:cTn id="164" dur="1" fill="hold">
                                          <p:stCondLst>
                                            <p:cond delay="0"/>
                                          </p:stCondLst>
                                        </p:cTn>
                                        <p:tgtEl>
                                          <p:spTgt spid="36"/>
                                        </p:tgtEl>
                                        <p:attrNameLst>
                                          <p:attrName>style.visibility</p:attrName>
                                        </p:attrNameLst>
                                      </p:cBhvr>
                                      <p:to>
                                        <p:strVal val="visible"/>
                                      </p:to>
                                    </p:set>
                                    <p:animEffect transition="in" filter="randombar(horizontal)">
                                      <p:cBhvr>
                                        <p:cTn id="165" dur="500"/>
                                        <p:tgtEl>
                                          <p:spTgt spid="36"/>
                                        </p:tgtEl>
                                      </p:cBhvr>
                                    </p:animEffect>
                                  </p:childTnLst>
                                </p:cTn>
                              </p:par>
                            </p:childTnLst>
                          </p:cTn>
                        </p:par>
                      </p:childTnLst>
                    </p:cTn>
                  </p:par>
                  <p:par>
                    <p:cTn id="166" fill="hold">
                      <p:stCondLst>
                        <p:cond delay="indefinite"/>
                      </p:stCondLst>
                      <p:childTnLst>
                        <p:par>
                          <p:cTn id="167" fill="hold">
                            <p:stCondLst>
                              <p:cond delay="0"/>
                            </p:stCondLst>
                            <p:childTnLst>
                              <p:par>
                                <p:cTn id="168" presetID="14" presetClass="entr" presetSubtype="10" fill="hold" nodeType="clickEffect">
                                  <p:stCondLst>
                                    <p:cond delay="0"/>
                                  </p:stCondLst>
                                  <p:childTnLst>
                                    <p:set>
                                      <p:cBhvr>
                                        <p:cTn id="169"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170" dur="500"/>
                                        <p:tgtEl>
                                          <p:spTgt spid="43">
                                            <p:txEl>
                                              <p:pRg st="0" end="0"/>
                                            </p:txEl>
                                          </p:spTgt>
                                        </p:tgtEl>
                                      </p:cBhvr>
                                    </p:animEffect>
                                  </p:childTnLst>
                                </p:cTn>
                              </p:par>
                            </p:childTnLst>
                          </p:cTn>
                        </p:par>
                      </p:childTnLst>
                    </p:cTn>
                  </p:par>
                  <p:par>
                    <p:cTn id="171" fill="hold">
                      <p:stCondLst>
                        <p:cond delay="indefinite"/>
                      </p:stCondLst>
                      <p:childTnLst>
                        <p:par>
                          <p:cTn id="172" fill="hold">
                            <p:stCondLst>
                              <p:cond delay="0"/>
                            </p:stCondLst>
                            <p:childTnLst>
                              <p:par>
                                <p:cTn id="173" presetID="26" presetClass="entr" presetSubtype="0" fill="hold" grpId="0" nodeType="clickEffect">
                                  <p:stCondLst>
                                    <p:cond delay="0"/>
                                  </p:stCondLst>
                                  <p:childTnLst>
                                    <p:set>
                                      <p:cBhvr>
                                        <p:cTn id="174" dur="1" fill="hold">
                                          <p:stCondLst>
                                            <p:cond delay="0"/>
                                          </p:stCondLst>
                                        </p:cTn>
                                        <p:tgtEl>
                                          <p:spTgt spid="6"/>
                                        </p:tgtEl>
                                        <p:attrNameLst>
                                          <p:attrName>style.visibility</p:attrName>
                                        </p:attrNameLst>
                                      </p:cBhvr>
                                      <p:to>
                                        <p:strVal val="visible"/>
                                      </p:to>
                                    </p:set>
                                    <p:animEffect transition="in" filter="wipe(down)">
                                      <p:cBhvr>
                                        <p:cTn id="175" dur="580">
                                          <p:stCondLst>
                                            <p:cond delay="0"/>
                                          </p:stCondLst>
                                        </p:cTn>
                                        <p:tgtEl>
                                          <p:spTgt spid="6"/>
                                        </p:tgtEl>
                                      </p:cBhvr>
                                    </p:animEffect>
                                    <p:anim calcmode="lin" valueType="num">
                                      <p:cBhvr>
                                        <p:cTn id="17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7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7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7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8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81" dur="26">
                                          <p:stCondLst>
                                            <p:cond delay="650"/>
                                          </p:stCondLst>
                                        </p:cTn>
                                        <p:tgtEl>
                                          <p:spTgt spid="6"/>
                                        </p:tgtEl>
                                      </p:cBhvr>
                                      <p:to x="100000" y="60000"/>
                                    </p:animScale>
                                    <p:animScale>
                                      <p:cBhvr>
                                        <p:cTn id="182" dur="166" decel="50000">
                                          <p:stCondLst>
                                            <p:cond delay="676"/>
                                          </p:stCondLst>
                                        </p:cTn>
                                        <p:tgtEl>
                                          <p:spTgt spid="6"/>
                                        </p:tgtEl>
                                      </p:cBhvr>
                                      <p:to x="100000" y="100000"/>
                                    </p:animScale>
                                    <p:animScale>
                                      <p:cBhvr>
                                        <p:cTn id="183" dur="26">
                                          <p:stCondLst>
                                            <p:cond delay="1312"/>
                                          </p:stCondLst>
                                        </p:cTn>
                                        <p:tgtEl>
                                          <p:spTgt spid="6"/>
                                        </p:tgtEl>
                                      </p:cBhvr>
                                      <p:to x="100000" y="80000"/>
                                    </p:animScale>
                                    <p:animScale>
                                      <p:cBhvr>
                                        <p:cTn id="184" dur="166" decel="50000">
                                          <p:stCondLst>
                                            <p:cond delay="1338"/>
                                          </p:stCondLst>
                                        </p:cTn>
                                        <p:tgtEl>
                                          <p:spTgt spid="6"/>
                                        </p:tgtEl>
                                      </p:cBhvr>
                                      <p:to x="100000" y="100000"/>
                                    </p:animScale>
                                    <p:animScale>
                                      <p:cBhvr>
                                        <p:cTn id="185" dur="26">
                                          <p:stCondLst>
                                            <p:cond delay="1642"/>
                                          </p:stCondLst>
                                        </p:cTn>
                                        <p:tgtEl>
                                          <p:spTgt spid="6"/>
                                        </p:tgtEl>
                                      </p:cBhvr>
                                      <p:to x="100000" y="90000"/>
                                    </p:animScale>
                                    <p:animScale>
                                      <p:cBhvr>
                                        <p:cTn id="186" dur="166" decel="50000">
                                          <p:stCondLst>
                                            <p:cond delay="1668"/>
                                          </p:stCondLst>
                                        </p:cTn>
                                        <p:tgtEl>
                                          <p:spTgt spid="6"/>
                                        </p:tgtEl>
                                      </p:cBhvr>
                                      <p:to x="100000" y="100000"/>
                                    </p:animScale>
                                    <p:animScale>
                                      <p:cBhvr>
                                        <p:cTn id="187" dur="26">
                                          <p:stCondLst>
                                            <p:cond delay="1808"/>
                                          </p:stCondLst>
                                        </p:cTn>
                                        <p:tgtEl>
                                          <p:spTgt spid="6"/>
                                        </p:tgtEl>
                                      </p:cBhvr>
                                      <p:to x="100000" y="95000"/>
                                    </p:animScale>
                                    <p:animScale>
                                      <p:cBhvr>
                                        <p:cTn id="188" dur="166" decel="50000">
                                          <p:stCondLst>
                                            <p:cond delay="1834"/>
                                          </p:stCondLst>
                                        </p:cTn>
                                        <p:tgtEl>
                                          <p:spTgt spid="6"/>
                                        </p:tgtEl>
                                      </p:cBhvr>
                                      <p:to x="100000" y="100000"/>
                                    </p:animScale>
                                  </p:childTnLst>
                                </p:cTn>
                              </p:par>
                            </p:childTnLst>
                          </p:cTn>
                        </p:par>
                      </p:childTnLst>
                    </p:cTn>
                  </p:par>
                  <p:par>
                    <p:cTn id="189" fill="hold">
                      <p:stCondLst>
                        <p:cond delay="indefinite"/>
                      </p:stCondLst>
                      <p:childTnLst>
                        <p:par>
                          <p:cTn id="190" fill="hold">
                            <p:stCondLst>
                              <p:cond delay="0"/>
                            </p:stCondLst>
                            <p:childTnLst>
                              <p:par>
                                <p:cTn id="191" presetID="53" presetClass="entr" presetSubtype="16" fill="hold" grpId="0" nodeType="clickEffect">
                                  <p:stCondLst>
                                    <p:cond delay="0"/>
                                  </p:stCondLst>
                                  <p:childTnLst>
                                    <p:set>
                                      <p:cBhvr>
                                        <p:cTn id="192" dur="1" fill="hold">
                                          <p:stCondLst>
                                            <p:cond delay="0"/>
                                          </p:stCondLst>
                                        </p:cTn>
                                        <p:tgtEl>
                                          <p:spTgt spid="44"/>
                                        </p:tgtEl>
                                        <p:attrNameLst>
                                          <p:attrName>style.visibility</p:attrName>
                                        </p:attrNameLst>
                                      </p:cBhvr>
                                      <p:to>
                                        <p:strVal val="visible"/>
                                      </p:to>
                                    </p:set>
                                    <p:anim calcmode="lin" valueType="num">
                                      <p:cBhvr>
                                        <p:cTn id="193" dur="500" fill="hold"/>
                                        <p:tgtEl>
                                          <p:spTgt spid="44"/>
                                        </p:tgtEl>
                                        <p:attrNameLst>
                                          <p:attrName>ppt_w</p:attrName>
                                        </p:attrNameLst>
                                      </p:cBhvr>
                                      <p:tavLst>
                                        <p:tav tm="0">
                                          <p:val>
                                            <p:fltVal val="0"/>
                                          </p:val>
                                        </p:tav>
                                        <p:tav tm="100000">
                                          <p:val>
                                            <p:strVal val="#ppt_w"/>
                                          </p:val>
                                        </p:tav>
                                      </p:tavLst>
                                    </p:anim>
                                    <p:anim calcmode="lin" valueType="num">
                                      <p:cBhvr>
                                        <p:cTn id="194" dur="500" fill="hold"/>
                                        <p:tgtEl>
                                          <p:spTgt spid="44"/>
                                        </p:tgtEl>
                                        <p:attrNameLst>
                                          <p:attrName>ppt_h</p:attrName>
                                        </p:attrNameLst>
                                      </p:cBhvr>
                                      <p:tavLst>
                                        <p:tav tm="0">
                                          <p:val>
                                            <p:fltVal val="0"/>
                                          </p:val>
                                        </p:tav>
                                        <p:tav tm="100000">
                                          <p:val>
                                            <p:strVal val="#ppt_h"/>
                                          </p:val>
                                        </p:tav>
                                      </p:tavLst>
                                    </p:anim>
                                    <p:animEffect transition="in" filter="fade">
                                      <p:cBhvr>
                                        <p:cTn id="19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7" grpId="0" autoUpdateAnimBg="0"/>
      <p:bldP spid="14" grpId="0" build="p" autoUpdateAnimBg="0"/>
      <p:bldP spid="3" grpId="0"/>
      <p:bldP spid="4" grpId="0"/>
      <p:bldP spid="5" grpId="0"/>
      <p:bldP spid="17" grpId="0"/>
      <p:bldP spid="20" grpId="0"/>
      <p:bldP spid="21" grpId="0"/>
      <p:bldP spid="22" grpId="0"/>
      <p:bldP spid="24" grpId="0"/>
      <p:bldP spid="26" grpId="0"/>
      <p:bldP spid="27" grpId="0"/>
      <p:bldP spid="28" grpId="0"/>
      <p:bldP spid="31" grpId="0"/>
      <p:bldP spid="32" grpId="0"/>
      <p:bldP spid="33" grpId="0"/>
      <p:bldP spid="34" grpId="0"/>
      <p:bldP spid="36" grpId="0"/>
      <p:bldP spid="37" grpId="0"/>
      <p:bldP spid="38" grpId="0"/>
      <p:bldP spid="39" grpId="0"/>
      <p:bldP spid="41" grpId="0"/>
      <p:bldP spid="42" grpId="0"/>
      <p:bldP spid="44" grpId="0" animBg="1"/>
      <p:bldP spid="6" grpId="0" animBg="1"/>
      <p:bldP spid="4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a:extLst>
              <a:ext uri="{FF2B5EF4-FFF2-40B4-BE49-F238E27FC236}">
                <a16:creationId xmlns:a16="http://schemas.microsoft.com/office/drawing/2014/main" id="{D491855C-50F2-40E6-9F13-75546FF4A5F5}"/>
              </a:ext>
            </a:extLst>
          </p:cNvPr>
          <p:cNvSpPr>
            <a:spLocks noGrp="1" noChangeArrowheads="1"/>
          </p:cNvSpPr>
          <p:nvPr>
            <p:ph type="title" idx="4294967295"/>
          </p:nvPr>
        </p:nvSpPr>
        <p:spPr>
          <a:xfrm>
            <a:off x="762863" y="199189"/>
            <a:ext cx="8066367" cy="708189"/>
          </a:xfrm>
        </p:spPr>
        <p:txBody>
          <a:bodyPr/>
          <a:lstStyle/>
          <a:p>
            <a:pPr eaLnBrk="1" hangingPunct="1"/>
            <a:r>
              <a:rPr lang="zh-CN" altLang="en-US" dirty="0"/>
              <a:t>范式的求解方法</a:t>
            </a:r>
          </a:p>
        </p:txBody>
      </p:sp>
      <p:sp>
        <p:nvSpPr>
          <p:cNvPr id="88068" name="Rectangle 3">
            <a:extLst>
              <a:ext uri="{FF2B5EF4-FFF2-40B4-BE49-F238E27FC236}">
                <a16:creationId xmlns:a16="http://schemas.microsoft.com/office/drawing/2014/main" id="{9F24F89B-4AC2-44CC-87BC-5C831ACD6FE7}"/>
              </a:ext>
            </a:extLst>
          </p:cNvPr>
          <p:cNvSpPr>
            <a:spLocks noGrp="1" noChangeArrowheads="1"/>
          </p:cNvSpPr>
          <p:nvPr>
            <p:ph type="body" idx="4294967295"/>
          </p:nvPr>
        </p:nvSpPr>
        <p:spPr>
          <a:xfrm>
            <a:off x="155575" y="862891"/>
            <a:ext cx="10748152" cy="708189"/>
          </a:xfrm>
        </p:spPr>
        <p:txBody>
          <a:bodyPr>
            <a:normAutofit/>
          </a:bodyPr>
          <a:lstStyle/>
          <a:p>
            <a:pPr marL="0" indent="0">
              <a:buNone/>
            </a:pPr>
            <a:r>
              <a:rPr lang="zh-CN" altLang="en-US" dirty="0">
                <a:solidFill>
                  <a:srgbClr val="C00000"/>
                </a:solidFill>
              </a:rPr>
              <a:t>定理</a:t>
            </a:r>
            <a:r>
              <a:rPr lang="en-US" altLang="zh-CN" dirty="0">
                <a:solidFill>
                  <a:srgbClr val="C00000"/>
                </a:solidFill>
              </a:rPr>
              <a:t>2.4  </a:t>
            </a:r>
            <a:r>
              <a:rPr lang="zh-CN" altLang="en-US" dirty="0"/>
              <a:t>对于任意命题公式，都存在与其等价的析取范式和合取范式。</a:t>
            </a:r>
          </a:p>
        </p:txBody>
      </p:sp>
      <p:sp>
        <p:nvSpPr>
          <p:cNvPr id="88069" name="Rectangle 4">
            <a:extLst>
              <a:ext uri="{FF2B5EF4-FFF2-40B4-BE49-F238E27FC236}">
                <a16:creationId xmlns:a16="http://schemas.microsoft.com/office/drawing/2014/main" id="{3451A0EB-8A7A-44DA-8C44-35EA75480215}"/>
              </a:ext>
            </a:extLst>
          </p:cNvPr>
          <p:cNvSpPr>
            <a:spLocks noChangeArrowheads="1"/>
          </p:cNvSpPr>
          <p:nvPr/>
        </p:nvSpPr>
        <p:spPr bwMode="auto">
          <a:xfrm>
            <a:off x="248563" y="1737795"/>
            <a:ext cx="11657310" cy="478343"/>
          </a:xfrm>
          <a:prstGeom prst="rect">
            <a:avLst/>
          </a:prstGeom>
          <a:solidFill>
            <a:schemeClr val="bg2">
              <a:lumMod val="90000"/>
            </a:schemeClr>
          </a:solidFill>
          <a:ln>
            <a:noFill/>
          </a:ln>
          <a:extLst/>
        </p:spPr>
        <p:txBody>
          <a:bodyPr wrap="square" lIns="36008" tIns="36008" rIns="36008" bIns="36008">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buNone/>
            </a:pPr>
            <a:r>
              <a:rPr lang="zh-CN" altLang="en-US" sz="2400" dirty="0">
                <a:solidFill>
                  <a:srgbClr val="3333FF"/>
                </a:solidFill>
                <a:latin typeface="+mn-ea"/>
                <a:ea typeface="+mn-ea"/>
              </a:rPr>
              <a:t>解题小贴士</a:t>
            </a:r>
            <a:r>
              <a:rPr lang="en-US" altLang="zh-CN" sz="2400" dirty="0">
                <a:solidFill>
                  <a:srgbClr val="3333FF"/>
                </a:solidFill>
                <a:latin typeface="+mn-ea"/>
                <a:ea typeface="+mn-ea"/>
              </a:rPr>
              <a:t>—</a:t>
            </a:r>
            <a:r>
              <a:rPr lang="zh-CN" altLang="en-US" sz="2400" dirty="0">
                <a:solidFill>
                  <a:srgbClr val="3333FF"/>
                </a:solidFill>
                <a:latin typeface="+mn-ea"/>
                <a:ea typeface="+mn-ea"/>
              </a:rPr>
              <a:t>合取范式、析取范式的计算方法</a:t>
            </a:r>
            <a:endParaRPr lang="en-US" altLang="zh-CN" sz="2400" dirty="0">
              <a:solidFill>
                <a:srgbClr val="3333FF"/>
              </a:solidFill>
              <a:latin typeface="+mn-ea"/>
              <a:ea typeface="+mn-ea"/>
            </a:endParaRPr>
          </a:p>
        </p:txBody>
      </p:sp>
      <p:sp>
        <p:nvSpPr>
          <p:cNvPr id="6" name="Rectangle 3">
            <a:extLst>
              <a:ext uri="{FF2B5EF4-FFF2-40B4-BE49-F238E27FC236}">
                <a16:creationId xmlns:a16="http://schemas.microsoft.com/office/drawing/2014/main" id="{5255D0E0-6031-45E1-8745-068969A7B295}"/>
              </a:ext>
            </a:extLst>
          </p:cNvPr>
          <p:cNvSpPr txBox="1">
            <a:spLocks noChangeArrowheads="1"/>
          </p:cNvSpPr>
          <p:nvPr/>
        </p:nvSpPr>
        <p:spPr>
          <a:xfrm>
            <a:off x="214324" y="3596402"/>
            <a:ext cx="11657378" cy="1653147"/>
          </a:xfrm>
          <a:prstGeom prst="rect">
            <a:avLst/>
          </a:prstGeom>
          <a:solidFill>
            <a:schemeClr val="bg2">
              <a:lumMod val="90000"/>
            </a:schemeClr>
          </a:solidFill>
        </p:spPr>
        <p:txBody>
          <a:bodyPr vert="horz" lIns="121917" tIns="60958" rIns="121917" bIns="60958" rtlCol="0">
            <a:normAutofit lnSpcReduction="10000"/>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Font typeface="Wingdings" pitchFamily="2" charset="2"/>
              <a:buNone/>
            </a:pPr>
            <a:r>
              <a:rPr lang="zh-CN" altLang="en-US" dirty="0">
                <a:solidFill>
                  <a:srgbClr val="000000"/>
                </a:solidFill>
              </a:rPr>
              <a:t>（</a:t>
            </a:r>
            <a:r>
              <a:rPr lang="en-US" altLang="zh-CN" dirty="0">
                <a:solidFill>
                  <a:srgbClr val="000000"/>
                </a:solidFill>
              </a:rPr>
              <a:t>2</a:t>
            </a:r>
            <a:r>
              <a:rPr lang="zh-CN" altLang="en-US" dirty="0">
                <a:solidFill>
                  <a:srgbClr val="000000"/>
                </a:solidFill>
              </a:rPr>
              <a:t>）重复</a:t>
            </a:r>
            <a:r>
              <a:rPr lang="zh-CN" altLang="en-US" dirty="0"/>
              <a:t>使用德</a:t>
            </a:r>
            <a:r>
              <a:rPr lang="zh-CN" altLang="en-US" dirty="0">
                <a:sym typeface="Symbol" panose="05050102010706020507" pitchFamily="18" charset="2"/>
              </a:rPr>
              <a:t></a:t>
            </a:r>
            <a:r>
              <a:rPr lang="zh-CN" altLang="en-US" dirty="0"/>
              <a:t>摩根律将否定号移到各个命题变元的前端，并消去多余的否定号，这可利用如下等价关系：</a:t>
            </a:r>
            <a:endParaRPr lang="en-US" altLang="zh-CN" dirty="0"/>
          </a:p>
          <a:p>
            <a:pPr marL="0" indent="0" algn="ctr">
              <a:buFont typeface="Wingdings" pitchFamily="2" charset="2"/>
              <a:buNone/>
            </a:pPr>
            <a:r>
              <a:rPr lang="zh-CN" altLang="en-US" dirty="0">
                <a:solidFill>
                  <a:srgbClr val="C00000"/>
                </a:solidFill>
                <a:sym typeface="Symbol" panose="05050102010706020507" pitchFamily="18" charset="2"/>
              </a:rPr>
              <a:t></a:t>
            </a:r>
            <a:r>
              <a:rPr lang="en-US" altLang="zh-CN" dirty="0">
                <a:solidFill>
                  <a:srgbClr val="C00000"/>
                </a:solidFill>
              </a:rPr>
              <a:t>(</a:t>
            </a:r>
            <a:r>
              <a:rPr lang="en-US" altLang="zh-CN" dirty="0">
                <a:solidFill>
                  <a:srgbClr val="C00000"/>
                </a:solidFill>
                <a:sym typeface="Symbol" panose="05050102010706020507" pitchFamily="18" charset="2"/>
              </a:rPr>
              <a:t></a:t>
            </a:r>
            <a:r>
              <a:rPr lang="zh-CN" altLang="en-US" dirty="0">
                <a:solidFill>
                  <a:srgbClr val="C00000"/>
                </a:solidFill>
              </a:rPr>
              <a:t>Ｇ</a:t>
            </a:r>
            <a:r>
              <a:rPr lang="en-US" altLang="zh-CN" dirty="0">
                <a:solidFill>
                  <a:srgbClr val="C00000"/>
                </a:solidFill>
              </a:rPr>
              <a:t>) =</a:t>
            </a:r>
            <a:r>
              <a:rPr lang="zh-CN" altLang="en-US" dirty="0">
                <a:solidFill>
                  <a:srgbClr val="C00000"/>
                </a:solidFill>
              </a:rPr>
              <a:t>Ｇ；</a:t>
            </a:r>
            <a:r>
              <a:rPr lang="en-US" altLang="zh-CN" dirty="0">
                <a:solidFill>
                  <a:srgbClr val="C00000"/>
                </a:solidFill>
              </a:rPr>
              <a:t>     </a:t>
            </a:r>
            <a:r>
              <a:rPr lang="en-US" altLang="zh-CN" dirty="0">
                <a:solidFill>
                  <a:srgbClr val="C00000"/>
                </a:solidFill>
                <a:sym typeface="Symbol" panose="05050102010706020507" pitchFamily="18" charset="2"/>
              </a:rPr>
              <a:t></a:t>
            </a:r>
            <a:r>
              <a:rPr lang="en-US" altLang="zh-CN" dirty="0">
                <a:solidFill>
                  <a:srgbClr val="C00000"/>
                </a:solidFill>
              </a:rPr>
              <a:t>(</a:t>
            </a:r>
            <a:r>
              <a:rPr lang="zh-CN" altLang="en-US" dirty="0">
                <a:solidFill>
                  <a:srgbClr val="C00000"/>
                </a:solidFill>
              </a:rPr>
              <a:t>Ｇ∨Ｈ</a:t>
            </a:r>
            <a:r>
              <a:rPr lang="en-US" altLang="zh-CN" dirty="0">
                <a:solidFill>
                  <a:srgbClr val="C00000"/>
                </a:solidFill>
              </a:rPr>
              <a:t>) = </a:t>
            </a:r>
            <a:r>
              <a:rPr lang="en-US" altLang="zh-CN" dirty="0">
                <a:solidFill>
                  <a:srgbClr val="C00000"/>
                </a:solidFill>
                <a:sym typeface="Symbol" panose="05050102010706020507" pitchFamily="18" charset="2"/>
              </a:rPr>
              <a:t></a:t>
            </a:r>
            <a:r>
              <a:rPr lang="zh-CN" altLang="en-US" dirty="0">
                <a:solidFill>
                  <a:srgbClr val="C00000"/>
                </a:solidFill>
              </a:rPr>
              <a:t>Ｇ∧ </a:t>
            </a:r>
            <a:r>
              <a:rPr lang="zh-CN" altLang="en-US" dirty="0">
                <a:solidFill>
                  <a:srgbClr val="C00000"/>
                </a:solidFill>
                <a:sym typeface="Symbol" panose="05050102010706020507" pitchFamily="18" charset="2"/>
              </a:rPr>
              <a:t></a:t>
            </a:r>
            <a:r>
              <a:rPr lang="zh-CN" altLang="en-US" dirty="0">
                <a:solidFill>
                  <a:srgbClr val="C00000"/>
                </a:solidFill>
              </a:rPr>
              <a:t>Ｈ；     </a:t>
            </a:r>
            <a:r>
              <a:rPr lang="zh-CN" altLang="en-US" dirty="0">
                <a:solidFill>
                  <a:srgbClr val="C00000"/>
                </a:solidFill>
                <a:sym typeface="Symbol" panose="05050102010706020507" pitchFamily="18" charset="2"/>
              </a:rPr>
              <a:t></a:t>
            </a:r>
            <a:r>
              <a:rPr lang="en-US" altLang="zh-CN" dirty="0">
                <a:solidFill>
                  <a:srgbClr val="C00000"/>
                </a:solidFill>
              </a:rPr>
              <a:t>(</a:t>
            </a:r>
            <a:r>
              <a:rPr lang="zh-CN" altLang="en-US" dirty="0">
                <a:solidFill>
                  <a:srgbClr val="C00000"/>
                </a:solidFill>
              </a:rPr>
              <a:t>Ｇ∧Ｈ</a:t>
            </a:r>
            <a:r>
              <a:rPr lang="en-US" altLang="zh-CN" dirty="0">
                <a:solidFill>
                  <a:srgbClr val="C00000"/>
                </a:solidFill>
              </a:rPr>
              <a:t>) = </a:t>
            </a:r>
            <a:r>
              <a:rPr lang="en-US" altLang="zh-CN" dirty="0">
                <a:solidFill>
                  <a:srgbClr val="C00000"/>
                </a:solidFill>
                <a:sym typeface="Symbol" panose="05050102010706020507" pitchFamily="18" charset="2"/>
              </a:rPr>
              <a:t></a:t>
            </a:r>
            <a:r>
              <a:rPr lang="zh-CN" altLang="en-US" dirty="0">
                <a:solidFill>
                  <a:srgbClr val="C00000"/>
                </a:solidFill>
              </a:rPr>
              <a:t>Ｇ∨ </a:t>
            </a:r>
            <a:r>
              <a:rPr lang="zh-CN" altLang="en-US" dirty="0">
                <a:solidFill>
                  <a:srgbClr val="C00000"/>
                </a:solidFill>
                <a:sym typeface="Symbol" panose="05050102010706020507" pitchFamily="18" charset="2"/>
              </a:rPr>
              <a:t></a:t>
            </a:r>
            <a:r>
              <a:rPr lang="zh-CN" altLang="en-US" dirty="0">
                <a:solidFill>
                  <a:srgbClr val="C00000"/>
                </a:solidFill>
              </a:rPr>
              <a:t>Ｈ。</a:t>
            </a:r>
          </a:p>
        </p:txBody>
      </p:sp>
      <p:sp>
        <p:nvSpPr>
          <p:cNvPr id="7" name="Rectangle 4">
            <a:extLst>
              <a:ext uri="{FF2B5EF4-FFF2-40B4-BE49-F238E27FC236}">
                <a16:creationId xmlns:a16="http://schemas.microsoft.com/office/drawing/2014/main" id="{D59F26AD-7923-43BB-8164-1C8398D4010B}"/>
              </a:ext>
            </a:extLst>
          </p:cNvPr>
          <p:cNvSpPr>
            <a:spLocks noChangeArrowheads="1"/>
          </p:cNvSpPr>
          <p:nvPr/>
        </p:nvSpPr>
        <p:spPr bwMode="auto">
          <a:xfrm>
            <a:off x="248563" y="5330052"/>
            <a:ext cx="11657310" cy="1529536"/>
          </a:xfrm>
          <a:prstGeom prst="rect">
            <a:avLst/>
          </a:prstGeom>
          <a:solidFill>
            <a:schemeClr val="bg2">
              <a:lumMod val="90000"/>
            </a:schemeClr>
          </a:solidFill>
          <a:ln>
            <a:noFill/>
          </a:ln>
          <a:extLst/>
        </p:spPr>
        <p:txBody>
          <a:bodyPr lIns="36008" tIns="36008" rIns="36008" bIns="36008"/>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r>
              <a:rPr lang="zh-CN" altLang="en-US" sz="2400" dirty="0">
                <a:latin typeface="+mn-ea"/>
                <a:ea typeface="+mn-ea"/>
              </a:rPr>
              <a:t>（</a:t>
            </a:r>
            <a:r>
              <a:rPr lang="en-US" altLang="zh-CN" sz="2400" dirty="0">
                <a:latin typeface="+mn-ea"/>
                <a:ea typeface="+mn-ea"/>
              </a:rPr>
              <a:t>3</a:t>
            </a:r>
            <a:r>
              <a:rPr lang="zh-CN" altLang="en-US" sz="2400" dirty="0">
                <a:latin typeface="+mn-ea"/>
                <a:ea typeface="+mn-ea"/>
              </a:rPr>
              <a:t>）重复利用分配定律，可将公式化成一些合取式的析取，或化成一些析取式的合取，这可利用如下等价关系：</a:t>
            </a:r>
            <a:endParaRPr lang="en-US" altLang="zh-CN" sz="2400" dirty="0">
              <a:latin typeface="+mn-ea"/>
              <a:ea typeface="+mn-ea"/>
            </a:endParaRPr>
          </a:p>
          <a:p>
            <a:pPr algn="ctr" eaLnBrk="1" hangingPunct="1">
              <a:buFont typeface="Wingdings" panose="05000000000000000000" pitchFamily="2" charset="2"/>
              <a:buNone/>
            </a:pPr>
            <a:r>
              <a:rPr lang="zh-CN" altLang="en-US" sz="2400" dirty="0">
                <a:solidFill>
                  <a:srgbClr val="C00000"/>
                </a:solidFill>
                <a:latin typeface="+mn-ea"/>
                <a:ea typeface="+mn-ea"/>
              </a:rPr>
              <a:t>Ｇ∨</a:t>
            </a:r>
            <a:r>
              <a:rPr lang="en-US" altLang="zh-CN" sz="2400" dirty="0">
                <a:solidFill>
                  <a:srgbClr val="C00000"/>
                </a:solidFill>
                <a:latin typeface="+mn-ea"/>
                <a:ea typeface="+mn-ea"/>
              </a:rPr>
              <a:t>(</a:t>
            </a:r>
            <a:r>
              <a:rPr lang="zh-CN" altLang="en-US" sz="2400" dirty="0">
                <a:solidFill>
                  <a:srgbClr val="C00000"/>
                </a:solidFill>
                <a:latin typeface="+mn-ea"/>
                <a:ea typeface="+mn-ea"/>
              </a:rPr>
              <a:t>Ｈ∧Ｓ</a:t>
            </a:r>
            <a:r>
              <a:rPr lang="en-US" altLang="zh-CN" sz="2400" dirty="0">
                <a:solidFill>
                  <a:srgbClr val="C00000"/>
                </a:solidFill>
                <a:latin typeface="+mn-ea"/>
                <a:ea typeface="+mn-ea"/>
              </a:rPr>
              <a:t>) = (</a:t>
            </a:r>
            <a:r>
              <a:rPr lang="zh-CN" altLang="en-US" sz="2400" dirty="0">
                <a:solidFill>
                  <a:srgbClr val="C00000"/>
                </a:solidFill>
                <a:latin typeface="+mn-ea"/>
                <a:ea typeface="+mn-ea"/>
              </a:rPr>
              <a:t>Ｇ∨Ｈ</a:t>
            </a:r>
            <a:r>
              <a:rPr lang="en-US" altLang="zh-CN" sz="2400" dirty="0">
                <a:solidFill>
                  <a:srgbClr val="C00000"/>
                </a:solidFill>
                <a:latin typeface="+mn-ea"/>
                <a:ea typeface="+mn-ea"/>
              </a:rPr>
              <a:t>)∧(</a:t>
            </a:r>
            <a:r>
              <a:rPr lang="zh-CN" altLang="en-US" sz="2400" dirty="0">
                <a:solidFill>
                  <a:srgbClr val="C00000"/>
                </a:solidFill>
                <a:latin typeface="+mn-ea"/>
                <a:ea typeface="+mn-ea"/>
              </a:rPr>
              <a:t>Ｇ∨Ｓ</a:t>
            </a:r>
            <a:r>
              <a:rPr lang="en-US" altLang="zh-CN" sz="2400" dirty="0">
                <a:solidFill>
                  <a:srgbClr val="C00000"/>
                </a:solidFill>
                <a:latin typeface="+mn-ea"/>
                <a:ea typeface="+mn-ea"/>
              </a:rPr>
              <a:t>)</a:t>
            </a:r>
            <a:r>
              <a:rPr lang="zh-CN" altLang="en-US" sz="2400" dirty="0">
                <a:solidFill>
                  <a:srgbClr val="C00000"/>
                </a:solidFill>
                <a:latin typeface="+mn-ea"/>
                <a:ea typeface="+mn-ea"/>
              </a:rPr>
              <a:t>；          Ｇ∧</a:t>
            </a:r>
            <a:r>
              <a:rPr lang="en-US" altLang="zh-CN" sz="2400" dirty="0">
                <a:solidFill>
                  <a:srgbClr val="C00000"/>
                </a:solidFill>
                <a:latin typeface="+mn-ea"/>
                <a:ea typeface="+mn-ea"/>
              </a:rPr>
              <a:t>(</a:t>
            </a:r>
            <a:r>
              <a:rPr lang="zh-CN" altLang="en-US" sz="2400" dirty="0">
                <a:solidFill>
                  <a:srgbClr val="C00000"/>
                </a:solidFill>
                <a:latin typeface="+mn-ea"/>
                <a:ea typeface="+mn-ea"/>
              </a:rPr>
              <a:t>Ｈ∨Ｓ</a:t>
            </a:r>
            <a:r>
              <a:rPr lang="en-US" altLang="zh-CN" sz="2400" dirty="0">
                <a:solidFill>
                  <a:srgbClr val="C00000"/>
                </a:solidFill>
                <a:latin typeface="+mn-ea"/>
                <a:ea typeface="+mn-ea"/>
              </a:rPr>
              <a:t>) = (</a:t>
            </a:r>
            <a:r>
              <a:rPr lang="zh-CN" altLang="en-US" sz="2400" dirty="0">
                <a:solidFill>
                  <a:srgbClr val="C00000"/>
                </a:solidFill>
                <a:latin typeface="+mn-ea"/>
                <a:ea typeface="+mn-ea"/>
              </a:rPr>
              <a:t>Ｇ∧Ｈ</a:t>
            </a:r>
            <a:r>
              <a:rPr lang="en-US" altLang="zh-CN" sz="2400" dirty="0">
                <a:solidFill>
                  <a:srgbClr val="C00000"/>
                </a:solidFill>
                <a:latin typeface="+mn-ea"/>
                <a:ea typeface="+mn-ea"/>
              </a:rPr>
              <a:t>)∨(</a:t>
            </a:r>
            <a:r>
              <a:rPr lang="zh-CN" altLang="en-US" sz="2400" dirty="0">
                <a:solidFill>
                  <a:srgbClr val="C00000"/>
                </a:solidFill>
                <a:latin typeface="+mn-ea"/>
                <a:ea typeface="+mn-ea"/>
              </a:rPr>
              <a:t>Ｇ∧Ｓ</a:t>
            </a:r>
            <a:r>
              <a:rPr lang="en-US" altLang="zh-CN" sz="2400" dirty="0">
                <a:solidFill>
                  <a:srgbClr val="C00000"/>
                </a:solidFill>
                <a:latin typeface="+mn-ea"/>
                <a:ea typeface="+mn-ea"/>
              </a:rPr>
              <a:t>)</a:t>
            </a:r>
            <a:r>
              <a:rPr lang="zh-CN" altLang="en-US" sz="2400" dirty="0">
                <a:solidFill>
                  <a:srgbClr val="C00000"/>
                </a:solidFill>
                <a:latin typeface="+mn-ea"/>
                <a:ea typeface="+mn-ea"/>
              </a:rPr>
              <a:t>。</a:t>
            </a:r>
          </a:p>
        </p:txBody>
      </p:sp>
      <p:sp>
        <p:nvSpPr>
          <p:cNvPr id="2" name="Rectangle 2">
            <a:extLst>
              <a:ext uri="{FF2B5EF4-FFF2-40B4-BE49-F238E27FC236}">
                <a16:creationId xmlns:a16="http://schemas.microsoft.com/office/drawing/2014/main" id="{205D885A-422B-4878-9DB3-38F541496D0A}"/>
              </a:ext>
            </a:extLst>
          </p:cNvPr>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2210AF5C-2559-414C-B0CF-91C925DC20FD}"/>
              </a:ext>
            </a:extLst>
          </p:cNvPr>
          <p:cNvSpPr>
            <a:spLocks noChangeArrowheads="1"/>
          </p:cNvSpPr>
          <p:nvPr/>
        </p:nvSpPr>
        <p:spPr bwMode="auto">
          <a:xfrm>
            <a:off x="248563" y="2234782"/>
            <a:ext cx="11657310" cy="994062"/>
          </a:xfrm>
          <a:prstGeom prst="rect">
            <a:avLst/>
          </a:prstGeom>
          <a:solidFill>
            <a:schemeClr val="bg2">
              <a:lumMod val="90000"/>
            </a:schemeClr>
          </a:solidFill>
          <a:ln>
            <a:noFill/>
          </a:ln>
          <a:extLst/>
        </p:spPr>
        <p:txBody>
          <a:bodyPr wrap="square" lIns="36008" tIns="36008" rIns="36008" bIns="36008">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spcBef>
                <a:spcPts val="1200"/>
              </a:spcBef>
              <a:buNone/>
            </a:pPr>
            <a:r>
              <a:rPr lang="zh-CN" altLang="en-US" sz="2400" dirty="0">
                <a:latin typeface="+mn-ea"/>
                <a:ea typeface="+mn-ea"/>
              </a:rPr>
              <a:t>（</a:t>
            </a:r>
            <a:r>
              <a:rPr lang="en-US" altLang="zh-CN" sz="2400" dirty="0">
                <a:latin typeface="+mn-ea"/>
                <a:ea typeface="+mn-ea"/>
              </a:rPr>
              <a:t>1</a:t>
            </a:r>
            <a:r>
              <a:rPr lang="zh-CN" altLang="en-US" sz="2400" dirty="0">
                <a:latin typeface="+mn-ea"/>
                <a:ea typeface="+mn-ea"/>
              </a:rPr>
              <a:t>）用“</a:t>
            </a:r>
            <a:r>
              <a:rPr lang="en-US" altLang="zh-CN" sz="2400" dirty="0">
                <a:latin typeface="+mn-ea"/>
                <a:ea typeface="+mn-ea"/>
              </a:rPr>
              <a:t>¬”</a:t>
            </a:r>
            <a:r>
              <a:rPr lang="zh-CN" altLang="en-US" sz="2400" dirty="0">
                <a:latin typeface="+mn-ea"/>
                <a:ea typeface="+mn-ea"/>
              </a:rPr>
              <a:t>，“∧”和“∨”等价替换掉“→”和“</a:t>
            </a:r>
            <a:r>
              <a:rPr lang="zh-CN" altLang="en-US" sz="2400" dirty="0">
                <a:latin typeface="+mn-ea"/>
                <a:ea typeface="+mn-ea"/>
                <a:sym typeface="Symbol" panose="05050102010706020507" pitchFamily="18" charset="2"/>
              </a:rPr>
              <a:t></a:t>
            </a:r>
            <a:r>
              <a:rPr lang="zh-CN" altLang="en-US" sz="2400" dirty="0">
                <a:latin typeface="+mn-ea"/>
                <a:ea typeface="+mn-ea"/>
              </a:rPr>
              <a:t>”；</a:t>
            </a:r>
          </a:p>
          <a:p>
            <a:pPr eaLnBrk="1" hangingPunct="1">
              <a:buFont typeface="Wingdings" panose="05000000000000000000" pitchFamily="2" charset="2"/>
              <a:buNone/>
            </a:pPr>
            <a:r>
              <a:rPr lang="zh-CN" altLang="en-US" sz="2400" dirty="0">
                <a:latin typeface="+mn-ea"/>
                <a:ea typeface="+mn-ea"/>
              </a:rPr>
              <a:t>    </a:t>
            </a:r>
            <a:r>
              <a:rPr lang="en-US" altLang="zh-CN" sz="2400" dirty="0">
                <a:solidFill>
                  <a:srgbClr val="C00000"/>
                </a:solidFill>
                <a:latin typeface="+mn-ea"/>
                <a:ea typeface="+mn-ea"/>
              </a:rPr>
              <a:t>(</a:t>
            </a:r>
            <a:r>
              <a:rPr lang="zh-CN" altLang="en-US" sz="2400" dirty="0">
                <a:solidFill>
                  <a:srgbClr val="C00000"/>
                </a:solidFill>
                <a:latin typeface="+mn-ea"/>
                <a:ea typeface="+mn-ea"/>
              </a:rPr>
              <a:t>Ｇ→Ｈ</a:t>
            </a:r>
            <a:r>
              <a:rPr lang="en-US" altLang="zh-CN" sz="2400" dirty="0">
                <a:solidFill>
                  <a:srgbClr val="C00000"/>
                </a:solidFill>
                <a:latin typeface="+mn-ea"/>
                <a:ea typeface="+mn-ea"/>
              </a:rPr>
              <a:t>) = (</a:t>
            </a:r>
            <a:r>
              <a:rPr lang="en-US" altLang="zh-CN" sz="2400" dirty="0">
                <a:solidFill>
                  <a:srgbClr val="C00000"/>
                </a:solidFill>
                <a:latin typeface="+mn-ea"/>
                <a:ea typeface="+mn-ea"/>
                <a:sym typeface="Symbol" panose="05050102010706020507" pitchFamily="18" charset="2"/>
              </a:rPr>
              <a:t></a:t>
            </a:r>
            <a:r>
              <a:rPr lang="zh-CN" altLang="en-US" sz="2400" dirty="0">
                <a:solidFill>
                  <a:srgbClr val="C00000"/>
                </a:solidFill>
                <a:latin typeface="+mn-ea"/>
                <a:ea typeface="+mn-ea"/>
              </a:rPr>
              <a:t>Ｇ∨Ｈ</a:t>
            </a:r>
            <a:r>
              <a:rPr lang="en-US" altLang="zh-CN" sz="2400" dirty="0">
                <a:solidFill>
                  <a:srgbClr val="C00000"/>
                </a:solidFill>
                <a:latin typeface="+mn-ea"/>
                <a:ea typeface="+mn-ea"/>
              </a:rPr>
              <a:t>)</a:t>
            </a:r>
            <a:r>
              <a:rPr lang="zh-CN" altLang="en-US" sz="2400" dirty="0">
                <a:solidFill>
                  <a:srgbClr val="C00000"/>
                </a:solidFill>
                <a:latin typeface="+mn-ea"/>
                <a:ea typeface="+mn-ea"/>
              </a:rPr>
              <a:t>；</a:t>
            </a:r>
            <a:r>
              <a:rPr lang="en-US" altLang="zh-CN" sz="2400" dirty="0">
                <a:solidFill>
                  <a:srgbClr val="C00000"/>
                </a:solidFill>
                <a:latin typeface="+mn-ea"/>
                <a:ea typeface="+mn-ea"/>
              </a:rPr>
              <a:t>   (</a:t>
            </a:r>
            <a:r>
              <a:rPr lang="zh-CN" altLang="en-US" sz="2400" dirty="0">
                <a:solidFill>
                  <a:srgbClr val="C00000"/>
                </a:solidFill>
                <a:latin typeface="+mn-ea"/>
                <a:ea typeface="+mn-ea"/>
              </a:rPr>
              <a:t>Ｇ</a:t>
            </a:r>
            <a:r>
              <a:rPr lang="zh-CN" altLang="en-US" sz="2400" dirty="0">
                <a:solidFill>
                  <a:srgbClr val="C00000"/>
                </a:solidFill>
                <a:latin typeface="+mn-ea"/>
                <a:ea typeface="+mn-ea"/>
                <a:sym typeface="Symbol" panose="05050102010706020507" pitchFamily="18" charset="2"/>
              </a:rPr>
              <a:t></a:t>
            </a:r>
            <a:r>
              <a:rPr lang="zh-CN" altLang="en-US" sz="2400" dirty="0">
                <a:solidFill>
                  <a:srgbClr val="C00000"/>
                </a:solidFill>
                <a:latin typeface="+mn-ea"/>
                <a:ea typeface="+mn-ea"/>
              </a:rPr>
              <a:t>Ｈ</a:t>
            </a:r>
            <a:r>
              <a:rPr lang="en-US" altLang="zh-CN" sz="2400" dirty="0">
                <a:solidFill>
                  <a:srgbClr val="C00000"/>
                </a:solidFill>
                <a:latin typeface="+mn-ea"/>
                <a:ea typeface="+mn-ea"/>
              </a:rPr>
              <a:t>) = (</a:t>
            </a:r>
            <a:r>
              <a:rPr lang="zh-CN" altLang="en-US" sz="2400" dirty="0">
                <a:solidFill>
                  <a:srgbClr val="C00000"/>
                </a:solidFill>
                <a:latin typeface="+mn-ea"/>
                <a:ea typeface="+mn-ea"/>
              </a:rPr>
              <a:t>Ｇ→Ｈ</a:t>
            </a:r>
            <a:r>
              <a:rPr lang="en-US" altLang="zh-CN" sz="2400" dirty="0">
                <a:solidFill>
                  <a:srgbClr val="C00000"/>
                </a:solidFill>
                <a:latin typeface="+mn-ea"/>
                <a:ea typeface="+mn-ea"/>
              </a:rPr>
              <a:t>)∧(</a:t>
            </a:r>
            <a:r>
              <a:rPr lang="zh-CN" altLang="en-US" sz="2400" dirty="0">
                <a:solidFill>
                  <a:srgbClr val="C00000"/>
                </a:solidFill>
                <a:latin typeface="+mn-ea"/>
                <a:ea typeface="+mn-ea"/>
              </a:rPr>
              <a:t>Ｈ→Ｇ</a:t>
            </a:r>
            <a:r>
              <a:rPr lang="en-US" altLang="zh-CN" sz="2400" dirty="0">
                <a:solidFill>
                  <a:srgbClr val="C00000"/>
                </a:solidFill>
                <a:latin typeface="+mn-ea"/>
                <a:ea typeface="+mn-ea"/>
              </a:rPr>
              <a:t>)</a:t>
            </a:r>
            <a:r>
              <a:rPr lang="zh-CN" altLang="en-US" sz="2400" dirty="0">
                <a:solidFill>
                  <a:srgbClr val="C00000"/>
                </a:solidFill>
                <a:latin typeface="+mn-ea"/>
                <a:ea typeface="+mn-ea"/>
              </a:rPr>
              <a:t> </a:t>
            </a:r>
            <a:r>
              <a:rPr lang="en-US" altLang="zh-CN" sz="2400" dirty="0">
                <a:solidFill>
                  <a:srgbClr val="C00000"/>
                </a:solidFill>
                <a:latin typeface="+mn-ea"/>
                <a:ea typeface="+mn-ea"/>
              </a:rPr>
              <a:t>= (</a:t>
            </a:r>
            <a:r>
              <a:rPr lang="en-US" altLang="zh-CN" sz="2400" dirty="0">
                <a:solidFill>
                  <a:srgbClr val="C00000"/>
                </a:solidFill>
                <a:latin typeface="+mn-ea"/>
                <a:ea typeface="+mn-ea"/>
                <a:sym typeface="Symbol" panose="05050102010706020507" pitchFamily="18" charset="2"/>
              </a:rPr>
              <a:t></a:t>
            </a:r>
            <a:r>
              <a:rPr lang="zh-CN" altLang="en-US" sz="2400" dirty="0">
                <a:solidFill>
                  <a:srgbClr val="C00000"/>
                </a:solidFill>
                <a:latin typeface="+mn-ea"/>
                <a:ea typeface="+mn-ea"/>
              </a:rPr>
              <a:t>Ｇ∨Ｈ</a:t>
            </a:r>
            <a:r>
              <a:rPr lang="en-US" altLang="zh-CN" sz="2400" dirty="0">
                <a:solidFill>
                  <a:srgbClr val="C00000"/>
                </a:solidFill>
                <a:latin typeface="+mn-ea"/>
                <a:ea typeface="+mn-ea"/>
              </a:rPr>
              <a:t>)∧(</a:t>
            </a:r>
            <a:r>
              <a:rPr lang="en-US" altLang="zh-CN" sz="2400" dirty="0">
                <a:solidFill>
                  <a:srgbClr val="C00000"/>
                </a:solidFill>
                <a:latin typeface="+mn-ea"/>
                <a:ea typeface="+mn-ea"/>
                <a:sym typeface="Symbol" panose="05050102010706020507" pitchFamily="18" charset="2"/>
              </a:rPr>
              <a:t></a:t>
            </a:r>
            <a:r>
              <a:rPr lang="zh-CN" altLang="en-US" sz="2400" dirty="0">
                <a:solidFill>
                  <a:srgbClr val="C00000"/>
                </a:solidFill>
                <a:latin typeface="+mn-ea"/>
                <a:ea typeface="+mn-ea"/>
              </a:rPr>
              <a:t>Ｈ∨Ｇ</a:t>
            </a:r>
            <a:r>
              <a:rPr lang="en-US" altLang="zh-CN" sz="2400" dirty="0">
                <a:solidFill>
                  <a:srgbClr val="C00000"/>
                </a:solidFill>
                <a:latin typeface="+mn-ea"/>
                <a:ea typeface="+mn-ea"/>
              </a:rPr>
              <a:t>)</a:t>
            </a:r>
            <a:r>
              <a:rPr lang="zh-CN" altLang="en-US" sz="2400" dirty="0">
                <a:solidFill>
                  <a:srgbClr val="C00000"/>
                </a:solidFill>
                <a:latin typeface="+mn-ea"/>
                <a:ea typeface="+mn-ea"/>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88068">
                                            <p:txEl>
                                              <p:pRg st="0" end="0"/>
                                            </p:txEl>
                                          </p:spTgt>
                                        </p:tgtEl>
                                        <p:attrNameLst>
                                          <p:attrName>style.visibility</p:attrName>
                                        </p:attrNameLst>
                                      </p:cBhvr>
                                      <p:to>
                                        <p:strVal val="visible"/>
                                      </p:to>
                                    </p:set>
                                    <p:anim calcmode="lin" valueType="num">
                                      <p:cBhvr>
                                        <p:cTn id="7" dur="500" fill="hold"/>
                                        <p:tgtEl>
                                          <p:spTgt spid="8806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8068">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88068">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88068">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8069"/>
                                        </p:tgtEl>
                                        <p:attrNameLst>
                                          <p:attrName>style.visibility</p:attrName>
                                        </p:attrNameLst>
                                      </p:cBhvr>
                                      <p:to>
                                        <p:strVal val="visible"/>
                                      </p:to>
                                    </p:set>
                                    <p:animEffect transition="in" filter="dissolve">
                                      <p:cBhvr>
                                        <p:cTn id="15" dur="500"/>
                                        <p:tgtEl>
                                          <p:spTgt spid="8806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bg/>
                                          </p:spTgt>
                                        </p:tgtEl>
                                        <p:attrNameLst>
                                          <p:attrName>style.visibility</p:attrName>
                                        </p:attrNameLst>
                                      </p:cBhvr>
                                      <p:to>
                                        <p:strVal val="visible"/>
                                      </p:to>
                                    </p:set>
                                    <p:animEffect transition="in" filter="dissolve">
                                      <p:cBhvr>
                                        <p:cTn id="25" dur="500"/>
                                        <p:tgtEl>
                                          <p:spTgt spid="6">
                                            <p:bg/>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dissolve">
                                      <p:cBhvr>
                                        <p:cTn id="30" dur="500"/>
                                        <p:tgtEl>
                                          <p:spTgt spid="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animEffect transition="in" filter="dissolve">
                                      <p:cBhvr>
                                        <p:cTn id="35" dur="500"/>
                                        <p:tgtEl>
                                          <p:spTgt spid="6">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build="p" autoUpdateAnimBg="0"/>
      <p:bldP spid="88069" grpId="0" animBg="1" autoUpdateAnimBg="0"/>
      <p:bldP spid="6" grpId="0" build="p" animBg="1" autoUpdateAnimBg="0"/>
      <p:bldP spid="7" grpId="0" animBg="1" autoUpdateAnimBg="0"/>
      <p:bldP spid="10"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43155F3-5D77-48BC-BD1A-030734237546}"/>
              </a:ext>
            </a:extLst>
          </p:cNvPr>
          <p:cNvSpPr/>
          <p:nvPr/>
        </p:nvSpPr>
        <p:spPr>
          <a:xfrm>
            <a:off x="447677" y="1582736"/>
            <a:ext cx="11188702" cy="5013039"/>
          </a:xfrm>
          <a:prstGeom prst="rect">
            <a:avLst/>
          </a:prstGeom>
        </p:spPr>
        <p:txBody>
          <a:bodyPr wrap="square">
            <a:spAutoFit/>
          </a:bodyPr>
          <a:lstStyle/>
          <a:p>
            <a:pPr>
              <a:lnSpc>
                <a:spcPct val="150000"/>
              </a:lnSpc>
            </a:pPr>
            <a:r>
              <a:rPr lang="zh-CN" altLang="en-US" b="1" dirty="0">
                <a:solidFill>
                  <a:srgbClr val="C00000"/>
                </a:solidFill>
                <a:latin typeface="+mn-ea"/>
              </a:rPr>
              <a:t>解</a:t>
            </a:r>
            <a:r>
              <a:rPr lang="zh-CN" altLang="en-US" b="1" dirty="0">
                <a:latin typeface="+mn-ea"/>
              </a:rPr>
              <a:t> （</a:t>
            </a:r>
            <a:r>
              <a:rPr lang="en-US" altLang="zh-CN" b="1" dirty="0">
                <a:latin typeface="+mn-ea"/>
              </a:rPr>
              <a:t>1</a:t>
            </a:r>
            <a:r>
              <a:rPr lang="zh-CN" altLang="en-US" b="1" dirty="0">
                <a:latin typeface="+mn-ea"/>
              </a:rPr>
              <a:t>）</a:t>
            </a:r>
            <a:r>
              <a:rPr lang="en-US" altLang="zh-CN" b="1" dirty="0">
                <a:latin typeface="+mn-ea"/>
              </a:rPr>
              <a:t>(¬P</a:t>
            </a:r>
            <a:r>
              <a:rPr lang="zh-CN" altLang="en-US" b="1" dirty="0">
                <a:latin typeface="+mn-ea"/>
                <a:sym typeface="Symbol" panose="05050102010706020507" pitchFamily="18" charset="2"/>
              </a:rPr>
              <a:t>  </a:t>
            </a:r>
            <a:r>
              <a:rPr lang="en-US" altLang="zh-CN" b="1" dirty="0">
                <a:latin typeface="+mn-ea"/>
              </a:rPr>
              <a:t>Q)→R  =((¬P→Q)∧(Q→¬P))→R                         (E20</a:t>
            </a:r>
            <a:r>
              <a:rPr lang="zh-CN" altLang="en-US" b="1" dirty="0">
                <a:latin typeface="+mn-ea"/>
              </a:rPr>
              <a:t>消去</a:t>
            </a:r>
            <a:r>
              <a:rPr lang="zh-CN" altLang="en-US" dirty="0">
                <a:sym typeface="Symbol" panose="05050102010706020507" pitchFamily="18" charset="2"/>
              </a:rPr>
              <a:t></a:t>
            </a:r>
            <a:r>
              <a:rPr lang="zh-CN" altLang="en-US" b="1" dirty="0">
                <a:latin typeface="+mn-ea"/>
              </a:rPr>
              <a:t> </a:t>
            </a:r>
            <a:r>
              <a:rPr lang="en-US" altLang="zh-CN" b="1" dirty="0">
                <a:latin typeface="+mn-ea"/>
              </a:rPr>
              <a:t>)</a:t>
            </a:r>
          </a:p>
          <a:p>
            <a:pPr>
              <a:lnSpc>
                <a:spcPct val="150000"/>
              </a:lnSpc>
            </a:pPr>
            <a:r>
              <a:rPr lang="en-US" altLang="zh-CN" b="1" dirty="0">
                <a:latin typeface="+mn-ea"/>
              </a:rPr>
              <a:t>                        =¬((¬(¬P)∨Q)∧(¬Q∨¬P))∨R                               (E21</a:t>
            </a:r>
            <a:r>
              <a:rPr lang="zh-CN" altLang="en-US" b="1" dirty="0">
                <a:latin typeface="+mn-ea"/>
              </a:rPr>
              <a:t>消去→</a:t>
            </a:r>
            <a:r>
              <a:rPr lang="en-US" altLang="zh-CN" b="1" dirty="0">
                <a:latin typeface="+mn-ea"/>
              </a:rPr>
              <a:t>)</a:t>
            </a:r>
          </a:p>
          <a:p>
            <a:pPr>
              <a:lnSpc>
                <a:spcPct val="150000"/>
              </a:lnSpc>
            </a:pPr>
            <a:r>
              <a:rPr lang="en-US" altLang="zh-CN" b="1" dirty="0">
                <a:latin typeface="+mn-ea"/>
              </a:rPr>
              <a:t>                        =¬((P∨Q)∧(¬P∨¬Q))∨R                              (E15</a:t>
            </a:r>
            <a:r>
              <a:rPr lang="zh-CN" altLang="en-US" b="1" dirty="0">
                <a:latin typeface="+mn-ea"/>
              </a:rPr>
              <a:t>消去多余的</a:t>
            </a:r>
            <a:r>
              <a:rPr lang="en-US" altLang="zh-CN" b="1" dirty="0">
                <a:latin typeface="+mn-ea"/>
              </a:rPr>
              <a:t>¬)</a:t>
            </a:r>
          </a:p>
          <a:p>
            <a:pPr>
              <a:lnSpc>
                <a:spcPct val="150000"/>
              </a:lnSpc>
            </a:pPr>
            <a:r>
              <a:rPr lang="en-US" altLang="zh-CN" b="1" dirty="0">
                <a:latin typeface="+mn-ea"/>
              </a:rPr>
              <a:t>                        =¬(P∨Q)∨¬(¬P∨¬Q)∨R                             (E17</a:t>
            </a:r>
            <a:r>
              <a:rPr lang="zh-CN" altLang="en-US" b="1" dirty="0">
                <a:latin typeface="+mn-ea"/>
              </a:rPr>
              <a:t>消去多余的</a:t>
            </a:r>
            <a:r>
              <a:rPr lang="en-US" altLang="zh-CN" b="1" dirty="0">
                <a:latin typeface="+mn-ea"/>
              </a:rPr>
              <a:t>¬)</a:t>
            </a:r>
          </a:p>
          <a:p>
            <a:pPr>
              <a:lnSpc>
                <a:spcPct val="150000"/>
              </a:lnSpc>
            </a:pPr>
            <a:r>
              <a:rPr lang="en-US" altLang="zh-CN" b="1" dirty="0">
                <a:latin typeface="+mn-ea"/>
              </a:rPr>
              <a:t>                        =(¬P∧¬Q)∨(P∧Q)∨R          (E15</a:t>
            </a:r>
            <a:r>
              <a:rPr lang="zh-CN" altLang="en-US" b="1" dirty="0">
                <a:latin typeface="+mn-ea"/>
              </a:rPr>
              <a:t>，</a:t>
            </a:r>
            <a:r>
              <a:rPr lang="en-US" altLang="zh-CN" b="1" dirty="0">
                <a:latin typeface="+mn-ea"/>
              </a:rPr>
              <a:t>E16</a:t>
            </a:r>
            <a:r>
              <a:rPr lang="zh-CN" altLang="en-US" b="1" dirty="0">
                <a:latin typeface="+mn-ea"/>
              </a:rPr>
              <a:t>消去多余的</a:t>
            </a:r>
            <a:r>
              <a:rPr lang="en-US" altLang="zh-CN" b="1" dirty="0">
                <a:solidFill>
                  <a:srgbClr val="3333FF"/>
                </a:solidFill>
                <a:latin typeface="+mn-ea"/>
              </a:rPr>
              <a:t>¬)(</a:t>
            </a:r>
            <a:r>
              <a:rPr lang="zh-CN" altLang="en-US" b="1" dirty="0">
                <a:solidFill>
                  <a:srgbClr val="3333FF"/>
                </a:solidFill>
                <a:latin typeface="+mn-ea"/>
              </a:rPr>
              <a:t>析取范式</a:t>
            </a:r>
            <a:r>
              <a:rPr lang="en-US" altLang="zh-CN" b="1" dirty="0">
                <a:solidFill>
                  <a:srgbClr val="3333FF"/>
                </a:solidFill>
                <a:latin typeface="+mn-ea"/>
              </a:rPr>
              <a:t>)</a:t>
            </a:r>
          </a:p>
          <a:p>
            <a:pPr>
              <a:lnSpc>
                <a:spcPct val="150000"/>
              </a:lnSpc>
            </a:pPr>
            <a:r>
              <a:rPr lang="zh-CN" altLang="en-US" b="1" dirty="0">
                <a:latin typeface="+mn-ea"/>
              </a:rPr>
              <a:t>（</a:t>
            </a:r>
            <a:r>
              <a:rPr lang="en-US" altLang="zh-CN" b="1" dirty="0">
                <a:latin typeface="+mn-ea"/>
              </a:rPr>
              <a:t>2</a:t>
            </a:r>
            <a:r>
              <a:rPr lang="zh-CN" altLang="en-US" b="1" dirty="0">
                <a:latin typeface="+mn-ea"/>
              </a:rPr>
              <a:t>）</a:t>
            </a:r>
            <a:r>
              <a:rPr lang="en-US" altLang="zh-CN" b="1" dirty="0">
                <a:latin typeface="+mn-ea"/>
              </a:rPr>
              <a:t>(¬P</a:t>
            </a:r>
            <a:r>
              <a:rPr lang="zh-CN" altLang="en-US" b="1" dirty="0">
                <a:latin typeface="+mn-ea"/>
                <a:sym typeface="Symbol" panose="05050102010706020507" pitchFamily="18" charset="2"/>
              </a:rPr>
              <a:t>  </a:t>
            </a:r>
            <a:r>
              <a:rPr lang="en-US" altLang="zh-CN" b="1" dirty="0">
                <a:latin typeface="+mn-ea"/>
              </a:rPr>
              <a:t>Q)→R=(¬P∧¬Q)∨(P∧Q)∨R                                       (</a:t>
            </a:r>
            <a:r>
              <a:rPr lang="zh-CN" altLang="en-US" b="1" dirty="0">
                <a:latin typeface="+mn-ea"/>
              </a:rPr>
              <a:t>由（</a:t>
            </a:r>
            <a:r>
              <a:rPr lang="en-US" altLang="zh-CN" b="1" dirty="0">
                <a:latin typeface="+mn-ea"/>
              </a:rPr>
              <a:t>1</a:t>
            </a:r>
            <a:r>
              <a:rPr lang="zh-CN" altLang="en-US" b="1" dirty="0">
                <a:latin typeface="+mn-ea"/>
              </a:rPr>
              <a:t>）得</a:t>
            </a:r>
            <a:r>
              <a:rPr lang="en-US" altLang="zh-CN" b="1" dirty="0">
                <a:latin typeface="+mn-ea"/>
              </a:rPr>
              <a:t>)</a:t>
            </a:r>
          </a:p>
          <a:p>
            <a:pPr>
              <a:lnSpc>
                <a:spcPct val="150000"/>
              </a:lnSpc>
            </a:pPr>
            <a:r>
              <a:rPr lang="en-US" altLang="zh-CN" b="1" dirty="0">
                <a:latin typeface="+mn-ea"/>
              </a:rPr>
              <a:t>                 =(¬P∨P∨R)∧(¬P∨Q∨R)∧(¬Q∨P∨R)∧(¬Q∨Q∨R)          </a:t>
            </a:r>
            <a:r>
              <a:rPr lang="en-US" altLang="zh-CN" b="1" dirty="0">
                <a:solidFill>
                  <a:srgbClr val="3333FF"/>
                </a:solidFill>
                <a:latin typeface="+mn-ea"/>
              </a:rPr>
              <a:t>(</a:t>
            </a:r>
            <a:r>
              <a:rPr lang="zh-CN" altLang="en-US" b="1" dirty="0">
                <a:solidFill>
                  <a:srgbClr val="3333FF"/>
                </a:solidFill>
                <a:latin typeface="+mn-ea"/>
              </a:rPr>
              <a:t>合取范式</a:t>
            </a:r>
            <a:r>
              <a:rPr lang="en-US" altLang="zh-CN" b="1" dirty="0">
                <a:solidFill>
                  <a:srgbClr val="3333FF"/>
                </a:solidFill>
                <a:latin typeface="+mn-ea"/>
              </a:rPr>
              <a:t>)</a:t>
            </a:r>
          </a:p>
          <a:p>
            <a:pPr>
              <a:lnSpc>
                <a:spcPct val="150000"/>
              </a:lnSpc>
            </a:pPr>
            <a:r>
              <a:rPr lang="en-US" altLang="zh-CN" b="1" dirty="0">
                <a:latin typeface="+mn-ea"/>
              </a:rPr>
              <a:t>                 =1∧(¬P∨Q∨R)∧(¬Q∨P∨R)∧1                                        </a:t>
            </a:r>
            <a:r>
              <a:rPr lang="en-US" altLang="zh-CN" b="1" dirty="0">
                <a:solidFill>
                  <a:srgbClr val="3333FF"/>
                </a:solidFill>
                <a:latin typeface="+mn-ea"/>
              </a:rPr>
              <a:t>(</a:t>
            </a:r>
            <a:r>
              <a:rPr lang="zh-CN" altLang="en-US" b="1" dirty="0">
                <a:solidFill>
                  <a:srgbClr val="3333FF"/>
                </a:solidFill>
                <a:latin typeface="+mn-ea"/>
              </a:rPr>
              <a:t>合取范式</a:t>
            </a:r>
            <a:r>
              <a:rPr lang="en-US" altLang="zh-CN" b="1" dirty="0">
                <a:solidFill>
                  <a:srgbClr val="3333FF"/>
                </a:solidFill>
                <a:latin typeface="+mn-ea"/>
              </a:rPr>
              <a:t>)</a:t>
            </a:r>
          </a:p>
          <a:p>
            <a:pPr>
              <a:lnSpc>
                <a:spcPct val="150000"/>
              </a:lnSpc>
            </a:pPr>
            <a:r>
              <a:rPr lang="en-US" altLang="zh-CN" b="1" dirty="0">
                <a:latin typeface="+mn-ea"/>
              </a:rPr>
              <a:t>                 =(¬P∨Q∨R)∧(¬Q∨P∨R)                                                 (</a:t>
            </a:r>
            <a:r>
              <a:rPr lang="zh-CN" altLang="en-US" b="1" dirty="0">
                <a:solidFill>
                  <a:srgbClr val="3333FF"/>
                </a:solidFill>
                <a:latin typeface="+mn-ea"/>
              </a:rPr>
              <a:t>合取范式</a:t>
            </a:r>
            <a:r>
              <a:rPr lang="en-US" altLang="zh-CN" b="1" dirty="0">
                <a:latin typeface="+mn-ea"/>
              </a:rPr>
              <a:t>)</a:t>
            </a:r>
          </a:p>
        </p:txBody>
      </p:sp>
      <p:sp>
        <p:nvSpPr>
          <p:cNvPr id="90116" name="Rectangle 3">
            <a:extLst>
              <a:ext uri="{FF2B5EF4-FFF2-40B4-BE49-F238E27FC236}">
                <a16:creationId xmlns:a16="http://schemas.microsoft.com/office/drawing/2014/main" id="{EAE68783-F662-465F-8577-5D3401AA9906}"/>
              </a:ext>
            </a:extLst>
          </p:cNvPr>
          <p:cNvSpPr>
            <a:spLocks noGrp="1" noChangeArrowheads="1"/>
          </p:cNvSpPr>
          <p:nvPr>
            <p:ph type="body" idx="4294967295"/>
          </p:nvPr>
        </p:nvSpPr>
        <p:spPr>
          <a:xfrm>
            <a:off x="306506" y="858359"/>
            <a:ext cx="8642762" cy="535111"/>
          </a:xfrm>
        </p:spPr>
        <p:txBody>
          <a:bodyPr>
            <a:noAutofit/>
          </a:bodyPr>
          <a:lstStyle/>
          <a:p>
            <a:pPr marL="0" indent="0">
              <a:buNone/>
            </a:pPr>
            <a:r>
              <a:rPr lang="zh-CN" altLang="en-US" dirty="0">
                <a:solidFill>
                  <a:srgbClr val="C00000"/>
                </a:solidFill>
              </a:rPr>
              <a:t>例</a:t>
            </a:r>
            <a:r>
              <a:rPr lang="en-US" altLang="zh-CN" dirty="0">
                <a:solidFill>
                  <a:srgbClr val="C00000"/>
                </a:solidFill>
              </a:rPr>
              <a:t>2.22  </a:t>
            </a:r>
            <a:r>
              <a:rPr lang="zh-CN" altLang="en-US" dirty="0"/>
              <a:t>求公式</a:t>
            </a:r>
            <a:r>
              <a:rPr lang="en-US" altLang="zh-CN" dirty="0"/>
              <a:t>(¬P</a:t>
            </a:r>
            <a:r>
              <a:rPr lang="zh-CN" altLang="en-US" dirty="0">
                <a:sym typeface="Symbol" panose="05050102010706020507" pitchFamily="18" charset="2"/>
              </a:rPr>
              <a:t></a:t>
            </a:r>
            <a:r>
              <a:rPr lang="en-US" altLang="zh-CN" dirty="0"/>
              <a:t>Q)→R</a:t>
            </a:r>
            <a:r>
              <a:rPr lang="zh-CN" altLang="en-US" dirty="0"/>
              <a:t>的析取范式和合取范式。</a:t>
            </a:r>
          </a:p>
        </p:txBody>
      </p:sp>
      <p:sp>
        <p:nvSpPr>
          <p:cNvPr id="90117" name="Rectangle 5">
            <a:extLst>
              <a:ext uri="{FF2B5EF4-FFF2-40B4-BE49-F238E27FC236}">
                <a16:creationId xmlns:a16="http://schemas.microsoft.com/office/drawing/2014/main" id="{F03A9FFE-DD2E-4372-A6F2-CCFD97EE68D8}"/>
              </a:ext>
            </a:extLst>
          </p:cNvPr>
          <p:cNvSpPr>
            <a:spLocks noChangeArrowheads="1"/>
          </p:cNvSpPr>
          <p:nvPr/>
        </p:nvSpPr>
        <p:spPr bwMode="auto">
          <a:xfrm>
            <a:off x="447677" y="1614328"/>
            <a:ext cx="11430000"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2400" dirty="0"/>
          </a:p>
        </p:txBody>
      </p:sp>
      <p:sp>
        <p:nvSpPr>
          <p:cNvPr id="7" name="Rectangle 2">
            <a:extLst>
              <a:ext uri="{FF2B5EF4-FFF2-40B4-BE49-F238E27FC236}">
                <a16:creationId xmlns:a16="http://schemas.microsoft.com/office/drawing/2014/main" id="{310C6E75-221C-47FC-988B-C4916641AEEC}"/>
              </a:ext>
            </a:extLst>
          </p:cNvPr>
          <p:cNvSpPr txBox="1">
            <a:spLocks noChangeArrowheads="1"/>
          </p:cNvSpPr>
          <p:nvPr/>
        </p:nvSpPr>
        <p:spPr>
          <a:xfrm>
            <a:off x="765175" y="294666"/>
            <a:ext cx="8066367" cy="563693"/>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r>
              <a:rPr lang="zh-CN" altLang="en-US" sz="2199" noProof="1">
                <a:solidFill>
                  <a:prstClr val="white"/>
                </a:solidFill>
              </a:rPr>
              <a:t>例</a:t>
            </a:r>
            <a:r>
              <a:rPr lang="en-US" altLang="zh-CN" sz="2199" noProof="1">
                <a:solidFill>
                  <a:prstClr val="white"/>
                </a:solidFill>
              </a:rPr>
              <a:t>2.22</a:t>
            </a:r>
            <a:endParaRPr lang="zh-CN" altLang="en-US" sz="2199" dirty="0">
              <a:solidFill>
                <a:prstClr val="white"/>
              </a:solidFill>
            </a:endParaRPr>
          </a:p>
        </p:txBody>
      </p:sp>
      <p:sp>
        <p:nvSpPr>
          <p:cNvPr id="14" name="矩形 13">
            <a:extLst>
              <a:ext uri="{FF2B5EF4-FFF2-40B4-BE49-F238E27FC236}">
                <a16:creationId xmlns:a16="http://schemas.microsoft.com/office/drawing/2014/main" id="{5B929266-B552-44FE-9365-E50CC1C56103}"/>
              </a:ext>
            </a:extLst>
          </p:cNvPr>
          <p:cNvSpPr>
            <a:spLocks noChangeArrowheads="1"/>
          </p:cNvSpPr>
          <p:nvPr/>
        </p:nvSpPr>
        <p:spPr bwMode="auto">
          <a:xfrm>
            <a:off x="306506" y="6147109"/>
            <a:ext cx="9297869" cy="581057"/>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a:lnSpc>
                <a:spcPct val="150000"/>
              </a:lnSpc>
              <a:spcBef>
                <a:spcPct val="0"/>
              </a:spcBef>
              <a:buClrTx/>
              <a:buNone/>
            </a:pPr>
            <a:r>
              <a:rPr lang="zh-CN" altLang="en-US" sz="2400" dirty="0">
                <a:solidFill>
                  <a:srgbClr val="FF0000"/>
                </a:solidFill>
                <a:latin typeface="+mn-ea"/>
                <a:ea typeface="+mn-ea"/>
              </a:rPr>
              <a:t>合取范式，析取范式也是不惟一的！！怎么办呢？？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0116">
                                            <p:txEl>
                                              <p:pRg st="0" end="0"/>
                                            </p:txEl>
                                          </p:spTgt>
                                        </p:tgtEl>
                                        <p:attrNameLst>
                                          <p:attrName>style.visibility</p:attrName>
                                        </p:attrNameLst>
                                      </p:cBhvr>
                                      <p:to>
                                        <p:strVal val="visible"/>
                                      </p:to>
                                    </p:set>
                                    <p:anim calcmode="lin" valueType="num">
                                      <p:cBhvr additive="base">
                                        <p:cTn id="7" dur="500" fill="hold"/>
                                        <p:tgtEl>
                                          <p:spTgt spid="9011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011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90117">
                                            <p:txEl>
                                              <p:pRg st="0" end="0"/>
                                            </p:txEl>
                                          </p:spTgt>
                                        </p:tgtEl>
                                        <p:attrNameLst>
                                          <p:attrName>style.visibility</p:attrName>
                                        </p:attrNameLst>
                                      </p:cBhvr>
                                      <p:to>
                                        <p:strVal val="visible"/>
                                      </p:to>
                                    </p:set>
                                    <p:anim calcmode="lin" valueType="num">
                                      <p:cBhvr additive="base">
                                        <p:cTn id="13" dur="500" fill="hold"/>
                                        <p:tgtEl>
                                          <p:spTgt spid="9011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01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wipe(down)">
                                      <p:cBhvr>
                                        <p:cTn id="19" dur="500"/>
                                        <p:tgtEl>
                                          <p:spTgt spid="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9">
                                            <p:txEl>
                                              <p:pRg st="1" end="1"/>
                                            </p:txEl>
                                          </p:spTgt>
                                        </p:tgtEl>
                                        <p:attrNameLst>
                                          <p:attrName>style.visibility</p:attrName>
                                        </p:attrNameLst>
                                      </p:cBhvr>
                                      <p:to>
                                        <p:strVal val="visible"/>
                                      </p:to>
                                    </p:set>
                                    <p:animEffect transition="in" filter="wipe(down)">
                                      <p:cBhvr>
                                        <p:cTn id="24" dur="500"/>
                                        <p:tgtEl>
                                          <p:spTgt spid="9">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animEffect transition="in" filter="circle(in)">
                                      <p:cBhvr>
                                        <p:cTn id="29" dur="2000"/>
                                        <p:tgtEl>
                                          <p:spTgt spid="9">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circle(in)">
                                      <p:cBhvr>
                                        <p:cTn id="34" dur="2000"/>
                                        <p:tgtEl>
                                          <p:spTgt spid="9">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animEffect transition="in" filter="circle(in)">
                                      <p:cBhvr>
                                        <p:cTn id="39" dur="2000"/>
                                        <p:tgtEl>
                                          <p:spTgt spid="9">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9">
                                            <p:txEl>
                                              <p:pRg st="5" end="5"/>
                                            </p:txEl>
                                          </p:spTgt>
                                        </p:tgtEl>
                                        <p:attrNameLst>
                                          <p:attrName>style.visibility</p:attrName>
                                        </p:attrNameLst>
                                      </p:cBhvr>
                                      <p:to>
                                        <p:strVal val="visible"/>
                                      </p:to>
                                    </p:set>
                                    <p:animEffect transition="in" filter="circle(in)">
                                      <p:cBhvr>
                                        <p:cTn id="44" dur="2000"/>
                                        <p:tgtEl>
                                          <p:spTgt spid="9">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Effect transition="in" filter="circle(in)">
                                      <p:cBhvr>
                                        <p:cTn id="49" dur="2000"/>
                                        <p:tgtEl>
                                          <p:spTgt spid="9">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circle(in)">
                                      <p:cBhvr>
                                        <p:cTn id="54" dur="2000"/>
                                        <p:tgtEl>
                                          <p:spTgt spid="9">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nodeType="clickEffect">
                                  <p:stCondLst>
                                    <p:cond delay="0"/>
                                  </p:stCondLst>
                                  <p:childTnLst>
                                    <p:set>
                                      <p:cBhvr>
                                        <p:cTn id="58" dur="1" fill="hold">
                                          <p:stCondLst>
                                            <p:cond delay="0"/>
                                          </p:stCondLst>
                                        </p:cTn>
                                        <p:tgtEl>
                                          <p:spTgt spid="9">
                                            <p:txEl>
                                              <p:pRg st="8" end="8"/>
                                            </p:txEl>
                                          </p:spTgt>
                                        </p:tgtEl>
                                        <p:attrNameLst>
                                          <p:attrName>style.visibility</p:attrName>
                                        </p:attrNameLst>
                                      </p:cBhvr>
                                      <p:to>
                                        <p:strVal val="visible"/>
                                      </p:to>
                                    </p:set>
                                    <p:animEffect transition="in" filter="circle(in)">
                                      <p:cBhvr>
                                        <p:cTn id="59" dur="2000"/>
                                        <p:tgtEl>
                                          <p:spTgt spid="9">
                                            <p:txEl>
                                              <p:pRg st="8" end="8"/>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down)">
                                      <p:cBhvr>
                                        <p:cTn id="64" dur="580">
                                          <p:stCondLst>
                                            <p:cond delay="0"/>
                                          </p:stCondLst>
                                        </p:cTn>
                                        <p:tgtEl>
                                          <p:spTgt spid="14"/>
                                        </p:tgtEl>
                                      </p:cBhvr>
                                    </p:animEffect>
                                    <p:anim calcmode="lin" valueType="num">
                                      <p:cBhvr>
                                        <p:cTn id="65"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70" dur="26">
                                          <p:stCondLst>
                                            <p:cond delay="650"/>
                                          </p:stCondLst>
                                        </p:cTn>
                                        <p:tgtEl>
                                          <p:spTgt spid="14"/>
                                        </p:tgtEl>
                                      </p:cBhvr>
                                      <p:to x="100000" y="60000"/>
                                    </p:animScale>
                                    <p:animScale>
                                      <p:cBhvr>
                                        <p:cTn id="71" dur="166" decel="50000">
                                          <p:stCondLst>
                                            <p:cond delay="676"/>
                                          </p:stCondLst>
                                        </p:cTn>
                                        <p:tgtEl>
                                          <p:spTgt spid="14"/>
                                        </p:tgtEl>
                                      </p:cBhvr>
                                      <p:to x="100000" y="100000"/>
                                    </p:animScale>
                                    <p:animScale>
                                      <p:cBhvr>
                                        <p:cTn id="72" dur="26">
                                          <p:stCondLst>
                                            <p:cond delay="1312"/>
                                          </p:stCondLst>
                                        </p:cTn>
                                        <p:tgtEl>
                                          <p:spTgt spid="14"/>
                                        </p:tgtEl>
                                      </p:cBhvr>
                                      <p:to x="100000" y="80000"/>
                                    </p:animScale>
                                    <p:animScale>
                                      <p:cBhvr>
                                        <p:cTn id="73" dur="166" decel="50000">
                                          <p:stCondLst>
                                            <p:cond delay="1338"/>
                                          </p:stCondLst>
                                        </p:cTn>
                                        <p:tgtEl>
                                          <p:spTgt spid="14"/>
                                        </p:tgtEl>
                                      </p:cBhvr>
                                      <p:to x="100000" y="100000"/>
                                    </p:animScale>
                                    <p:animScale>
                                      <p:cBhvr>
                                        <p:cTn id="74" dur="26">
                                          <p:stCondLst>
                                            <p:cond delay="1642"/>
                                          </p:stCondLst>
                                        </p:cTn>
                                        <p:tgtEl>
                                          <p:spTgt spid="14"/>
                                        </p:tgtEl>
                                      </p:cBhvr>
                                      <p:to x="100000" y="90000"/>
                                    </p:animScale>
                                    <p:animScale>
                                      <p:cBhvr>
                                        <p:cTn id="75" dur="166" decel="50000">
                                          <p:stCondLst>
                                            <p:cond delay="1668"/>
                                          </p:stCondLst>
                                        </p:cTn>
                                        <p:tgtEl>
                                          <p:spTgt spid="14"/>
                                        </p:tgtEl>
                                      </p:cBhvr>
                                      <p:to x="100000" y="100000"/>
                                    </p:animScale>
                                    <p:animScale>
                                      <p:cBhvr>
                                        <p:cTn id="76" dur="26">
                                          <p:stCondLst>
                                            <p:cond delay="1808"/>
                                          </p:stCondLst>
                                        </p:cTn>
                                        <p:tgtEl>
                                          <p:spTgt spid="14"/>
                                        </p:tgtEl>
                                      </p:cBhvr>
                                      <p:to x="100000" y="95000"/>
                                    </p:animScale>
                                    <p:animScale>
                                      <p:cBhvr>
                                        <p:cTn id="77" dur="166" decel="50000">
                                          <p:stCondLst>
                                            <p:cond delay="1834"/>
                                          </p:stCondLst>
                                        </p:cTn>
                                        <p:tgtEl>
                                          <p:spTgt spid="14"/>
                                        </p:tgtEl>
                                      </p:cBhvr>
                                      <p:to x="100000" y="100000"/>
                                    </p:animScale>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nodeType="clickEffect">
                                  <p:stCondLst>
                                    <p:cond delay="0"/>
                                  </p:stCondLst>
                                  <p:childTnLst>
                                    <p:set>
                                      <p:cBhvr>
                                        <p:cTn id="81" dur="1" fill="hold">
                                          <p:stCondLst>
                                            <p:cond delay="0"/>
                                          </p:stCondLst>
                                        </p:cTn>
                                        <p:tgtEl>
                                          <p:spTgt spid="14">
                                            <p:txEl>
                                              <p:pRg st="0" end="0"/>
                                            </p:txEl>
                                          </p:spTgt>
                                        </p:tgtEl>
                                        <p:attrNameLst>
                                          <p:attrName>style.visibility</p:attrName>
                                        </p:attrNameLst>
                                      </p:cBhvr>
                                      <p:to>
                                        <p:strVal val="visible"/>
                                      </p:to>
                                    </p:set>
                                    <p:animEffect transition="in" filter="wheel(1)">
                                      <p:cBhvr>
                                        <p:cTn id="82" dur="20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build="p" autoUpdateAnimBg="0"/>
      <p:bldP spid="90117" grpId="0" build="p" autoUpdateAnimBg="0"/>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a:extLst>
              <a:ext uri="{FF2B5EF4-FFF2-40B4-BE49-F238E27FC236}">
                <a16:creationId xmlns:a16="http://schemas.microsoft.com/office/drawing/2014/main" id="{3AC3B1BB-9234-4388-9906-0CF509D8CAA5}"/>
              </a:ext>
            </a:extLst>
          </p:cNvPr>
          <p:cNvSpPr>
            <a:spLocks noGrp="1" noChangeArrowheads="1"/>
          </p:cNvSpPr>
          <p:nvPr>
            <p:ph type="title" idx="4294967295"/>
          </p:nvPr>
        </p:nvSpPr>
        <p:spPr>
          <a:xfrm>
            <a:off x="782824" y="229963"/>
            <a:ext cx="7487805" cy="701634"/>
          </a:xfrm>
        </p:spPr>
        <p:txBody>
          <a:bodyPr/>
          <a:lstStyle/>
          <a:p>
            <a:pPr eaLnBrk="1" hangingPunct="1"/>
            <a:r>
              <a:rPr lang="en-US" altLang="zh-CN" dirty="0"/>
              <a:t>2.3.3 </a:t>
            </a:r>
            <a:r>
              <a:rPr lang="zh-CN" altLang="en-US" dirty="0"/>
              <a:t>主析取范式和主合取范式</a:t>
            </a:r>
          </a:p>
        </p:txBody>
      </p:sp>
      <p:sp>
        <p:nvSpPr>
          <p:cNvPr id="92164" name="Rectangle 3">
            <a:extLst>
              <a:ext uri="{FF2B5EF4-FFF2-40B4-BE49-F238E27FC236}">
                <a16:creationId xmlns:a16="http://schemas.microsoft.com/office/drawing/2014/main" id="{9C75B932-4CD0-488B-8E67-8978182FF813}"/>
              </a:ext>
            </a:extLst>
          </p:cNvPr>
          <p:cNvSpPr>
            <a:spLocks noGrp="1" noChangeArrowheads="1"/>
          </p:cNvSpPr>
          <p:nvPr>
            <p:ph type="body" idx="4294967295"/>
          </p:nvPr>
        </p:nvSpPr>
        <p:spPr>
          <a:xfrm>
            <a:off x="252575" y="1050098"/>
            <a:ext cx="8097370" cy="604803"/>
          </a:xfrm>
          <a:noFill/>
        </p:spPr>
        <p:txBody>
          <a:bodyPr>
            <a:noAutofit/>
          </a:bodyPr>
          <a:lstStyle/>
          <a:p>
            <a:pPr marL="0" indent="0">
              <a:buNone/>
            </a:pPr>
            <a:r>
              <a:rPr lang="en-US" altLang="zh-CN" sz="2800" dirty="0">
                <a:solidFill>
                  <a:srgbClr val="3333FF"/>
                </a:solidFill>
              </a:rPr>
              <a:t>1. </a:t>
            </a:r>
            <a:r>
              <a:rPr lang="zh-CN" altLang="en-US" sz="2800" dirty="0">
                <a:solidFill>
                  <a:srgbClr val="3333FF"/>
                </a:solidFill>
              </a:rPr>
              <a:t>极小项和极大项</a:t>
            </a:r>
          </a:p>
        </p:txBody>
      </p:sp>
      <p:sp>
        <p:nvSpPr>
          <p:cNvPr id="92165" name="Rectangle 4">
            <a:extLst>
              <a:ext uri="{FF2B5EF4-FFF2-40B4-BE49-F238E27FC236}">
                <a16:creationId xmlns:a16="http://schemas.microsoft.com/office/drawing/2014/main" id="{C9F47A0B-50CC-4A3B-91CF-4DB360C55A97}"/>
              </a:ext>
            </a:extLst>
          </p:cNvPr>
          <p:cNvSpPr>
            <a:spLocks noChangeArrowheads="1"/>
          </p:cNvSpPr>
          <p:nvPr/>
        </p:nvSpPr>
        <p:spPr bwMode="auto">
          <a:xfrm>
            <a:off x="405074" y="1854503"/>
            <a:ext cx="11483627" cy="1908477"/>
          </a:xfrm>
          <a:prstGeom prst="rect">
            <a:avLst/>
          </a:prstGeom>
          <a:solidFill>
            <a:schemeClr val="bg2"/>
          </a:solidFill>
          <a:ln>
            <a:noFill/>
          </a:ln>
          <a:extLst/>
        </p:spPr>
        <p:txBody>
          <a:bodyPr lIns="35997" tIns="35997" rIns="35997" bIns="35997"/>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50000"/>
              </a:lnSpc>
              <a:buNone/>
            </a:pPr>
            <a:r>
              <a:rPr lang="zh-CN" altLang="en-US" sz="2399" dirty="0">
                <a:solidFill>
                  <a:srgbClr val="FF0000"/>
                </a:solidFill>
                <a:latin typeface="微软雅黑"/>
                <a:ea typeface="微软雅黑"/>
              </a:rPr>
              <a:t>定义 </a:t>
            </a:r>
            <a:r>
              <a:rPr lang="en-US" altLang="zh-CN" sz="2399" dirty="0">
                <a:solidFill>
                  <a:srgbClr val="FF0000"/>
                </a:solidFill>
                <a:latin typeface="微软雅黑"/>
                <a:ea typeface="微软雅黑"/>
              </a:rPr>
              <a:t>2.15</a:t>
            </a:r>
            <a:r>
              <a:rPr lang="en-US" altLang="zh-CN" sz="2399" dirty="0">
                <a:latin typeface="微软雅黑"/>
                <a:ea typeface="微软雅黑"/>
              </a:rPr>
              <a:t> </a:t>
            </a:r>
            <a:r>
              <a:rPr lang="zh-CN" altLang="en-US" sz="2399" dirty="0">
                <a:latin typeface="微软雅黑"/>
                <a:ea typeface="微软雅黑"/>
              </a:rPr>
              <a:t>在含有</a:t>
            </a:r>
            <a:r>
              <a:rPr lang="en-US" altLang="zh-CN" sz="2399" dirty="0">
                <a:latin typeface="微软雅黑"/>
                <a:ea typeface="微软雅黑"/>
              </a:rPr>
              <a:t>n</a:t>
            </a:r>
            <a:r>
              <a:rPr lang="zh-CN" altLang="en-US" sz="2399" dirty="0">
                <a:latin typeface="微软雅黑"/>
                <a:ea typeface="微软雅黑"/>
              </a:rPr>
              <a:t>个命题变元</a:t>
            </a:r>
            <a:r>
              <a:rPr lang="en-US" altLang="zh-CN" sz="2399" dirty="0">
                <a:latin typeface="微软雅黑"/>
                <a:ea typeface="微软雅黑"/>
              </a:rPr>
              <a:t>P</a:t>
            </a:r>
            <a:r>
              <a:rPr lang="en-US" altLang="zh-CN" sz="2399" baseline="-25000" dirty="0">
                <a:latin typeface="微软雅黑"/>
                <a:ea typeface="微软雅黑"/>
              </a:rPr>
              <a:t>1</a:t>
            </a:r>
            <a:r>
              <a:rPr lang="zh-CN" altLang="en-US" sz="2399" dirty="0">
                <a:latin typeface="微软雅黑"/>
                <a:ea typeface="微软雅黑"/>
              </a:rPr>
              <a:t>、</a:t>
            </a:r>
            <a:r>
              <a:rPr lang="en-US" altLang="zh-CN" sz="2399" dirty="0">
                <a:latin typeface="微软雅黑"/>
                <a:ea typeface="微软雅黑"/>
              </a:rPr>
              <a:t>P</a:t>
            </a:r>
            <a:r>
              <a:rPr lang="en-US" altLang="zh-CN" sz="2399" baseline="-25000" dirty="0">
                <a:latin typeface="微软雅黑"/>
                <a:ea typeface="微软雅黑"/>
              </a:rPr>
              <a:t>2</a:t>
            </a:r>
            <a:r>
              <a:rPr lang="zh-CN" altLang="en-US" sz="2399" dirty="0">
                <a:latin typeface="微软雅黑"/>
                <a:ea typeface="微软雅黑"/>
              </a:rPr>
              <a:t>、</a:t>
            </a:r>
            <a:r>
              <a:rPr lang="en-US" altLang="zh-CN" sz="2399" dirty="0">
                <a:latin typeface="微软雅黑"/>
                <a:ea typeface="微软雅黑"/>
              </a:rPr>
              <a:t>…</a:t>
            </a:r>
            <a:r>
              <a:rPr lang="zh-CN" altLang="en-US" sz="2399" dirty="0">
                <a:latin typeface="微软雅黑"/>
                <a:ea typeface="微软雅黑"/>
              </a:rPr>
              <a:t>、</a:t>
            </a:r>
            <a:r>
              <a:rPr lang="en-US" altLang="zh-CN" sz="2399" dirty="0" err="1">
                <a:latin typeface="微软雅黑"/>
                <a:ea typeface="微软雅黑"/>
              </a:rPr>
              <a:t>P</a:t>
            </a:r>
            <a:r>
              <a:rPr lang="en-US" altLang="zh-CN" sz="2399" baseline="-25000" dirty="0" err="1">
                <a:latin typeface="微软雅黑"/>
                <a:ea typeface="微软雅黑"/>
              </a:rPr>
              <a:t>n</a:t>
            </a:r>
            <a:r>
              <a:rPr lang="zh-CN" altLang="en-US" sz="2399" dirty="0">
                <a:latin typeface="微软雅黑"/>
                <a:ea typeface="微软雅黑"/>
              </a:rPr>
              <a:t>的</a:t>
            </a:r>
            <a:r>
              <a:rPr lang="zh-CN" altLang="zh-CN" sz="2399" dirty="0">
                <a:solidFill>
                  <a:srgbClr val="7030A0"/>
                </a:solidFill>
                <a:latin typeface="微软雅黑"/>
                <a:ea typeface="微软雅黑"/>
              </a:rPr>
              <a:t>合取式</a:t>
            </a:r>
            <a:r>
              <a:rPr lang="en-US" altLang="zh-CN" sz="2399" dirty="0">
                <a:solidFill>
                  <a:srgbClr val="7030A0"/>
                </a:solidFill>
                <a:latin typeface="微软雅黑"/>
                <a:ea typeface="微软雅黑"/>
              </a:rPr>
              <a:t>(</a:t>
            </a:r>
            <a:r>
              <a:rPr lang="zh-CN" altLang="zh-CN" sz="2399" dirty="0">
                <a:solidFill>
                  <a:srgbClr val="7030A0"/>
                </a:solidFill>
                <a:latin typeface="微软雅黑"/>
                <a:ea typeface="微软雅黑"/>
              </a:rPr>
              <a:t>析取式</a:t>
            </a:r>
            <a:r>
              <a:rPr lang="en-US" altLang="zh-CN" sz="2399" dirty="0">
                <a:solidFill>
                  <a:srgbClr val="7030A0"/>
                </a:solidFill>
                <a:latin typeface="微软雅黑"/>
                <a:ea typeface="微软雅黑"/>
              </a:rPr>
              <a:t>)</a:t>
            </a:r>
            <a:r>
              <a:rPr lang="zh-CN" altLang="en-US" sz="2399" dirty="0">
                <a:latin typeface="微软雅黑"/>
                <a:ea typeface="微软雅黑"/>
              </a:rPr>
              <a:t>中，</a:t>
            </a:r>
            <a:r>
              <a:rPr lang="zh-CN" altLang="en-US" sz="2399" dirty="0">
                <a:solidFill>
                  <a:srgbClr val="3333FF"/>
                </a:solidFill>
                <a:latin typeface="微软雅黑"/>
                <a:ea typeface="微软雅黑"/>
              </a:rPr>
              <a:t>若每个命题变元与其否定不同时存在，但二者之一恰好出现一次且仅一次</a:t>
            </a:r>
            <a:r>
              <a:rPr lang="zh-CN" altLang="en-US" sz="2399" dirty="0">
                <a:latin typeface="微软雅黑"/>
                <a:ea typeface="微软雅黑"/>
              </a:rPr>
              <a:t>，则称</a:t>
            </a:r>
            <a:r>
              <a:rPr lang="zh-CN" altLang="en-US" sz="2399" dirty="0">
                <a:solidFill>
                  <a:srgbClr val="7030A0"/>
                </a:solidFill>
                <a:latin typeface="微软雅黑"/>
                <a:ea typeface="微软雅黑"/>
              </a:rPr>
              <a:t>此</a:t>
            </a:r>
            <a:r>
              <a:rPr lang="zh-CN" altLang="zh-CN" sz="2399" dirty="0">
                <a:solidFill>
                  <a:srgbClr val="7030A0"/>
                </a:solidFill>
                <a:latin typeface="微软雅黑"/>
                <a:ea typeface="微软雅黑"/>
              </a:rPr>
              <a:t>合取式</a:t>
            </a:r>
            <a:r>
              <a:rPr lang="en-US" altLang="zh-CN" sz="2399" dirty="0">
                <a:solidFill>
                  <a:srgbClr val="7030A0"/>
                </a:solidFill>
                <a:latin typeface="微软雅黑"/>
                <a:ea typeface="微软雅黑"/>
              </a:rPr>
              <a:t>(</a:t>
            </a:r>
            <a:r>
              <a:rPr lang="zh-CN" altLang="zh-CN" sz="2399" dirty="0">
                <a:solidFill>
                  <a:srgbClr val="7030A0"/>
                </a:solidFill>
                <a:latin typeface="微软雅黑"/>
                <a:ea typeface="微软雅黑"/>
              </a:rPr>
              <a:t>析取式</a:t>
            </a:r>
            <a:r>
              <a:rPr lang="en-US" altLang="zh-CN" sz="2399" dirty="0">
                <a:solidFill>
                  <a:srgbClr val="7030A0"/>
                </a:solidFill>
                <a:latin typeface="微软雅黑"/>
                <a:ea typeface="微软雅黑"/>
              </a:rPr>
              <a:t>)</a:t>
            </a:r>
            <a:r>
              <a:rPr lang="zh-CN" altLang="en-US" sz="2399" dirty="0">
                <a:latin typeface="微软雅黑"/>
                <a:ea typeface="微软雅黑"/>
              </a:rPr>
              <a:t>为</a:t>
            </a:r>
            <a:r>
              <a:rPr lang="zh-CN" altLang="en-US" sz="2399" dirty="0">
                <a:solidFill>
                  <a:prstClr val="black"/>
                </a:solidFill>
                <a:latin typeface="微软雅黑"/>
                <a:ea typeface="微软雅黑"/>
              </a:rPr>
              <a:t>关于</a:t>
            </a:r>
            <a:r>
              <a:rPr lang="en-US" altLang="zh-CN" sz="2399" dirty="0">
                <a:solidFill>
                  <a:prstClr val="black"/>
                </a:solidFill>
                <a:latin typeface="微软雅黑"/>
                <a:ea typeface="微软雅黑"/>
              </a:rPr>
              <a:t>P</a:t>
            </a:r>
            <a:r>
              <a:rPr lang="en-US" altLang="zh-CN" sz="2399" baseline="-25000" dirty="0">
                <a:solidFill>
                  <a:prstClr val="black"/>
                </a:solidFill>
                <a:latin typeface="微软雅黑"/>
                <a:ea typeface="微软雅黑"/>
              </a:rPr>
              <a:t>1</a:t>
            </a:r>
            <a:r>
              <a:rPr lang="zh-CN" altLang="en-US" sz="2399" dirty="0">
                <a:solidFill>
                  <a:prstClr val="black"/>
                </a:solidFill>
                <a:latin typeface="微软雅黑"/>
                <a:ea typeface="微软雅黑"/>
              </a:rPr>
              <a:t>、</a:t>
            </a:r>
            <a:r>
              <a:rPr lang="en-US" altLang="zh-CN" sz="2399" dirty="0">
                <a:solidFill>
                  <a:prstClr val="black"/>
                </a:solidFill>
                <a:latin typeface="微软雅黑"/>
                <a:ea typeface="微软雅黑"/>
              </a:rPr>
              <a:t>P</a:t>
            </a:r>
            <a:r>
              <a:rPr lang="en-US" altLang="zh-CN" sz="2399" baseline="-25000" dirty="0">
                <a:solidFill>
                  <a:prstClr val="black"/>
                </a:solidFill>
                <a:latin typeface="微软雅黑"/>
                <a:ea typeface="微软雅黑"/>
              </a:rPr>
              <a:t>2</a:t>
            </a:r>
            <a:r>
              <a:rPr lang="zh-CN" altLang="en-US" sz="2399" dirty="0">
                <a:solidFill>
                  <a:prstClr val="black"/>
                </a:solidFill>
                <a:latin typeface="微软雅黑"/>
                <a:ea typeface="微软雅黑"/>
              </a:rPr>
              <a:t>、</a:t>
            </a:r>
            <a:r>
              <a:rPr lang="en-US" altLang="zh-CN" sz="2399" dirty="0">
                <a:solidFill>
                  <a:prstClr val="black"/>
                </a:solidFill>
                <a:latin typeface="微软雅黑"/>
                <a:ea typeface="微软雅黑"/>
              </a:rPr>
              <a:t>…</a:t>
            </a:r>
            <a:r>
              <a:rPr lang="zh-CN" altLang="en-US" sz="2399" dirty="0">
                <a:solidFill>
                  <a:prstClr val="black"/>
                </a:solidFill>
                <a:latin typeface="微软雅黑"/>
                <a:ea typeface="微软雅黑"/>
              </a:rPr>
              <a:t>、</a:t>
            </a:r>
            <a:r>
              <a:rPr lang="en-US" altLang="zh-CN" sz="2399" dirty="0" err="1">
                <a:solidFill>
                  <a:prstClr val="black"/>
                </a:solidFill>
                <a:latin typeface="微软雅黑"/>
                <a:ea typeface="微软雅黑"/>
              </a:rPr>
              <a:t>P</a:t>
            </a:r>
            <a:r>
              <a:rPr lang="en-US" altLang="zh-CN" sz="2399" baseline="-25000" dirty="0" err="1">
                <a:solidFill>
                  <a:prstClr val="black"/>
                </a:solidFill>
                <a:latin typeface="微软雅黑"/>
                <a:ea typeface="微软雅黑"/>
              </a:rPr>
              <a:t>n</a:t>
            </a:r>
            <a:r>
              <a:rPr lang="zh-CN" altLang="en-US" sz="2399" dirty="0">
                <a:solidFill>
                  <a:prstClr val="black"/>
                </a:solidFill>
                <a:latin typeface="微软雅黑"/>
                <a:ea typeface="微软雅黑"/>
              </a:rPr>
              <a:t>的</a:t>
            </a:r>
            <a:r>
              <a:rPr lang="zh-CN" altLang="en-US" sz="2399" dirty="0">
                <a:latin typeface="微软雅黑"/>
                <a:ea typeface="微软雅黑"/>
              </a:rPr>
              <a:t>一个</a:t>
            </a:r>
            <a:r>
              <a:rPr lang="zh-CN" altLang="zh-CN" sz="2399" dirty="0">
                <a:solidFill>
                  <a:srgbClr val="7030A0"/>
                </a:solidFill>
                <a:latin typeface="微软雅黑"/>
                <a:ea typeface="微软雅黑"/>
              </a:rPr>
              <a:t>极小项</a:t>
            </a:r>
            <a:r>
              <a:rPr lang="en-US" altLang="zh-CN" sz="2399" dirty="0">
                <a:latin typeface="微软雅黑"/>
                <a:ea typeface="微软雅黑"/>
              </a:rPr>
              <a:t>(</a:t>
            </a:r>
            <a:r>
              <a:rPr lang="en-US" altLang="zh-CN" sz="2399" dirty="0" err="1">
                <a:latin typeface="微软雅黑"/>
                <a:ea typeface="微软雅黑"/>
              </a:rPr>
              <a:t>Minterm</a:t>
            </a:r>
            <a:r>
              <a:rPr lang="en-US" altLang="zh-CN" sz="2399" dirty="0">
                <a:latin typeface="微软雅黑"/>
                <a:ea typeface="微软雅黑"/>
              </a:rPr>
              <a:t>)(</a:t>
            </a:r>
            <a:r>
              <a:rPr lang="zh-CN" altLang="zh-CN" sz="2399" dirty="0">
                <a:solidFill>
                  <a:srgbClr val="7030A0"/>
                </a:solidFill>
                <a:latin typeface="微软雅黑"/>
                <a:ea typeface="微软雅黑"/>
              </a:rPr>
              <a:t>极大项</a:t>
            </a:r>
            <a:r>
              <a:rPr lang="en-US" altLang="zh-CN" sz="2399" dirty="0">
                <a:latin typeface="微软雅黑"/>
                <a:ea typeface="微软雅黑"/>
              </a:rPr>
              <a:t>(Maxterm)) </a:t>
            </a:r>
            <a:r>
              <a:rPr lang="zh-CN" altLang="en-US" sz="2399" dirty="0">
                <a:solidFill>
                  <a:schemeClr val="tx1"/>
                </a:solidFill>
                <a:latin typeface="微软雅黑"/>
                <a:ea typeface="微软雅黑"/>
              </a:rPr>
              <a:t>。</a:t>
            </a:r>
            <a:r>
              <a:rPr lang="zh-CN" altLang="en-US" sz="2399" dirty="0">
                <a:solidFill>
                  <a:srgbClr val="0000FF"/>
                </a:solidFill>
                <a:latin typeface="微软雅黑"/>
                <a:ea typeface="微软雅黑"/>
              </a:rPr>
              <a:t> </a:t>
            </a:r>
          </a:p>
        </p:txBody>
      </p:sp>
      <p:sp>
        <p:nvSpPr>
          <p:cNvPr id="8" name="Text Box 372">
            <a:extLst>
              <a:ext uri="{FF2B5EF4-FFF2-40B4-BE49-F238E27FC236}">
                <a16:creationId xmlns:a16="http://schemas.microsoft.com/office/drawing/2014/main" id="{2BAE711B-8722-4DB7-BB77-94B7BDB98119}"/>
              </a:ext>
            </a:extLst>
          </p:cNvPr>
          <p:cNvSpPr txBox="1">
            <a:spLocks noChangeArrowheads="1"/>
          </p:cNvSpPr>
          <p:nvPr/>
        </p:nvSpPr>
        <p:spPr bwMode="auto">
          <a:xfrm>
            <a:off x="435949" y="4074203"/>
            <a:ext cx="11452751" cy="1640930"/>
          </a:xfrm>
          <a:prstGeom prst="rect">
            <a:avLst/>
          </a:prstGeom>
          <a:solidFill>
            <a:schemeClr val="bg1">
              <a:lumMod val="85000"/>
              <a:lumOff val="0"/>
            </a:schemeClr>
          </a:solidFill>
          <a:ln w="9525">
            <a:solidFill>
              <a:srgbClr val="000000"/>
            </a:solidFill>
            <a:miter lim="800000"/>
            <a:headEnd/>
            <a:tailEnd/>
          </a:ln>
        </p:spPr>
        <p:txBody>
          <a:bodyPr rot="0" vert="horz" wrap="square" lIns="91413" tIns="45707" rIns="91413" bIns="45707" anchor="t" anchorCtr="0" upright="1">
            <a:noAutofit/>
          </a:bodyPr>
          <a:lstStyle/>
          <a:p>
            <a:pPr algn="just" defTabSz="1219261">
              <a:lnSpc>
                <a:spcPct val="150000"/>
              </a:lnSpc>
            </a:pPr>
            <a:r>
              <a:rPr lang="zh-CN" altLang="en-US" sz="2399" b="1" kern="100" dirty="0">
                <a:solidFill>
                  <a:srgbClr val="C00000"/>
                </a:solidFill>
                <a:latin typeface="微软雅黑"/>
                <a:ea typeface="微软雅黑"/>
                <a:cs typeface="黑体" panose="02010609060101010101" pitchFamily="49" charset="-122"/>
              </a:rPr>
              <a:t>解题小贴士</a:t>
            </a:r>
            <a:r>
              <a:rPr lang="en-US" altLang="zh-CN" sz="2399" b="1" kern="100" dirty="0">
                <a:solidFill>
                  <a:srgbClr val="C00000"/>
                </a:solidFill>
                <a:latin typeface="微软雅黑"/>
                <a:ea typeface="微软雅黑"/>
                <a:cs typeface="黑体" panose="02010609060101010101" pitchFamily="49" charset="-122"/>
              </a:rPr>
              <a:t>—</a:t>
            </a:r>
            <a:r>
              <a:rPr lang="zh-CN" altLang="en-US" sz="2399" b="1" kern="100" dirty="0">
                <a:solidFill>
                  <a:srgbClr val="C00000"/>
                </a:solidFill>
                <a:latin typeface="微软雅黑"/>
                <a:ea typeface="微软雅黑"/>
                <a:cs typeface="黑体" panose="02010609060101010101" pitchFamily="49" charset="-122"/>
              </a:rPr>
              <a:t>极小（大）项的判断方法</a:t>
            </a:r>
          </a:p>
          <a:p>
            <a:pPr algn="just" defTabSz="1219261">
              <a:lnSpc>
                <a:spcPct val="150000"/>
              </a:lnSpc>
            </a:pPr>
            <a:r>
              <a:rPr lang="zh-CN" alt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黑体" panose="02010609060101010101" pitchFamily="49" charset="-122"/>
              </a:rPr>
              <a:t>1</a:t>
            </a:r>
            <a:r>
              <a:rPr lang="zh-CN" altLang="en-US" sz="2399" b="1" kern="0" dirty="0">
                <a:solidFill>
                  <a:prstClr val="black"/>
                </a:solidFill>
                <a:latin typeface="微软雅黑"/>
                <a:ea typeface="微软雅黑"/>
                <a:cs typeface="Times New Roman" panose="02020603050405020304" pitchFamily="18" charset="0"/>
              </a:rPr>
              <a:t>）判断是否为合取式（析取式）；</a:t>
            </a:r>
            <a:endParaRPr lang="zh-CN" altLang="en-US" sz="2399" b="1" kern="100" dirty="0">
              <a:solidFill>
                <a:prstClr val="black"/>
              </a:solidFill>
              <a:latin typeface="微软雅黑"/>
              <a:ea typeface="微软雅黑"/>
              <a:cs typeface="黑体" panose="02010609060101010101" pitchFamily="49" charset="-122"/>
            </a:endParaRPr>
          </a:p>
          <a:p>
            <a:pPr algn="just" defTabSz="1219261">
              <a:lnSpc>
                <a:spcPct val="150000"/>
              </a:lnSpc>
            </a:pPr>
            <a:r>
              <a:rPr lang="zh-CN" altLang="en-US" sz="2399" b="1" kern="100" dirty="0">
                <a:solidFill>
                  <a:prstClr val="black"/>
                </a:solidFill>
                <a:latin typeface="微软雅黑"/>
                <a:ea typeface="微软雅黑"/>
                <a:cs typeface="黑体" panose="02010609060101010101" pitchFamily="49" charset="-122"/>
              </a:rPr>
              <a:t>（</a:t>
            </a:r>
            <a:r>
              <a:rPr lang="en-US" sz="2399" b="1" kern="100" dirty="0">
                <a:solidFill>
                  <a:prstClr val="black"/>
                </a:solidFill>
                <a:latin typeface="微软雅黑"/>
                <a:ea typeface="微软雅黑"/>
                <a:cs typeface="黑体" panose="02010609060101010101" pitchFamily="49" charset="-122"/>
              </a:rPr>
              <a:t>2</a:t>
            </a:r>
            <a:r>
              <a:rPr lang="zh-CN" altLang="en-US" sz="2399" b="1" kern="100" dirty="0">
                <a:solidFill>
                  <a:prstClr val="black"/>
                </a:solidFill>
                <a:latin typeface="微软雅黑"/>
                <a:ea typeface="微软雅黑"/>
                <a:cs typeface="黑体" panose="02010609060101010101" pitchFamily="49" charset="-122"/>
              </a:rPr>
              <a:t>）每个命题变元或其否定</a:t>
            </a:r>
            <a:r>
              <a:rPr lang="zh-CN" altLang="en-US" sz="2399" b="1" kern="100" dirty="0">
                <a:solidFill>
                  <a:prstClr val="black"/>
                </a:solidFill>
                <a:latin typeface="微软雅黑"/>
                <a:ea typeface="微软雅黑"/>
                <a:cs typeface="Times New Roman" panose="02020603050405020304" pitchFamily="18" charset="0"/>
              </a:rPr>
              <a:t>恰好只有一个出现且仅出现一次。</a:t>
            </a:r>
            <a:endParaRPr lang="zh-CN" altLang="en-US" sz="2399" b="1" kern="100" dirty="0">
              <a:solidFill>
                <a:prstClr val="black"/>
              </a:solidFill>
              <a:latin typeface="微软雅黑"/>
              <a:ea typeface="微软雅黑"/>
              <a:cs typeface="黑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165"/>
                                        </p:tgtEl>
                                        <p:attrNameLst>
                                          <p:attrName>style.visibility</p:attrName>
                                        </p:attrNameLst>
                                      </p:cBhvr>
                                      <p:to>
                                        <p:strVal val="visible"/>
                                      </p:to>
                                    </p:set>
                                    <p:anim calcmode="lin" valueType="num">
                                      <p:cBhvr additive="base">
                                        <p:cTn id="7" dur="500" fill="hold"/>
                                        <p:tgtEl>
                                          <p:spTgt spid="92165"/>
                                        </p:tgtEl>
                                        <p:attrNameLst>
                                          <p:attrName>ppt_x</p:attrName>
                                        </p:attrNameLst>
                                      </p:cBhvr>
                                      <p:tavLst>
                                        <p:tav tm="0">
                                          <p:val>
                                            <p:strVal val="#ppt_x"/>
                                          </p:val>
                                        </p:tav>
                                        <p:tav tm="100000">
                                          <p:val>
                                            <p:strVal val="#ppt_x"/>
                                          </p:val>
                                        </p:tav>
                                      </p:tavLst>
                                    </p:anim>
                                    <p:anim calcmode="lin" valueType="num">
                                      <p:cBhvr additive="base">
                                        <p:cTn id="8" dur="500" fill="hold"/>
                                        <p:tgtEl>
                                          <p:spTgt spid="921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5" grpId="0" animBg="1" autoUpdateAnimBg="0"/>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a:extLst>
              <a:ext uri="{FF2B5EF4-FFF2-40B4-BE49-F238E27FC236}">
                <a16:creationId xmlns:a16="http://schemas.microsoft.com/office/drawing/2014/main" id="{3AC3B1BB-9234-4388-9906-0CF509D8CAA5}"/>
              </a:ext>
            </a:extLst>
          </p:cNvPr>
          <p:cNvSpPr>
            <a:spLocks noGrp="1" noChangeArrowheads="1"/>
          </p:cNvSpPr>
          <p:nvPr>
            <p:ph type="title" idx="4294967295"/>
          </p:nvPr>
        </p:nvSpPr>
        <p:spPr>
          <a:xfrm>
            <a:off x="841375" y="229394"/>
            <a:ext cx="7487805" cy="701634"/>
          </a:xfrm>
        </p:spPr>
        <p:txBody>
          <a:bodyPr/>
          <a:lstStyle/>
          <a:p>
            <a:r>
              <a:rPr lang="zh-CN" altLang="en-US" noProof="1">
                <a:solidFill>
                  <a:prstClr val="white"/>
                </a:solidFill>
              </a:rPr>
              <a:t>例</a:t>
            </a:r>
            <a:r>
              <a:rPr lang="en-US" altLang="zh-CN" noProof="1">
                <a:solidFill>
                  <a:prstClr val="white"/>
                </a:solidFill>
              </a:rPr>
              <a:t>2.23</a:t>
            </a:r>
            <a:endParaRPr lang="zh-CN" altLang="en-US" dirty="0"/>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2BABD362-DFAF-4EF2-B43E-01734E9BDE72}"/>
                  </a:ext>
                </a:extLst>
              </p:cNvPr>
              <p:cNvSpPr/>
              <p:nvPr/>
            </p:nvSpPr>
            <p:spPr>
              <a:xfrm>
                <a:off x="423917" y="1122138"/>
                <a:ext cx="11464783" cy="5011589"/>
              </a:xfrm>
              <a:prstGeom prst="rect">
                <a:avLst/>
              </a:prstGeom>
            </p:spPr>
            <p:txBody>
              <a:bodyPr wrap="square">
                <a:spAutoFit/>
              </a:bodyPr>
              <a:lstStyle/>
              <a:p>
                <a:pPr indent="267890" algn="just" defTabSz="1219261">
                  <a:lnSpc>
                    <a:spcPct val="150000"/>
                  </a:lnSpc>
                  <a:tabLst>
                    <a:tab pos="5219404" algn="l"/>
                    <a:tab pos="5579340" algn="l"/>
                  </a:tabLst>
                </a:pPr>
                <a:r>
                  <a:rPr lang="zh-CN" altLang="zh-CN" sz="2399" b="1" kern="100" dirty="0">
                    <a:solidFill>
                      <a:srgbClr val="C00000"/>
                    </a:solidFill>
                    <a:latin typeface="微软雅黑"/>
                    <a:ea typeface="微软雅黑"/>
                    <a:cs typeface="Times New Roman" panose="02020603050405020304" pitchFamily="18" charset="0"/>
                  </a:rPr>
                  <a:t>例</a:t>
                </a:r>
                <a:r>
                  <a:rPr lang="en-US" altLang="zh-CN" sz="2399" b="1" kern="100" dirty="0">
                    <a:solidFill>
                      <a:srgbClr val="C00000"/>
                    </a:solidFill>
                    <a:latin typeface="微软雅黑"/>
                    <a:ea typeface="微软雅黑"/>
                    <a:cs typeface="黑体" panose="02010609060101010101" pitchFamily="49" charset="-122"/>
                  </a:rPr>
                  <a:t>2.23  </a:t>
                </a:r>
                <a:r>
                  <a:rPr lang="zh-CN" altLang="zh-CN" sz="2399" b="1" kern="100" dirty="0">
                    <a:solidFill>
                      <a:prstClr val="black"/>
                    </a:solidFill>
                    <a:latin typeface="微软雅黑"/>
                    <a:ea typeface="微软雅黑"/>
                    <a:cs typeface="Times New Roman" panose="02020603050405020304" pitchFamily="18" charset="0"/>
                  </a:rPr>
                  <a:t>设有命题公式：</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R</a:t>
                </a:r>
                <a:r>
                  <a:rPr lang="zh-CN"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R</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zh-CN"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R</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R</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黑体" panose="02010609060101010101" pitchFamily="49" charset="-122"/>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zh-CN" altLang="zh-CN" sz="2399" b="1" kern="100" dirty="0">
                    <a:solidFill>
                      <a:prstClr val="black"/>
                    </a:solidFill>
                    <a:latin typeface="微软雅黑"/>
                    <a:ea typeface="微软雅黑"/>
                    <a:cs typeface="Times New Roman" panose="02020603050405020304" pitchFamily="18" charset="0"/>
                  </a:rPr>
                  <a:t>。</a:t>
                </a:r>
                <a:endParaRPr lang="zh-CN" altLang="zh-CN" sz="2399" b="1" kern="100" dirty="0">
                  <a:solidFill>
                    <a:prstClr val="black"/>
                  </a:solidFill>
                  <a:latin typeface="微软雅黑"/>
                  <a:ea typeface="微软雅黑"/>
                  <a:cs typeface="黑体" panose="02010609060101010101" pitchFamily="49" charset="-122"/>
                </a:endParaRPr>
              </a:p>
              <a:p>
                <a:pPr indent="266620" algn="just" defTabSz="1219261">
                  <a:lnSpc>
                    <a:spcPct val="150000"/>
                  </a:lnSpc>
                  <a:tabLst>
                    <a:tab pos="5219404" algn="l"/>
                    <a:tab pos="5579340" algn="l"/>
                  </a:tabLst>
                </a:pP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Times New Roman" panose="02020603050405020304" pitchFamily="18" charset="0"/>
                  </a:rPr>
                  <a:t>1</a:t>
                </a:r>
                <a:r>
                  <a:rPr lang="zh-CN" altLang="zh-CN" sz="2399" b="1" kern="100" dirty="0">
                    <a:solidFill>
                      <a:prstClr val="black"/>
                    </a:solidFill>
                    <a:latin typeface="微软雅黑"/>
                    <a:ea typeface="微软雅黑"/>
                    <a:cs typeface="Times New Roman" panose="02020603050405020304" pitchFamily="18" charset="0"/>
                  </a:rPr>
                  <a:t>）试找出含命题变元</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Times New Roman" panose="02020603050405020304" pitchFamily="18" charset="0"/>
                  </a:rPr>
                  <a:t>的极大项和极小项。</a:t>
                </a:r>
                <a:endParaRPr lang="en-US" altLang="zh-CN" sz="2399" b="1" kern="100" dirty="0">
                  <a:solidFill>
                    <a:prstClr val="black"/>
                  </a:solidFill>
                  <a:latin typeface="微软雅黑"/>
                  <a:ea typeface="微软雅黑"/>
                  <a:cs typeface="Times New Roman" panose="02020603050405020304" pitchFamily="18" charset="0"/>
                </a:endParaRPr>
              </a:p>
              <a:p>
                <a:pPr indent="266620" algn="just" defTabSz="1219261">
                  <a:lnSpc>
                    <a:spcPct val="150000"/>
                  </a:lnSpc>
                  <a:tabLst>
                    <a:tab pos="5219404" algn="l"/>
                    <a:tab pos="5579340" algn="l"/>
                  </a:tabLst>
                </a:pPr>
                <a:endParaRPr lang="zh-CN" altLang="zh-CN" sz="2399" b="1" kern="100" dirty="0">
                  <a:solidFill>
                    <a:prstClr val="black"/>
                  </a:solidFill>
                  <a:latin typeface="微软雅黑"/>
                  <a:ea typeface="微软雅黑"/>
                  <a:cs typeface="黑体" panose="02010609060101010101" pitchFamily="49" charset="-122"/>
                </a:endParaRPr>
              </a:p>
              <a:p>
                <a:pPr indent="266620" algn="just" defTabSz="1219261">
                  <a:lnSpc>
                    <a:spcPct val="150000"/>
                  </a:lnSpc>
                  <a:tabLst>
                    <a:tab pos="5219404" algn="l"/>
                    <a:tab pos="5579340" algn="l"/>
                  </a:tabLst>
                </a:pP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Times New Roman" panose="02020603050405020304" pitchFamily="18" charset="0"/>
                  </a:rPr>
                  <a:t>2</a:t>
                </a:r>
                <a:r>
                  <a:rPr lang="zh-CN" altLang="zh-CN" sz="2399" b="1" kern="100" dirty="0">
                    <a:solidFill>
                      <a:prstClr val="black"/>
                    </a:solidFill>
                    <a:latin typeface="微软雅黑"/>
                    <a:ea typeface="微软雅黑"/>
                    <a:cs typeface="Times New Roman" panose="02020603050405020304" pitchFamily="18" charset="0"/>
                  </a:rPr>
                  <a:t>）试找出含命题变元</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Times New Roman" panose="02020603050405020304" pitchFamily="18" charset="0"/>
                  </a:rPr>
                  <a:t>的极大项和极小项。</a:t>
                </a:r>
                <a:endParaRPr lang="en-US" altLang="zh-CN" sz="2399" b="1" kern="100" dirty="0">
                  <a:solidFill>
                    <a:prstClr val="black"/>
                  </a:solidFill>
                  <a:latin typeface="微软雅黑"/>
                  <a:ea typeface="微软雅黑"/>
                  <a:cs typeface="Times New Roman" panose="02020603050405020304" pitchFamily="18" charset="0"/>
                </a:endParaRPr>
              </a:p>
              <a:p>
                <a:pPr indent="266620" algn="just" defTabSz="1219261">
                  <a:lnSpc>
                    <a:spcPct val="150000"/>
                  </a:lnSpc>
                  <a:tabLst>
                    <a:tab pos="5219404" algn="l"/>
                    <a:tab pos="5579340" algn="l"/>
                  </a:tabLst>
                </a:pPr>
                <a:endParaRPr lang="en-US" altLang="zh-CN" sz="2399" b="1" kern="100" dirty="0">
                  <a:solidFill>
                    <a:prstClr val="black"/>
                  </a:solidFill>
                  <a:latin typeface="微软雅黑"/>
                  <a:ea typeface="微软雅黑"/>
                  <a:cs typeface="Times New Roman" panose="02020603050405020304" pitchFamily="18" charset="0"/>
                </a:endParaRPr>
              </a:p>
              <a:p>
                <a:pPr indent="266620" algn="just" defTabSz="1219261">
                  <a:lnSpc>
                    <a:spcPct val="150000"/>
                  </a:lnSpc>
                  <a:tabLst>
                    <a:tab pos="5219404" algn="l"/>
                    <a:tab pos="5579340" algn="l"/>
                  </a:tabLst>
                </a:pP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宋体" panose="02010600030101010101" pitchFamily="2" charset="-122"/>
                  </a:rPr>
                  <a:t>3</a:t>
                </a:r>
                <a:r>
                  <a:rPr lang="zh-CN" altLang="zh-CN" sz="2399" b="1" kern="100" dirty="0">
                    <a:solidFill>
                      <a:prstClr val="black"/>
                    </a:solidFill>
                    <a:latin typeface="微软雅黑"/>
                    <a:ea typeface="微软雅黑"/>
                    <a:cs typeface="宋体" panose="02010600030101010101" pitchFamily="2" charset="-122"/>
                  </a:rPr>
                  <a:t>）</a:t>
                </a:r>
                <a:r>
                  <a:rPr lang="zh-CN" altLang="zh-CN" sz="2399" b="1" kern="100" dirty="0">
                    <a:solidFill>
                      <a:prstClr val="black"/>
                    </a:solidFill>
                    <a:latin typeface="微软雅黑"/>
                    <a:ea typeface="微软雅黑"/>
                    <a:cs typeface="Times New Roman" panose="02020603050405020304" pitchFamily="18" charset="0"/>
                  </a:rPr>
                  <a:t>试找出含命题变元</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R</a:t>
                </a:r>
                <a:r>
                  <a:rPr lang="zh-CN" altLang="zh-CN" sz="2399" b="1" kern="100" dirty="0">
                    <a:solidFill>
                      <a:prstClr val="black"/>
                    </a:solidFill>
                    <a:latin typeface="微软雅黑"/>
                    <a:ea typeface="微软雅黑"/>
                    <a:cs typeface="Times New Roman" panose="02020603050405020304" pitchFamily="18" charset="0"/>
                  </a:rPr>
                  <a:t>的极大项和极小项。</a:t>
                </a:r>
                <a:endParaRPr lang="en-US" altLang="zh-CN" sz="2399" b="1" kern="100" dirty="0">
                  <a:solidFill>
                    <a:prstClr val="black"/>
                  </a:solidFill>
                  <a:latin typeface="微软雅黑"/>
                  <a:ea typeface="微软雅黑"/>
                  <a:cs typeface="Times New Roman" panose="02020603050405020304" pitchFamily="18" charset="0"/>
                </a:endParaRPr>
              </a:p>
              <a:p>
                <a:pPr indent="266620" algn="just" defTabSz="1219261">
                  <a:lnSpc>
                    <a:spcPct val="150000"/>
                  </a:lnSpc>
                  <a:tabLst>
                    <a:tab pos="5219404" algn="l"/>
                    <a:tab pos="5579340" algn="l"/>
                  </a:tabLst>
                </a:pPr>
                <a:endParaRPr lang="zh-CN" altLang="zh-CN" sz="2399" b="1" kern="100" dirty="0">
                  <a:solidFill>
                    <a:prstClr val="black"/>
                  </a:solidFill>
                  <a:latin typeface="微软雅黑"/>
                  <a:ea typeface="微软雅黑"/>
                  <a:cs typeface="黑体" panose="02010609060101010101" pitchFamily="49" charset="-122"/>
                </a:endParaRPr>
              </a:p>
            </p:txBody>
          </p:sp>
        </mc:Choice>
        <mc:Fallback xmlns="">
          <p:sp>
            <p:nvSpPr>
              <p:cNvPr id="2" name="矩形 1">
                <a:extLst>
                  <a:ext uri="{FF2B5EF4-FFF2-40B4-BE49-F238E27FC236}">
                    <a16:creationId xmlns:a16="http://schemas.microsoft.com/office/drawing/2014/main" id="{2BABD362-DFAF-4EF2-B43E-01734E9BDE72}"/>
                  </a:ext>
                </a:extLst>
              </p:cNvPr>
              <p:cNvSpPr>
                <a:spLocks noRot="1" noChangeAspect="1" noMove="1" noResize="1" noEditPoints="1" noAdjustHandles="1" noChangeArrowheads="1" noChangeShapeType="1" noTextEdit="1"/>
              </p:cNvSpPr>
              <p:nvPr/>
            </p:nvSpPr>
            <p:spPr>
              <a:xfrm>
                <a:off x="423917" y="1122138"/>
                <a:ext cx="11464783" cy="5011589"/>
              </a:xfrm>
              <a:prstGeom prst="rect">
                <a:avLst/>
              </a:prstGeom>
              <a:blipFill>
                <a:blip r:embed="rId4"/>
                <a:stretch>
                  <a:fillRect r="-8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EBE1A829-617F-428D-B320-A6030122E34D}"/>
                  </a:ext>
                </a:extLst>
              </p:cNvPr>
              <p:cNvSpPr/>
              <p:nvPr/>
            </p:nvSpPr>
            <p:spPr>
              <a:xfrm>
                <a:off x="4347083" y="3429794"/>
                <a:ext cx="1125303" cy="461532"/>
              </a:xfrm>
              <a:prstGeom prst="rect">
                <a:avLst/>
              </a:prstGeom>
              <a:solidFill>
                <a:srgbClr val="00B0F0"/>
              </a:solidFill>
            </p:spPr>
            <p:txBody>
              <a:bodyPr wrap="none">
                <a:spAutoFit/>
              </a:bodyPr>
              <a:lstStyle/>
              <a:p>
                <a:pPr defTabSz="1219261"/>
                <a:r>
                  <a:rPr lang="en-US" altLang="zh-CN" sz="2399" b="1" kern="100" dirty="0">
                    <a:solidFill>
                      <a:prstClr val="black"/>
                    </a:solidFill>
                    <a:latin typeface="微软雅黑"/>
                    <a:ea typeface="微软雅黑"/>
                  </a:rPr>
                  <a:t>P</a:t>
                </a:r>
                <a:r>
                  <a:rPr lang="zh-CN"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rPr>
                      <m:t>¬</m:t>
                    </m:r>
                  </m:oMath>
                </a14:m>
                <a:r>
                  <a:rPr lang="en-US" altLang="zh-CN" sz="2399" b="1" kern="100" dirty="0">
                    <a:solidFill>
                      <a:prstClr val="black"/>
                    </a:solidFill>
                    <a:latin typeface="微软雅黑"/>
                    <a:ea typeface="微软雅黑"/>
                  </a:rPr>
                  <a:t>P</a:t>
                </a:r>
                <a:endParaRPr lang="zh-CN" altLang="en-US" sz="2399" b="1" dirty="0">
                  <a:solidFill>
                    <a:prstClr val="black"/>
                  </a:solidFill>
                  <a:latin typeface="微软雅黑"/>
                  <a:ea typeface="微软雅黑"/>
                </a:endParaRPr>
              </a:p>
            </p:txBody>
          </p:sp>
        </mc:Choice>
        <mc:Fallback xmlns="">
          <p:sp>
            <p:nvSpPr>
              <p:cNvPr id="3" name="矩形 2">
                <a:extLst>
                  <a:ext uri="{FF2B5EF4-FFF2-40B4-BE49-F238E27FC236}">
                    <a16:creationId xmlns:a16="http://schemas.microsoft.com/office/drawing/2014/main" id="{EBE1A829-617F-428D-B320-A6030122E34D}"/>
                  </a:ext>
                </a:extLst>
              </p:cNvPr>
              <p:cNvSpPr>
                <a:spLocks noRot="1" noChangeAspect="1" noMove="1" noResize="1" noEditPoints="1" noAdjustHandles="1" noChangeArrowheads="1" noChangeShapeType="1" noTextEdit="1"/>
              </p:cNvSpPr>
              <p:nvPr/>
            </p:nvSpPr>
            <p:spPr>
              <a:xfrm>
                <a:off x="4347083" y="3429794"/>
                <a:ext cx="1125303" cy="461532"/>
              </a:xfrm>
              <a:prstGeom prst="rect">
                <a:avLst/>
              </a:prstGeom>
              <a:blipFill>
                <a:blip r:embed="rId5"/>
                <a:stretch>
                  <a:fillRect l="-8108" t="-10667" r="-7568"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4E3D9FA-476A-40F5-B9B7-4BDC370FE7DF}"/>
                  </a:ext>
                </a:extLst>
              </p:cNvPr>
              <p:cNvSpPr/>
              <p:nvPr/>
            </p:nvSpPr>
            <p:spPr>
              <a:xfrm>
                <a:off x="5600664" y="3416737"/>
                <a:ext cx="1125303" cy="461532"/>
              </a:xfrm>
              <a:prstGeom prst="rect">
                <a:avLst/>
              </a:prstGeom>
              <a:solidFill>
                <a:srgbClr val="00B0F0"/>
              </a:solidFill>
            </p:spPr>
            <p:txBody>
              <a:bodyPr wrap="none">
                <a:spAutoFit/>
              </a:bodyPr>
              <a:lstStyle/>
              <a:p>
                <a:pPr defTabSz="1219261"/>
                <a:r>
                  <a:rPr lang="en-US" altLang="zh-CN" sz="2399" b="1" kern="100" dirty="0">
                    <a:solidFill>
                      <a:prstClr val="black"/>
                    </a:solidFill>
                    <a:latin typeface="微软雅黑"/>
                    <a:ea typeface="微软雅黑"/>
                  </a:rPr>
                  <a:t>P</a:t>
                </a:r>
                <a:r>
                  <a:rPr lang="zh-CN"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rPr>
                      <m:t>¬</m:t>
                    </m:r>
                  </m:oMath>
                </a14:m>
                <a:r>
                  <a:rPr lang="en-US" altLang="zh-CN" sz="2399" b="1" kern="100" dirty="0">
                    <a:solidFill>
                      <a:prstClr val="black"/>
                    </a:solidFill>
                    <a:latin typeface="微软雅黑"/>
                    <a:ea typeface="微软雅黑"/>
                  </a:rPr>
                  <a:t>P</a:t>
                </a:r>
                <a:endParaRPr lang="zh-CN" altLang="en-US" sz="2399" b="1" dirty="0">
                  <a:solidFill>
                    <a:prstClr val="black"/>
                  </a:solidFill>
                  <a:latin typeface="微软雅黑"/>
                  <a:ea typeface="微软雅黑"/>
                </a:endParaRPr>
              </a:p>
            </p:txBody>
          </p:sp>
        </mc:Choice>
        <mc:Fallback xmlns="">
          <p:sp>
            <p:nvSpPr>
              <p:cNvPr id="9" name="矩形 8">
                <a:extLst>
                  <a:ext uri="{FF2B5EF4-FFF2-40B4-BE49-F238E27FC236}">
                    <a16:creationId xmlns:a16="http://schemas.microsoft.com/office/drawing/2014/main" id="{C4E3D9FA-476A-40F5-B9B7-4BDC370FE7DF}"/>
                  </a:ext>
                </a:extLst>
              </p:cNvPr>
              <p:cNvSpPr>
                <a:spLocks noRot="1" noChangeAspect="1" noMove="1" noResize="1" noEditPoints="1" noAdjustHandles="1" noChangeArrowheads="1" noChangeShapeType="1" noTextEdit="1"/>
              </p:cNvSpPr>
              <p:nvPr/>
            </p:nvSpPr>
            <p:spPr>
              <a:xfrm>
                <a:off x="5600664" y="3416737"/>
                <a:ext cx="1125303" cy="461532"/>
              </a:xfrm>
              <a:prstGeom prst="rect">
                <a:avLst/>
              </a:prstGeom>
              <a:blipFill>
                <a:blip r:embed="rId6"/>
                <a:stretch>
                  <a:fillRect l="-8696" t="-10526" r="-7609" b="-28947"/>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AD64160-7EAC-4974-BF65-4A33B70B154B}"/>
              </a:ext>
            </a:extLst>
          </p:cNvPr>
          <p:cNvSpPr/>
          <p:nvPr/>
        </p:nvSpPr>
        <p:spPr>
          <a:xfrm>
            <a:off x="3719756" y="4504841"/>
            <a:ext cx="2315990" cy="461532"/>
          </a:xfrm>
          <a:prstGeom prst="rect">
            <a:avLst/>
          </a:prstGeom>
          <a:solidFill>
            <a:srgbClr val="00B0F0"/>
          </a:solidFill>
        </p:spPr>
        <p:txBody>
          <a:bodyPr wrap="none">
            <a:spAutoFit/>
          </a:bodyPr>
          <a:lstStyle/>
          <a:p>
            <a:pPr defTabSz="1219261"/>
            <a:r>
              <a:rPr lang="en-US" altLang="zh-CN" sz="2399" b="1" dirty="0">
                <a:solidFill>
                  <a:prstClr val="black"/>
                </a:solidFill>
                <a:latin typeface="微软雅黑"/>
                <a:ea typeface="微软雅黑"/>
              </a:rPr>
              <a:t>P∨Q</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¬P∨¬Q</a:t>
            </a:r>
            <a:endParaRPr lang="zh-CN" altLang="en-US" sz="2399" b="1" dirty="0">
              <a:solidFill>
                <a:prstClr val="black"/>
              </a:solidFill>
              <a:latin typeface="微软雅黑"/>
              <a:ea typeface="微软雅黑"/>
            </a:endParaRPr>
          </a:p>
        </p:txBody>
      </p:sp>
      <p:sp>
        <p:nvSpPr>
          <p:cNvPr id="5" name="矩形 4">
            <a:extLst>
              <a:ext uri="{FF2B5EF4-FFF2-40B4-BE49-F238E27FC236}">
                <a16:creationId xmlns:a16="http://schemas.microsoft.com/office/drawing/2014/main" id="{5BB69020-8BD5-48CE-959C-0271F3334EE3}"/>
              </a:ext>
            </a:extLst>
          </p:cNvPr>
          <p:cNvSpPr/>
          <p:nvPr/>
        </p:nvSpPr>
        <p:spPr>
          <a:xfrm>
            <a:off x="6313741" y="4504841"/>
            <a:ext cx="862488" cy="461532"/>
          </a:xfrm>
          <a:prstGeom prst="rect">
            <a:avLst/>
          </a:prstGeom>
          <a:solidFill>
            <a:srgbClr val="00B0F0"/>
          </a:solidFill>
        </p:spPr>
        <p:txBody>
          <a:bodyPr wrap="square">
            <a:spAutoFit/>
          </a:bodyPr>
          <a:lstStyle/>
          <a:p>
            <a:pPr algn="ctr" defTabSz="1219261">
              <a:tabLst>
                <a:tab pos="5219404" algn="l"/>
                <a:tab pos="5579340" algn="l"/>
              </a:tabLst>
            </a:pPr>
            <a:r>
              <a:rPr lang="en-US" altLang="zh-CN" sz="2399" b="1" dirty="0">
                <a:solidFill>
                  <a:prstClr val="black"/>
                </a:solidFill>
                <a:latin typeface="微软雅黑"/>
                <a:ea typeface="微软雅黑"/>
              </a:rPr>
              <a:t>P</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Q</a:t>
            </a:r>
            <a:endParaRPr lang="zh-CN" altLang="zh-CN" sz="2399" b="1" kern="100" dirty="0">
              <a:solidFill>
                <a:prstClr val="black"/>
              </a:solidFill>
              <a:latin typeface="微软雅黑"/>
              <a:ea typeface="微软雅黑"/>
              <a:cs typeface="黑体" panose="02010609060101010101" pitchFamily="49"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F3DE86F-9609-4D84-B082-A0FC0C9E8B16}"/>
                  </a:ext>
                </a:extLst>
              </p:cNvPr>
              <p:cNvSpPr/>
              <p:nvPr/>
            </p:nvSpPr>
            <p:spPr>
              <a:xfrm>
                <a:off x="4940498" y="5579889"/>
                <a:ext cx="1530745" cy="461532"/>
              </a:xfrm>
              <a:prstGeom prst="rect">
                <a:avLst/>
              </a:prstGeom>
              <a:solidFill>
                <a:srgbClr val="00B0F0"/>
              </a:solidFill>
            </p:spPr>
            <p:txBody>
              <a:bodyPr wrap="none">
                <a:spAutoFit/>
              </a:bodyPr>
              <a:lstStyle/>
              <a:p>
                <a:pPr defTabSz="1219261"/>
                <a14:m>
                  <m:oMath xmlns:m="http://schemas.openxmlformats.org/officeDocument/2006/math">
                    <m:r>
                      <a:rPr lang="en-US" altLang="zh-CN" sz="2399" b="1" i="1" kern="100">
                        <a:solidFill>
                          <a:prstClr val="black"/>
                        </a:solidFill>
                        <a:latin typeface="Cambria Math" panose="02040503050406030204" pitchFamily="18" charset="0"/>
                      </a:rPr>
                      <m:t>¬</m:t>
                    </m:r>
                  </m:oMath>
                </a14:m>
                <a:r>
                  <a:rPr lang="en-US" altLang="zh-CN" sz="2399" b="1" kern="100" dirty="0">
                    <a:solidFill>
                      <a:prstClr val="black"/>
                    </a:solidFill>
                    <a:latin typeface="微软雅黑"/>
                    <a:ea typeface="微软雅黑"/>
                  </a:rPr>
                  <a:t>P</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rPr>
                  <a:t>R</a:t>
                </a:r>
                <a:endParaRPr lang="zh-CN" altLang="en-US" sz="2399" b="1" dirty="0">
                  <a:solidFill>
                    <a:prstClr val="black"/>
                  </a:solidFill>
                  <a:latin typeface="微软雅黑"/>
                  <a:ea typeface="微软雅黑"/>
                </a:endParaRPr>
              </a:p>
            </p:txBody>
          </p:sp>
        </mc:Choice>
        <mc:Fallback xmlns="">
          <p:sp>
            <p:nvSpPr>
              <p:cNvPr id="6" name="矩形 5">
                <a:extLst>
                  <a:ext uri="{FF2B5EF4-FFF2-40B4-BE49-F238E27FC236}">
                    <a16:creationId xmlns:a16="http://schemas.microsoft.com/office/drawing/2014/main" id="{EF3DE86F-9609-4D84-B082-A0FC0C9E8B16}"/>
                  </a:ext>
                </a:extLst>
              </p:cNvPr>
              <p:cNvSpPr>
                <a:spLocks noRot="1" noChangeAspect="1" noMove="1" noResize="1" noEditPoints="1" noAdjustHandles="1" noChangeArrowheads="1" noChangeShapeType="1" noTextEdit="1"/>
              </p:cNvSpPr>
              <p:nvPr/>
            </p:nvSpPr>
            <p:spPr>
              <a:xfrm>
                <a:off x="4940498" y="5579889"/>
                <a:ext cx="1530745" cy="461532"/>
              </a:xfrm>
              <a:prstGeom prst="rect">
                <a:avLst/>
              </a:prstGeom>
              <a:blipFill>
                <a:blip r:embed="rId7"/>
                <a:stretch>
                  <a:fillRect t="-10526" r="-4762"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F1114B5D-5258-4B19-A7DA-B38C760F8ED4}"/>
                  </a:ext>
                </a:extLst>
              </p:cNvPr>
              <p:cNvSpPr/>
              <p:nvPr/>
            </p:nvSpPr>
            <p:spPr>
              <a:xfrm>
                <a:off x="6744986" y="5579889"/>
                <a:ext cx="1989071" cy="461532"/>
              </a:xfrm>
              <a:prstGeom prst="rect">
                <a:avLst/>
              </a:prstGeom>
              <a:solidFill>
                <a:srgbClr val="00B0F0"/>
              </a:solidFill>
            </p:spPr>
            <p:txBody>
              <a:bodyPr wrap="none">
                <a:spAutoFit/>
              </a:bodyPr>
              <a:lstStyle/>
              <a:p>
                <a:pPr defTabSz="1219261"/>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rPr>
                  <a:t>Q</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rPr>
                      <m:t>¬</m:t>
                    </m:r>
                  </m:oMath>
                </a14:m>
                <a:r>
                  <a:rPr lang="en-US" altLang="zh-CN" sz="2399" b="1" kern="100" dirty="0">
                    <a:solidFill>
                      <a:prstClr val="black"/>
                    </a:solidFill>
                    <a:latin typeface="微软雅黑"/>
                    <a:ea typeface="微软雅黑"/>
                  </a:rPr>
                  <a:t>R</a:t>
                </a:r>
                <a:endParaRPr lang="zh-CN" altLang="en-US" sz="2399" b="1" dirty="0">
                  <a:solidFill>
                    <a:prstClr val="black"/>
                  </a:solidFill>
                  <a:latin typeface="微软雅黑"/>
                  <a:ea typeface="微软雅黑"/>
                </a:endParaRPr>
              </a:p>
            </p:txBody>
          </p:sp>
        </mc:Choice>
        <mc:Fallback xmlns="">
          <p:sp>
            <p:nvSpPr>
              <p:cNvPr id="8" name="矩形 7">
                <a:extLst>
                  <a:ext uri="{FF2B5EF4-FFF2-40B4-BE49-F238E27FC236}">
                    <a16:creationId xmlns:a16="http://schemas.microsoft.com/office/drawing/2014/main" id="{F1114B5D-5258-4B19-A7DA-B38C760F8ED4}"/>
                  </a:ext>
                </a:extLst>
              </p:cNvPr>
              <p:cNvSpPr>
                <a:spLocks noRot="1" noChangeAspect="1" noMove="1" noResize="1" noEditPoints="1" noAdjustHandles="1" noChangeArrowheads="1" noChangeShapeType="1" noTextEdit="1"/>
              </p:cNvSpPr>
              <p:nvPr/>
            </p:nvSpPr>
            <p:spPr>
              <a:xfrm>
                <a:off x="6744986" y="5579889"/>
                <a:ext cx="1989071" cy="461532"/>
              </a:xfrm>
              <a:prstGeom prst="rect">
                <a:avLst/>
              </a:prstGeom>
              <a:blipFill>
                <a:blip r:embed="rId8"/>
                <a:stretch>
                  <a:fillRect t="-10526" r="-3364" b="-28947"/>
                </a:stretch>
              </a:blipFill>
            </p:spPr>
            <p:txBody>
              <a:bodyPr/>
              <a:lstStyle/>
              <a:p>
                <a:r>
                  <a:rPr lang="zh-CN" altLang="en-US">
                    <a:noFill/>
                  </a:rPr>
                  <a:t> </a:t>
                </a:r>
              </a:p>
            </p:txBody>
          </p:sp>
        </mc:Fallback>
      </mc:AlternateContent>
      <p:sp>
        <p:nvSpPr>
          <p:cNvPr id="14" name="Rectangle 5">
            <a:extLst>
              <a:ext uri="{FF2B5EF4-FFF2-40B4-BE49-F238E27FC236}">
                <a16:creationId xmlns:a16="http://schemas.microsoft.com/office/drawing/2014/main" id="{23D95AB2-984B-4884-ABB0-01DE7F35EF5A}"/>
              </a:ext>
            </a:extLst>
          </p:cNvPr>
          <p:cNvSpPr>
            <a:spLocks noChangeArrowheads="1"/>
          </p:cNvSpPr>
          <p:nvPr/>
        </p:nvSpPr>
        <p:spPr bwMode="auto">
          <a:xfrm>
            <a:off x="961029" y="6224707"/>
            <a:ext cx="8870866" cy="585754"/>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5997" tIns="35997" rIns="35997" bIns="35997"/>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buNone/>
            </a:pPr>
            <a:r>
              <a:rPr lang="zh-CN" altLang="en-US" sz="2801" dirty="0"/>
              <a:t>对于</a:t>
            </a:r>
            <a:r>
              <a:rPr lang="en-US" altLang="zh-CN" sz="2801" dirty="0"/>
              <a:t>n</a:t>
            </a:r>
            <a:r>
              <a:rPr lang="zh-CN" altLang="en-US" sz="2801" dirty="0"/>
              <a:t>个命题变元，可构成</a:t>
            </a:r>
            <a:r>
              <a:rPr lang="en-US" altLang="zh-CN" sz="2801" dirty="0"/>
              <a:t>2</a:t>
            </a:r>
            <a:r>
              <a:rPr lang="en-US" altLang="zh-CN" sz="2801" baseline="30000" dirty="0"/>
              <a:t>n</a:t>
            </a:r>
            <a:r>
              <a:rPr lang="zh-CN" altLang="en-US" sz="2801" dirty="0"/>
              <a:t>个极小项和</a:t>
            </a:r>
            <a:r>
              <a:rPr lang="en-US" altLang="zh-CN" sz="2801" dirty="0"/>
              <a:t>2</a:t>
            </a:r>
            <a:r>
              <a:rPr lang="en-US" altLang="zh-CN" sz="2801" baseline="30000" dirty="0"/>
              <a:t>n</a:t>
            </a:r>
            <a:r>
              <a:rPr lang="zh-CN" altLang="en-US" sz="2801" dirty="0"/>
              <a:t>个极大项</a:t>
            </a:r>
            <a:r>
              <a:rPr lang="en-US" altLang="zh-CN" sz="2801" dirty="0"/>
              <a:t>.</a:t>
            </a:r>
            <a:r>
              <a:rPr lang="zh-CN" altLang="en-US" sz="2801" dirty="0"/>
              <a:t> </a:t>
            </a:r>
          </a:p>
        </p:txBody>
      </p:sp>
    </p:spTree>
    <p:custDataLst>
      <p:tags r:id="rId1"/>
    </p:custDataLst>
    <p:extLst>
      <p:ext uri="{BB962C8B-B14F-4D97-AF65-F5344CB8AC3E}">
        <p14:creationId xmlns:p14="http://schemas.microsoft.com/office/powerpoint/2010/main" val="378991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49" presetClass="entr" presetSubtype="0"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 calcmode="lin" valueType="num">
                                      <p:cBhvr>
                                        <p:cTn id="51" dur="500" fill="hold"/>
                                        <p:tgtEl>
                                          <p:spTgt spid="14"/>
                                        </p:tgtEl>
                                        <p:attrNameLst>
                                          <p:attrName>style.rotation</p:attrName>
                                        </p:attrNameLst>
                                      </p:cBhvr>
                                      <p:tavLst>
                                        <p:tav tm="0">
                                          <p:val>
                                            <p:fltVal val="360"/>
                                          </p:val>
                                        </p:tav>
                                        <p:tav tm="100000">
                                          <p:val>
                                            <p:fltVal val="0"/>
                                          </p:val>
                                        </p:tav>
                                      </p:tavLst>
                                    </p:anim>
                                    <p:animEffect transition="in" filter="fade">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4" grpId="0" animBg="1"/>
      <p:bldP spid="5" grpId="0" animBg="1"/>
      <p:bldP spid="6" grpId="0" animBg="1"/>
      <p:bldP spid="8" grpId="0" animBg="1"/>
      <p:bldP spid="14"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5" name="Rectangle 2">
            <a:extLst>
              <a:ext uri="{FF2B5EF4-FFF2-40B4-BE49-F238E27FC236}">
                <a16:creationId xmlns:a16="http://schemas.microsoft.com/office/drawing/2014/main" id="{C5973375-512A-4F04-9DD2-71102A37EF31}"/>
              </a:ext>
            </a:extLst>
          </p:cNvPr>
          <p:cNvSpPr>
            <a:spLocks noGrp="1" noChangeArrowheads="1"/>
          </p:cNvSpPr>
          <p:nvPr>
            <p:ph type="title" idx="4294967295"/>
          </p:nvPr>
        </p:nvSpPr>
        <p:spPr>
          <a:xfrm>
            <a:off x="804431" y="278293"/>
            <a:ext cx="7705280" cy="579404"/>
          </a:xfrm>
        </p:spPr>
        <p:txBody>
          <a:bodyPr/>
          <a:lstStyle/>
          <a:p>
            <a:r>
              <a:rPr lang="zh-CN" altLang="en-US" noProof="1">
                <a:solidFill>
                  <a:prstClr val="white"/>
                </a:solidFill>
              </a:rPr>
              <a:t>例</a:t>
            </a:r>
            <a:r>
              <a:rPr lang="en-US" altLang="zh-CN" noProof="1">
                <a:solidFill>
                  <a:prstClr val="white"/>
                </a:solidFill>
              </a:rPr>
              <a:t>2.24</a:t>
            </a:r>
            <a:endParaRPr lang="zh-CN" altLang="en-US" dirty="0"/>
          </a:p>
        </p:txBody>
      </p:sp>
      <p:graphicFrame>
        <p:nvGraphicFramePr>
          <p:cNvPr id="95236" name="Group 4">
            <a:extLst>
              <a:ext uri="{FF2B5EF4-FFF2-40B4-BE49-F238E27FC236}">
                <a16:creationId xmlns:a16="http://schemas.microsoft.com/office/drawing/2014/main" id="{3E8C2BBF-0CA4-4C55-A849-0C34AAEA7156}"/>
              </a:ext>
            </a:extLst>
          </p:cNvPr>
          <p:cNvGraphicFramePr>
            <a:graphicFrameLocks noGrp="1"/>
          </p:cNvGraphicFramePr>
          <p:nvPr>
            <p:extLst/>
          </p:nvPr>
        </p:nvGraphicFramePr>
        <p:xfrm>
          <a:off x="462006" y="2771545"/>
          <a:ext cx="5637170" cy="2806538"/>
        </p:xfrm>
        <a:graphic>
          <a:graphicData uri="http://schemas.openxmlformats.org/drawingml/2006/table">
            <a:tbl>
              <a:tblPr/>
              <a:tblGrid>
                <a:gridCol w="914136">
                  <a:extLst>
                    <a:ext uri="{9D8B030D-6E8A-4147-A177-3AD203B41FA5}">
                      <a16:colId xmlns:a16="http://schemas.microsoft.com/office/drawing/2014/main" val="20000"/>
                    </a:ext>
                  </a:extLst>
                </a:gridCol>
                <a:gridCol w="1366077">
                  <a:extLst>
                    <a:ext uri="{9D8B030D-6E8A-4147-A177-3AD203B41FA5}">
                      <a16:colId xmlns:a16="http://schemas.microsoft.com/office/drawing/2014/main" val="20001"/>
                    </a:ext>
                  </a:extLst>
                </a:gridCol>
                <a:gridCol w="1145828">
                  <a:extLst>
                    <a:ext uri="{9D8B030D-6E8A-4147-A177-3AD203B41FA5}">
                      <a16:colId xmlns:a16="http://schemas.microsoft.com/office/drawing/2014/main" val="20002"/>
                    </a:ext>
                  </a:extLst>
                </a:gridCol>
                <a:gridCol w="1191563">
                  <a:extLst>
                    <a:ext uri="{9D8B030D-6E8A-4147-A177-3AD203B41FA5}">
                      <a16:colId xmlns:a16="http://schemas.microsoft.com/office/drawing/2014/main" val="20003"/>
                    </a:ext>
                  </a:extLst>
                </a:gridCol>
                <a:gridCol w="1019566">
                  <a:extLst>
                    <a:ext uri="{9D8B030D-6E8A-4147-A177-3AD203B41FA5}">
                      <a16:colId xmlns:a16="http://schemas.microsoft.com/office/drawing/2014/main" val="20004"/>
                    </a:ext>
                  </a:extLst>
                </a:gridCol>
              </a:tblGrid>
              <a:tr h="560356">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zh-CN" altLang="en-US" sz="2400" b="1" i="0" u="none" strike="noStrike" cap="none" normalizeH="0" baseline="0" dirty="0">
                          <a:ln>
                            <a:noFill/>
                          </a:ln>
                          <a:solidFill>
                            <a:srgbClr val="000000"/>
                          </a:solidFill>
                          <a:effectLst/>
                          <a:latin typeface="+mn-ea"/>
                          <a:ea typeface="+mn-ea"/>
                        </a:rPr>
                        <a:t> </a:t>
                      </a:r>
                      <a:r>
                        <a:rPr kumimoji="0" lang="en-US" altLang="zh-CN" sz="2400" b="1" i="0" u="none" strike="noStrike" cap="none" normalizeH="0" baseline="0" dirty="0">
                          <a:ln>
                            <a:noFill/>
                          </a:ln>
                          <a:solidFill>
                            <a:srgbClr val="000000"/>
                          </a:solidFill>
                          <a:effectLst/>
                          <a:latin typeface="+mn-ea"/>
                          <a:ea typeface="+mn-ea"/>
                        </a:rPr>
                        <a:t>P  Q</a:t>
                      </a: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zh-CN" altLang="en-US" sz="2400" b="1" i="0" u="none" strike="noStrike" cap="none" normalizeH="0" baseline="0" dirty="0">
                          <a:ln>
                            <a:noFill/>
                          </a:ln>
                          <a:solidFill>
                            <a:srgbClr val="000000"/>
                          </a:solidFill>
                          <a:effectLst/>
                          <a:latin typeface="+mn-ea"/>
                          <a:ea typeface="+mn-ea"/>
                        </a:rPr>
                        <a:t>┐</a:t>
                      </a:r>
                      <a:r>
                        <a:rPr kumimoji="0" lang="en-US" altLang="zh-CN" sz="2400" b="1" i="0" u="none" strike="noStrike" cap="none" normalizeH="0" baseline="0" dirty="0">
                          <a:ln>
                            <a:noFill/>
                          </a:ln>
                          <a:solidFill>
                            <a:srgbClr val="000000"/>
                          </a:solidFill>
                          <a:effectLst/>
                          <a:latin typeface="+mn-ea"/>
                          <a:ea typeface="+mn-ea"/>
                        </a:rPr>
                        <a:t>P∧┐Q</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zh-CN" altLang="en-US" sz="2400" b="1" i="0" u="none" strike="noStrike" cap="none" normalizeH="0" baseline="0" dirty="0">
                          <a:ln>
                            <a:noFill/>
                          </a:ln>
                          <a:solidFill>
                            <a:srgbClr val="000000"/>
                          </a:solidFill>
                          <a:effectLst/>
                          <a:latin typeface="+mn-ea"/>
                          <a:ea typeface="+mn-ea"/>
                        </a:rPr>
                        <a:t>┐</a:t>
                      </a:r>
                      <a:r>
                        <a:rPr kumimoji="0" lang="en-US" altLang="zh-CN" sz="2400" b="1" i="0" u="none" strike="noStrike" cap="none" normalizeH="0" baseline="0" dirty="0">
                          <a:ln>
                            <a:noFill/>
                          </a:ln>
                          <a:solidFill>
                            <a:srgbClr val="000000"/>
                          </a:solidFill>
                          <a:effectLst/>
                          <a:latin typeface="+mn-ea"/>
                          <a:ea typeface="+mn-ea"/>
                        </a:rPr>
                        <a:t>P∧Q</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zh-CN" altLang="en-US" sz="2400" b="1" i="0" u="none" strike="noStrike" cap="none" normalizeH="0" baseline="0" dirty="0">
                          <a:ln>
                            <a:noFill/>
                          </a:ln>
                          <a:solidFill>
                            <a:srgbClr val="000000"/>
                          </a:solidFill>
                          <a:effectLst/>
                          <a:latin typeface="+mn-ea"/>
                          <a:ea typeface="+mn-ea"/>
                        </a:rPr>
                        <a:t> </a:t>
                      </a:r>
                      <a:r>
                        <a:rPr kumimoji="0" lang="en-US" altLang="zh-CN" sz="2400" b="1" i="0" u="none" strike="noStrike" cap="none" normalizeH="0" baseline="0" dirty="0">
                          <a:ln>
                            <a:noFill/>
                          </a:ln>
                          <a:solidFill>
                            <a:srgbClr val="000000"/>
                          </a:solidFill>
                          <a:effectLst/>
                          <a:latin typeface="+mn-ea"/>
                          <a:ea typeface="+mn-ea"/>
                        </a:rPr>
                        <a:t>P∧┐Q</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zh-CN" altLang="en-US" sz="2400" b="1" i="0" u="none" strike="noStrike" cap="none" normalizeH="0" baseline="0" dirty="0">
                          <a:ln>
                            <a:noFill/>
                          </a:ln>
                          <a:solidFill>
                            <a:srgbClr val="000000"/>
                          </a:solidFill>
                          <a:effectLst/>
                          <a:latin typeface="+mn-ea"/>
                          <a:ea typeface="+mn-ea"/>
                        </a:rPr>
                        <a:t> </a:t>
                      </a:r>
                      <a:r>
                        <a:rPr kumimoji="0" lang="en-US" altLang="zh-CN" sz="2400" b="1" i="0" u="none" strike="noStrike" cap="none" normalizeH="0" baseline="0" dirty="0">
                          <a:ln>
                            <a:noFill/>
                          </a:ln>
                          <a:solidFill>
                            <a:srgbClr val="000000"/>
                          </a:solidFill>
                          <a:effectLst/>
                          <a:latin typeface="+mn-ea"/>
                          <a:ea typeface="+mn-ea"/>
                        </a:rPr>
                        <a:t>P∧Q</a:t>
                      </a: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0"/>
                  </a:ext>
                </a:extLst>
              </a:tr>
              <a:tr h="561942">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zh-CN" altLang="en-US" sz="2400" b="1" i="0" u="none" strike="noStrike" cap="none" normalizeH="0" baseline="0" dirty="0">
                          <a:ln>
                            <a:noFill/>
                          </a:ln>
                          <a:solidFill>
                            <a:srgbClr val="000000"/>
                          </a:solidFill>
                          <a:effectLst/>
                          <a:latin typeface="+mn-ea"/>
                          <a:ea typeface="+mn-ea"/>
                        </a:rPr>
                        <a:t> </a:t>
                      </a:r>
                      <a:r>
                        <a:rPr kumimoji="0" lang="en-US" altLang="zh-CN" sz="2400" b="1" i="0" u="none" strike="noStrike" cap="none" normalizeH="0" baseline="0" dirty="0">
                          <a:ln>
                            <a:noFill/>
                          </a:ln>
                          <a:solidFill>
                            <a:srgbClr val="000000"/>
                          </a:solidFill>
                          <a:effectLst/>
                          <a:latin typeface="+mn-ea"/>
                          <a:ea typeface="+mn-ea"/>
                        </a:rPr>
                        <a:t>0  0</a:t>
                      </a: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3333FF"/>
                          </a:solidFill>
                          <a:effectLst/>
                          <a:latin typeface="+mn-ea"/>
                          <a:ea typeface="+mn-ea"/>
                        </a:rPr>
                        <a:t>1</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1"/>
                  </a:ext>
                </a:extLst>
              </a:tr>
              <a:tr h="561942">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zh-CN" altLang="en-US" sz="2400" b="1" i="0" u="none" strike="noStrike" cap="none" normalizeH="0" baseline="0">
                          <a:ln>
                            <a:noFill/>
                          </a:ln>
                          <a:solidFill>
                            <a:srgbClr val="000000"/>
                          </a:solidFill>
                          <a:effectLst/>
                          <a:latin typeface="+mn-ea"/>
                          <a:ea typeface="+mn-ea"/>
                        </a:rPr>
                        <a:t> </a:t>
                      </a:r>
                      <a:r>
                        <a:rPr kumimoji="0" lang="en-US" altLang="zh-CN" sz="2400" b="1" i="0" u="none" strike="noStrike" cap="none" normalizeH="0" baseline="0">
                          <a:ln>
                            <a:noFill/>
                          </a:ln>
                          <a:solidFill>
                            <a:srgbClr val="000000"/>
                          </a:solidFill>
                          <a:effectLst/>
                          <a:latin typeface="+mn-ea"/>
                          <a:ea typeface="+mn-ea"/>
                        </a:rPr>
                        <a:t>0  1</a:t>
                      </a: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kern="1200" cap="none" normalizeH="0" baseline="0" dirty="0">
                          <a:ln>
                            <a:noFill/>
                          </a:ln>
                          <a:solidFill>
                            <a:srgbClr val="3333FF"/>
                          </a:solidFill>
                          <a:effectLst/>
                          <a:latin typeface="+mn-ea"/>
                          <a:ea typeface="+mn-ea"/>
                          <a:cs typeface="+mn-cs"/>
                        </a:rPr>
                        <a:t>1</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2"/>
                  </a:ext>
                </a:extLst>
              </a:tr>
              <a:tr h="561942">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zh-CN" altLang="en-US" sz="2400" b="1" i="0" u="none" strike="noStrike" cap="none" normalizeH="0" baseline="0">
                          <a:ln>
                            <a:noFill/>
                          </a:ln>
                          <a:solidFill>
                            <a:srgbClr val="000000"/>
                          </a:solidFill>
                          <a:effectLst/>
                          <a:latin typeface="+mn-ea"/>
                          <a:ea typeface="+mn-ea"/>
                        </a:rPr>
                        <a:t> </a:t>
                      </a:r>
                      <a:r>
                        <a:rPr kumimoji="0" lang="en-US" altLang="zh-CN" sz="2400" b="1" i="0" u="none" strike="noStrike" cap="none" normalizeH="0" baseline="0">
                          <a:ln>
                            <a:noFill/>
                          </a:ln>
                          <a:solidFill>
                            <a:srgbClr val="000000"/>
                          </a:solidFill>
                          <a:effectLst/>
                          <a:latin typeface="+mn-ea"/>
                          <a:ea typeface="+mn-ea"/>
                        </a:rPr>
                        <a:t>1  0</a:t>
                      </a: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kern="1200" cap="none" normalizeH="0" baseline="0" dirty="0">
                          <a:ln>
                            <a:noFill/>
                          </a:ln>
                          <a:solidFill>
                            <a:srgbClr val="3333FF"/>
                          </a:solidFill>
                          <a:effectLst/>
                          <a:latin typeface="+mn-ea"/>
                          <a:ea typeface="+mn-ea"/>
                          <a:cs typeface="+mn-cs"/>
                        </a:rPr>
                        <a:t>1</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3"/>
                  </a:ext>
                </a:extLst>
              </a:tr>
              <a:tr h="560356">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zh-CN" altLang="en-US" sz="2400" b="1" i="0" u="none" strike="noStrike" cap="none" normalizeH="0" baseline="0">
                          <a:ln>
                            <a:noFill/>
                          </a:ln>
                          <a:solidFill>
                            <a:srgbClr val="000000"/>
                          </a:solidFill>
                          <a:effectLst/>
                          <a:latin typeface="+mn-ea"/>
                          <a:ea typeface="+mn-ea"/>
                        </a:rPr>
                        <a:t> </a:t>
                      </a:r>
                      <a:r>
                        <a:rPr kumimoji="0" lang="en-US" altLang="zh-CN" sz="2400" b="1" i="0" u="none" strike="noStrike" cap="none" normalizeH="0" baseline="0">
                          <a:ln>
                            <a:noFill/>
                          </a:ln>
                          <a:solidFill>
                            <a:srgbClr val="000000"/>
                          </a:solidFill>
                          <a:effectLst/>
                          <a:latin typeface="+mn-ea"/>
                          <a:ea typeface="+mn-ea"/>
                        </a:rPr>
                        <a:t>1  1</a:t>
                      </a: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kern="1200" cap="none" normalizeH="0" baseline="0" dirty="0">
                          <a:ln>
                            <a:noFill/>
                          </a:ln>
                          <a:solidFill>
                            <a:srgbClr val="3333FF"/>
                          </a:solidFill>
                          <a:effectLst/>
                          <a:latin typeface="+mn-ea"/>
                          <a:ea typeface="+mn-ea"/>
                          <a:cs typeface="+mn-cs"/>
                        </a:rPr>
                        <a:t>1</a:t>
                      </a: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4"/>
                  </a:ext>
                </a:extLst>
              </a:tr>
            </a:tbl>
          </a:graphicData>
        </a:graphic>
      </p:graphicFrame>
      <p:sp>
        <p:nvSpPr>
          <p:cNvPr id="4" name="矩形 3">
            <a:extLst>
              <a:ext uri="{FF2B5EF4-FFF2-40B4-BE49-F238E27FC236}">
                <a16:creationId xmlns:a16="http://schemas.microsoft.com/office/drawing/2014/main" id="{CA44608A-E2B4-4A81-8F37-8E0854CB83B7}"/>
              </a:ext>
            </a:extLst>
          </p:cNvPr>
          <p:cNvSpPr/>
          <p:nvPr/>
        </p:nvSpPr>
        <p:spPr>
          <a:xfrm>
            <a:off x="-22762" y="905393"/>
            <a:ext cx="11681024" cy="461532"/>
          </a:xfrm>
          <a:prstGeom prst="rect">
            <a:avLst/>
          </a:prstGeom>
        </p:spPr>
        <p:txBody>
          <a:bodyPr wrap="square">
            <a:spAutoFit/>
          </a:bodyPr>
          <a:lstStyle/>
          <a:p>
            <a:pPr indent="267890" algn="just" defTabSz="1219261">
              <a:tabLst>
                <a:tab pos="5219404" algn="l"/>
                <a:tab pos="5579340" algn="l"/>
              </a:tabLst>
            </a:pPr>
            <a:r>
              <a:rPr lang="zh-CN" altLang="zh-CN" sz="2399" b="1" kern="100" dirty="0">
                <a:solidFill>
                  <a:srgbClr val="C00000"/>
                </a:solidFill>
                <a:latin typeface="微软雅黑"/>
                <a:ea typeface="微软雅黑"/>
                <a:cs typeface="Times New Roman" panose="02020603050405020304" pitchFamily="18" charset="0"/>
              </a:rPr>
              <a:t>例</a:t>
            </a:r>
            <a:r>
              <a:rPr lang="en-US" altLang="zh-CN" sz="2399" b="1" kern="100" dirty="0">
                <a:solidFill>
                  <a:srgbClr val="C00000"/>
                </a:solidFill>
                <a:latin typeface="微软雅黑"/>
                <a:ea typeface="微软雅黑"/>
                <a:cs typeface="黑体" panose="02010609060101010101" pitchFamily="49" charset="-122"/>
              </a:rPr>
              <a:t>2.24  </a:t>
            </a:r>
            <a:r>
              <a:rPr lang="zh-CN" altLang="zh-CN" sz="2399" b="1" kern="100" dirty="0">
                <a:solidFill>
                  <a:prstClr val="black"/>
                </a:solidFill>
                <a:latin typeface="微软雅黑"/>
                <a:ea typeface="微软雅黑"/>
                <a:cs typeface="Times New Roman" panose="02020603050405020304" pitchFamily="18" charset="0"/>
              </a:rPr>
              <a:t>试写出两个命题变元</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Times New Roman" panose="02020603050405020304" pitchFamily="18" charset="0"/>
              </a:rPr>
              <a:t>对应的所有的极小项和极大项，并构建其真值表。</a:t>
            </a:r>
            <a:endParaRPr lang="zh-CN" altLang="zh-CN" sz="2399" b="1" kern="100" dirty="0">
              <a:solidFill>
                <a:prstClr val="black"/>
              </a:solidFill>
              <a:latin typeface="微软雅黑"/>
              <a:ea typeface="微软雅黑"/>
              <a:cs typeface="黑体" panose="02010609060101010101" pitchFamily="49" charset="-122"/>
            </a:endParaRPr>
          </a:p>
        </p:txBody>
      </p:sp>
      <p:sp>
        <p:nvSpPr>
          <p:cNvPr id="5" name="矩形 4">
            <a:extLst>
              <a:ext uri="{FF2B5EF4-FFF2-40B4-BE49-F238E27FC236}">
                <a16:creationId xmlns:a16="http://schemas.microsoft.com/office/drawing/2014/main" id="{6783DEB3-8A37-4A77-926E-C648E1576546}"/>
              </a:ext>
            </a:extLst>
          </p:cNvPr>
          <p:cNvSpPr/>
          <p:nvPr/>
        </p:nvSpPr>
        <p:spPr>
          <a:xfrm>
            <a:off x="233472" y="1384189"/>
            <a:ext cx="11579051" cy="1134726"/>
          </a:xfrm>
          <a:prstGeom prst="rect">
            <a:avLst/>
          </a:prstGeom>
        </p:spPr>
        <p:txBody>
          <a:bodyPr wrap="square">
            <a:spAutoFit/>
          </a:bodyPr>
          <a:lstStyle/>
          <a:p>
            <a:pPr defTabSz="1219261">
              <a:lnSpc>
                <a:spcPct val="150000"/>
              </a:lnSpc>
            </a:pPr>
            <a:r>
              <a:rPr lang="zh-CN" altLang="en-US" sz="2399" b="1" dirty="0">
                <a:solidFill>
                  <a:srgbClr val="C00000"/>
                </a:solidFill>
                <a:latin typeface="微软雅黑"/>
                <a:ea typeface="微软雅黑"/>
              </a:rPr>
              <a:t>解</a:t>
            </a:r>
            <a:r>
              <a:rPr lang="zh-CN" altLang="en-US" sz="2399" b="1" dirty="0">
                <a:solidFill>
                  <a:prstClr val="black"/>
                </a:solidFill>
                <a:latin typeface="微软雅黑"/>
                <a:ea typeface="微软雅黑"/>
              </a:rPr>
              <a:t>  两个命题变元</a:t>
            </a:r>
            <a:r>
              <a:rPr lang="en-US" altLang="zh-CN" sz="2399" b="1" dirty="0">
                <a:solidFill>
                  <a:prstClr val="black"/>
                </a:solidFill>
                <a:latin typeface="微软雅黑"/>
                <a:ea typeface="微软雅黑"/>
              </a:rPr>
              <a:t>P</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Q</a:t>
            </a:r>
            <a:r>
              <a:rPr lang="zh-CN" altLang="en-US" sz="2399" b="1" dirty="0">
                <a:solidFill>
                  <a:prstClr val="black"/>
                </a:solidFill>
                <a:latin typeface="微软雅黑"/>
                <a:ea typeface="微软雅黑"/>
              </a:rPr>
              <a:t>对应的</a:t>
            </a:r>
            <a:r>
              <a:rPr lang="en-US" altLang="zh-CN" sz="2399" b="1" dirty="0">
                <a:solidFill>
                  <a:prstClr val="black"/>
                </a:solidFill>
                <a:latin typeface="微软雅黑"/>
                <a:ea typeface="微软雅黑"/>
              </a:rPr>
              <a:t>4</a:t>
            </a:r>
            <a:r>
              <a:rPr lang="zh-CN" altLang="en-US" sz="2399" b="1" dirty="0">
                <a:solidFill>
                  <a:prstClr val="black"/>
                </a:solidFill>
                <a:latin typeface="微软雅黑"/>
                <a:ea typeface="微软雅黑"/>
              </a:rPr>
              <a:t>个极小项为：</a:t>
            </a:r>
            <a:r>
              <a:rPr lang="en-US" altLang="zh-CN" sz="2399" b="1" dirty="0">
                <a:solidFill>
                  <a:prstClr val="black"/>
                </a:solidFill>
                <a:latin typeface="微软雅黑"/>
                <a:ea typeface="微软雅黑"/>
              </a:rPr>
              <a:t>¬P∧¬Q</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¬P∧Q</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P∧¬Q</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P∧Q</a:t>
            </a:r>
            <a:r>
              <a:rPr lang="zh-CN" altLang="en-US" sz="2399" b="1" dirty="0">
                <a:solidFill>
                  <a:prstClr val="black"/>
                </a:solidFill>
                <a:latin typeface="微软雅黑"/>
                <a:ea typeface="微软雅黑"/>
              </a:rPr>
              <a:t>；对应的</a:t>
            </a:r>
            <a:r>
              <a:rPr lang="en-US" altLang="zh-CN" sz="2399" b="1" dirty="0">
                <a:solidFill>
                  <a:prstClr val="black"/>
                </a:solidFill>
                <a:latin typeface="微软雅黑"/>
                <a:ea typeface="微软雅黑"/>
              </a:rPr>
              <a:t>4</a:t>
            </a:r>
            <a:r>
              <a:rPr lang="zh-CN" altLang="en-US" sz="2399" b="1" dirty="0">
                <a:solidFill>
                  <a:prstClr val="black"/>
                </a:solidFill>
                <a:latin typeface="微软雅黑"/>
                <a:ea typeface="微软雅黑"/>
              </a:rPr>
              <a:t>个极大项为：</a:t>
            </a:r>
            <a:r>
              <a:rPr lang="en-US" altLang="zh-CN" sz="2399" b="1" dirty="0">
                <a:solidFill>
                  <a:prstClr val="black"/>
                </a:solidFill>
                <a:latin typeface="微软雅黑"/>
                <a:ea typeface="微软雅黑"/>
              </a:rPr>
              <a:t>P∨Q</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P∨¬Q</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¬P∨Q</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¬P∨¬Q</a:t>
            </a:r>
            <a:r>
              <a:rPr lang="zh-CN" altLang="en-US" sz="2399" b="1" dirty="0">
                <a:solidFill>
                  <a:prstClr val="black"/>
                </a:solidFill>
                <a:latin typeface="微软雅黑"/>
                <a:ea typeface="微软雅黑"/>
              </a:rPr>
              <a:t>。其真值表分别为左表和右表。</a:t>
            </a: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1EC2DD00-C2B5-40DA-A273-157E88A39A56}"/>
                  </a:ext>
                </a:extLst>
              </p:cNvPr>
              <p:cNvGraphicFramePr>
                <a:graphicFrameLocks noGrp="1"/>
              </p:cNvGraphicFramePr>
              <p:nvPr>
                <p:extLst/>
              </p:nvPr>
            </p:nvGraphicFramePr>
            <p:xfrm>
              <a:off x="6480065" y="2771545"/>
              <a:ext cx="5178197" cy="2806540"/>
            </p:xfrm>
            <a:graphic>
              <a:graphicData uri="http://schemas.openxmlformats.org/drawingml/2006/table">
                <a:tbl>
                  <a:tblPr>
                    <a:tableStyleId>{5C22544A-7EE6-4342-B048-85BDC9FD1C3A}</a:tableStyleId>
                  </a:tblPr>
                  <a:tblGrid>
                    <a:gridCol w="876648">
                      <a:extLst>
                        <a:ext uri="{9D8B030D-6E8A-4147-A177-3AD203B41FA5}">
                          <a16:colId xmlns:a16="http://schemas.microsoft.com/office/drawing/2014/main" val="187904522"/>
                        </a:ext>
                      </a:extLst>
                    </a:gridCol>
                    <a:gridCol w="1304441">
                      <a:extLst>
                        <a:ext uri="{9D8B030D-6E8A-4147-A177-3AD203B41FA5}">
                          <a16:colId xmlns:a16="http://schemas.microsoft.com/office/drawing/2014/main" val="4094429906"/>
                        </a:ext>
                      </a:extLst>
                    </a:gridCol>
                    <a:gridCol w="1069426">
                      <a:extLst>
                        <a:ext uri="{9D8B030D-6E8A-4147-A177-3AD203B41FA5}">
                          <a16:colId xmlns:a16="http://schemas.microsoft.com/office/drawing/2014/main" val="3073704858"/>
                        </a:ext>
                      </a:extLst>
                    </a:gridCol>
                    <a:gridCol w="1067918">
                      <a:extLst>
                        <a:ext uri="{9D8B030D-6E8A-4147-A177-3AD203B41FA5}">
                          <a16:colId xmlns:a16="http://schemas.microsoft.com/office/drawing/2014/main" val="3078313939"/>
                        </a:ext>
                      </a:extLst>
                    </a:gridCol>
                    <a:gridCol w="859764">
                      <a:extLst>
                        <a:ext uri="{9D8B030D-6E8A-4147-A177-3AD203B41FA5}">
                          <a16:colId xmlns:a16="http://schemas.microsoft.com/office/drawing/2014/main" val="1042524397"/>
                        </a:ext>
                      </a:extLst>
                    </a:gridCol>
                  </a:tblGrid>
                  <a:tr h="542418">
                    <a:tc>
                      <a:txBody>
                        <a:bodyPr/>
                        <a:lstStyle/>
                        <a:p>
                          <a:pPr algn="ctr">
                            <a:lnSpc>
                              <a:spcPct val="110000"/>
                            </a:lnSpc>
                            <a:spcAft>
                              <a:spcPts val="0"/>
                            </a:spcAft>
                            <a:tabLst>
                              <a:tab pos="5220970" algn="l"/>
                              <a:tab pos="5581015" algn="l"/>
                            </a:tabLst>
                          </a:pPr>
                          <a:r>
                            <a:rPr lang="en-US" sz="2400" b="1" kern="100" dirty="0">
                              <a:effectLst/>
                              <a:latin typeface="+mn-ea"/>
                              <a:ea typeface="+mn-ea"/>
                            </a:rPr>
                            <a:t>P  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10000"/>
                            </a:lnSpc>
                            <a:spcAft>
                              <a:spcPts val="0"/>
                            </a:spcAft>
                            <a:tabLst>
                              <a:tab pos="5220970" algn="l"/>
                              <a:tab pos="5581015" algn="l"/>
                            </a:tabLst>
                          </a:pP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P</a:t>
                          </a:r>
                          <a:r>
                            <a:rPr lang="zh-CN" sz="2400" b="1" kern="100" dirty="0">
                              <a:effectLst/>
                              <a:latin typeface="+mn-ea"/>
                              <a:ea typeface="+mn-ea"/>
                            </a:rPr>
                            <a:t>∨</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10000"/>
                            </a:lnSpc>
                            <a:spcAft>
                              <a:spcPts val="0"/>
                            </a:spcAft>
                            <a:tabLst>
                              <a:tab pos="5220970" algn="l"/>
                              <a:tab pos="5581015" algn="l"/>
                            </a:tabLst>
                          </a:pP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P</a:t>
                          </a:r>
                          <a:r>
                            <a:rPr lang="zh-CN" sz="2400" b="1" kern="100" dirty="0">
                              <a:effectLst/>
                              <a:latin typeface="+mn-ea"/>
                              <a:ea typeface="+mn-ea"/>
                            </a:rPr>
                            <a:t>∨</a:t>
                          </a:r>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P</a:t>
                          </a:r>
                          <a:r>
                            <a:rPr lang="zh-CN" sz="2400" b="1" kern="100" dirty="0">
                              <a:effectLst/>
                              <a:latin typeface="+mn-ea"/>
                              <a:ea typeface="+mn-ea"/>
                            </a:rPr>
                            <a:t>∨</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P</a:t>
                          </a:r>
                          <a:r>
                            <a:rPr lang="zh-CN" sz="2400" b="1" kern="100" dirty="0">
                              <a:effectLst/>
                              <a:latin typeface="+mn-ea"/>
                              <a:ea typeface="+mn-ea"/>
                            </a:rPr>
                            <a:t>∨</a:t>
                          </a:r>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299780949"/>
                      </a:ext>
                    </a:extLst>
                  </a:tr>
                  <a:tr h="554756">
                    <a:tc>
                      <a:txBody>
                        <a:bodyPr/>
                        <a:lstStyle/>
                        <a:p>
                          <a:pPr algn="ctr">
                            <a:lnSpc>
                              <a:spcPct val="110000"/>
                            </a:lnSpc>
                            <a:spcAft>
                              <a:spcPts val="0"/>
                            </a:spcAft>
                            <a:tabLst>
                              <a:tab pos="5220970" algn="l"/>
                              <a:tab pos="5581015" algn="l"/>
                            </a:tabLst>
                          </a:pPr>
                          <a:r>
                            <a:rPr lang="en-US" sz="2400" b="1" kern="100" dirty="0">
                              <a:effectLst/>
                              <a:latin typeface="+mn-ea"/>
                              <a:ea typeface="+mn-ea"/>
                            </a:rPr>
                            <a:t>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30145661"/>
                      </a:ext>
                    </a:extLst>
                  </a:tr>
                  <a:tr h="599854">
                    <a:tc>
                      <a:txBody>
                        <a:bodyPr/>
                        <a:lstStyle/>
                        <a:p>
                          <a:pPr algn="ctr">
                            <a:lnSpc>
                              <a:spcPct val="110000"/>
                            </a:lnSpc>
                            <a:spcAft>
                              <a:spcPts val="0"/>
                            </a:spcAft>
                            <a:tabLst>
                              <a:tab pos="5220970" algn="l"/>
                              <a:tab pos="5581015" algn="l"/>
                            </a:tabLst>
                          </a:pPr>
                          <a:r>
                            <a:rPr lang="en-US" sz="2400" b="1" kern="100">
                              <a:effectLst/>
                              <a:latin typeface="+mn-ea"/>
                              <a:ea typeface="+mn-ea"/>
                            </a:rPr>
                            <a:t>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91643899"/>
                      </a:ext>
                    </a:extLst>
                  </a:tr>
                  <a:tr h="554756">
                    <a:tc>
                      <a:txBody>
                        <a:bodyPr/>
                        <a:lstStyle/>
                        <a:p>
                          <a:pPr algn="ctr">
                            <a:lnSpc>
                              <a:spcPct val="110000"/>
                            </a:lnSpc>
                            <a:spcAft>
                              <a:spcPts val="0"/>
                            </a:spcAft>
                            <a:tabLst>
                              <a:tab pos="5220970" algn="l"/>
                              <a:tab pos="5581015" algn="l"/>
                            </a:tabLst>
                          </a:pPr>
                          <a:r>
                            <a:rPr lang="en-US" sz="2400" b="1" kern="100">
                              <a:effectLst/>
                              <a:latin typeface="+mn-ea"/>
                              <a:ea typeface="+mn-ea"/>
                            </a:rPr>
                            <a:t>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5445011"/>
                      </a:ext>
                    </a:extLst>
                  </a:tr>
                  <a:tr h="554756">
                    <a:tc>
                      <a:txBody>
                        <a:bodyPr/>
                        <a:lstStyle/>
                        <a:p>
                          <a:pPr algn="ctr">
                            <a:lnSpc>
                              <a:spcPct val="110000"/>
                            </a:lnSpc>
                            <a:spcAft>
                              <a:spcPts val="0"/>
                            </a:spcAft>
                            <a:tabLst>
                              <a:tab pos="5220970" algn="l"/>
                              <a:tab pos="5581015" algn="l"/>
                            </a:tabLst>
                          </a:pPr>
                          <a:r>
                            <a:rPr lang="en-US" sz="2400" b="1" kern="100">
                              <a:effectLst/>
                              <a:latin typeface="+mn-ea"/>
                              <a:ea typeface="+mn-ea"/>
                            </a:rPr>
                            <a:t>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45418327"/>
                      </a:ext>
                    </a:extLst>
                  </a:tr>
                </a:tbl>
              </a:graphicData>
            </a:graphic>
          </p:graphicFrame>
        </mc:Choice>
        <mc:Fallback xmlns="">
          <p:graphicFrame>
            <p:nvGraphicFramePr>
              <p:cNvPr id="6" name="表格 5">
                <a:extLst>
                  <a:ext uri="{FF2B5EF4-FFF2-40B4-BE49-F238E27FC236}">
                    <a16:creationId xmlns:a16="http://schemas.microsoft.com/office/drawing/2014/main" id="{1EC2DD00-C2B5-40DA-A273-157E88A39A56}"/>
                  </a:ext>
                </a:extLst>
              </p:cNvPr>
              <p:cNvGraphicFramePr>
                <a:graphicFrameLocks noGrp="1"/>
              </p:cNvGraphicFramePr>
              <p:nvPr>
                <p:extLst/>
              </p:nvPr>
            </p:nvGraphicFramePr>
            <p:xfrm>
              <a:off x="6480065" y="2771545"/>
              <a:ext cx="5178197" cy="2806540"/>
            </p:xfrm>
            <a:graphic>
              <a:graphicData uri="http://schemas.openxmlformats.org/drawingml/2006/table">
                <a:tbl>
                  <a:tblPr>
                    <a:tableStyleId>{5C22544A-7EE6-4342-B048-85BDC9FD1C3A}</a:tableStyleId>
                  </a:tblPr>
                  <a:tblGrid>
                    <a:gridCol w="876648">
                      <a:extLst>
                        <a:ext uri="{9D8B030D-6E8A-4147-A177-3AD203B41FA5}">
                          <a16:colId xmlns:a16="http://schemas.microsoft.com/office/drawing/2014/main" val="187904522"/>
                        </a:ext>
                      </a:extLst>
                    </a:gridCol>
                    <a:gridCol w="1304441">
                      <a:extLst>
                        <a:ext uri="{9D8B030D-6E8A-4147-A177-3AD203B41FA5}">
                          <a16:colId xmlns:a16="http://schemas.microsoft.com/office/drawing/2014/main" val="4094429906"/>
                        </a:ext>
                      </a:extLst>
                    </a:gridCol>
                    <a:gridCol w="1069426">
                      <a:extLst>
                        <a:ext uri="{9D8B030D-6E8A-4147-A177-3AD203B41FA5}">
                          <a16:colId xmlns:a16="http://schemas.microsoft.com/office/drawing/2014/main" val="3073704858"/>
                        </a:ext>
                      </a:extLst>
                    </a:gridCol>
                    <a:gridCol w="1067918">
                      <a:extLst>
                        <a:ext uri="{9D8B030D-6E8A-4147-A177-3AD203B41FA5}">
                          <a16:colId xmlns:a16="http://schemas.microsoft.com/office/drawing/2014/main" val="3078313939"/>
                        </a:ext>
                      </a:extLst>
                    </a:gridCol>
                    <a:gridCol w="859764">
                      <a:extLst>
                        <a:ext uri="{9D8B030D-6E8A-4147-A177-3AD203B41FA5}">
                          <a16:colId xmlns:a16="http://schemas.microsoft.com/office/drawing/2014/main" val="1042524397"/>
                        </a:ext>
                      </a:extLst>
                    </a:gridCol>
                  </a:tblGrid>
                  <a:tr h="542418">
                    <a:tc>
                      <a:txBody>
                        <a:bodyPr/>
                        <a:lstStyle/>
                        <a:p>
                          <a:pPr algn="ctr">
                            <a:lnSpc>
                              <a:spcPct val="110000"/>
                            </a:lnSpc>
                            <a:spcAft>
                              <a:spcPts val="0"/>
                            </a:spcAft>
                            <a:tabLst>
                              <a:tab pos="5220970" algn="l"/>
                              <a:tab pos="5581015" algn="l"/>
                            </a:tabLst>
                          </a:pPr>
                          <a:r>
                            <a:rPr lang="en-US" sz="2400" b="1" kern="100" dirty="0">
                              <a:effectLst/>
                              <a:latin typeface="+mn-ea"/>
                              <a:ea typeface="+mn-ea"/>
                            </a:rPr>
                            <a:t>P  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8224" t="-14607" r="-230841" b="-421348"/>
                          </a:stretch>
                        </a:blipFill>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4545" t="-14607" r="-180682" b="-421348"/>
                          </a:stretch>
                        </a:blipFill>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06286" t="-14607" r="-81714" b="-421348"/>
                          </a:stretch>
                        </a:blip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P</a:t>
                          </a:r>
                          <a:r>
                            <a:rPr lang="zh-CN" sz="2400" b="1" kern="100" dirty="0">
                              <a:effectLst/>
                              <a:latin typeface="+mn-ea"/>
                              <a:ea typeface="+mn-ea"/>
                            </a:rPr>
                            <a:t>∨</a:t>
                          </a:r>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299780949"/>
                      </a:ext>
                    </a:extLst>
                  </a:tr>
                  <a:tr h="554756">
                    <a:tc>
                      <a:txBody>
                        <a:bodyPr/>
                        <a:lstStyle/>
                        <a:p>
                          <a:pPr algn="ctr">
                            <a:lnSpc>
                              <a:spcPct val="110000"/>
                            </a:lnSpc>
                            <a:spcAft>
                              <a:spcPts val="0"/>
                            </a:spcAft>
                            <a:tabLst>
                              <a:tab pos="5220970" algn="l"/>
                              <a:tab pos="5581015" algn="l"/>
                            </a:tabLst>
                          </a:pPr>
                          <a:r>
                            <a:rPr lang="en-US" sz="2400" b="1" kern="100" dirty="0">
                              <a:effectLst/>
                              <a:latin typeface="+mn-ea"/>
                              <a:ea typeface="+mn-ea"/>
                            </a:rPr>
                            <a:t>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30145661"/>
                      </a:ext>
                    </a:extLst>
                  </a:tr>
                  <a:tr h="599854">
                    <a:tc>
                      <a:txBody>
                        <a:bodyPr/>
                        <a:lstStyle/>
                        <a:p>
                          <a:pPr algn="ctr">
                            <a:lnSpc>
                              <a:spcPct val="110000"/>
                            </a:lnSpc>
                            <a:spcAft>
                              <a:spcPts val="0"/>
                            </a:spcAft>
                            <a:tabLst>
                              <a:tab pos="5220970" algn="l"/>
                              <a:tab pos="5581015" algn="l"/>
                            </a:tabLst>
                          </a:pPr>
                          <a:r>
                            <a:rPr lang="en-US" sz="2400" b="1" kern="100">
                              <a:effectLst/>
                              <a:latin typeface="+mn-ea"/>
                              <a:ea typeface="+mn-ea"/>
                            </a:rPr>
                            <a:t>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91643899"/>
                      </a:ext>
                    </a:extLst>
                  </a:tr>
                  <a:tr h="554756">
                    <a:tc>
                      <a:txBody>
                        <a:bodyPr/>
                        <a:lstStyle/>
                        <a:p>
                          <a:pPr algn="ctr">
                            <a:lnSpc>
                              <a:spcPct val="110000"/>
                            </a:lnSpc>
                            <a:spcAft>
                              <a:spcPts val="0"/>
                            </a:spcAft>
                            <a:tabLst>
                              <a:tab pos="5220970" algn="l"/>
                              <a:tab pos="5581015" algn="l"/>
                            </a:tabLst>
                          </a:pPr>
                          <a:r>
                            <a:rPr lang="en-US" sz="2400" b="1" kern="100">
                              <a:effectLst/>
                              <a:latin typeface="+mn-ea"/>
                              <a:ea typeface="+mn-ea"/>
                            </a:rPr>
                            <a:t>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5445011"/>
                      </a:ext>
                    </a:extLst>
                  </a:tr>
                  <a:tr h="554756">
                    <a:tc>
                      <a:txBody>
                        <a:bodyPr/>
                        <a:lstStyle/>
                        <a:p>
                          <a:pPr algn="ctr">
                            <a:lnSpc>
                              <a:spcPct val="110000"/>
                            </a:lnSpc>
                            <a:spcAft>
                              <a:spcPts val="0"/>
                            </a:spcAft>
                            <a:tabLst>
                              <a:tab pos="5220970" algn="l"/>
                              <a:tab pos="5581015" algn="l"/>
                            </a:tabLst>
                          </a:pPr>
                          <a:r>
                            <a:rPr lang="en-US" sz="2400" b="1" kern="100">
                              <a:effectLst/>
                              <a:latin typeface="+mn-ea"/>
                              <a:ea typeface="+mn-ea"/>
                            </a:rPr>
                            <a:t>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45418327"/>
                      </a:ext>
                    </a:extLst>
                  </a:tr>
                </a:tbl>
              </a:graphicData>
            </a:graphic>
          </p:graphicFrame>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95236"/>
                                        </p:tgtEl>
                                        <p:attrNameLst>
                                          <p:attrName>style.visibility</p:attrName>
                                        </p:attrNameLst>
                                      </p:cBhvr>
                                      <p:to>
                                        <p:strVal val="visible"/>
                                      </p:to>
                                    </p:set>
                                    <p:anim calcmode="lin" valueType="num">
                                      <p:cBhvr additive="base">
                                        <p:cTn id="12" dur="500" fill="hold"/>
                                        <p:tgtEl>
                                          <p:spTgt spid="95236"/>
                                        </p:tgtEl>
                                        <p:attrNameLst>
                                          <p:attrName>ppt_x</p:attrName>
                                        </p:attrNameLst>
                                      </p:cBhvr>
                                      <p:tavLst>
                                        <p:tav tm="0">
                                          <p:val>
                                            <p:strVal val="0-#ppt_w/2"/>
                                          </p:val>
                                        </p:tav>
                                        <p:tav tm="100000">
                                          <p:val>
                                            <p:strVal val="#ppt_x"/>
                                          </p:val>
                                        </p:tav>
                                      </p:tavLst>
                                    </p:anim>
                                    <p:anim calcmode="lin" valueType="num">
                                      <p:cBhvr additive="base">
                                        <p:cTn id="13" dur="500" fill="hold"/>
                                        <p:tgtEl>
                                          <p:spTgt spid="9523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5" name="Rectangle 2">
            <a:extLst>
              <a:ext uri="{FF2B5EF4-FFF2-40B4-BE49-F238E27FC236}">
                <a16:creationId xmlns:a16="http://schemas.microsoft.com/office/drawing/2014/main" id="{C5973375-512A-4F04-9DD2-71102A37EF31}"/>
              </a:ext>
            </a:extLst>
          </p:cNvPr>
          <p:cNvSpPr>
            <a:spLocks noGrp="1" noChangeArrowheads="1"/>
          </p:cNvSpPr>
          <p:nvPr>
            <p:ph type="title" idx="4294967295"/>
          </p:nvPr>
        </p:nvSpPr>
        <p:spPr>
          <a:xfrm>
            <a:off x="731219" y="289263"/>
            <a:ext cx="7705280" cy="579404"/>
          </a:xfrm>
        </p:spPr>
        <p:txBody>
          <a:bodyPr/>
          <a:lstStyle/>
          <a:p>
            <a:pPr eaLnBrk="1" hangingPunct="1"/>
            <a:r>
              <a:rPr lang="zh-CN" altLang="en-US" dirty="0"/>
              <a:t>极小项和极大项的性质</a:t>
            </a:r>
          </a:p>
        </p:txBody>
      </p:sp>
      <p:graphicFrame>
        <p:nvGraphicFramePr>
          <p:cNvPr id="95236" name="Group 4">
            <a:extLst>
              <a:ext uri="{FF2B5EF4-FFF2-40B4-BE49-F238E27FC236}">
                <a16:creationId xmlns:a16="http://schemas.microsoft.com/office/drawing/2014/main" id="{3E8C2BBF-0CA4-4C55-A849-0C34AAEA7156}"/>
              </a:ext>
            </a:extLst>
          </p:cNvPr>
          <p:cNvGraphicFramePr>
            <a:graphicFrameLocks noGrp="1"/>
          </p:cNvGraphicFramePr>
          <p:nvPr>
            <p:extLst/>
          </p:nvPr>
        </p:nvGraphicFramePr>
        <p:xfrm>
          <a:off x="385829" y="1341202"/>
          <a:ext cx="5637170" cy="2328955"/>
        </p:xfrm>
        <a:graphic>
          <a:graphicData uri="http://schemas.openxmlformats.org/drawingml/2006/table">
            <a:tbl>
              <a:tblPr/>
              <a:tblGrid>
                <a:gridCol w="914136">
                  <a:extLst>
                    <a:ext uri="{9D8B030D-6E8A-4147-A177-3AD203B41FA5}">
                      <a16:colId xmlns:a16="http://schemas.microsoft.com/office/drawing/2014/main" val="20000"/>
                    </a:ext>
                  </a:extLst>
                </a:gridCol>
                <a:gridCol w="1366077">
                  <a:extLst>
                    <a:ext uri="{9D8B030D-6E8A-4147-A177-3AD203B41FA5}">
                      <a16:colId xmlns:a16="http://schemas.microsoft.com/office/drawing/2014/main" val="20001"/>
                    </a:ext>
                  </a:extLst>
                </a:gridCol>
                <a:gridCol w="1145828">
                  <a:extLst>
                    <a:ext uri="{9D8B030D-6E8A-4147-A177-3AD203B41FA5}">
                      <a16:colId xmlns:a16="http://schemas.microsoft.com/office/drawing/2014/main" val="20002"/>
                    </a:ext>
                  </a:extLst>
                </a:gridCol>
                <a:gridCol w="1191563">
                  <a:extLst>
                    <a:ext uri="{9D8B030D-6E8A-4147-A177-3AD203B41FA5}">
                      <a16:colId xmlns:a16="http://schemas.microsoft.com/office/drawing/2014/main" val="20003"/>
                    </a:ext>
                  </a:extLst>
                </a:gridCol>
                <a:gridCol w="1019566">
                  <a:extLst>
                    <a:ext uri="{9D8B030D-6E8A-4147-A177-3AD203B41FA5}">
                      <a16:colId xmlns:a16="http://schemas.microsoft.com/office/drawing/2014/main" val="20004"/>
                    </a:ext>
                  </a:extLst>
                </a:gridCol>
              </a:tblGrid>
              <a:tr h="46579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zh-CN" altLang="en-US" sz="2400" b="1" i="0" u="none" strike="noStrike" cap="none" normalizeH="0" baseline="0" dirty="0">
                          <a:ln>
                            <a:noFill/>
                          </a:ln>
                          <a:solidFill>
                            <a:srgbClr val="000000"/>
                          </a:solidFill>
                          <a:effectLst/>
                          <a:latin typeface="+mn-ea"/>
                          <a:ea typeface="+mn-ea"/>
                        </a:rPr>
                        <a:t> </a:t>
                      </a:r>
                      <a:r>
                        <a:rPr kumimoji="0" lang="en-US" altLang="zh-CN" sz="2400" b="1" i="0" u="none" strike="noStrike" cap="none" normalizeH="0" baseline="0" dirty="0">
                          <a:ln>
                            <a:noFill/>
                          </a:ln>
                          <a:solidFill>
                            <a:srgbClr val="000000"/>
                          </a:solidFill>
                          <a:effectLst/>
                          <a:latin typeface="+mn-ea"/>
                          <a:ea typeface="+mn-ea"/>
                        </a:rPr>
                        <a:t>P  Q</a:t>
                      </a: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zh-CN" altLang="en-US" sz="2400" b="1" i="0" u="none" strike="noStrike" cap="none" normalizeH="0" baseline="0" dirty="0">
                          <a:ln>
                            <a:noFill/>
                          </a:ln>
                          <a:solidFill>
                            <a:srgbClr val="000000"/>
                          </a:solidFill>
                          <a:effectLst/>
                          <a:latin typeface="+mn-ea"/>
                          <a:ea typeface="+mn-ea"/>
                        </a:rPr>
                        <a:t>┐</a:t>
                      </a:r>
                      <a:r>
                        <a:rPr kumimoji="0" lang="en-US" altLang="zh-CN" sz="2400" b="1" i="0" u="none" strike="noStrike" cap="none" normalizeH="0" baseline="0" dirty="0">
                          <a:ln>
                            <a:noFill/>
                          </a:ln>
                          <a:solidFill>
                            <a:srgbClr val="000000"/>
                          </a:solidFill>
                          <a:effectLst/>
                          <a:latin typeface="+mn-ea"/>
                          <a:ea typeface="+mn-ea"/>
                        </a:rPr>
                        <a:t>P∧┐Q</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zh-CN" altLang="en-US" sz="2400" b="1" i="0" u="none" strike="noStrike" cap="none" normalizeH="0" baseline="0" dirty="0">
                          <a:ln>
                            <a:noFill/>
                          </a:ln>
                          <a:solidFill>
                            <a:srgbClr val="000000"/>
                          </a:solidFill>
                          <a:effectLst/>
                          <a:latin typeface="+mn-ea"/>
                          <a:ea typeface="+mn-ea"/>
                        </a:rPr>
                        <a:t>┐</a:t>
                      </a:r>
                      <a:r>
                        <a:rPr kumimoji="0" lang="en-US" altLang="zh-CN" sz="2400" b="1" i="0" u="none" strike="noStrike" cap="none" normalizeH="0" baseline="0" dirty="0">
                          <a:ln>
                            <a:noFill/>
                          </a:ln>
                          <a:solidFill>
                            <a:srgbClr val="000000"/>
                          </a:solidFill>
                          <a:effectLst/>
                          <a:latin typeface="+mn-ea"/>
                          <a:ea typeface="+mn-ea"/>
                        </a:rPr>
                        <a:t>P∧Q</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zh-CN" altLang="en-US" sz="2400" b="1" i="0" u="none" strike="noStrike" cap="none" normalizeH="0" baseline="0" dirty="0">
                          <a:ln>
                            <a:noFill/>
                          </a:ln>
                          <a:solidFill>
                            <a:srgbClr val="000000"/>
                          </a:solidFill>
                          <a:effectLst/>
                          <a:latin typeface="+mn-ea"/>
                          <a:ea typeface="+mn-ea"/>
                        </a:rPr>
                        <a:t> </a:t>
                      </a:r>
                      <a:r>
                        <a:rPr kumimoji="0" lang="en-US" altLang="zh-CN" sz="2400" b="1" i="0" u="none" strike="noStrike" cap="none" normalizeH="0" baseline="0" dirty="0">
                          <a:ln>
                            <a:noFill/>
                          </a:ln>
                          <a:solidFill>
                            <a:srgbClr val="000000"/>
                          </a:solidFill>
                          <a:effectLst/>
                          <a:latin typeface="+mn-ea"/>
                          <a:ea typeface="+mn-ea"/>
                        </a:rPr>
                        <a:t>P∧┐Q</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zh-CN" altLang="en-US" sz="2400" b="1" i="0" u="none" strike="noStrike" cap="none" normalizeH="0" baseline="0" dirty="0">
                          <a:ln>
                            <a:noFill/>
                          </a:ln>
                          <a:solidFill>
                            <a:srgbClr val="000000"/>
                          </a:solidFill>
                          <a:effectLst/>
                          <a:latin typeface="+mn-ea"/>
                          <a:ea typeface="+mn-ea"/>
                        </a:rPr>
                        <a:t> </a:t>
                      </a:r>
                      <a:r>
                        <a:rPr kumimoji="0" lang="en-US" altLang="zh-CN" sz="2400" b="1" i="0" u="none" strike="noStrike" cap="none" normalizeH="0" baseline="0" dirty="0">
                          <a:ln>
                            <a:noFill/>
                          </a:ln>
                          <a:solidFill>
                            <a:srgbClr val="000000"/>
                          </a:solidFill>
                          <a:effectLst/>
                          <a:latin typeface="+mn-ea"/>
                          <a:ea typeface="+mn-ea"/>
                        </a:rPr>
                        <a:t>P∧Q</a:t>
                      </a: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0"/>
                  </a:ext>
                </a:extLst>
              </a:tr>
              <a:tr h="46579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zh-CN" altLang="en-US" sz="2400" b="1" i="0" u="none" strike="noStrike" cap="none" normalizeH="0" baseline="0" dirty="0">
                          <a:ln>
                            <a:noFill/>
                          </a:ln>
                          <a:solidFill>
                            <a:srgbClr val="000000"/>
                          </a:solidFill>
                          <a:effectLst/>
                          <a:latin typeface="+mn-ea"/>
                          <a:ea typeface="+mn-ea"/>
                        </a:rPr>
                        <a:t> </a:t>
                      </a:r>
                      <a:r>
                        <a:rPr kumimoji="0" lang="en-US" altLang="zh-CN" sz="2400" b="1" i="0" u="none" strike="noStrike" cap="none" normalizeH="0" baseline="0" dirty="0">
                          <a:ln>
                            <a:noFill/>
                          </a:ln>
                          <a:solidFill>
                            <a:srgbClr val="000000"/>
                          </a:solidFill>
                          <a:effectLst/>
                          <a:latin typeface="+mn-ea"/>
                          <a:ea typeface="+mn-ea"/>
                        </a:rPr>
                        <a:t>0  0</a:t>
                      </a: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3333FF"/>
                          </a:solidFill>
                          <a:effectLst/>
                          <a:latin typeface="+mn-ea"/>
                          <a:ea typeface="+mn-ea"/>
                        </a:rPr>
                        <a:t>1</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1"/>
                  </a:ext>
                </a:extLst>
              </a:tr>
              <a:tr h="46579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zh-CN" altLang="en-US" sz="2400" b="1" i="0" u="none" strike="noStrike" cap="none" normalizeH="0" baseline="0">
                          <a:ln>
                            <a:noFill/>
                          </a:ln>
                          <a:solidFill>
                            <a:srgbClr val="000000"/>
                          </a:solidFill>
                          <a:effectLst/>
                          <a:latin typeface="+mn-ea"/>
                          <a:ea typeface="+mn-ea"/>
                        </a:rPr>
                        <a:t> </a:t>
                      </a:r>
                      <a:r>
                        <a:rPr kumimoji="0" lang="en-US" altLang="zh-CN" sz="2400" b="1" i="0" u="none" strike="noStrike" cap="none" normalizeH="0" baseline="0">
                          <a:ln>
                            <a:noFill/>
                          </a:ln>
                          <a:solidFill>
                            <a:srgbClr val="000000"/>
                          </a:solidFill>
                          <a:effectLst/>
                          <a:latin typeface="+mn-ea"/>
                          <a:ea typeface="+mn-ea"/>
                        </a:rPr>
                        <a:t>0  1</a:t>
                      </a: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kern="1200" cap="none" normalizeH="0" baseline="0" dirty="0">
                          <a:ln>
                            <a:noFill/>
                          </a:ln>
                          <a:solidFill>
                            <a:srgbClr val="3333FF"/>
                          </a:solidFill>
                          <a:effectLst/>
                          <a:latin typeface="+mn-ea"/>
                          <a:ea typeface="+mn-ea"/>
                          <a:cs typeface="+mn-cs"/>
                        </a:rPr>
                        <a:t>1</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2"/>
                  </a:ext>
                </a:extLst>
              </a:tr>
              <a:tr h="46579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zh-CN" altLang="en-US" sz="2400" b="1" i="0" u="none" strike="noStrike" cap="none" normalizeH="0" baseline="0">
                          <a:ln>
                            <a:noFill/>
                          </a:ln>
                          <a:solidFill>
                            <a:srgbClr val="000000"/>
                          </a:solidFill>
                          <a:effectLst/>
                          <a:latin typeface="+mn-ea"/>
                          <a:ea typeface="+mn-ea"/>
                        </a:rPr>
                        <a:t> </a:t>
                      </a:r>
                      <a:r>
                        <a:rPr kumimoji="0" lang="en-US" altLang="zh-CN" sz="2400" b="1" i="0" u="none" strike="noStrike" cap="none" normalizeH="0" baseline="0">
                          <a:ln>
                            <a:noFill/>
                          </a:ln>
                          <a:solidFill>
                            <a:srgbClr val="000000"/>
                          </a:solidFill>
                          <a:effectLst/>
                          <a:latin typeface="+mn-ea"/>
                          <a:ea typeface="+mn-ea"/>
                        </a:rPr>
                        <a:t>1  0</a:t>
                      </a: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kern="1200" cap="none" normalizeH="0" baseline="0" dirty="0">
                          <a:ln>
                            <a:noFill/>
                          </a:ln>
                          <a:solidFill>
                            <a:srgbClr val="3333FF"/>
                          </a:solidFill>
                          <a:effectLst/>
                          <a:latin typeface="+mn-ea"/>
                          <a:ea typeface="+mn-ea"/>
                          <a:cs typeface="+mn-cs"/>
                        </a:rPr>
                        <a:t>1</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3"/>
                  </a:ext>
                </a:extLst>
              </a:tr>
              <a:tr h="46579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zh-CN" altLang="en-US" sz="2400" b="1" i="0" u="none" strike="noStrike" cap="none" normalizeH="0" baseline="0">
                          <a:ln>
                            <a:noFill/>
                          </a:ln>
                          <a:solidFill>
                            <a:srgbClr val="000000"/>
                          </a:solidFill>
                          <a:effectLst/>
                          <a:latin typeface="+mn-ea"/>
                          <a:ea typeface="+mn-ea"/>
                        </a:rPr>
                        <a:t> </a:t>
                      </a:r>
                      <a:r>
                        <a:rPr kumimoji="0" lang="en-US" altLang="zh-CN" sz="2400" b="1" i="0" u="none" strike="noStrike" cap="none" normalizeH="0" baseline="0">
                          <a:ln>
                            <a:noFill/>
                          </a:ln>
                          <a:solidFill>
                            <a:srgbClr val="000000"/>
                          </a:solidFill>
                          <a:effectLst/>
                          <a:latin typeface="+mn-ea"/>
                          <a:ea typeface="+mn-ea"/>
                        </a:rPr>
                        <a:t>1  1</a:t>
                      </a: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tabLst/>
                      </a:pPr>
                      <a:r>
                        <a:rPr kumimoji="0" lang="en-US" altLang="zh-CN" sz="2400" b="1" i="0" u="none" strike="noStrike" kern="1200" cap="none" normalizeH="0" baseline="0" dirty="0">
                          <a:ln>
                            <a:noFill/>
                          </a:ln>
                          <a:solidFill>
                            <a:srgbClr val="3333FF"/>
                          </a:solidFill>
                          <a:effectLst/>
                          <a:latin typeface="+mn-ea"/>
                          <a:ea typeface="+mn-ea"/>
                          <a:cs typeface="+mn-cs"/>
                        </a:rPr>
                        <a:t>1</a:t>
                      </a: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1EC2DD00-C2B5-40DA-A273-157E88A39A56}"/>
                  </a:ext>
                </a:extLst>
              </p:cNvPr>
              <p:cNvGraphicFramePr>
                <a:graphicFrameLocks noGrp="1"/>
              </p:cNvGraphicFramePr>
              <p:nvPr>
                <p:extLst/>
              </p:nvPr>
            </p:nvGraphicFramePr>
            <p:xfrm>
              <a:off x="6592375" y="1339318"/>
              <a:ext cx="5178197" cy="2327980"/>
            </p:xfrm>
            <a:graphic>
              <a:graphicData uri="http://schemas.openxmlformats.org/drawingml/2006/table">
                <a:tbl>
                  <a:tblPr>
                    <a:tableStyleId>{5C22544A-7EE6-4342-B048-85BDC9FD1C3A}</a:tableStyleId>
                  </a:tblPr>
                  <a:tblGrid>
                    <a:gridCol w="876648">
                      <a:extLst>
                        <a:ext uri="{9D8B030D-6E8A-4147-A177-3AD203B41FA5}">
                          <a16:colId xmlns:a16="http://schemas.microsoft.com/office/drawing/2014/main" val="187904522"/>
                        </a:ext>
                      </a:extLst>
                    </a:gridCol>
                    <a:gridCol w="1304441">
                      <a:extLst>
                        <a:ext uri="{9D8B030D-6E8A-4147-A177-3AD203B41FA5}">
                          <a16:colId xmlns:a16="http://schemas.microsoft.com/office/drawing/2014/main" val="4094429906"/>
                        </a:ext>
                      </a:extLst>
                    </a:gridCol>
                    <a:gridCol w="1069426">
                      <a:extLst>
                        <a:ext uri="{9D8B030D-6E8A-4147-A177-3AD203B41FA5}">
                          <a16:colId xmlns:a16="http://schemas.microsoft.com/office/drawing/2014/main" val="3073704858"/>
                        </a:ext>
                      </a:extLst>
                    </a:gridCol>
                    <a:gridCol w="1067918">
                      <a:extLst>
                        <a:ext uri="{9D8B030D-6E8A-4147-A177-3AD203B41FA5}">
                          <a16:colId xmlns:a16="http://schemas.microsoft.com/office/drawing/2014/main" val="3078313939"/>
                        </a:ext>
                      </a:extLst>
                    </a:gridCol>
                    <a:gridCol w="859764">
                      <a:extLst>
                        <a:ext uri="{9D8B030D-6E8A-4147-A177-3AD203B41FA5}">
                          <a16:colId xmlns:a16="http://schemas.microsoft.com/office/drawing/2014/main" val="1042524397"/>
                        </a:ext>
                      </a:extLst>
                    </a:gridCol>
                  </a:tblGrid>
                  <a:tr h="449927">
                    <a:tc>
                      <a:txBody>
                        <a:bodyPr/>
                        <a:lstStyle/>
                        <a:p>
                          <a:pPr algn="ctr">
                            <a:lnSpc>
                              <a:spcPct val="110000"/>
                            </a:lnSpc>
                            <a:spcAft>
                              <a:spcPts val="0"/>
                            </a:spcAft>
                            <a:tabLst>
                              <a:tab pos="5220970" algn="l"/>
                              <a:tab pos="5581015" algn="l"/>
                            </a:tabLst>
                          </a:pPr>
                          <a:r>
                            <a:rPr lang="en-US" sz="2400" b="1" kern="100" dirty="0">
                              <a:effectLst/>
                              <a:latin typeface="+mn-ea"/>
                              <a:ea typeface="+mn-ea"/>
                            </a:rPr>
                            <a:t>P  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10000"/>
                            </a:lnSpc>
                            <a:spcAft>
                              <a:spcPts val="0"/>
                            </a:spcAft>
                            <a:tabLst>
                              <a:tab pos="5220970" algn="l"/>
                              <a:tab pos="5581015" algn="l"/>
                            </a:tabLst>
                          </a:pP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P</a:t>
                          </a:r>
                          <a:r>
                            <a:rPr lang="zh-CN" sz="2400" b="1" kern="100" dirty="0">
                              <a:effectLst/>
                              <a:latin typeface="+mn-ea"/>
                              <a:ea typeface="+mn-ea"/>
                            </a:rPr>
                            <a:t>∨</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10000"/>
                            </a:lnSpc>
                            <a:spcAft>
                              <a:spcPts val="0"/>
                            </a:spcAft>
                            <a:tabLst>
                              <a:tab pos="5220970" algn="l"/>
                              <a:tab pos="5581015" algn="l"/>
                            </a:tabLst>
                          </a:pP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P</a:t>
                          </a:r>
                          <a:r>
                            <a:rPr lang="zh-CN" sz="2400" b="1" kern="100" dirty="0">
                              <a:effectLst/>
                              <a:latin typeface="+mn-ea"/>
                              <a:ea typeface="+mn-ea"/>
                            </a:rPr>
                            <a:t>∨</a:t>
                          </a:r>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P</a:t>
                          </a:r>
                          <a:r>
                            <a:rPr lang="zh-CN" sz="2400" b="1" kern="100" dirty="0">
                              <a:effectLst/>
                              <a:latin typeface="+mn-ea"/>
                              <a:ea typeface="+mn-ea"/>
                            </a:rPr>
                            <a:t>∨</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P</a:t>
                          </a:r>
                          <a:r>
                            <a:rPr lang="zh-CN" sz="2400" b="1" kern="100" dirty="0">
                              <a:effectLst/>
                              <a:latin typeface="+mn-ea"/>
                              <a:ea typeface="+mn-ea"/>
                            </a:rPr>
                            <a:t>∨</a:t>
                          </a:r>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299780949"/>
                      </a:ext>
                    </a:extLst>
                  </a:tr>
                  <a:tr h="460161">
                    <a:tc>
                      <a:txBody>
                        <a:bodyPr/>
                        <a:lstStyle/>
                        <a:p>
                          <a:pPr algn="ctr">
                            <a:lnSpc>
                              <a:spcPct val="110000"/>
                            </a:lnSpc>
                            <a:spcAft>
                              <a:spcPts val="0"/>
                            </a:spcAft>
                            <a:tabLst>
                              <a:tab pos="5220970" algn="l"/>
                              <a:tab pos="5581015" algn="l"/>
                            </a:tabLst>
                          </a:pPr>
                          <a:r>
                            <a:rPr lang="en-US" sz="2400" b="1" kern="100" dirty="0">
                              <a:effectLst/>
                              <a:latin typeface="+mn-ea"/>
                              <a:ea typeface="+mn-ea"/>
                            </a:rPr>
                            <a:t>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30145661"/>
                      </a:ext>
                    </a:extLst>
                  </a:tr>
                  <a:tr h="497570">
                    <a:tc>
                      <a:txBody>
                        <a:bodyPr/>
                        <a:lstStyle/>
                        <a:p>
                          <a:pPr algn="ctr">
                            <a:lnSpc>
                              <a:spcPct val="110000"/>
                            </a:lnSpc>
                            <a:spcAft>
                              <a:spcPts val="0"/>
                            </a:spcAft>
                            <a:tabLst>
                              <a:tab pos="5220970" algn="l"/>
                              <a:tab pos="5581015" algn="l"/>
                            </a:tabLst>
                          </a:pPr>
                          <a:r>
                            <a:rPr lang="en-US" sz="2400" b="1" kern="100">
                              <a:effectLst/>
                              <a:latin typeface="+mn-ea"/>
                              <a:ea typeface="+mn-ea"/>
                            </a:rPr>
                            <a:t>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91643899"/>
                      </a:ext>
                    </a:extLst>
                  </a:tr>
                  <a:tr h="460161">
                    <a:tc>
                      <a:txBody>
                        <a:bodyPr/>
                        <a:lstStyle/>
                        <a:p>
                          <a:pPr algn="ctr">
                            <a:lnSpc>
                              <a:spcPct val="110000"/>
                            </a:lnSpc>
                            <a:spcAft>
                              <a:spcPts val="0"/>
                            </a:spcAft>
                            <a:tabLst>
                              <a:tab pos="5220970" algn="l"/>
                              <a:tab pos="5581015" algn="l"/>
                            </a:tabLst>
                          </a:pPr>
                          <a:r>
                            <a:rPr lang="en-US" sz="2400" b="1" kern="100" dirty="0">
                              <a:effectLst/>
                              <a:latin typeface="+mn-ea"/>
                              <a:ea typeface="+mn-ea"/>
                            </a:rPr>
                            <a:t>1  0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5445011"/>
                      </a:ext>
                    </a:extLst>
                  </a:tr>
                  <a:tr h="460161">
                    <a:tc>
                      <a:txBody>
                        <a:bodyPr/>
                        <a:lstStyle/>
                        <a:p>
                          <a:pPr algn="ctr">
                            <a:lnSpc>
                              <a:spcPct val="110000"/>
                            </a:lnSpc>
                            <a:spcAft>
                              <a:spcPts val="0"/>
                            </a:spcAft>
                            <a:tabLst>
                              <a:tab pos="5220970" algn="l"/>
                              <a:tab pos="5581015" algn="l"/>
                            </a:tabLst>
                          </a:pPr>
                          <a:r>
                            <a:rPr lang="en-US" sz="2400" b="1" kern="100">
                              <a:effectLst/>
                              <a:latin typeface="+mn-ea"/>
                              <a:ea typeface="+mn-ea"/>
                            </a:rPr>
                            <a:t>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45418327"/>
                      </a:ext>
                    </a:extLst>
                  </a:tr>
                </a:tbl>
              </a:graphicData>
            </a:graphic>
          </p:graphicFrame>
        </mc:Choice>
        <mc:Fallback xmlns="">
          <p:graphicFrame>
            <p:nvGraphicFramePr>
              <p:cNvPr id="6" name="表格 5">
                <a:extLst>
                  <a:ext uri="{FF2B5EF4-FFF2-40B4-BE49-F238E27FC236}">
                    <a16:creationId xmlns:a16="http://schemas.microsoft.com/office/drawing/2014/main" id="{1EC2DD00-C2B5-40DA-A273-157E88A39A56}"/>
                  </a:ext>
                </a:extLst>
              </p:cNvPr>
              <p:cNvGraphicFramePr>
                <a:graphicFrameLocks noGrp="1"/>
              </p:cNvGraphicFramePr>
              <p:nvPr>
                <p:extLst/>
              </p:nvPr>
            </p:nvGraphicFramePr>
            <p:xfrm>
              <a:off x="6592375" y="1339318"/>
              <a:ext cx="5178197" cy="2327980"/>
            </p:xfrm>
            <a:graphic>
              <a:graphicData uri="http://schemas.openxmlformats.org/drawingml/2006/table">
                <a:tbl>
                  <a:tblPr>
                    <a:tableStyleId>{5C22544A-7EE6-4342-B048-85BDC9FD1C3A}</a:tableStyleId>
                  </a:tblPr>
                  <a:tblGrid>
                    <a:gridCol w="876648">
                      <a:extLst>
                        <a:ext uri="{9D8B030D-6E8A-4147-A177-3AD203B41FA5}">
                          <a16:colId xmlns:a16="http://schemas.microsoft.com/office/drawing/2014/main" val="187904522"/>
                        </a:ext>
                      </a:extLst>
                    </a:gridCol>
                    <a:gridCol w="1304441">
                      <a:extLst>
                        <a:ext uri="{9D8B030D-6E8A-4147-A177-3AD203B41FA5}">
                          <a16:colId xmlns:a16="http://schemas.microsoft.com/office/drawing/2014/main" val="4094429906"/>
                        </a:ext>
                      </a:extLst>
                    </a:gridCol>
                    <a:gridCol w="1069426">
                      <a:extLst>
                        <a:ext uri="{9D8B030D-6E8A-4147-A177-3AD203B41FA5}">
                          <a16:colId xmlns:a16="http://schemas.microsoft.com/office/drawing/2014/main" val="3073704858"/>
                        </a:ext>
                      </a:extLst>
                    </a:gridCol>
                    <a:gridCol w="1067918">
                      <a:extLst>
                        <a:ext uri="{9D8B030D-6E8A-4147-A177-3AD203B41FA5}">
                          <a16:colId xmlns:a16="http://schemas.microsoft.com/office/drawing/2014/main" val="3078313939"/>
                        </a:ext>
                      </a:extLst>
                    </a:gridCol>
                    <a:gridCol w="859764">
                      <a:extLst>
                        <a:ext uri="{9D8B030D-6E8A-4147-A177-3AD203B41FA5}">
                          <a16:colId xmlns:a16="http://schemas.microsoft.com/office/drawing/2014/main" val="1042524397"/>
                        </a:ext>
                      </a:extLst>
                    </a:gridCol>
                  </a:tblGrid>
                  <a:tr h="449927">
                    <a:tc>
                      <a:txBody>
                        <a:bodyPr/>
                        <a:lstStyle/>
                        <a:p>
                          <a:pPr algn="ctr">
                            <a:lnSpc>
                              <a:spcPct val="110000"/>
                            </a:lnSpc>
                            <a:spcAft>
                              <a:spcPts val="0"/>
                            </a:spcAft>
                            <a:tabLst>
                              <a:tab pos="5220970" algn="l"/>
                              <a:tab pos="5581015" algn="l"/>
                            </a:tabLst>
                          </a:pPr>
                          <a:r>
                            <a:rPr lang="en-US" sz="2400" b="1" kern="100" dirty="0">
                              <a:effectLst/>
                              <a:latin typeface="+mn-ea"/>
                              <a:ea typeface="+mn-ea"/>
                            </a:rPr>
                            <a:t>P  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7757" t="-17568" r="-230841" b="-440541"/>
                          </a:stretch>
                        </a:blipFill>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977" t="-17568" r="-180682" b="-440541"/>
                          </a:stretch>
                        </a:blipFill>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05714" t="-17568" r="-81714" b="-440541"/>
                          </a:stretch>
                        </a:blip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P</a:t>
                          </a:r>
                          <a:r>
                            <a:rPr lang="zh-CN" sz="2400" b="1" kern="100" dirty="0">
                              <a:effectLst/>
                              <a:latin typeface="+mn-ea"/>
                              <a:ea typeface="+mn-ea"/>
                            </a:rPr>
                            <a:t>∨</a:t>
                          </a:r>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299780949"/>
                      </a:ext>
                    </a:extLst>
                  </a:tr>
                  <a:tr h="460161">
                    <a:tc>
                      <a:txBody>
                        <a:bodyPr/>
                        <a:lstStyle/>
                        <a:p>
                          <a:pPr algn="ctr">
                            <a:lnSpc>
                              <a:spcPct val="110000"/>
                            </a:lnSpc>
                            <a:spcAft>
                              <a:spcPts val="0"/>
                            </a:spcAft>
                            <a:tabLst>
                              <a:tab pos="5220970" algn="l"/>
                              <a:tab pos="5581015" algn="l"/>
                            </a:tabLst>
                          </a:pPr>
                          <a:r>
                            <a:rPr lang="en-US" sz="2400" b="1" kern="100" dirty="0">
                              <a:effectLst/>
                              <a:latin typeface="+mn-ea"/>
                              <a:ea typeface="+mn-ea"/>
                            </a:rPr>
                            <a:t>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30145661"/>
                      </a:ext>
                    </a:extLst>
                  </a:tr>
                  <a:tr h="497570">
                    <a:tc>
                      <a:txBody>
                        <a:bodyPr/>
                        <a:lstStyle/>
                        <a:p>
                          <a:pPr algn="ctr">
                            <a:lnSpc>
                              <a:spcPct val="110000"/>
                            </a:lnSpc>
                            <a:spcAft>
                              <a:spcPts val="0"/>
                            </a:spcAft>
                            <a:tabLst>
                              <a:tab pos="5220970" algn="l"/>
                              <a:tab pos="5581015" algn="l"/>
                            </a:tabLst>
                          </a:pPr>
                          <a:r>
                            <a:rPr lang="en-US" sz="2400" b="1" kern="100">
                              <a:effectLst/>
                              <a:latin typeface="+mn-ea"/>
                              <a:ea typeface="+mn-ea"/>
                            </a:rPr>
                            <a:t>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91643899"/>
                      </a:ext>
                    </a:extLst>
                  </a:tr>
                  <a:tr h="460161">
                    <a:tc>
                      <a:txBody>
                        <a:bodyPr/>
                        <a:lstStyle/>
                        <a:p>
                          <a:pPr algn="ctr">
                            <a:lnSpc>
                              <a:spcPct val="110000"/>
                            </a:lnSpc>
                            <a:spcAft>
                              <a:spcPts val="0"/>
                            </a:spcAft>
                            <a:tabLst>
                              <a:tab pos="5220970" algn="l"/>
                              <a:tab pos="5581015" algn="l"/>
                            </a:tabLst>
                          </a:pPr>
                          <a:r>
                            <a:rPr lang="en-US" sz="2400" b="1" kern="100" dirty="0">
                              <a:effectLst/>
                              <a:latin typeface="+mn-ea"/>
                              <a:ea typeface="+mn-ea"/>
                            </a:rPr>
                            <a:t>1  0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5445011"/>
                      </a:ext>
                    </a:extLst>
                  </a:tr>
                  <a:tr h="460161">
                    <a:tc>
                      <a:txBody>
                        <a:bodyPr/>
                        <a:lstStyle/>
                        <a:p>
                          <a:pPr algn="ctr">
                            <a:lnSpc>
                              <a:spcPct val="110000"/>
                            </a:lnSpc>
                            <a:spcAft>
                              <a:spcPts val="0"/>
                            </a:spcAft>
                            <a:tabLst>
                              <a:tab pos="5220970" algn="l"/>
                              <a:tab pos="5581015" algn="l"/>
                            </a:tabLst>
                          </a:pPr>
                          <a:r>
                            <a:rPr lang="en-US" sz="2400" b="1" kern="100">
                              <a:effectLst/>
                              <a:latin typeface="+mn-ea"/>
                              <a:ea typeface="+mn-ea"/>
                            </a:rPr>
                            <a:t>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45418327"/>
                      </a:ext>
                    </a:extLst>
                  </a:tr>
                </a:tbl>
              </a:graphicData>
            </a:graphic>
          </p:graphicFrame>
        </mc:Fallback>
      </mc:AlternateContent>
      <p:sp>
        <p:nvSpPr>
          <p:cNvPr id="10" name="矩形 9">
            <a:extLst>
              <a:ext uri="{FF2B5EF4-FFF2-40B4-BE49-F238E27FC236}">
                <a16:creationId xmlns:a16="http://schemas.microsoft.com/office/drawing/2014/main" id="{2E113830-4E70-44C4-9924-E0BA1463C48A}"/>
              </a:ext>
            </a:extLst>
          </p:cNvPr>
          <p:cNvSpPr>
            <a:spLocks noChangeArrowheads="1"/>
          </p:cNvSpPr>
          <p:nvPr/>
        </p:nvSpPr>
        <p:spPr bwMode="auto">
          <a:xfrm>
            <a:off x="1518058" y="879665"/>
            <a:ext cx="740693" cy="461532"/>
          </a:xfrm>
          <a:prstGeom prst="rect">
            <a:avLst/>
          </a:prstGeom>
          <a:solidFill>
            <a:schemeClr val="tx2">
              <a:lumMod val="60000"/>
              <a:lumOff val="40000"/>
            </a:schemeClr>
          </a:solidFill>
          <a:ln>
            <a:noFill/>
          </a:ln>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en-US" altLang="zh-CN" sz="2399" dirty="0">
                <a:solidFill>
                  <a:srgbClr val="C0504D"/>
                </a:solidFill>
                <a:latin typeface="微软雅黑"/>
                <a:ea typeface="微软雅黑"/>
              </a:rPr>
              <a:t>m</a:t>
            </a:r>
            <a:r>
              <a:rPr lang="en-US" altLang="zh-CN" sz="2399" baseline="-25000" dirty="0">
                <a:solidFill>
                  <a:srgbClr val="C0504D"/>
                </a:solidFill>
                <a:latin typeface="微软雅黑"/>
                <a:ea typeface="微软雅黑"/>
              </a:rPr>
              <a:t>00</a:t>
            </a:r>
            <a:endParaRPr lang="en-US" altLang="zh-CN" sz="2399" dirty="0">
              <a:solidFill>
                <a:srgbClr val="C0504D"/>
              </a:solidFill>
              <a:latin typeface="微软雅黑"/>
              <a:ea typeface="微软雅黑"/>
            </a:endParaRPr>
          </a:p>
        </p:txBody>
      </p:sp>
      <p:sp>
        <p:nvSpPr>
          <p:cNvPr id="11" name="矩形 10">
            <a:extLst>
              <a:ext uri="{FF2B5EF4-FFF2-40B4-BE49-F238E27FC236}">
                <a16:creationId xmlns:a16="http://schemas.microsoft.com/office/drawing/2014/main" id="{A8F1E7F2-158E-4C18-8A57-C1BE5D2D9CBA}"/>
              </a:ext>
            </a:extLst>
          </p:cNvPr>
          <p:cNvSpPr>
            <a:spLocks noChangeArrowheads="1"/>
          </p:cNvSpPr>
          <p:nvPr/>
        </p:nvSpPr>
        <p:spPr bwMode="auto">
          <a:xfrm>
            <a:off x="2824022" y="879665"/>
            <a:ext cx="740693" cy="461532"/>
          </a:xfrm>
          <a:prstGeom prst="rect">
            <a:avLst/>
          </a:prstGeom>
          <a:solidFill>
            <a:schemeClr val="tx2">
              <a:lumMod val="60000"/>
              <a:lumOff val="40000"/>
            </a:schemeClr>
          </a:solidFill>
          <a:ln>
            <a:noFill/>
          </a:ln>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en-US" altLang="zh-CN" sz="2399" dirty="0">
                <a:solidFill>
                  <a:srgbClr val="C0504D"/>
                </a:solidFill>
                <a:latin typeface="微软雅黑"/>
                <a:ea typeface="微软雅黑"/>
              </a:rPr>
              <a:t>m</a:t>
            </a:r>
            <a:r>
              <a:rPr lang="en-US" altLang="zh-CN" sz="2399" baseline="-25000" dirty="0">
                <a:solidFill>
                  <a:srgbClr val="C0504D"/>
                </a:solidFill>
                <a:latin typeface="微软雅黑"/>
                <a:ea typeface="微软雅黑"/>
              </a:rPr>
              <a:t>01</a:t>
            </a:r>
            <a:endParaRPr lang="en-US" altLang="zh-CN" sz="2399" dirty="0">
              <a:solidFill>
                <a:srgbClr val="C0504D"/>
              </a:solidFill>
              <a:latin typeface="微软雅黑"/>
              <a:ea typeface="微软雅黑"/>
            </a:endParaRPr>
          </a:p>
        </p:txBody>
      </p:sp>
      <p:sp>
        <p:nvSpPr>
          <p:cNvPr id="12" name="矩形 11">
            <a:extLst>
              <a:ext uri="{FF2B5EF4-FFF2-40B4-BE49-F238E27FC236}">
                <a16:creationId xmlns:a16="http://schemas.microsoft.com/office/drawing/2014/main" id="{A736E8BD-03E0-44F0-AC51-449ACF52BF8A}"/>
              </a:ext>
            </a:extLst>
          </p:cNvPr>
          <p:cNvSpPr>
            <a:spLocks noChangeArrowheads="1"/>
          </p:cNvSpPr>
          <p:nvPr/>
        </p:nvSpPr>
        <p:spPr bwMode="auto">
          <a:xfrm>
            <a:off x="4062958" y="879665"/>
            <a:ext cx="740693" cy="461532"/>
          </a:xfrm>
          <a:prstGeom prst="rect">
            <a:avLst/>
          </a:prstGeom>
          <a:solidFill>
            <a:schemeClr val="tx2">
              <a:lumMod val="60000"/>
              <a:lumOff val="40000"/>
            </a:schemeClr>
          </a:solidFill>
          <a:ln>
            <a:noFill/>
          </a:ln>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en-US" altLang="zh-CN" sz="2399" dirty="0">
                <a:solidFill>
                  <a:srgbClr val="C0504D"/>
                </a:solidFill>
                <a:latin typeface="微软雅黑"/>
                <a:ea typeface="微软雅黑"/>
              </a:rPr>
              <a:t>m</a:t>
            </a:r>
            <a:r>
              <a:rPr lang="en-US" altLang="zh-CN" sz="2399" baseline="-25000" dirty="0">
                <a:solidFill>
                  <a:srgbClr val="C0504D"/>
                </a:solidFill>
                <a:latin typeface="微软雅黑"/>
                <a:ea typeface="微软雅黑"/>
              </a:rPr>
              <a:t>10</a:t>
            </a:r>
            <a:endParaRPr lang="en-US" altLang="zh-CN" sz="2399" dirty="0">
              <a:solidFill>
                <a:srgbClr val="C0504D"/>
              </a:solidFill>
              <a:latin typeface="微软雅黑"/>
              <a:ea typeface="微软雅黑"/>
            </a:endParaRPr>
          </a:p>
        </p:txBody>
      </p:sp>
      <p:sp>
        <p:nvSpPr>
          <p:cNvPr id="13" name="矩形 12">
            <a:extLst>
              <a:ext uri="{FF2B5EF4-FFF2-40B4-BE49-F238E27FC236}">
                <a16:creationId xmlns:a16="http://schemas.microsoft.com/office/drawing/2014/main" id="{B787C946-4C66-43F0-80E8-B6F3811C1068}"/>
              </a:ext>
            </a:extLst>
          </p:cNvPr>
          <p:cNvSpPr>
            <a:spLocks noChangeArrowheads="1"/>
          </p:cNvSpPr>
          <p:nvPr/>
        </p:nvSpPr>
        <p:spPr bwMode="auto">
          <a:xfrm>
            <a:off x="5184455" y="861898"/>
            <a:ext cx="740693" cy="461532"/>
          </a:xfrm>
          <a:prstGeom prst="rect">
            <a:avLst/>
          </a:prstGeom>
          <a:solidFill>
            <a:schemeClr val="tx2">
              <a:lumMod val="60000"/>
              <a:lumOff val="40000"/>
            </a:schemeClr>
          </a:solidFill>
          <a:ln>
            <a:noFill/>
          </a:ln>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en-US" altLang="zh-CN" sz="2399" dirty="0">
                <a:solidFill>
                  <a:srgbClr val="C0504D"/>
                </a:solidFill>
                <a:latin typeface="微软雅黑"/>
                <a:ea typeface="微软雅黑"/>
              </a:rPr>
              <a:t>m</a:t>
            </a:r>
            <a:r>
              <a:rPr lang="en-US" altLang="zh-CN" sz="2399" baseline="-25000" dirty="0">
                <a:solidFill>
                  <a:srgbClr val="C0504D"/>
                </a:solidFill>
                <a:latin typeface="微软雅黑"/>
                <a:ea typeface="微软雅黑"/>
              </a:rPr>
              <a:t>11</a:t>
            </a:r>
            <a:endParaRPr lang="en-US" altLang="zh-CN" sz="2399" dirty="0">
              <a:solidFill>
                <a:srgbClr val="C0504D"/>
              </a:solidFill>
              <a:latin typeface="微软雅黑"/>
              <a:ea typeface="微软雅黑"/>
            </a:endParaRPr>
          </a:p>
        </p:txBody>
      </p:sp>
      <p:sp>
        <p:nvSpPr>
          <p:cNvPr id="14" name="矩形 13">
            <a:extLst>
              <a:ext uri="{FF2B5EF4-FFF2-40B4-BE49-F238E27FC236}">
                <a16:creationId xmlns:a16="http://schemas.microsoft.com/office/drawing/2014/main" id="{75AE5362-255F-4123-B67A-F5C95AA69020}"/>
              </a:ext>
            </a:extLst>
          </p:cNvPr>
          <p:cNvSpPr>
            <a:spLocks noChangeArrowheads="1"/>
          </p:cNvSpPr>
          <p:nvPr/>
        </p:nvSpPr>
        <p:spPr bwMode="auto">
          <a:xfrm>
            <a:off x="7557852" y="861899"/>
            <a:ext cx="755948" cy="461532"/>
          </a:xfrm>
          <a:prstGeom prst="rect">
            <a:avLst/>
          </a:prstGeom>
          <a:solidFill>
            <a:schemeClr val="tx2">
              <a:lumMod val="60000"/>
              <a:lumOff val="40000"/>
            </a:schemeClr>
          </a:solidFill>
          <a:ln>
            <a:noFill/>
          </a:ln>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en-US" altLang="zh-CN" sz="2399" dirty="0">
                <a:solidFill>
                  <a:srgbClr val="C0504D"/>
                </a:solidFill>
                <a:latin typeface="微软雅黑"/>
                <a:ea typeface="微软雅黑"/>
              </a:rPr>
              <a:t>M</a:t>
            </a:r>
            <a:r>
              <a:rPr lang="en-US" altLang="zh-CN" sz="2399" baseline="-25000" dirty="0">
                <a:solidFill>
                  <a:srgbClr val="C0504D"/>
                </a:solidFill>
                <a:latin typeface="微软雅黑"/>
                <a:ea typeface="微软雅黑"/>
              </a:rPr>
              <a:t>11</a:t>
            </a:r>
            <a:endParaRPr lang="en-US" altLang="zh-CN" sz="2399" dirty="0">
              <a:solidFill>
                <a:srgbClr val="C0504D"/>
              </a:solidFill>
              <a:latin typeface="微软雅黑"/>
              <a:ea typeface="微软雅黑"/>
            </a:endParaRPr>
          </a:p>
        </p:txBody>
      </p:sp>
      <p:sp>
        <p:nvSpPr>
          <p:cNvPr id="15" name="矩形 14">
            <a:extLst>
              <a:ext uri="{FF2B5EF4-FFF2-40B4-BE49-F238E27FC236}">
                <a16:creationId xmlns:a16="http://schemas.microsoft.com/office/drawing/2014/main" id="{E96E780A-2659-4065-A4B9-927875790C19}"/>
              </a:ext>
            </a:extLst>
          </p:cNvPr>
          <p:cNvSpPr>
            <a:spLocks noChangeArrowheads="1"/>
          </p:cNvSpPr>
          <p:nvPr/>
        </p:nvSpPr>
        <p:spPr bwMode="auto">
          <a:xfrm>
            <a:off x="8863816" y="861899"/>
            <a:ext cx="753514" cy="461532"/>
          </a:xfrm>
          <a:prstGeom prst="rect">
            <a:avLst/>
          </a:prstGeom>
          <a:solidFill>
            <a:schemeClr val="tx2">
              <a:lumMod val="60000"/>
              <a:lumOff val="40000"/>
            </a:schemeClr>
          </a:solidFill>
          <a:ln>
            <a:noFill/>
          </a:ln>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en-US" altLang="zh-CN" sz="2399" dirty="0">
                <a:solidFill>
                  <a:srgbClr val="C0504D"/>
                </a:solidFill>
                <a:latin typeface="微软雅黑"/>
                <a:ea typeface="微软雅黑"/>
              </a:rPr>
              <a:t>M</a:t>
            </a:r>
            <a:r>
              <a:rPr lang="en-US" altLang="zh-CN" sz="2399" baseline="-25000" dirty="0">
                <a:solidFill>
                  <a:srgbClr val="C0504D"/>
                </a:solidFill>
                <a:latin typeface="微软雅黑"/>
                <a:ea typeface="微软雅黑"/>
              </a:rPr>
              <a:t>10</a:t>
            </a:r>
            <a:endParaRPr lang="en-US" altLang="zh-CN" sz="2399" dirty="0">
              <a:solidFill>
                <a:srgbClr val="C0504D"/>
              </a:solidFill>
              <a:latin typeface="微软雅黑"/>
              <a:ea typeface="微软雅黑"/>
            </a:endParaRPr>
          </a:p>
        </p:txBody>
      </p:sp>
      <p:sp>
        <p:nvSpPr>
          <p:cNvPr id="16" name="矩形 15">
            <a:extLst>
              <a:ext uri="{FF2B5EF4-FFF2-40B4-BE49-F238E27FC236}">
                <a16:creationId xmlns:a16="http://schemas.microsoft.com/office/drawing/2014/main" id="{D853520D-327E-4FA1-A8F8-A562ABD67097}"/>
              </a:ext>
            </a:extLst>
          </p:cNvPr>
          <p:cNvSpPr>
            <a:spLocks noChangeArrowheads="1"/>
          </p:cNvSpPr>
          <p:nvPr/>
        </p:nvSpPr>
        <p:spPr bwMode="auto">
          <a:xfrm>
            <a:off x="9834147" y="855790"/>
            <a:ext cx="753514" cy="461532"/>
          </a:xfrm>
          <a:prstGeom prst="rect">
            <a:avLst/>
          </a:prstGeom>
          <a:solidFill>
            <a:schemeClr val="tx2">
              <a:lumMod val="60000"/>
              <a:lumOff val="40000"/>
            </a:schemeClr>
          </a:solidFill>
          <a:ln>
            <a:noFill/>
          </a:ln>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en-US" altLang="zh-CN" sz="2399" dirty="0">
                <a:solidFill>
                  <a:srgbClr val="C0504D"/>
                </a:solidFill>
                <a:latin typeface="微软雅黑"/>
                <a:ea typeface="微软雅黑"/>
              </a:rPr>
              <a:t>M</a:t>
            </a:r>
            <a:r>
              <a:rPr lang="en-US" altLang="zh-CN" sz="2399" baseline="-25000" dirty="0">
                <a:solidFill>
                  <a:srgbClr val="C0504D"/>
                </a:solidFill>
                <a:latin typeface="微软雅黑"/>
                <a:ea typeface="微软雅黑"/>
              </a:rPr>
              <a:t>01</a:t>
            </a:r>
            <a:endParaRPr lang="en-US" altLang="zh-CN" sz="2399" dirty="0">
              <a:solidFill>
                <a:srgbClr val="C0504D"/>
              </a:solidFill>
              <a:latin typeface="微软雅黑"/>
              <a:ea typeface="微软雅黑"/>
            </a:endParaRPr>
          </a:p>
        </p:txBody>
      </p:sp>
      <p:sp>
        <p:nvSpPr>
          <p:cNvPr id="17" name="矩形 16">
            <a:extLst>
              <a:ext uri="{FF2B5EF4-FFF2-40B4-BE49-F238E27FC236}">
                <a16:creationId xmlns:a16="http://schemas.microsoft.com/office/drawing/2014/main" id="{409EC25D-E51B-4993-AE23-941B5D249056}"/>
              </a:ext>
            </a:extLst>
          </p:cNvPr>
          <p:cNvSpPr>
            <a:spLocks noChangeArrowheads="1"/>
          </p:cNvSpPr>
          <p:nvPr/>
        </p:nvSpPr>
        <p:spPr bwMode="auto">
          <a:xfrm>
            <a:off x="11014978" y="866788"/>
            <a:ext cx="753514" cy="461532"/>
          </a:xfrm>
          <a:prstGeom prst="rect">
            <a:avLst/>
          </a:prstGeom>
          <a:solidFill>
            <a:schemeClr val="tx2">
              <a:lumMod val="60000"/>
              <a:lumOff val="40000"/>
            </a:schemeClr>
          </a:solidFill>
          <a:ln>
            <a:noFill/>
          </a:ln>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en-US" altLang="zh-CN" sz="2399" dirty="0">
                <a:solidFill>
                  <a:srgbClr val="C0504D"/>
                </a:solidFill>
                <a:latin typeface="微软雅黑"/>
                <a:ea typeface="微软雅黑"/>
              </a:rPr>
              <a:t>M</a:t>
            </a:r>
            <a:r>
              <a:rPr lang="en-US" altLang="zh-CN" sz="2399" baseline="-25000" dirty="0">
                <a:solidFill>
                  <a:srgbClr val="C0504D"/>
                </a:solidFill>
                <a:latin typeface="微软雅黑"/>
                <a:ea typeface="微软雅黑"/>
              </a:rPr>
              <a:t>00</a:t>
            </a:r>
            <a:endParaRPr lang="en-US" altLang="zh-CN" sz="2399" dirty="0">
              <a:solidFill>
                <a:srgbClr val="C0504D"/>
              </a:solidFill>
              <a:latin typeface="微软雅黑"/>
              <a:ea typeface="微软雅黑"/>
            </a:endParaRPr>
          </a:p>
        </p:txBody>
      </p:sp>
      <p:graphicFrame>
        <p:nvGraphicFramePr>
          <p:cNvPr id="18" name="表格 17">
            <a:extLst>
              <a:ext uri="{FF2B5EF4-FFF2-40B4-BE49-F238E27FC236}">
                <a16:creationId xmlns:a16="http://schemas.microsoft.com/office/drawing/2014/main" id="{87E0B726-D35B-4C27-B984-E654CC5E2D59}"/>
              </a:ext>
            </a:extLst>
          </p:cNvPr>
          <p:cNvGraphicFramePr>
            <a:graphicFrameLocks noGrp="1"/>
          </p:cNvGraphicFramePr>
          <p:nvPr>
            <p:extLst/>
          </p:nvPr>
        </p:nvGraphicFramePr>
        <p:xfrm>
          <a:off x="157294" y="3810683"/>
          <a:ext cx="11807583" cy="2729720"/>
        </p:xfrm>
        <a:graphic>
          <a:graphicData uri="http://schemas.openxmlformats.org/drawingml/2006/table">
            <a:tbl>
              <a:tblPr>
                <a:tableStyleId>{5C22544A-7EE6-4342-B048-85BDC9FD1C3A}</a:tableStyleId>
              </a:tblPr>
              <a:tblGrid>
                <a:gridCol w="6064281">
                  <a:extLst>
                    <a:ext uri="{9D8B030D-6E8A-4147-A177-3AD203B41FA5}">
                      <a16:colId xmlns:a16="http://schemas.microsoft.com/office/drawing/2014/main" val="1586106645"/>
                    </a:ext>
                  </a:extLst>
                </a:gridCol>
                <a:gridCol w="5743302">
                  <a:extLst>
                    <a:ext uri="{9D8B030D-6E8A-4147-A177-3AD203B41FA5}">
                      <a16:colId xmlns:a16="http://schemas.microsoft.com/office/drawing/2014/main" val="1834693654"/>
                    </a:ext>
                  </a:extLst>
                </a:gridCol>
              </a:tblGrid>
              <a:tr h="425620">
                <a:tc>
                  <a:txBody>
                    <a:bodyPr/>
                    <a:lstStyle/>
                    <a:p>
                      <a:pPr indent="925830" algn="ctr">
                        <a:lnSpc>
                          <a:spcPct val="100000"/>
                        </a:lnSpc>
                        <a:spcAft>
                          <a:spcPts val="0"/>
                        </a:spcAft>
                        <a:tabLst>
                          <a:tab pos="5220970" algn="l"/>
                          <a:tab pos="5581015" algn="l"/>
                        </a:tabLst>
                      </a:pPr>
                      <a:r>
                        <a:rPr lang="zh-CN" sz="2200" b="1" kern="100" dirty="0">
                          <a:solidFill>
                            <a:schemeClr val="bg1"/>
                          </a:solidFill>
                          <a:effectLst/>
                          <a:latin typeface="+mn-ea"/>
                          <a:ea typeface="+mn-ea"/>
                        </a:rPr>
                        <a:t>极小项的性质</a:t>
                      </a:r>
                      <a:endParaRPr lang="zh-CN" sz="2200" b="1" kern="100" dirty="0">
                        <a:solidFill>
                          <a:schemeClr val="bg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33FF"/>
                    </a:solidFill>
                  </a:tcPr>
                </a:tc>
                <a:tc>
                  <a:txBody>
                    <a:bodyPr/>
                    <a:lstStyle/>
                    <a:p>
                      <a:pPr indent="925830" algn="ctr">
                        <a:lnSpc>
                          <a:spcPct val="100000"/>
                        </a:lnSpc>
                        <a:spcAft>
                          <a:spcPts val="0"/>
                        </a:spcAft>
                        <a:tabLst>
                          <a:tab pos="5220970" algn="l"/>
                          <a:tab pos="5581015" algn="l"/>
                        </a:tabLst>
                      </a:pPr>
                      <a:r>
                        <a:rPr lang="zh-CN" sz="2200" b="1" kern="100" dirty="0">
                          <a:solidFill>
                            <a:schemeClr val="bg1"/>
                          </a:solidFill>
                          <a:effectLst/>
                          <a:latin typeface="+mn-ea"/>
                          <a:ea typeface="+mn-ea"/>
                        </a:rPr>
                        <a:t>极大项的性质</a:t>
                      </a:r>
                      <a:endParaRPr lang="zh-CN" sz="2200" b="1" kern="100" dirty="0">
                        <a:solidFill>
                          <a:schemeClr val="bg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33FF"/>
                    </a:solidFill>
                  </a:tcPr>
                </a:tc>
                <a:extLst>
                  <a:ext uri="{0D108BD9-81ED-4DB2-BD59-A6C34878D82A}">
                    <a16:rowId xmlns:a16="http://schemas.microsoft.com/office/drawing/2014/main" val="625440481"/>
                  </a:ext>
                </a:extLst>
              </a:tr>
              <a:tr h="374546">
                <a:tc>
                  <a:txBody>
                    <a:bodyPr/>
                    <a:lstStyle/>
                    <a:p>
                      <a:pPr algn="ctr">
                        <a:lnSpc>
                          <a:spcPct val="100000"/>
                        </a:lnSpc>
                        <a:spcAft>
                          <a:spcPts val="0"/>
                        </a:spcAft>
                        <a:tabLst>
                          <a:tab pos="5220970" algn="l"/>
                          <a:tab pos="5581015" algn="l"/>
                        </a:tabLst>
                      </a:pPr>
                      <a:endParaRPr lang="zh-CN" sz="2200" b="1" kern="100" dirty="0">
                        <a:solidFill>
                          <a:srgbClr val="C00000"/>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5220970" algn="l"/>
                          <a:tab pos="5581015" algn="l"/>
                        </a:tabLst>
                      </a:pPr>
                      <a:endParaRPr lang="zh-CN" sz="2200" b="1" kern="100" dirty="0">
                        <a:solidFill>
                          <a:srgbClr val="C00000"/>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2251984"/>
                  </a:ext>
                </a:extLst>
              </a:tr>
              <a:tr h="374546">
                <a:tc>
                  <a:txBody>
                    <a:bodyPr/>
                    <a:lstStyle/>
                    <a:p>
                      <a:pPr algn="ctr">
                        <a:lnSpc>
                          <a:spcPct val="100000"/>
                        </a:lnSpc>
                        <a:spcAft>
                          <a:spcPts val="0"/>
                        </a:spcAft>
                        <a:tabLst>
                          <a:tab pos="5220970" algn="l"/>
                          <a:tab pos="5581015" algn="l"/>
                        </a:tabLst>
                      </a:pPr>
                      <a:endParaRPr lang="zh-CN" sz="22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5220970" algn="l"/>
                          <a:tab pos="5581015" algn="l"/>
                        </a:tabLst>
                      </a:pPr>
                      <a:endParaRPr lang="zh-CN" sz="22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342461"/>
                  </a:ext>
                </a:extLst>
              </a:tr>
              <a:tr h="374546">
                <a:tc>
                  <a:txBody>
                    <a:bodyPr/>
                    <a:lstStyle/>
                    <a:p>
                      <a:pPr algn="ctr">
                        <a:lnSpc>
                          <a:spcPct val="100000"/>
                        </a:lnSpc>
                        <a:spcAft>
                          <a:spcPts val="0"/>
                        </a:spcAft>
                        <a:tabLst>
                          <a:tab pos="5220970" algn="l"/>
                          <a:tab pos="5581015" algn="l"/>
                        </a:tabLst>
                      </a:pPr>
                      <a:endParaRPr lang="zh-CN" sz="22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5220970" algn="l"/>
                          <a:tab pos="5581015" algn="l"/>
                        </a:tabLst>
                      </a:pPr>
                      <a:endParaRPr lang="zh-CN" sz="22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3831365"/>
                  </a:ext>
                </a:extLst>
              </a:tr>
              <a:tr h="431370">
                <a:tc>
                  <a:txBody>
                    <a:bodyPr/>
                    <a:lstStyle/>
                    <a:p>
                      <a:pPr algn="ctr">
                        <a:lnSpc>
                          <a:spcPct val="100000"/>
                        </a:lnSpc>
                        <a:spcAft>
                          <a:spcPts val="0"/>
                        </a:spcAft>
                        <a:tabLst>
                          <a:tab pos="5220970" algn="l"/>
                          <a:tab pos="5581015" algn="l"/>
                        </a:tabLst>
                      </a:pPr>
                      <a:endParaRPr lang="zh-CN" sz="22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5220970" algn="l"/>
                          <a:tab pos="5581015" algn="l"/>
                        </a:tabLst>
                      </a:pPr>
                      <a:endParaRPr lang="zh-CN" sz="22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5430390"/>
                  </a:ext>
                </a:extLst>
              </a:tr>
              <a:tr h="374546">
                <a:tc>
                  <a:txBody>
                    <a:bodyPr/>
                    <a:lstStyle/>
                    <a:p>
                      <a:pPr algn="ctr">
                        <a:lnSpc>
                          <a:spcPct val="100000"/>
                        </a:lnSpc>
                        <a:spcAft>
                          <a:spcPts val="0"/>
                        </a:spcAft>
                        <a:tabLst>
                          <a:tab pos="5220970" algn="l"/>
                          <a:tab pos="5581015" algn="l"/>
                        </a:tabLst>
                      </a:pPr>
                      <a:endParaRPr lang="zh-CN" sz="22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5220970" algn="l"/>
                          <a:tab pos="5581015" algn="l"/>
                        </a:tabLst>
                      </a:pPr>
                      <a:endParaRPr lang="zh-CN" sz="22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4593300"/>
                  </a:ext>
                </a:extLst>
              </a:tr>
              <a:tr h="374546">
                <a:tc>
                  <a:txBody>
                    <a:bodyPr/>
                    <a:lstStyle/>
                    <a:p>
                      <a:pPr algn="ctr">
                        <a:lnSpc>
                          <a:spcPct val="100000"/>
                        </a:lnSpc>
                        <a:spcAft>
                          <a:spcPts val="0"/>
                        </a:spcAft>
                        <a:tabLst>
                          <a:tab pos="5220970" algn="l"/>
                          <a:tab pos="5581015" algn="l"/>
                        </a:tabLst>
                      </a:pPr>
                      <a:endParaRPr lang="zh-CN" sz="22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5220970" algn="l"/>
                          <a:tab pos="5581015" algn="l"/>
                        </a:tabLst>
                      </a:pPr>
                      <a:endParaRPr lang="zh-CN" sz="22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5068247"/>
                  </a:ext>
                </a:extLst>
              </a:tr>
            </a:tbl>
          </a:graphicData>
        </a:graphic>
      </p:graphicFrame>
      <p:sp>
        <p:nvSpPr>
          <p:cNvPr id="19" name="矩形 18">
            <a:extLst>
              <a:ext uri="{FF2B5EF4-FFF2-40B4-BE49-F238E27FC236}">
                <a16:creationId xmlns:a16="http://schemas.microsoft.com/office/drawing/2014/main" id="{ABA68432-75EA-4743-AFD7-CE5D7C59506E}"/>
              </a:ext>
            </a:extLst>
          </p:cNvPr>
          <p:cNvSpPr/>
          <p:nvPr/>
        </p:nvSpPr>
        <p:spPr>
          <a:xfrm>
            <a:off x="6704573" y="4194503"/>
            <a:ext cx="4751118" cy="369417"/>
          </a:xfrm>
          <a:prstGeom prst="rect">
            <a:avLst/>
          </a:prstGeom>
        </p:spPr>
        <p:txBody>
          <a:bodyPr wrap="none">
            <a:spAutoFit/>
          </a:bodyPr>
          <a:lstStyle/>
          <a:p>
            <a:pPr algn="ctr" defTabSz="914583">
              <a:tabLst>
                <a:tab pos="5222014" algn="l"/>
                <a:tab pos="5582131" algn="l"/>
              </a:tabLst>
            </a:pPr>
            <a:r>
              <a:rPr lang="zh-CN" altLang="zh-CN" sz="1800" b="1" kern="100" dirty="0">
                <a:solidFill>
                  <a:srgbClr val="C00000"/>
                </a:solidFill>
                <a:latin typeface="微软雅黑"/>
                <a:ea typeface="微软雅黑"/>
              </a:rPr>
              <a:t>每个赋值仅对应一个取值为假的极大项</a:t>
            </a:r>
            <a:r>
              <a:rPr lang="en-US" altLang="zh-CN" sz="1800" b="1" kern="100" dirty="0">
                <a:solidFill>
                  <a:srgbClr val="C00000"/>
                </a:solidFill>
                <a:latin typeface="微软雅黑"/>
                <a:ea typeface="微软雅黑"/>
              </a:rPr>
              <a:t>(</a:t>
            </a:r>
            <a:r>
              <a:rPr lang="zh-CN" altLang="zh-CN" sz="1800" b="1" kern="100" dirty="0">
                <a:solidFill>
                  <a:srgbClr val="C00000"/>
                </a:solidFill>
                <a:latin typeface="微软雅黑"/>
                <a:ea typeface="微软雅黑"/>
              </a:rPr>
              <a:t>看行</a:t>
            </a:r>
            <a:r>
              <a:rPr lang="en-US" altLang="zh-CN" sz="1800" b="1" kern="100" dirty="0">
                <a:solidFill>
                  <a:srgbClr val="C00000"/>
                </a:solidFill>
                <a:latin typeface="微软雅黑"/>
                <a:ea typeface="微软雅黑"/>
              </a:rPr>
              <a:t>)</a:t>
            </a:r>
            <a:endParaRPr lang="zh-CN" altLang="zh-CN" sz="1800" b="1" kern="100" dirty="0">
              <a:solidFill>
                <a:srgbClr val="C00000"/>
              </a:solidFill>
              <a:latin typeface="微软雅黑"/>
              <a:ea typeface="微软雅黑"/>
              <a:cs typeface="黑体" panose="02010609060101010101" pitchFamily="49" charset="-122"/>
            </a:endParaRPr>
          </a:p>
        </p:txBody>
      </p:sp>
      <p:sp>
        <p:nvSpPr>
          <p:cNvPr id="20" name="矩形 19">
            <a:extLst>
              <a:ext uri="{FF2B5EF4-FFF2-40B4-BE49-F238E27FC236}">
                <a16:creationId xmlns:a16="http://schemas.microsoft.com/office/drawing/2014/main" id="{0B216139-4757-46F4-901C-45F1D983B2DB}"/>
              </a:ext>
            </a:extLst>
          </p:cNvPr>
          <p:cNvSpPr/>
          <p:nvPr/>
        </p:nvSpPr>
        <p:spPr>
          <a:xfrm>
            <a:off x="937438" y="4185199"/>
            <a:ext cx="4751118" cy="369417"/>
          </a:xfrm>
          <a:prstGeom prst="rect">
            <a:avLst/>
          </a:prstGeom>
        </p:spPr>
        <p:txBody>
          <a:bodyPr wrap="none">
            <a:spAutoFit/>
          </a:bodyPr>
          <a:lstStyle/>
          <a:p>
            <a:pPr algn="ctr" defTabSz="914583">
              <a:tabLst>
                <a:tab pos="5222014" algn="l"/>
                <a:tab pos="5582131" algn="l"/>
              </a:tabLst>
            </a:pPr>
            <a:r>
              <a:rPr lang="zh-CN" altLang="zh-CN" sz="1800" b="1" kern="100" dirty="0">
                <a:solidFill>
                  <a:srgbClr val="C00000"/>
                </a:solidFill>
                <a:latin typeface="微软雅黑"/>
                <a:ea typeface="微软雅黑"/>
              </a:rPr>
              <a:t>每个赋值仅对应一个取值为真的极小项</a:t>
            </a:r>
            <a:r>
              <a:rPr lang="en-US" altLang="zh-CN" sz="1800" b="1" kern="100" dirty="0">
                <a:solidFill>
                  <a:srgbClr val="C00000"/>
                </a:solidFill>
                <a:latin typeface="微软雅黑"/>
                <a:ea typeface="微软雅黑"/>
              </a:rPr>
              <a:t>(</a:t>
            </a:r>
            <a:r>
              <a:rPr lang="zh-CN" altLang="zh-CN" sz="1800" b="1" kern="100" dirty="0">
                <a:solidFill>
                  <a:srgbClr val="C00000"/>
                </a:solidFill>
                <a:latin typeface="微软雅黑"/>
                <a:ea typeface="微软雅黑"/>
              </a:rPr>
              <a:t>看行</a:t>
            </a:r>
            <a:r>
              <a:rPr lang="en-US" altLang="zh-CN" sz="1800" b="1" kern="100" dirty="0">
                <a:solidFill>
                  <a:srgbClr val="C00000"/>
                </a:solidFill>
                <a:latin typeface="微软雅黑"/>
                <a:ea typeface="微软雅黑"/>
              </a:rPr>
              <a:t>)</a:t>
            </a:r>
            <a:endParaRPr lang="zh-CN" altLang="zh-CN" sz="1800" b="1" kern="100" dirty="0">
              <a:solidFill>
                <a:srgbClr val="C00000"/>
              </a:solidFill>
              <a:latin typeface="微软雅黑"/>
              <a:ea typeface="微软雅黑"/>
              <a:cs typeface="黑体" panose="02010609060101010101" pitchFamily="49" charset="-122"/>
            </a:endParaRPr>
          </a:p>
        </p:txBody>
      </p:sp>
      <p:sp>
        <p:nvSpPr>
          <p:cNvPr id="21" name="矩形 20">
            <a:extLst>
              <a:ext uri="{FF2B5EF4-FFF2-40B4-BE49-F238E27FC236}">
                <a16:creationId xmlns:a16="http://schemas.microsoft.com/office/drawing/2014/main" id="{3C65E7B9-0F5B-404C-9FE6-4D7F1D2D4FB4}"/>
              </a:ext>
            </a:extLst>
          </p:cNvPr>
          <p:cNvSpPr/>
          <p:nvPr/>
        </p:nvSpPr>
        <p:spPr>
          <a:xfrm>
            <a:off x="6704574" y="4599132"/>
            <a:ext cx="4058460" cy="369417"/>
          </a:xfrm>
          <a:prstGeom prst="rect">
            <a:avLst/>
          </a:prstGeom>
        </p:spPr>
        <p:txBody>
          <a:bodyPr wrap="none">
            <a:spAutoFit/>
          </a:bodyPr>
          <a:lstStyle/>
          <a:p>
            <a:pPr algn="ctr" defTabSz="914583">
              <a:tabLst>
                <a:tab pos="5222014" algn="l"/>
                <a:tab pos="5582131" algn="l"/>
              </a:tabLst>
            </a:pPr>
            <a:r>
              <a:rPr lang="zh-CN" altLang="zh-CN" sz="1800" b="1" kern="100" dirty="0">
                <a:solidFill>
                  <a:prstClr val="black"/>
                </a:solidFill>
                <a:latin typeface="微软雅黑"/>
                <a:ea typeface="微软雅黑"/>
              </a:rPr>
              <a:t>每个极大项的成假赋值是惟一的</a:t>
            </a:r>
            <a:r>
              <a:rPr lang="en-US" altLang="zh-CN" sz="1800" b="1" kern="100" dirty="0">
                <a:solidFill>
                  <a:prstClr val="black"/>
                </a:solidFill>
                <a:latin typeface="微软雅黑"/>
                <a:ea typeface="微软雅黑"/>
              </a:rPr>
              <a:t>(</a:t>
            </a:r>
            <a:r>
              <a:rPr lang="zh-CN" altLang="zh-CN" sz="1800" b="1" kern="100" dirty="0">
                <a:solidFill>
                  <a:prstClr val="black"/>
                </a:solidFill>
                <a:latin typeface="微软雅黑"/>
                <a:ea typeface="微软雅黑"/>
              </a:rPr>
              <a:t>看列</a:t>
            </a:r>
            <a:r>
              <a:rPr lang="en-US" altLang="zh-CN" sz="1800" b="1" kern="100" dirty="0">
                <a:solidFill>
                  <a:prstClr val="black"/>
                </a:solidFill>
                <a:latin typeface="微软雅黑"/>
                <a:ea typeface="微软雅黑"/>
              </a:rPr>
              <a:t>)</a:t>
            </a:r>
            <a:endParaRPr lang="zh-CN" altLang="zh-CN" sz="1800" b="1" kern="100" dirty="0">
              <a:solidFill>
                <a:prstClr val="black"/>
              </a:solidFill>
              <a:latin typeface="微软雅黑"/>
              <a:ea typeface="微软雅黑"/>
              <a:cs typeface="黑体" panose="02010609060101010101" pitchFamily="49" charset="-122"/>
            </a:endParaRPr>
          </a:p>
        </p:txBody>
      </p:sp>
      <p:sp>
        <p:nvSpPr>
          <p:cNvPr id="22" name="矩形 21">
            <a:extLst>
              <a:ext uri="{FF2B5EF4-FFF2-40B4-BE49-F238E27FC236}">
                <a16:creationId xmlns:a16="http://schemas.microsoft.com/office/drawing/2014/main" id="{071A7EA4-AD06-4E91-B485-607E222A4925}"/>
              </a:ext>
            </a:extLst>
          </p:cNvPr>
          <p:cNvSpPr/>
          <p:nvPr/>
        </p:nvSpPr>
        <p:spPr>
          <a:xfrm>
            <a:off x="6704573" y="4963898"/>
            <a:ext cx="3134917" cy="369417"/>
          </a:xfrm>
          <a:prstGeom prst="rect">
            <a:avLst/>
          </a:prstGeom>
        </p:spPr>
        <p:txBody>
          <a:bodyPr wrap="none">
            <a:spAutoFit/>
          </a:bodyPr>
          <a:lstStyle/>
          <a:p>
            <a:pPr algn="ctr" defTabSz="914583">
              <a:tabLst>
                <a:tab pos="5222014" algn="l"/>
                <a:tab pos="5582131" algn="l"/>
              </a:tabLst>
            </a:pPr>
            <a:r>
              <a:rPr lang="zh-CN" altLang="zh-CN" sz="1800" b="1" kern="100" dirty="0">
                <a:solidFill>
                  <a:prstClr val="black"/>
                </a:solidFill>
                <a:latin typeface="微软雅黑"/>
                <a:ea typeface="微软雅黑"/>
              </a:rPr>
              <a:t>没有等价的两个极大项</a:t>
            </a:r>
            <a:r>
              <a:rPr lang="en-US" altLang="zh-CN" sz="1800" b="1" kern="100" dirty="0">
                <a:solidFill>
                  <a:prstClr val="black"/>
                </a:solidFill>
                <a:latin typeface="微软雅黑"/>
                <a:ea typeface="微软雅黑"/>
              </a:rPr>
              <a:t>(</a:t>
            </a:r>
            <a:r>
              <a:rPr lang="zh-CN" altLang="zh-CN" sz="1800" b="1" kern="100" dirty="0">
                <a:solidFill>
                  <a:prstClr val="black"/>
                </a:solidFill>
                <a:latin typeface="微软雅黑"/>
                <a:ea typeface="微软雅黑"/>
              </a:rPr>
              <a:t>看列</a:t>
            </a:r>
            <a:r>
              <a:rPr lang="en-US" altLang="zh-CN" sz="1800" b="1" kern="100" dirty="0">
                <a:solidFill>
                  <a:prstClr val="black"/>
                </a:solidFill>
                <a:latin typeface="微软雅黑"/>
                <a:ea typeface="微软雅黑"/>
              </a:rPr>
              <a:t>)</a:t>
            </a:r>
            <a:endParaRPr lang="zh-CN" altLang="zh-CN" sz="1800" b="1" kern="100" dirty="0">
              <a:solidFill>
                <a:prstClr val="black"/>
              </a:solidFill>
              <a:latin typeface="微软雅黑"/>
              <a:ea typeface="微软雅黑"/>
              <a:cs typeface="黑体" panose="02010609060101010101" pitchFamily="49" charset="-122"/>
            </a:endParaRPr>
          </a:p>
        </p:txBody>
      </p:sp>
      <p:sp>
        <p:nvSpPr>
          <p:cNvPr id="23" name="矩形 22">
            <a:extLst>
              <a:ext uri="{FF2B5EF4-FFF2-40B4-BE49-F238E27FC236}">
                <a16:creationId xmlns:a16="http://schemas.microsoft.com/office/drawing/2014/main" id="{4C0A7F34-3A3B-4B87-A6D4-1308475A95E1}"/>
              </a:ext>
            </a:extLst>
          </p:cNvPr>
          <p:cNvSpPr/>
          <p:nvPr/>
        </p:nvSpPr>
        <p:spPr>
          <a:xfrm>
            <a:off x="6704573" y="5344946"/>
            <a:ext cx="4289346" cy="369417"/>
          </a:xfrm>
          <a:prstGeom prst="rect">
            <a:avLst/>
          </a:prstGeom>
        </p:spPr>
        <p:txBody>
          <a:bodyPr wrap="none">
            <a:spAutoFit/>
          </a:bodyPr>
          <a:lstStyle/>
          <a:p>
            <a:pPr algn="ctr" defTabSz="914583">
              <a:tabLst>
                <a:tab pos="5222014" algn="l"/>
                <a:tab pos="5582131" algn="l"/>
              </a:tabLst>
            </a:pPr>
            <a:r>
              <a:rPr lang="zh-CN" altLang="zh-CN" sz="1800" b="1" kern="100" dirty="0">
                <a:solidFill>
                  <a:prstClr val="black"/>
                </a:solidFill>
                <a:latin typeface="微软雅黑"/>
                <a:ea typeface="微软雅黑"/>
              </a:rPr>
              <a:t>任意两个不同极大项的析取必为真</a:t>
            </a:r>
            <a:r>
              <a:rPr lang="en-US" altLang="zh-CN" sz="1800" b="1" kern="100" dirty="0">
                <a:solidFill>
                  <a:prstClr val="black"/>
                </a:solidFill>
                <a:latin typeface="微软雅黑"/>
                <a:ea typeface="微软雅黑"/>
              </a:rPr>
              <a:t>(</a:t>
            </a:r>
            <a:r>
              <a:rPr lang="zh-CN" altLang="zh-CN" sz="1800" b="1" kern="100" dirty="0">
                <a:solidFill>
                  <a:prstClr val="black"/>
                </a:solidFill>
                <a:latin typeface="微软雅黑"/>
                <a:ea typeface="微软雅黑"/>
              </a:rPr>
              <a:t>看列</a:t>
            </a:r>
            <a:r>
              <a:rPr lang="en-US" altLang="zh-CN" sz="1800" b="1" kern="100" dirty="0">
                <a:solidFill>
                  <a:prstClr val="black"/>
                </a:solidFill>
                <a:latin typeface="微软雅黑"/>
                <a:ea typeface="微软雅黑"/>
              </a:rPr>
              <a:t>)</a:t>
            </a:r>
            <a:endParaRPr lang="zh-CN" altLang="zh-CN" sz="1800" b="1" kern="100" dirty="0">
              <a:solidFill>
                <a:prstClr val="black"/>
              </a:solidFill>
              <a:latin typeface="微软雅黑"/>
              <a:ea typeface="微软雅黑"/>
              <a:cs typeface="黑体" panose="02010609060101010101" pitchFamily="49" charset="-122"/>
            </a:endParaRPr>
          </a:p>
        </p:txBody>
      </p:sp>
      <p:sp>
        <p:nvSpPr>
          <p:cNvPr id="24" name="矩形 23">
            <a:extLst>
              <a:ext uri="{FF2B5EF4-FFF2-40B4-BE49-F238E27FC236}">
                <a16:creationId xmlns:a16="http://schemas.microsoft.com/office/drawing/2014/main" id="{6B666D05-FDE1-4AF9-A91B-9FEF05FE624D}"/>
              </a:ext>
            </a:extLst>
          </p:cNvPr>
          <p:cNvSpPr/>
          <p:nvPr/>
        </p:nvSpPr>
        <p:spPr>
          <a:xfrm>
            <a:off x="6704573" y="5818015"/>
            <a:ext cx="2493567" cy="369417"/>
          </a:xfrm>
          <a:prstGeom prst="rect">
            <a:avLst/>
          </a:prstGeom>
        </p:spPr>
        <p:txBody>
          <a:bodyPr wrap="none">
            <a:spAutoFit/>
          </a:bodyPr>
          <a:lstStyle/>
          <a:p>
            <a:pPr algn="ctr" defTabSz="914583">
              <a:tabLst>
                <a:tab pos="5222014" algn="l"/>
                <a:tab pos="5582131" algn="l"/>
              </a:tabLst>
            </a:pPr>
            <a:r>
              <a:rPr lang="zh-CN" altLang="zh-CN" sz="1800" b="1" kern="100" dirty="0">
                <a:solidFill>
                  <a:prstClr val="black"/>
                </a:solidFill>
                <a:latin typeface="微软雅黑"/>
                <a:ea typeface="微软雅黑"/>
              </a:rPr>
              <a:t>极大项的否定是极小项</a:t>
            </a:r>
            <a:endParaRPr lang="zh-CN" altLang="zh-CN" sz="1800" b="1" kern="100" dirty="0">
              <a:solidFill>
                <a:prstClr val="black"/>
              </a:solidFill>
              <a:latin typeface="微软雅黑"/>
              <a:ea typeface="微软雅黑"/>
              <a:cs typeface="黑体" panose="02010609060101010101" pitchFamily="49" charset="-122"/>
            </a:endParaRPr>
          </a:p>
        </p:txBody>
      </p:sp>
      <p:sp>
        <p:nvSpPr>
          <p:cNvPr id="25" name="矩形 24">
            <a:extLst>
              <a:ext uri="{FF2B5EF4-FFF2-40B4-BE49-F238E27FC236}">
                <a16:creationId xmlns:a16="http://schemas.microsoft.com/office/drawing/2014/main" id="{CCBFCF55-4FA9-4C65-B383-11A971D8D264}"/>
              </a:ext>
            </a:extLst>
          </p:cNvPr>
          <p:cNvSpPr/>
          <p:nvPr/>
        </p:nvSpPr>
        <p:spPr>
          <a:xfrm>
            <a:off x="6704574" y="6199522"/>
            <a:ext cx="3186224" cy="369417"/>
          </a:xfrm>
          <a:prstGeom prst="rect">
            <a:avLst/>
          </a:prstGeom>
        </p:spPr>
        <p:txBody>
          <a:bodyPr wrap="none">
            <a:spAutoFit/>
          </a:bodyPr>
          <a:lstStyle/>
          <a:p>
            <a:pPr algn="ctr" defTabSz="914583">
              <a:tabLst>
                <a:tab pos="5222014" algn="l"/>
                <a:tab pos="5582131" algn="l"/>
              </a:tabLst>
            </a:pPr>
            <a:r>
              <a:rPr lang="zh-CN" altLang="zh-CN" sz="1800" b="1" kern="100" dirty="0">
                <a:solidFill>
                  <a:prstClr val="black"/>
                </a:solidFill>
                <a:latin typeface="微软雅黑"/>
                <a:ea typeface="微软雅黑"/>
              </a:rPr>
              <a:t>所有极大项的合取为永假公式</a:t>
            </a:r>
            <a:endParaRPr lang="zh-CN" altLang="zh-CN" sz="1800" b="1" kern="100" dirty="0">
              <a:solidFill>
                <a:prstClr val="black"/>
              </a:solidFill>
              <a:latin typeface="微软雅黑"/>
              <a:ea typeface="微软雅黑"/>
              <a:cs typeface="黑体" panose="02010609060101010101" pitchFamily="49" charset="-122"/>
            </a:endParaRPr>
          </a:p>
        </p:txBody>
      </p:sp>
      <p:sp>
        <p:nvSpPr>
          <p:cNvPr id="26" name="矩形 25">
            <a:extLst>
              <a:ext uri="{FF2B5EF4-FFF2-40B4-BE49-F238E27FC236}">
                <a16:creationId xmlns:a16="http://schemas.microsoft.com/office/drawing/2014/main" id="{0BD0A00F-DA6C-4602-B851-109FEED67376}"/>
              </a:ext>
            </a:extLst>
          </p:cNvPr>
          <p:cNvSpPr/>
          <p:nvPr/>
        </p:nvSpPr>
        <p:spPr>
          <a:xfrm>
            <a:off x="937439" y="4618028"/>
            <a:ext cx="4058460" cy="369417"/>
          </a:xfrm>
          <a:prstGeom prst="rect">
            <a:avLst/>
          </a:prstGeom>
        </p:spPr>
        <p:txBody>
          <a:bodyPr wrap="none">
            <a:spAutoFit/>
          </a:bodyPr>
          <a:lstStyle/>
          <a:p>
            <a:pPr algn="ctr" defTabSz="914583">
              <a:tabLst>
                <a:tab pos="5222014" algn="l"/>
                <a:tab pos="5582131" algn="l"/>
              </a:tabLst>
            </a:pPr>
            <a:r>
              <a:rPr lang="zh-CN" altLang="zh-CN" sz="1800" b="1" kern="100" dirty="0">
                <a:solidFill>
                  <a:prstClr val="black"/>
                </a:solidFill>
                <a:latin typeface="微软雅黑"/>
                <a:ea typeface="微软雅黑"/>
              </a:rPr>
              <a:t>每个极小项的成真赋值是惟一的</a:t>
            </a:r>
            <a:r>
              <a:rPr lang="en-US" altLang="zh-CN" sz="1800" b="1" kern="100" dirty="0">
                <a:solidFill>
                  <a:prstClr val="black"/>
                </a:solidFill>
                <a:latin typeface="微软雅黑"/>
                <a:ea typeface="微软雅黑"/>
              </a:rPr>
              <a:t>(</a:t>
            </a:r>
            <a:r>
              <a:rPr lang="zh-CN" altLang="zh-CN" sz="1800" b="1" kern="100" dirty="0">
                <a:solidFill>
                  <a:prstClr val="black"/>
                </a:solidFill>
                <a:latin typeface="微软雅黑"/>
                <a:ea typeface="微软雅黑"/>
              </a:rPr>
              <a:t>看列</a:t>
            </a:r>
            <a:r>
              <a:rPr lang="en-US" altLang="zh-CN" sz="1800" b="1" kern="100" dirty="0">
                <a:solidFill>
                  <a:prstClr val="black"/>
                </a:solidFill>
                <a:latin typeface="微软雅黑"/>
                <a:ea typeface="微软雅黑"/>
              </a:rPr>
              <a:t>)</a:t>
            </a:r>
            <a:endParaRPr lang="zh-CN" altLang="zh-CN" sz="1800" b="1" kern="100" dirty="0">
              <a:solidFill>
                <a:prstClr val="black"/>
              </a:solidFill>
              <a:latin typeface="微软雅黑"/>
              <a:ea typeface="微软雅黑"/>
              <a:cs typeface="黑体" panose="02010609060101010101" pitchFamily="49" charset="-122"/>
            </a:endParaRPr>
          </a:p>
        </p:txBody>
      </p:sp>
      <p:sp>
        <p:nvSpPr>
          <p:cNvPr id="27" name="矩形 26">
            <a:extLst>
              <a:ext uri="{FF2B5EF4-FFF2-40B4-BE49-F238E27FC236}">
                <a16:creationId xmlns:a16="http://schemas.microsoft.com/office/drawing/2014/main" id="{1BA13536-58B0-4D9D-9739-AD30904828BE}"/>
              </a:ext>
            </a:extLst>
          </p:cNvPr>
          <p:cNvSpPr/>
          <p:nvPr/>
        </p:nvSpPr>
        <p:spPr>
          <a:xfrm>
            <a:off x="936433" y="4983850"/>
            <a:ext cx="3134917" cy="369417"/>
          </a:xfrm>
          <a:prstGeom prst="rect">
            <a:avLst/>
          </a:prstGeom>
        </p:spPr>
        <p:txBody>
          <a:bodyPr wrap="none">
            <a:spAutoFit/>
          </a:bodyPr>
          <a:lstStyle/>
          <a:p>
            <a:pPr algn="ctr" defTabSz="914583">
              <a:tabLst>
                <a:tab pos="5222014" algn="l"/>
                <a:tab pos="5582131" algn="l"/>
              </a:tabLst>
            </a:pPr>
            <a:r>
              <a:rPr lang="zh-CN" altLang="zh-CN" sz="1800" b="1" kern="100" dirty="0">
                <a:solidFill>
                  <a:prstClr val="black"/>
                </a:solidFill>
                <a:latin typeface="微软雅黑"/>
                <a:ea typeface="微软雅黑"/>
              </a:rPr>
              <a:t>没有等价的两个极小项</a:t>
            </a:r>
            <a:r>
              <a:rPr lang="en-US" altLang="zh-CN" sz="1800" b="1" kern="100" dirty="0">
                <a:solidFill>
                  <a:prstClr val="black"/>
                </a:solidFill>
                <a:latin typeface="微软雅黑"/>
                <a:ea typeface="微软雅黑"/>
              </a:rPr>
              <a:t>(</a:t>
            </a:r>
            <a:r>
              <a:rPr lang="zh-CN" altLang="zh-CN" sz="1800" b="1" kern="100" dirty="0">
                <a:solidFill>
                  <a:prstClr val="black"/>
                </a:solidFill>
                <a:latin typeface="微软雅黑"/>
                <a:ea typeface="微软雅黑"/>
              </a:rPr>
              <a:t>看列</a:t>
            </a:r>
            <a:r>
              <a:rPr lang="en-US" altLang="zh-CN" sz="1800" b="1" kern="100" dirty="0">
                <a:solidFill>
                  <a:prstClr val="black"/>
                </a:solidFill>
                <a:latin typeface="微软雅黑"/>
                <a:ea typeface="微软雅黑"/>
              </a:rPr>
              <a:t>)</a:t>
            </a:r>
            <a:endParaRPr lang="zh-CN" altLang="zh-CN" sz="1800" b="1" kern="100" dirty="0">
              <a:solidFill>
                <a:prstClr val="black"/>
              </a:solidFill>
              <a:latin typeface="微软雅黑"/>
              <a:ea typeface="微软雅黑"/>
              <a:cs typeface="黑体" panose="02010609060101010101" pitchFamily="49" charset="-122"/>
            </a:endParaRPr>
          </a:p>
        </p:txBody>
      </p:sp>
      <p:sp>
        <p:nvSpPr>
          <p:cNvPr id="28" name="矩形 27">
            <a:extLst>
              <a:ext uri="{FF2B5EF4-FFF2-40B4-BE49-F238E27FC236}">
                <a16:creationId xmlns:a16="http://schemas.microsoft.com/office/drawing/2014/main" id="{7A043F78-BA9C-4133-9612-56BB15553ABD}"/>
              </a:ext>
            </a:extLst>
          </p:cNvPr>
          <p:cNvSpPr/>
          <p:nvPr/>
        </p:nvSpPr>
        <p:spPr>
          <a:xfrm>
            <a:off x="917141" y="5373849"/>
            <a:ext cx="4289346" cy="369417"/>
          </a:xfrm>
          <a:prstGeom prst="rect">
            <a:avLst/>
          </a:prstGeom>
        </p:spPr>
        <p:txBody>
          <a:bodyPr wrap="none">
            <a:spAutoFit/>
          </a:bodyPr>
          <a:lstStyle/>
          <a:p>
            <a:pPr algn="ctr" defTabSz="914583">
              <a:tabLst>
                <a:tab pos="5222014" algn="l"/>
                <a:tab pos="5582131" algn="l"/>
              </a:tabLst>
            </a:pPr>
            <a:r>
              <a:rPr lang="zh-CN" altLang="zh-CN" sz="1800" b="1" kern="100" dirty="0">
                <a:solidFill>
                  <a:prstClr val="black"/>
                </a:solidFill>
                <a:latin typeface="微软雅黑"/>
                <a:ea typeface="微软雅黑"/>
              </a:rPr>
              <a:t>任意两个不同极小项的合取必为假</a:t>
            </a:r>
            <a:r>
              <a:rPr lang="en-US" altLang="zh-CN" sz="1800" b="1" kern="100" dirty="0">
                <a:solidFill>
                  <a:prstClr val="black"/>
                </a:solidFill>
                <a:latin typeface="微软雅黑"/>
                <a:ea typeface="微软雅黑"/>
              </a:rPr>
              <a:t>(</a:t>
            </a:r>
            <a:r>
              <a:rPr lang="zh-CN" altLang="zh-CN" sz="1800" b="1" kern="100" dirty="0">
                <a:solidFill>
                  <a:prstClr val="black"/>
                </a:solidFill>
                <a:latin typeface="微软雅黑"/>
                <a:ea typeface="微软雅黑"/>
              </a:rPr>
              <a:t>看列</a:t>
            </a:r>
            <a:r>
              <a:rPr lang="en-US" altLang="zh-CN" sz="1800" b="1" kern="100" dirty="0">
                <a:solidFill>
                  <a:prstClr val="black"/>
                </a:solidFill>
                <a:latin typeface="微软雅黑"/>
                <a:ea typeface="微软雅黑"/>
              </a:rPr>
              <a:t>)</a:t>
            </a:r>
            <a:endParaRPr lang="zh-CN" altLang="zh-CN" sz="1800" b="1" kern="100" dirty="0">
              <a:solidFill>
                <a:prstClr val="black"/>
              </a:solidFill>
              <a:latin typeface="微软雅黑"/>
              <a:ea typeface="微软雅黑"/>
              <a:cs typeface="黑体" panose="02010609060101010101" pitchFamily="49" charset="-122"/>
            </a:endParaRPr>
          </a:p>
        </p:txBody>
      </p:sp>
      <p:sp>
        <p:nvSpPr>
          <p:cNvPr id="29" name="矩形 28">
            <a:extLst>
              <a:ext uri="{FF2B5EF4-FFF2-40B4-BE49-F238E27FC236}">
                <a16:creationId xmlns:a16="http://schemas.microsoft.com/office/drawing/2014/main" id="{8C392977-B5AF-406B-B428-1B2FA772A7FE}"/>
              </a:ext>
            </a:extLst>
          </p:cNvPr>
          <p:cNvSpPr/>
          <p:nvPr/>
        </p:nvSpPr>
        <p:spPr>
          <a:xfrm>
            <a:off x="937366" y="5791195"/>
            <a:ext cx="2493567" cy="369417"/>
          </a:xfrm>
          <a:prstGeom prst="rect">
            <a:avLst/>
          </a:prstGeom>
        </p:spPr>
        <p:txBody>
          <a:bodyPr wrap="none">
            <a:spAutoFit/>
          </a:bodyPr>
          <a:lstStyle/>
          <a:p>
            <a:pPr algn="ctr" defTabSz="914583">
              <a:tabLst>
                <a:tab pos="5222014" algn="l"/>
                <a:tab pos="5582131" algn="l"/>
              </a:tabLst>
            </a:pPr>
            <a:r>
              <a:rPr lang="zh-CN" altLang="zh-CN" sz="1800" b="1" kern="100" dirty="0">
                <a:solidFill>
                  <a:prstClr val="black"/>
                </a:solidFill>
                <a:latin typeface="微软雅黑"/>
                <a:ea typeface="微软雅黑"/>
              </a:rPr>
              <a:t>极小项的否定是极大项</a:t>
            </a:r>
            <a:endParaRPr lang="zh-CN" altLang="zh-CN" sz="1800" b="1" kern="100" dirty="0">
              <a:solidFill>
                <a:prstClr val="black"/>
              </a:solidFill>
              <a:latin typeface="微软雅黑"/>
              <a:ea typeface="微软雅黑"/>
              <a:cs typeface="黑体" panose="02010609060101010101" pitchFamily="49" charset="-122"/>
            </a:endParaRPr>
          </a:p>
        </p:txBody>
      </p:sp>
      <p:sp>
        <p:nvSpPr>
          <p:cNvPr id="30" name="矩形 29">
            <a:extLst>
              <a:ext uri="{FF2B5EF4-FFF2-40B4-BE49-F238E27FC236}">
                <a16:creationId xmlns:a16="http://schemas.microsoft.com/office/drawing/2014/main" id="{D5EBC5B5-A1F2-47A7-A352-E512C5282073}"/>
              </a:ext>
            </a:extLst>
          </p:cNvPr>
          <p:cNvSpPr/>
          <p:nvPr/>
        </p:nvSpPr>
        <p:spPr>
          <a:xfrm>
            <a:off x="936434" y="6183950"/>
            <a:ext cx="3186224" cy="369417"/>
          </a:xfrm>
          <a:prstGeom prst="rect">
            <a:avLst/>
          </a:prstGeom>
        </p:spPr>
        <p:txBody>
          <a:bodyPr wrap="none">
            <a:spAutoFit/>
          </a:bodyPr>
          <a:lstStyle/>
          <a:p>
            <a:pPr algn="ctr" defTabSz="914583">
              <a:tabLst>
                <a:tab pos="5222014" algn="l"/>
                <a:tab pos="5582131" algn="l"/>
              </a:tabLst>
            </a:pPr>
            <a:r>
              <a:rPr lang="zh-CN" altLang="zh-CN" sz="1800" b="1" kern="100" dirty="0">
                <a:solidFill>
                  <a:prstClr val="black"/>
                </a:solidFill>
                <a:latin typeface="微软雅黑"/>
                <a:ea typeface="微软雅黑"/>
              </a:rPr>
              <a:t>所有极小项的析取为永真公式</a:t>
            </a:r>
            <a:endParaRPr lang="zh-CN" altLang="zh-CN" sz="1800" b="1" kern="100" dirty="0">
              <a:solidFill>
                <a:prstClr val="black"/>
              </a:solidFill>
              <a:latin typeface="微软雅黑"/>
              <a:ea typeface="微软雅黑"/>
              <a:cs typeface="黑体" panose="02010609060101010101" pitchFamily="49" charset="-122"/>
            </a:endParaRPr>
          </a:p>
        </p:txBody>
      </p:sp>
      <p:sp>
        <p:nvSpPr>
          <p:cNvPr id="8" name="Rectangle 3">
            <a:extLst>
              <a:ext uri="{FF2B5EF4-FFF2-40B4-BE49-F238E27FC236}">
                <a16:creationId xmlns:a16="http://schemas.microsoft.com/office/drawing/2014/main" id="{93BAEFA4-AA15-4D25-BD81-257AAE0C5F17}"/>
              </a:ext>
            </a:extLst>
          </p:cNvPr>
          <p:cNvSpPr>
            <a:spLocks noChangeArrowheads="1"/>
          </p:cNvSpPr>
          <p:nvPr/>
        </p:nvSpPr>
        <p:spPr bwMode="auto">
          <a:xfrm>
            <a:off x="1033339" y="4668506"/>
            <a:ext cx="5027746" cy="1836254"/>
          </a:xfrm>
          <a:prstGeom prst="rect">
            <a:avLst/>
          </a:prstGeom>
          <a:solidFill>
            <a:schemeClr val="bg2"/>
          </a:solidFill>
          <a:ln>
            <a:noFill/>
          </a:ln>
          <a:extLst/>
        </p:spPr>
        <p:txBody>
          <a:bodyPr wrap="square" lIns="17999" rIns="17999">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50000"/>
              </a:lnSpc>
              <a:buClr>
                <a:srgbClr val="0000CC"/>
              </a:buClr>
              <a:buNone/>
            </a:pPr>
            <a:r>
              <a:rPr lang="zh-CN" altLang="en-US" sz="2399" dirty="0">
                <a:solidFill>
                  <a:prstClr val="black"/>
                </a:solidFill>
                <a:latin typeface="微软雅黑"/>
                <a:ea typeface="微软雅黑"/>
              </a:rPr>
              <a:t>极小项的编码规则：</a:t>
            </a:r>
            <a:endParaRPr lang="en-US" altLang="zh-CN" sz="2399" dirty="0">
              <a:solidFill>
                <a:prstClr val="black"/>
              </a:solidFill>
              <a:latin typeface="微软雅黑"/>
              <a:ea typeface="微软雅黑"/>
            </a:endParaRPr>
          </a:p>
          <a:p>
            <a:pPr defTabSz="1219261">
              <a:lnSpc>
                <a:spcPct val="150000"/>
              </a:lnSpc>
              <a:buClr>
                <a:srgbClr val="0000CC"/>
              </a:buClr>
              <a:buNone/>
            </a:pPr>
            <a:r>
              <a:rPr lang="zh-CN" altLang="en-US" sz="2399" dirty="0">
                <a:solidFill>
                  <a:srgbClr val="7030A0"/>
                </a:solidFill>
                <a:latin typeface="微软雅黑"/>
                <a:ea typeface="微软雅黑"/>
              </a:rPr>
              <a:t>命题变元与</a:t>
            </a:r>
            <a:r>
              <a:rPr lang="en-US" altLang="zh-CN" sz="2399" dirty="0">
                <a:solidFill>
                  <a:srgbClr val="7030A0"/>
                </a:solidFill>
                <a:latin typeface="微软雅黑"/>
                <a:ea typeface="微软雅黑"/>
              </a:rPr>
              <a:t>1</a:t>
            </a:r>
            <a:r>
              <a:rPr lang="zh-CN" altLang="en-US" sz="2399" dirty="0">
                <a:solidFill>
                  <a:srgbClr val="7030A0"/>
                </a:solidFill>
                <a:latin typeface="微软雅黑"/>
                <a:ea typeface="微软雅黑"/>
              </a:rPr>
              <a:t>对应，</a:t>
            </a:r>
            <a:endParaRPr lang="en-US" altLang="zh-CN" sz="2399" dirty="0">
              <a:solidFill>
                <a:srgbClr val="7030A0"/>
              </a:solidFill>
              <a:latin typeface="微软雅黑"/>
              <a:ea typeface="微软雅黑"/>
            </a:endParaRPr>
          </a:p>
          <a:p>
            <a:pPr defTabSz="1219261">
              <a:lnSpc>
                <a:spcPct val="150000"/>
              </a:lnSpc>
              <a:buClr>
                <a:srgbClr val="0000CC"/>
              </a:buClr>
              <a:buNone/>
            </a:pPr>
            <a:r>
              <a:rPr lang="zh-CN" altLang="en-US" sz="2399" dirty="0">
                <a:solidFill>
                  <a:srgbClr val="7030A0"/>
                </a:solidFill>
                <a:latin typeface="微软雅黑"/>
                <a:ea typeface="微软雅黑"/>
              </a:rPr>
              <a:t>命题变元的否定与</a:t>
            </a:r>
            <a:r>
              <a:rPr lang="en-US" altLang="zh-CN" sz="2399" dirty="0">
                <a:solidFill>
                  <a:srgbClr val="7030A0"/>
                </a:solidFill>
                <a:latin typeface="微软雅黑"/>
                <a:ea typeface="微软雅黑"/>
              </a:rPr>
              <a:t>0</a:t>
            </a:r>
            <a:r>
              <a:rPr lang="zh-CN" altLang="en-US" sz="2399" dirty="0">
                <a:solidFill>
                  <a:srgbClr val="7030A0"/>
                </a:solidFill>
                <a:latin typeface="微软雅黑"/>
                <a:ea typeface="微软雅黑"/>
              </a:rPr>
              <a:t>对应。</a:t>
            </a:r>
          </a:p>
        </p:txBody>
      </p:sp>
      <p:sp>
        <p:nvSpPr>
          <p:cNvPr id="9" name="Rectangle 3">
            <a:extLst>
              <a:ext uri="{FF2B5EF4-FFF2-40B4-BE49-F238E27FC236}">
                <a16:creationId xmlns:a16="http://schemas.microsoft.com/office/drawing/2014/main" id="{00FABB09-03DF-4321-B153-4225F0C65F23}"/>
              </a:ext>
            </a:extLst>
          </p:cNvPr>
          <p:cNvSpPr>
            <a:spLocks noChangeArrowheads="1"/>
          </p:cNvSpPr>
          <p:nvPr/>
        </p:nvSpPr>
        <p:spPr bwMode="auto">
          <a:xfrm>
            <a:off x="6704573" y="4691690"/>
            <a:ext cx="5027746" cy="1836254"/>
          </a:xfrm>
          <a:prstGeom prst="rect">
            <a:avLst/>
          </a:prstGeom>
          <a:solidFill>
            <a:schemeClr val="bg2"/>
          </a:solidFill>
          <a:ln>
            <a:noFill/>
          </a:ln>
          <a:extLst/>
        </p:spPr>
        <p:txBody>
          <a:bodyPr wrap="square" lIns="17999" rIns="17999">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50000"/>
              </a:lnSpc>
              <a:buClr>
                <a:srgbClr val="0000CC"/>
              </a:buClr>
              <a:buNone/>
            </a:pPr>
            <a:r>
              <a:rPr lang="zh-CN" altLang="en-US" sz="2399" dirty="0">
                <a:solidFill>
                  <a:prstClr val="black"/>
                </a:solidFill>
                <a:latin typeface="微软雅黑"/>
                <a:ea typeface="微软雅黑"/>
              </a:rPr>
              <a:t>极大项的编码规则：</a:t>
            </a:r>
            <a:endParaRPr lang="en-US" altLang="zh-CN" sz="2399" dirty="0">
              <a:solidFill>
                <a:prstClr val="black"/>
              </a:solidFill>
              <a:latin typeface="微软雅黑"/>
              <a:ea typeface="微软雅黑"/>
            </a:endParaRPr>
          </a:p>
          <a:p>
            <a:pPr defTabSz="1219261">
              <a:lnSpc>
                <a:spcPct val="150000"/>
              </a:lnSpc>
              <a:buClr>
                <a:srgbClr val="0000CC"/>
              </a:buClr>
              <a:buNone/>
            </a:pPr>
            <a:r>
              <a:rPr lang="zh-CN" altLang="en-US" sz="2399" dirty="0">
                <a:solidFill>
                  <a:srgbClr val="7030A0"/>
                </a:solidFill>
                <a:latin typeface="微软雅黑"/>
                <a:ea typeface="微软雅黑"/>
              </a:rPr>
              <a:t>命题变元与</a:t>
            </a:r>
            <a:r>
              <a:rPr lang="en-US" altLang="zh-CN" sz="2399" dirty="0">
                <a:solidFill>
                  <a:srgbClr val="7030A0"/>
                </a:solidFill>
                <a:latin typeface="微软雅黑"/>
                <a:ea typeface="微软雅黑"/>
              </a:rPr>
              <a:t>0</a:t>
            </a:r>
            <a:r>
              <a:rPr lang="zh-CN" altLang="en-US" sz="2399" dirty="0">
                <a:solidFill>
                  <a:srgbClr val="7030A0"/>
                </a:solidFill>
                <a:latin typeface="微软雅黑"/>
                <a:ea typeface="微软雅黑"/>
              </a:rPr>
              <a:t>对应，</a:t>
            </a:r>
            <a:endParaRPr lang="en-US" altLang="zh-CN" sz="2399" dirty="0">
              <a:solidFill>
                <a:srgbClr val="7030A0"/>
              </a:solidFill>
              <a:latin typeface="微软雅黑"/>
              <a:ea typeface="微软雅黑"/>
            </a:endParaRPr>
          </a:p>
          <a:p>
            <a:pPr defTabSz="1219261">
              <a:lnSpc>
                <a:spcPct val="150000"/>
              </a:lnSpc>
              <a:buClr>
                <a:srgbClr val="0000CC"/>
              </a:buClr>
              <a:buNone/>
            </a:pPr>
            <a:r>
              <a:rPr lang="zh-CN" altLang="en-US" sz="2399" dirty="0">
                <a:solidFill>
                  <a:srgbClr val="7030A0"/>
                </a:solidFill>
                <a:latin typeface="微软雅黑"/>
                <a:ea typeface="微软雅黑"/>
              </a:rPr>
              <a:t>命题变元的否定与</a:t>
            </a:r>
            <a:r>
              <a:rPr lang="en-US" altLang="zh-CN" sz="2399" dirty="0">
                <a:solidFill>
                  <a:srgbClr val="7030A0"/>
                </a:solidFill>
                <a:latin typeface="微软雅黑"/>
                <a:ea typeface="微软雅黑"/>
              </a:rPr>
              <a:t>1</a:t>
            </a:r>
            <a:r>
              <a:rPr lang="zh-CN" altLang="en-US" sz="2399" dirty="0">
                <a:solidFill>
                  <a:srgbClr val="7030A0"/>
                </a:solidFill>
                <a:latin typeface="微软雅黑"/>
                <a:ea typeface="微软雅黑"/>
              </a:rPr>
              <a:t>对应。</a:t>
            </a:r>
          </a:p>
        </p:txBody>
      </p:sp>
    </p:spTree>
    <p:custDataLst>
      <p:tags r:id="rId1"/>
    </p:custDataLst>
    <p:extLst>
      <p:ext uri="{BB962C8B-B14F-4D97-AF65-F5344CB8AC3E}">
        <p14:creationId xmlns:p14="http://schemas.microsoft.com/office/powerpoint/2010/main" val="142450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1000"/>
                                        <p:tgtEl>
                                          <p:spTgt spid="26"/>
                                        </p:tgtEl>
                                      </p:cBhvr>
                                    </p:animEffect>
                                    <p:anim calcmode="lin" valueType="num">
                                      <p:cBhvr>
                                        <p:cTn id="27" dur="1000" fill="hold"/>
                                        <p:tgtEl>
                                          <p:spTgt spid="26"/>
                                        </p:tgtEl>
                                        <p:attrNameLst>
                                          <p:attrName>ppt_x</p:attrName>
                                        </p:attrNameLst>
                                      </p:cBhvr>
                                      <p:tavLst>
                                        <p:tav tm="0">
                                          <p:val>
                                            <p:strVal val="#ppt_x"/>
                                          </p:val>
                                        </p:tav>
                                        <p:tav tm="100000">
                                          <p:val>
                                            <p:strVal val="#ppt_x"/>
                                          </p:val>
                                        </p:tav>
                                      </p:tavLst>
                                    </p:anim>
                                    <p:anim calcmode="lin" valueType="num">
                                      <p:cBhvr>
                                        <p:cTn id="2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anim calcmode="lin" valueType="num">
                                      <p:cBhvr>
                                        <p:cTn id="34" dur="1000" fill="hold"/>
                                        <p:tgtEl>
                                          <p:spTgt spid="21"/>
                                        </p:tgtEl>
                                        <p:attrNameLst>
                                          <p:attrName>ppt_x</p:attrName>
                                        </p:attrNameLst>
                                      </p:cBhvr>
                                      <p:tavLst>
                                        <p:tav tm="0">
                                          <p:val>
                                            <p:strVal val="#ppt_x"/>
                                          </p:val>
                                        </p:tav>
                                        <p:tav tm="100000">
                                          <p:val>
                                            <p:strVal val="#ppt_x"/>
                                          </p:val>
                                        </p:tav>
                                      </p:tavLst>
                                    </p:anim>
                                    <p:anim calcmode="lin" valueType="num">
                                      <p:cBhvr>
                                        <p:cTn id="3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1000"/>
                                        <p:tgtEl>
                                          <p:spTgt spid="27"/>
                                        </p:tgtEl>
                                      </p:cBhvr>
                                    </p:animEffect>
                                    <p:anim calcmode="lin" valueType="num">
                                      <p:cBhvr>
                                        <p:cTn id="41" dur="1000" fill="hold"/>
                                        <p:tgtEl>
                                          <p:spTgt spid="27"/>
                                        </p:tgtEl>
                                        <p:attrNameLst>
                                          <p:attrName>ppt_x</p:attrName>
                                        </p:attrNameLst>
                                      </p:cBhvr>
                                      <p:tavLst>
                                        <p:tav tm="0">
                                          <p:val>
                                            <p:strVal val="#ppt_x"/>
                                          </p:val>
                                        </p:tav>
                                        <p:tav tm="100000">
                                          <p:val>
                                            <p:strVal val="#ppt_x"/>
                                          </p:val>
                                        </p:tav>
                                      </p:tavLst>
                                    </p:anim>
                                    <p:anim calcmode="lin" valueType="num">
                                      <p:cBhvr>
                                        <p:cTn id="4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1000"/>
                                        <p:tgtEl>
                                          <p:spTgt spid="28"/>
                                        </p:tgtEl>
                                      </p:cBhvr>
                                    </p:animEffect>
                                    <p:anim calcmode="lin" valueType="num">
                                      <p:cBhvr>
                                        <p:cTn id="55" dur="1000" fill="hold"/>
                                        <p:tgtEl>
                                          <p:spTgt spid="28"/>
                                        </p:tgtEl>
                                        <p:attrNameLst>
                                          <p:attrName>ppt_x</p:attrName>
                                        </p:attrNameLst>
                                      </p:cBhvr>
                                      <p:tavLst>
                                        <p:tav tm="0">
                                          <p:val>
                                            <p:strVal val="#ppt_x"/>
                                          </p:val>
                                        </p:tav>
                                        <p:tav tm="100000">
                                          <p:val>
                                            <p:strVal val="#ppt_x"/>
                                          </p:val>
                                        </p:tav>
                                      </p:tavLst>
                                    </p:anim>
                                    <p:anim calcmode="lin" valueType="num">
                                      <p:cBhvr>
                                        <p:cTn id="5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1000"/>
                                        <p:tgtEl>
                                          <p:spTgt spid="23"/>
                                        </p:tgtEl>
                                      </p:cBhvr>
                                    </p:animEffect>
                                    <p:anim calcmode="lin" valueType="num">
                                      <p:cBhvr>
                                        <p:cTn id="62" dur="1000" fill="hold"/>
                                        <p:tgtEl>
                                          <p:spTgt spid="23"/>
                                        </p:tgtEl>
                                        <p:attrNameLst>
                                          <p:attrName>ppt_x</p:attrName>
                                        </p:attrNameLst>
                                      </p:cBhvr>
                                      <p:tavLst>
                                        <p:tav tm="0">
                                          <p:val>
                                            <p:strVal val="#ppt_x"/>
                                          </p:val>
                                        </p:tav>
                                        <p:tav tm="100000">
                                          <p:val>
                                            <p:strVal val="#ppt_x"/>
                                          </p:val>
                                        </p:tav>
                                      </p:tavLst>
                                    </p:anim>
                                    <p:anim calcmode="lin" valueType="num">
                                      <p:cBhvr>
                                        <p:cTn id="6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1000"/>
                                        <p:tgtEl>
                                          <p:spTgt spid="29"/>
                                        </p:tgtEl>
                                      </p:cBhvr>
                                    </p:animEffect>
                                    <p:anim calcmode="lin" valueType="num">
                                      <p:cBhvr>
                                        <p:cTn id="69" dur="1000" fill="hold"/>
                                        <p:tgtEl>
                                          <p:spTgt spid="29"/>
                                        </p:tgtEl>
                                        <p:attrNameLst>
                                          <p:attrName>ppt_x</p:attrName>
                                        </p:attrNameLst>
                                      </p:cBhvr>
                                      <p:tavLst>
                                        <p:tav tm="0">
                                          <p:val>
                                            <p:strVal val="#ppt_x"/>
                                          </p:val>
                                        </p:tav>
                                        <p:tav tm="100000">
                                          <p:val>
                                            <p:strVal val="#ppt_x"/>
                                          </p:val>
                                        </p:tav>
                                      </p:tavLst>
                                    </p:anim>
                                    <p:anim calcmode="lin" valueType="num">
                                      <p:cBhvr>
                                        <p:cTn id="7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1000"/>
                                        <p:tgtEl>
                                          <p:spTgt spid="24"/>
                                        </p:tgtEl>
                                      </p:cBhvr>
                                    </p:animEffect>
                                    <p:anim calcmode="lin" valueType="num">
                                      <p:cBhvr>
                                        <p:cTn id="76" dur="1000" fill="hold"/>
                                        <p:tgtEl>
                                          <p:spTgt spid="24"/>
                                        </p:tgtEl>
                                        <p:attrNameLst>
                                          <p:attrName>ppt_x</p:attrName>
                                        </p:attrNameLst>
                                      </p:cBhvr>
                                      <p:tavLst>
                                        <p:tav tm="0">
                                          <p:val>
                                            <p:strVal val="#ppt_x"/>
                                          </p:val>
                                        </p:tav>
                                        <p:tav tm="100000">
                                          <p:val>
                                            <p:strVal val="#ppt_x"/>
                                          </p:val>
                                        </p:tav>
                                      </p:tavLst>
                                    </p:anim>
                                    <p:anim calcmode="lin" valueType="num">
                                      <p:cBhvr>
                                        <p:cTn id="7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1000"/>
                                        <p:tgtEl>
                                          <p:spTgt spid="30"/>
                                        </p:tgtEl>
                                      </p:cBhvr>
                                    </p:animEffect>
                                    <p:anim calcmode="lin" valueType="num">
                                      <p:cBhvr>
                                        <p:cTn id="83" dur="1000" fill="hold"/>
                                        <p:tgtEl>
                                          <p:spTgt spid="30"/>
                                        </p:tgtEl>
                                        <p:attrNameLst>
                                          <p:attrName>ppt_x</p:attrName>
                                        </p:attrNameLst>
                                      </p:cBhvr>
                                      <p:tavLst>
                                        <p:tav tm="0">
                                          <p:val>
                                            <p:strVal val="#ppt_x"/>
                                          </p:val>
                                        </p:tav>
                                        <p:tav tm="100000">
                                          <p:val>
                                            <p:strVal val="#ppt_x"/>
                                          </p:val>
                                        </p:tav>
                                      </p:tavLst>
                                    </p:anim>
                                    <p:anim calcmode="lin" valueType="num">
                                      <p:cBhvr>
                                        <p:cTn id="8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1000"/>
                                        <p:tgtEl>
                                          <p:spTgt spid="25"/>
                                        </p:tgtEl>
                                      </p:cBhvr>
                                    </p:animEffect>
                                    <p:anim calcmode="lin" valueType="num">
                                      <p:cBhvr>
                                        <p:cTn id="90" dur="1000" fill="hold"/>
                                        <p:tgtEl>
                                          <p:spTgt spid="25"/>
                                        </p:tgtEl>
                                        <p:attrNameLst>
                                          <p:attrName>ppt_x</p:attrName>
                                        </p:attrNameLst>
                                      </p:cBhvr>
                                      <p:tavLst>
                                        <p:tav tm="0">
                                          <p:val>
                                            <p:strVal val="#ppt_x"/>
                                          </p:val>
                                        </p:tav>
                                        <p:tav tm="100000">
                                          <p:val>
                                            <p:strVal val="#ppt_x"/>
                                          </p:val>
                                        </p:tav>
                                      </p:tavLst>
                                    </p:anim>
                                    <p:anim calcmode="lin" valueType="num">
                                      <p:cBhvr>
                                        <p:cTn id="9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4" presetClass="entr" presetSubtype="10" fill="hold" grpId="0" nodeType="click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randombar(horizontal)">
                                      <p:cBhvr>
                                        <p:cTn id="96" dur="500"/>
                                        <p:tgtEl>
                                          <p:spTgt spid="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10"/>
                                        </p:tgtEl>
                                        <p:attrNameLst>
                                          <p:attrName>style.visibility</p:attrName>
                                        </p:attrNameLst>
                                      </p:cBhvr>
                                      <p:to>
                                        <p:strVal val="visible"/>
                                      </p:to>
                                    </p:set>
                                    <p:animEffect transition="in" filter="wipe(down)">
                                      <p:cBhvr>
                                        <p:cTn id="101" dur="500"/>
                                        <p:tgtEl>
                                          <p:spTgt spid="1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11"/>
                                        </p:tgtEl>
                                        <p:attrNameLst>
                                          <p:attrName>style.visibility</p:attrName>
                                        </p:attrNameLst>
                                      </p:cBhvr>
                                      <p:to>
                                        <p:strVal val="visible"/>
                                      </p:to>
                                    </p:set>
                                    <p:animEffect transition="in" filter="wipe(down)">
                                      <p:cBhvr>
                                        <p:cTn id="106" dur="500"/>
                                        <p:tgtEl>
                                          <p:spTgt spid="11"/>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12"/>
                                        </p:tgtEl>
                                        <p:attrNameLst>
                                          <p:attrName>style.visibility</p:attrName>
                                        </p:attrNameLst>
                                      </p:cBhvr>
                                      <p:to>
                                        <p:strVal val="visible"/>
                                      </p:to>
                                    </p:set>
                                    <p:animEffect transition="in" filter="wipe(down)">
                                      <p:cBhvr>
                                        <p:cTn id="111" dur="500"/>
                                        <p:tgtEl>
                                          <p:spTgt spid="12"/>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13"/>
                                        </p:tgtEl>
                                        <p:attrNameLst>
                                          <p:attrName>style.visibility</p:attrName>
                                        </p:attrNameLst>
                                      </p:cBhvr>
                                      <p:to>
                                        <p:strVal val="visible"/>
                                      </p:to>
                                    </p:set>
                                    <p:animEffect transition="in" filter="wipe(down)">
                                      <p:cBhvr>
                                        <p:cTn id="116" dur="500"/>
                                        <p:tgtEl>
                                          <p:spTgt spid="13"/>
                                        </p:tgtEl>
                                      </p:cBhvr>
                                    </p:animEffect>
                                  </p:childTnLst>
                                </p:cTn>
                              </p:par>
                            </p:childTnLst>
                          </p:cTn>
                        </p:par>
                      </p:childTnLst>
                    </p:cTn>
                  </p:par>
                  <p:par>
                    <p:cTn id="117" fill="hold">
                      <p:stCondLst>
                        <p:cond delay="indefinite"/>
                      </p:stCondLst>
                      <p:childTnLst>
                        <p:par>
                          <p:cTn id="118" fill="hold">
                            <p:stCondLst>
                              <p:cond delay="0"/>
                            </p:stCondLst>
                            <p:childTnLst>
                              <p:par>
                                <p:cTn id="119" presetID="14" presetClass="entr" presetSubtype="10" fill="hold" grpId="0" nodeType="clickEffect">
                                  <p:stCondLst>
                                    <p:cond delay="0"/>
                                  </p:stCondLst>
                                  <p:childTnLst>
                                    <p:set>
                                      <p:cBhvr>
                                        <p:cTn id="120" dur="1" fill="hold">
                                          <p:stCondLst>
                                            <p:cond delay="0"/>
                                          </p:stCondLst>
                                        </p:cTn>
                                        <p:tgtEl>
                                          <p:spTgt spid="9"/>
                                        </p:tgtEl>
                                        <p:attrNameLst>
                                          <p:attrName>style.visibility</p:attrName>
                                        </p:attrNameLst>
                                      </p:cBhvr>
                                      <p:to>
                                        <p:strVal val="visible"/>
                                      </p:to>
                                    </p:set>
                                    <p:animEffect transition="in" filter="randombar(horizontal)">
                                      <p:cBhvr>
                                        <p:cTn id="121" dur="500"/>
                                        <p:tgtEl>
                                          <p:spTgt spid="9"/>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grpId="0" nodeType="clickEffect">
                                  <p:stCondLst>
                                    <p:cond delay="0"/>
                                  </p:stCondLst>
                                  <p:childTnLst>
                                    <p:set>
                                      <p:cBhvr>
                                        <p:cTn id="125" dur="1" fill="hold">
                                          <p:stCondLst>
                                            <p:cond delay="0"/>
                                          </p:stCondLst>
                                        </p:cTn>
                                        <p:tgtEl>
                                          <p:spTgt spid="14"/>
                                        </p:tgtEl>
                                        <p:attrNameLst>
                                          <p:attrName>style.visibility</p:attrName>
                                        </p:attrNameLst>
                                      </p:cBhvr>
                                      <p:to>
                                        <p:strVal val="visible"/>
                                      </p:to>
                                    </p:set>
                                    <p:animEffect transition="in" filter="wipe(down)">
                                      <p:cBhvr>
                                        <p:cTn id="126" dur="500"/>
                                        <p:tgtEl>
                                          <p:spTgt spid="14"/>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grpId="0" nodeType="clickEffect">
                                  <p:stCondLst>
                                    <p:cond delay="0"/>
                                  </p:stCondLst>
                                  <p:childTnLst>
                                    <p:set>
                                      <p:cBhvr>
                                        <p:cTn id="130" dur="1" fill="hold">
                                          <p:stCondLst>
                                            <p:cond delay="0"/>
                                          </p:stCondLst>
                                        </p:cTn>
                                        <p:tgtEl>
                                          <p:spTgt spid="15"/>
                                        </p:tgtEl>
                                        <p:attrNameLst>
                                          <p:attrName>style.visibility</p:attrName>
                                        </p:attrNameLst>
                                      </p:cBhvr>
                                      <p:to>
                                        <p:strVal val="visible"/>
                                      </p:to>
                                    </p:set>
                                    <p:animEffect transition="in" filter="wipe(down)">
                                      <p:cBhvr>
                                        <p:cTn id="131" dur="500"/>
                                        <p:tgtEl>
                                          <p:spTgt spid="15"/>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16"/>
                                        </p:tgtEl>
                                        <p:attrNameLst>
                                          <p:attrName>style.visibility</p:attrName>
                                        </p:attrNameLst>
                                      </p:cBhvr>
                                      <p:to>
                                        <p:strVal val="visible"/>
                                      </p:to>
                                    </p:set>
                                    <p:animEffect transition="in" filter="wipe(down)">
                                      <p:cBhvr>
                                        <p:cTn id="136" dur="500"/>
                                        <p:tgtEl>
                                          <p:spTgt spid="16"/>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17"/>
                                        </p:tgtEl>
                                        <p:attrNameLst>
                                          <p:attrName>style.visibility</p:attrName>
                                        </p:attrNameLst>
                                      </p:cBhvr>
                                      <p:to>
                                        <p:strVal val="visible"/>
                                      </p:to>
                                    </p:set>
                                    <p:animEffect transition="in" filter="wipe(down)">
                                      <p:cBhvr>
                                        <p:cTn id="1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9" grpId="0"/>
      <p:bldP spid="20" grpId="0"/>
      <p:bldP spid="21" grpId="0"/>
      <p:bldP spid="22" grpId="0"/>
      <p:bldP spid="23" grpId="0"/>
      <p:bldP spid="24" grpId="0"/>
      <p:bldP spid="25" grpId="0"/>
      <p:bldP spid="26" grpId="0"/>
      <p:bldP spid="27" grpId="0"/>
      <p:bldP spid="28" grpId="0"/>
      <p:bldP spid="29" grpId="0"/>
      <p:bldP spid="30" grpId="0"/>
      <p:bldP spid="8" grpId="0" animBg="1"/>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a:extLst>
              <a:ext uri="{FF2B5EF4-FFF2-40B4-BE49-F238E27FC236}">
                <a16:creationId xmlns:a16="http://schemas.microsoft.com/office/drawing/2014/main" id="{F252D3B6-EA5E-4F40-A790-567FB90B2A2F}"/>
              </a:ext>
            </a:extLst>
          </p:cNvPr>
          <p:cNvSpPr>
            <a:spLocks noGrp="1" noChangeArrowheads="1"/>
          </p:cNvSpPr>
          <p:nvPr>
            <p:ph type="title" idx="4294967295"/>
          </p:nvPr>
        </p:nvSpPr>
        <p:spPr>
          <a:xfrm>
            <a:off x="766718" y="306497"/>
            <a:ext cx="8064034" cy="555594"/>
          </a:xfrm>
        </p:spPr>
        <p:txBody>
          <a:bodyPr/>
          <a:lstStyle/>
          <a:p>
            <a:pPr eaLnBrk="1" hangingPunct="1"/>
            <a:r>
              <a:rPr lang="zh-CN" altLang="en-US" dirty="0"/>
              <a:t>三个命题变元的极小项和极大项</a:t>
            </a:r>
          </a:p>
        </p:txBody>
      </p:sp>
      <p:graphicFrame>
        <p:nvGraphicFramePr>
          <p:cNvPr id="97284" name="Group 4">
            <a:extLst>
              <a:ext uri="{FF2B5EF4-FFF2-40B4-BE49-F238E27FC236}">
                <a16:creationId xmlns:a16="http://schemas.microsoft.com/office/drawing/2014/main" id="{D7819CA5-A95C-4671-A543-D21C45C21975}"/>
              </a:ext>
            </a:extLst>
          </p:cNvPr>
          <p:cNvGraphicFramePr>
            <a:graphicFrameLocks noGrp="1"/>
          </p:cNvGraphicFramePr>
          <p:nvPr>
            <p:extLst>
              <p:ext uri="{D42A27DB-BD31-4B8C-83A1-F6EECF244321}">
                <p14:modId xmlns:p14="http://schemas.microsoft.com/office/powerpoint/2010/main" val="1369232371"/>
              </p:ext>
            </p:extLst>
          </p:nvPr>
        </p:nvGraphicFramePr>
        <p:xfrm>
          <a:off x="780888" y="884874"/>
          <a:ext cx="9965142" cy="5592040"/>
        </p:xfrm>
        <a:graphic>
          <a:graphicData uri="http://schemas.openxmlformats.org/drawingml/2006/table">
            <a:tbl>
              <a:tblPr/>
              <a:tblGrid>
                <a:gridCol w="696381">
                  <a:extLst>
                    <a:ext uri="{9D8B030D-6E8A-4147-A177-3AD203B41FA5}">
                      <a16:colId xmlns:a16="http://schemas.microsoft.com/office/drawing/2014/main" val="20000"/>
                    </a:ext>
                  </a:extLst>
                </a:gridCol>
                <a:gridCol w="774849">
                  <a:extLst>
                    <a:ext uri="{9D8B030D-6E8A-4147-A177-3AD203B41FA5}">
                      <a16:colId xmlns:a16="http://schemas.microsoft.com/office/drawing/2014/main" val="20001"/>
                    </a:ext>
                  </a:extLst>
                </a:gridCol>
                <a:gridCol w="884700">
                  <a:extLst>
                    <a:ext uri="{9D8B030D-6E8A-4147-A177-3AD203B41FA5}">
                      <a16:colId xmlns:a16="http://schemas.microsoft.com/office/drawing/2014/main" val="20002"/>
                    </a:ext>
                  </a:extLst>
                </a:gridCol>
                <a:gridCol w="3872282">
                  <a:extLst>
                    <a:ext uri="{9D8B030D-6E8A-4147-A177-3AD203B41FA5}">
                      <a16:colId xmlns:a16="http://schemas.microsoft.com/office/drawing/2014/main" val="20003"/>
                    </a:ext>
                  </a:extLst>
                </a:gridCol>
                <a:gridCol w="3736930">
                  <a:extLst>
                    <a:ext uri="{9D8B030D-6E8A-4147-A177-3AD203B41FA5}">
                      <a16:colId xmlns:a16="http://schemas.microsoft.com/office/drawing/2014/main" val="20004"/>
                    </a:ext>
                  </a:extLst>
                </a:gridCol>
              </a:tblGrid>
              <a:tr h="561192">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P</a:t>
                      </a: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Q</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R</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zh-CN" altLang="en-US" sz="2400" b="1" i="0" u="none" strike="noStrike" cap="none" normalizeH="0" baseline="0" noProof="1">
                          <a:ln>
                            <a:noFill/>
                          </a:ln>
                          <a:solidFill>
                            <a:srgbClr val="000000"/>
                          </a:solidFill>
                          <a:effectLst/>
                          <a:latin typeface="+mn-ea"/>
                          <a:ea typeface="+mn-ea"/>
                        </a:rPr>
                        <a:t>极小项</a:t>
                      </a:r>
                      <a:endParaRPr kumimoji="0" lang="zh-CN" altLang="en-US"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zh-CN" altLang="en-US" sz="2400" b="1" i="0" u="none" strike="noStrike" cap="none" normalizeH="0" baseline="0" noProof="1">
                          <a:ln>
                            <a:noFill/>
                          </a:ln>
                          <a:solidFill>
                            <a:srgbClr val="000000"/>
                          </a:solidFill>
                          <a:effectLst/>
                          <a:latin typeface="+mn-ea"/>
                          <a:ea typeface="+mn-ea"/>
                        </a:rPr>
                        <a:t>极大项</a:t>
                      </a:r>
                      <a:endParaRPr kumimoji="0" lang="zh-CN" altLang="en-US"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0"/>
                  </a:ext>
                </a:extLst>
              </a:tr>
              <a:tr h="62847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a:t>
                      </a: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en-US" sz="2400" b="1" i="0" u="none" strike="noStrike" cap="none" normalizeH="0" baseline="0" noProof="1">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000</a:t>
                      </a:r>
                      <a:r>
                        <a:rPr kumimoji="0" lang="en-US" altLang="zh-CN" sz="2400" b="1" i="0" u="none" strike="noStrike" cap="none" normalizeH="0" baseline="0" dirty="0">
                          <a:ln>
                            <a:noFill/>
                          </a:ln>
                          <a:solidFill>
                            <a:srgbClr val="000000"/>
                          </a:solidFill>
                          <a:effectLst/>
                          <a:latin typeface="+mn-ea"/>
                          <a:ea typeface="+mn-ea"/>
                        </a:rPr>
                        <a:t>=┐P∧┐Q∧┐R=</a:t>
                      </a:r>
                      <a:r>
                        <a:rPr kumimoji="0" lang="en-US" altLang="en-US" sz="2400" b="1" i="0" u="none" strike="noStrike" cap="none" normalizeH="0" baseline="0" noProof="1">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000</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1"/>
                  </a:ext>
                </a:extLst>
              </a:tr>
              <a:tr h="630002">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001</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1</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001</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1</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2"/>
                  </a:ext>
                </a:extLst>
              </a:tr>
              <a:tr h="62847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010</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2</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010</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2</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3"/>
                  </a:ext>
                </a:extLst>
              </a:tr>
              <a:tr h="62847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011</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3</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011</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3</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4"/>
                  </a:ext>
                </a:extLst>
              </a:tr>
              <a:tr h="62847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a:t>
                      </a: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100</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4</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100</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4</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5"/>
                  </a:ext>
                </a:extLst>
              </a:tr>
              <a:tr h="62847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a:t>
                      </a: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101</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5</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101</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5</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6"/>
                  </a:ext>
                </a:extLst>
              </a:tr>
              <a:tr h="630002">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a:t>
                      </a: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110</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6</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110</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6</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7"/>
                  </a:ext>
                </a:extLst>
              </a:tr>
              <a:tr h="62847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a:t>
                      </a: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a:t>
                      </a: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111</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7</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111</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7</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8"/>
                  </a:ext>
                </a:extLst>
              </a:tr>
            </a:tbl>
          </a:graphicData>
        </a:graphic>
      </p:graphicFrame>
    </p:spTree>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97284"/>
                                        </p:tgtEl>
                                        <p:attrNameLst>
                                          <p:attrName>style.visibility</p:attrName>
                                        </p:attrNameLst>
                                      </p:cBhvr>
                                      <p:to>
                                        <p:strVal val="visible"/>
                                      </p:to>
                                    </p:set>
                                    <p:anim calcmode="lin" valueType="num">
                                      <p:cBhvr>
                                        <p:cTn id="7" dur="1000" fill="hold"/>
                                        <p:tgtEl>
                                          <p:spTgt spid="97284"/>
                                        </p:tgtEl>
                                        <p:attrNameLst>
                                          <p:attrName>ppt_w</p:attrName>
                                        </p:attrNameLst>
                                      </p:cBhvr>
                                      <p:tavLst>
                                        <p:tav tm="0">
                                          <p:val>
                                            <p:fltVal val="0"/>
                                          </p:val>
                                        </p:tav>
                                        <p:tav tm="100000">
                                          <p:val>
                                            <p:strVal val="#ppt_w"/>
                                          </p:val>
                                        </p:tav>
                                      </p:tavLst>
                                    </p:anim>
                                    <p:anim calcmode="lin" valueType="num">
                                      <p:cBhvr>
                                        <p:cTn id="8" dur="1000" fill="hold"/>
                                        <p:tgtEl>
                                          <p:spTgt spid="97284"/>
                                        </p:tgtEl>
                                        <p:attrNameLst>
                                          <p:attrName>ppt_h</p:attrName>
                                        </p:attrNameLst>
                                      </p:cBhvr>
                                      <p:tavLst>
                                        <p:tav tm="0">
                                          <p:val>
                                            <p:fltVal val="0"/>
                                          </p:val>
                                        </p:tav>
                                        <p:tav tm="100000">
                                          <p:val>
                                            <p:strVal val="#ppt_h"/>
                                          </p:val>
                                        </p:tav>
                                      </p:tavLst>
                                    </p:anim>
                                    <p:anim calcmode="lin" valueType="num">
                                      <p:cBhvr>
                                        <p:cTn id="9" dur="1000" fill="hold"/>
                                        <p:tgtEl>
                                          <p:spTgt spid="9728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728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a:extLst>
              <a:ext uri="{FF2B5EF4-FFF2-40B4-BE49-F238E27FC236}">
                <a16:creationId xmlns:a16="http://schemas.microsoft.com/office/drawing/2014/main" id="{6EDE2CDE-3E72-428C-B813-8713800A7B9D}"/>
              </a:ext>
            </a:extLst>
          </p:cNvPr>
          <p:cNvSpPr>
            <a:spLocks noGrp="1" noChangeArrowheads="1"/>
          </p:cNvSpPr>
          <p:nvPr>
            <p:ph type="title" idx="4294967295"/>
          </p:nvPr>
        </p:nvSpPr>
        <p:spPr>
          <a:xfrm>
            <a:off x="869214" y="235834"/>
            <a:ext cx="6767121" cy="701634"/>
          </a:xfrm>
        </p:spPr>
        <p:txBody>
          <a:bodyPr/>
          <a:lstStyle/>
          <a:p>
            <a:pPr eaLnBrk="1" hangingPunct="1"/>
            <a:r>
              <a:rPr lang="en-US" altLang="zh-CN" dirty="0"/>
              <a:t>2  </a:t>
            </a:r>
            <a:r>
              <a:rPr lang="zh-CN" altLang="en-US" dirty="0"/>
              <a:t>主合取范式和主析取范式 </a:t>
            </a:r>
          </a:p>
        </p:txBody>
      </p:sp>
      <p:sp>
        <p:nvSpPr>
          <p:cNvPr id="99332" name="Rectangle 3">
            <a:extLst>
              <a:ext uri="{FF2B5EF4-FFF2-40B4-BE49-F238E27FC236}">
                <a16:creationId xmlns:a16="http://schemas.microsoft.com/office/drawing/2014/main" id="{316499E1-C9F3-48F8-90F8-17731FF87F97}"/>
              </a:ext>
            </a:extLst>
          </p:cNvPr>
          <p:cNvSpPr>
            <a:spLocks noGrp="1" noChangeArrowheads="1"/>
          </p:cNvSpPr>
          <p:nvPr>
            <p:ph type="body" idx="4294967295"/>
          </p:nvPr>
        </p:nvSpPr>
        <p:spPr>
          <a:xfrm>
            <a:off x="309651" y="937468"/>
            <a:ext cx="11731406" cy="3482640"/>
          </a:xfrm>
        </p:spPr>
        <p:txBody>
          <a:bodyPr>
            <a:normAutofit/>
          </a:bodyPr>
          <a:lstStyle/>
          <a:p>
            <a:pPr marL="533347" indent="-533347">
              <a:buNone/>
            </a:pPr>
            <a:r>
              <a:rPr lang="zh-CN" altLang="en-US" dirty="0">
                <a:solidFill>
                  <a:srgbClr val="C00000"/>
                </a:solidFill>
              </a:rPr>
              <a:t>定义</a:t>
            </a:r>
            <a:r>
              <a:rPr lang="en-US" altLang="zh-CN" dirty="0">
                <a:solidFill>
                  <a:srgbClr val="C00000"/>
                </a:solidFill>
              </a:rPr>
              <a:t>2.16  </a:t>
            </a:r>
            <a:r>
              <a:rPr lang="zh-CN" altLang="en-US" dirty="0"/>
              <a:t>（</a:t>
            </a:r>
            <a:r>
              <a:rPr lang="en-US" altLang="zh-CN" dirty="0"/>
              <a:t>1</a:t>
            </a:r>
            <a:r>
              <a:rPr lang="zh-CN" altLang="en-US" dirty="0"/>
              <a:t>）如果一个命题公式</a:t>
            </a:r>
            <a:r>
              <a:rPr lang="zh-CN" altLang="en-US" dirty="0">
                <a:solidFill>
                  <a:srgbClr val="3333FF"/>
                </a:solidFill>
              </a:rPr>
              <a:t>具有形式</a:t>
            </a:r>
            <a:r>
              <a:rPr lang="en-US" altLang="zh-CN" dirty="0">
                <a:solidFill>
                  <a:srgbClr val="3333FF"/>
                </a:solidFill>
              </a:rPr>
              <a:t>A</a:t>
            </a:r>
            <a:r>
              <a:rPr lang="en-US" altLang="zh-CN" baseline="-25000" dirty="0">
                <a:solidFill>
                  <a:srgbClr val="3333FF"/>
                </a:solidFill>
              </a:rPr>
              <a:t>1</a:t>
            </a:r>
            <a:r>
              <a:rPr lang="zh-CN" altLang="zh-CN" dirty="0">
                <a:solidFill>
                  <a:srgbClr val="3333FF"/>
                </a:solidFill>
              </a:rPr>
              <a:t>∧</a:t>
            </a:r>
            <a:r>
              <a:rPr lang="en-US" altLang="zh-CN" dirty="0">
                <a:solidFill>
                  <a:srgbClr val="3333FF"/>
                </a:solidFill>
              </a:rPr>
              <a:t>A</a:t>
            </a:r>
            <a:r>
              <a:rPr lang="en-US" altLang="zh-CN" baseline="-25000" dirty="0">
                <a:solidFill>
                  <a:srgbClr val="3333FF"/>
                </a:solidFill>
              </a:rPr>
              <a:t>2</a:t>
            </a:r>
            <a:r>
              <a:rPr lang="zh-CN" altLang="zh-CN" dirty="0">
                <a:solidFill>
                  <a:srgbClr val="3333FF"/>
                </a:solidFill>
              </a:rPr>
              <a:t>∧</a:t>
            </a:r>
            <a:r>
              <a:rPr lang="en-US" altLang="zh-CN" dirty="0">
                <a:solidFill>
                  <a:srgbClr val="3333FF"/>
                </a:solidFill>
              </a:rPr>
              <a:t>…</a:t>
            </a:r>
            <a:r>
              <a:rPr lang="zh-CN" altLang="zh-CN" dirty="0">
                <a:solidFill>
                  <a:srgbClr val="3333FF"/>
                </a:solidFill>
              </a:rPr>
              <a:t>∧</a:t>
            </a:r>
            <a:r>
              <a:rPr lang="en-US" altLang="zh-CN" dirty="0">
                <a:solidFill>
                  <a:srgbClr val="3333FF"/>
                </a:solidFill>
              </a:rPr>
              <a:t>A</a:t>
            </a:r>
            <a:r>
              <a:rPr lang="en-US" altLang="zh-CN" baseline="-25000" dirty="0">
                <a:solidFill>
                  <a:srgbClr val="3333FF"/>
                </a:solidFill>
              </a:rPr>
              <a:t>n</a:t>
            </a:r>
            <a:r>
              <a:rPr lang="en-US" altLang="zh-CN" dirty="0">
                <a:solidFill>
                  <a:srgbClr val="3333FF"/>
                </a:solidFill>
              </a:rPr>
              <a:t>(n≥1)</a:t>
            </a:r>
            <a:r>
              <a:rPr lang="zh-CN" altLang="en-US" dirty="0">
                <a:solidFill>
                  <a:srgbClr val="3333FF"/>
                </a:solidFill>
              </a:rPr>
              <a:t>，其中</a:t>
            </a:r>
            <a:r>
              <a:rPr lang="en-US" altLang="zh-CN" dirty="0">
                <a:solidFill>
                  <a:srgbClr val="3333FF"/>
                </a:solidFill>
              </a:rPr>
              <a:t>A</a:t>
            </a:r>
            <a:r>
              <a:rPr lang="en-US" altLang="zh-CN" baseline="-25000" dirty="0">
                <a:solidFill>
                  <a:srgbClr val="3333FF"/>
                </a:solidFill>
              </a:rPr>
              <a:t>i</a:t>
            </a:r>
            <a:r>
              <a:rPr lang="zh-CN" altLang="en-US" dirty="0">
                <a:solidFill>
                  <a:srgbClr val="3333FF"/>
                </a:solidFill>
              </a:rPr>
              <a:t>是极大项</a:t>
            </a:r>
            <a:r>
              <a:rPr lang="en-US" altLang="zh-CN" dirty="0">
                <a:solidFill>
                  <a:srgbClr val="3333FF"/>
                </a:solidFill>
              </a:rPr>
              <a:t>(</a:t>
            </a:r>
            <a:r>
              <a:rPr lang="en-US" altLang="zh-CN" dirty="0" err="1">
                <a:solidFill>
                  <a:srgbClr val="3333FF"/>
                </a:solidFill>
              </a:rPr>
              <a:t>i</a:t>
            </a:r>
            <a:r>
              <a:rPr lang="en-US" altLang="zh-CN" dirty="0">
                <a:solidFill>
                  <a:srgbClr val="3333FF"/>
                </a:solidFill>
              </a:rPr>
              <a:t>=1,2,…,n)</a:t>
            </a:r>
            <a:r>
              <a:rPr lang="zh-CN" altLang="en-US" dirty="0">
                <a:solidFill>
                  <a:srgbClr val="3333FF"/>
                </a:solidFill>
              </a:rPr>
              <a:t>，</a:t>
            </a:r>
            <a:r>
              <a:rPr lang="zh-CN" altLang="en-US" dirty="0"/>
              <a:t>则称该命题公式为</a:t>
            </a:r>
            <a:r>
              <a:rPr lang="zh-CN" altLang="en-US" dirty="0">
                <a:solidFill>
                  <a:srgbClr val="3333FF"/>
                </a:solidFill>
              </a:rPr>
              <a:t>主合取范式</a:t>
            </a:r>
            <a:r>
              <a:rPr lang="en-US" altLang="zh-CN" dirty="0"/>
              <a:t>(Principal Conjunctive Normal Form)</a:t>
            </a:r>
            <a:r>
              <a:rPr lang="zh-CN" altLang="en-US" dirty="0"/>
              <a:t>。</a:t>
            </a:r>
          </a:p>
          <a:p>
            <a:pPr marL="533347" indent="-533347">
              <a:buNone/>
            </a:pPr>
            <a:r>
              <a:rPr lang="zh-CN" altLang="en-US" dirty="0"/>
              <a:t>                （</a:t>
            </a:r>
            <a:r>
              <a:rPr lang="en-US" altLang="zh-CN" dirty="0"/>
              <a:t>2</a:t>
            </a:r>
            <a:r>
              <a:rPr lang="zh-CN" altLang="en-US" dirty="0"/>
              <a:t>）如果一个命题</a:t>
            </a:r>
            <a:r>
              <a:rPr lang="zh-CN" altLang="en-US" dirty="0">
                <a:solidFill>
                  <a:srgbClr val="3333FF"/>
                </a:solidFill>
              </a:rPr>
              <a:t>公式具有形式</a:t>
            </a:r>
            <a:r>
              <a:rPr lang="en-US" altLang="zh-CN" dirty="0">
                <a:solidFill>
                  <a:srgbClr val="3333FF"/>
                </a:solidFill>
              </a:rPr>
              <a:t>A</a:t>
            </a:r>
            <a:r>
              <a:rPr lang="en-US" altLang="zh-CN" baseline="-25000" dirty="0">
                <a:solidFill>
                  <a:srgbClr val="3333FF"/>
                </a:solidFill>
              </a:rPr>
              <a:t>1</a:t>
            </a:r>
            <a:r>
              <a:rPr lang="zh-CN" altLang="zh-CN" dirty="0">
                <a:solidFill>
                  <a:srgbClr val="3333FF"/>
                </a:solidFill>
              </a:rPr>
              <a:t>∨</a:t>
            </a:r>
            <a:r>
              <a:rPr lang="en-US" altLang="zh-CN" dirty="0">
                <a:solidFill>
                  <a:srgbClr val="3333FF"/>
                </a:solidFill>
              </a:rPr>
              <a:t>A</a:t>
            </a:r>
            <a:r>
              <a:rPr lang="en-US" altLang="zh-CN" baseline="-25000" dirty="0">
                <a:solidFill>
                  <a:srgbClr val="3333FF"/>
                </a:solidFill>
              </a:rPr>
              <a:t>2</a:t>
            </a:r>
            <a:r>
              <a:rPr lang="zh-CN" altLang="zh-CN" dirty="0">
                <a:solidFill>
                  <a:srgbClr val="3333FF"/>
                </a:solidFill>
              </a:rPr>
              <a:t>∨</a:t>
            </a:r>
            <a:r>
              <a:rPr lang="en-US" altLang="zh-CN" dirty="0">
                <a:solidFill>
                  <a:srgbClr val="3333FF"/>
                </a:solidFill>
              </a:rPr>
              <a:t>…</a:t>
            </a:r>
            <a:r>
              <a:rPr lang="zh-CN" altLang="zh-CN" dirty="0">
                <a:solidFill>
                  <a:srgbClr val="3333FF"/>
                </a:solidFill>
              </a:rPr>
              <a:t>∨</a:t>
            </a:r>
            <a:r>
              <a:rPr lang="en-US" altLang="zh-CN" dirty="0">
                <a:solidFill>
                  <a:srgbClr val="3333FF"/>
                </a:solidFill>
              </a:rPr>
              <a:t>A</a:t>
            </a:r>
            <a:r>
              <a:rPr lang="en-US" altLang="zh-CN" baseline="-25000" dirty="0">
                <a:solidFill>
                  <a:srgbClr val="3333FF"/>
                </a:solidFill>
              </a:rPr>
              <a:t>n</a:t>
            </a:r>
            <a:r>
              <a:rPr lang="en-US" altLang="zh-CN" dirty="0">
                <a:solidFill>
                  <a:srgbClr val="3333FF"/>
                </a:solidFill>
              </a:rPr>
              <a:t>(n≥1)</a:t>
            </a:r>
            <a:r>
              <a:rPr lang="zh-CN" altLang="zh-CN" dirty="0">
                <a:solidFill>
                  <a:srgbClr val="3333FF"/>
                </a:solidFill>
              </a:rPr>
              <a:t>，其中</a:t>
            </a:r>
            <a:r>
              <a:rPr lang="en-US" altLang="zh-CN" dirty="0">
                <a:solidFill>
                  <a:srgbClr val="3333FF"/>
                </a:solidFill>
              </a:rPr>
              <a:t>A</a:t>
            </a:r>
            <a:r>
              <a:rPr lang="en-US" altLang="zh-CN" baseline="-25000" dirty="0">
                <a:solidFill>
                  <a:srgbClr val="3333FF"/>
                </a:solidFill>
              </a:rPr>
              <a:t>i</a:t>
            </a:r>
            <a:r>
              <a:rPr lang="zh-CN" altLang="en-US" dirty="0">
                <a:solidFill>
                  <a:srgbClr val="3333FF"/>
                </a:solidFill>
              </a:rPr>
              <a:t>是极小项</a:t>
            </a:r>
            <a:r>
              <a:rPr lang="en-US" altLang="zh-CN" dirty="0">
                <a:solidFill>
                  <a:srgbClr val="3333FF"/>
                </a:solidFill>
              </a:rPr>
              <a:t>(</a:t>
            </a:r>
            <a:r>
              <a:rPr lang="en-US" altLang="zh-CN" dirty="0" err="1">
                <a:solidFill>
                  <a:srgbClr val="3333FF"/>
                </a:solidFill>
              </a:rPr>
              <a:t>i</a:t>
            </a:r>
            <a:r>
              <a:rPr lang="en-US" altLang="zh-CN" dirty="0">
                <a:solidFill>
                  <a:srgbClr val="3333FF"/>
                </a:solidFill>
              </a:rPr>
              <a:t>=1,2,…,n)</a:t>
            </a:r>
            <a:r>
              <a:rPr lang="zh-CN" altLang="en-US" dirty="0">
                <a:solidFill>
                  <a:srgbClr val="3333FF"/>
                </a:solidFill>
              </a:rPr>
              <a:t>，</a:t>
            </a:r>
            <a:r>
              <a:rPr lang="zh-CN" altLang="en-US" dirty="0"/>
              <a:t>则称该命题公式为</a:t>
            </a:r>
            <a:r>
              <a:rPr lang="zh-CN" altLang="en-US" dirty="0">
                <a:solidFill>
                  <a:srgbClr val="3333FF"/>
                </a:solidFill>
              </a:rPr>
              <a:t>主析取范式</a:t>
            </a:r>
            <a:r>
              <a:rPr lang="en-US" altLang="zh-CN" dirty="0"/>
              <a:t>(Principal Disjunctive Normal Form)</a:t>
            </a:r>
            <a:r>
              <a:rPr lang="zh-CN" altLang="en-US" dirty="0"/>
              <a:t>。</a:t>
            </a:r>
          </a:p>
        </p:txBody>
      </p:sp>
      <p:sp>
        <p:nvSpPr>
          <p:cNvPr id="5" name="Text Box 372">
            <a:extLst>
              <a:ext uri="{FF2B5EF4-FFF2-40B4-BE49-F238E27FC236}">
                <a16:creationId xmlns:a16="http://schemas.microsoft.com/office/drawing/2014/main" id="{85E8D708-3566-40A0-99CB-A9D86204E1A8}"/>
              </a:ext>
            </a:extLst>
          </p:cNvPr>
          <p:cNvSpPr txBox="1">
            <a:spLocks noChangeArrowheads="1"/>
          </p:cNvSpPr>
          <p:nvPr/>
        </p:nvSpPr>
        <p:spPr bwMode="auto">
          <a:xfrm>
            <a:off x="462007" y="4648641"/>
            <a:ext cx="11045804" cy="1752093"/>
          </a:xfrm>
          <a:prstGeom prst="rect">
            <a:avLst/>
          </a:prstGeom>
          <a:solidFill>
            <a:schemeClr val="bg1">
              <a:lumMod val="85000"/>
              <a:lumOff val="0"/>
            </a:schemeClr>
          </a:solidFill>
          <a:ln w="9525">
            <a:solidFill>
              <a:srgbClr val="000000"/>
            </a:solidFill>
            <a:miter lim="800000"/>
            <a:headEnd/>
            <a:tailEnd/>
          </a:ln>
        </p:spPr>
        <p:txBody>
          <a:bodyPr rot="0" vert="horz" wrap="square" lIns="91413" tIns="45707" rIns="91413" bIns="45707" anchor="t" anchorCtr="0" upright="1">
            <a:noAutofit/>
          </a:bodyPr>
          <a:lstStyle/>
          <a:p>
            <a:pPr algn="just" defTabSz="1219261">
              <a:lnSpc>
                <a:spcPct val="150000"/>
              </a:lnSpc>
            </a:pPr>
            <a:r>
              <a:rPr lang="zh-CN" altLang="en-US" sz="2399" b="1" kern="100" dirty="0">
                <a:solidFill>
                  <a:srgbClr val="C00000"/>
                </a:solidFill>
                <a:latin typeface="微软雅黑"/>
                <a:ea typeface="微软雅黑"/>
                <a:cs typeface="黑体" panose="02010609060101010101" pitchFamily="49" charset="-122"/>
              </a:rPr>
              <a:t>解题小贴士</a:t>
            </a:r>
            <a:r>
              <a:rPr lang="en-US" altLang="zh-CN" sz="2399" b="1" kern="100" dirty="0">
                <a:solidFill>
                  <a:srgbClr val="C00000"/>
                </a:solidFill>
                <a:latin typeface="微软雅黑"/>
                <a:ea typeface="微软雅黑"/>
                <a:cs typeface="黑体" panose="02010609060101010101" pitchFamily="49" charset="-122"/>
              </a:rPr>
              <a:t>—</a:t>
            </a:r>
            <a:r>
              <a:rPr lang="zh-CN" altLang="en-US" sz="2399" b="1" kern="100" dirty="0">
                <a:solidFill>
                  <a:srgbClr val="C00000"/>
                </a:solidFill>
                <a:latin typeface="微软雅黑"/>
                <a:ea typeface="微软雅黑"/>
                <a:cs typeface="黑体" panose="02010609060101010101" pitchFamily="49" charset="-122"/>
              </a:rPr>
              <a:t>主析（合）取范式的判断方法</a:t>
            </a:r>
          </a:p>
          <a:p>
            <a:pPr algn="just" defTabSz="1219261">
              <a:lnSpc>
                <a:spcPct val="150000"/>
              </a:lnSpc>
            </a:pPr>
            <a:r>
              <a:rPr lang="zh-CN" alt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黑体" panose="02010609060101010101" pitchFamily="49" charset="-122"/>
              </a:rPr>
              <a:t>1</a:t>
            </a:r>
            <a:r>
              <a:rPr lang="zh-CN" altLang="en-US" sz="2399" b="1" kern="0" dirty="0">
                <a:solidFill>
                  <a:prstClr val="black"/>
                </a:solidFill>
                <a:latin typeface="微软雅黑"/>
                <a:ea typeface="微软雅黑"/>
                <a:cs typeface="Times New Roman" panose="02020603050405020304" pitchFamily="18" charset="0"/>
              </a:rPr>
              <a:t>）首先判断给定公式中的每个合取</a:t>
            </a:r>
            <a:r>
              <a:rPr lang="en-US" sz="2399" b="1" kern="0" dirty="0">
                <a:solidFill>
                  <a:prstClr val="black"/>
                </a:solidFill>
                <a:latin typeface="微软雅黑"/>
                <a:ea typeface="微软雅黑"/>
                <a:cs typeface="Times New Roman" panose="02020603050405020304" pitchFamily="18" charset="0"/>
              </a:rPr>
              <a:t>(</a:t>
            </a:r>
            <a:r>
              <a:rPr lang="zh-CN" altLang="en-US" sz="2399" b="1" kern="0" dirty="0">
                <a:solidFill>
                  <a:prstClr val="black"/>
                </a:solidFill>
                <a:latin typeface="微软雅黑"/>
                <a:ea typeface="微软雅黑"/>
                <a:cs typeface="Times New Roman" panose="02020603050405020304" pitchFamily="18" charset="0"/>
              </a:rPr>
              <a:t>析取</a:t>
            </a:r>
            <a:r>
              <a:rPr lang="en-US" sz="2399" b="1" kern="0" dirty="0">
                <a:solidFill>
                  <a:prstClr val="black"/>
                </a:solidFill>
                <a:latin typeface="微软雅黑"/>
                <a:ea typeface="微软雅黑"/>
                <a:cs typeface="Times New Roman" panose="02020603050405020304" pitchFamily="18" charset="0"/>
              </a:rPr>
              <a:t>)</a:t>
            </a:r>
            <a:r>
              <a:rPr lang="zh-CN" altLang="en-US" sz="2399" b="1" kern="0" dirty="0">
                <a:solidFill>
                  <a:prstClr val="black"/>
                </a:solidFill>
                <a:latin typeface="微软雅黑"/>
                <a:ea typeface="微软雅黑"/>
                <a:cs typeface="Times New Roman" panose="02020603050405020304" pitchFamily="18" charset="0"/>
              </a:rPr>
              <a:t>项是否为极小</a:t>
            </a:r>
            <a:r>
              <a:rPr lang="en-US" sz="2399" b="1" kern="0" dirty="0">
                <a:solidFill>
                  <a:prstClr val="black"/>
                </a:solidFill>
                <a:latin typeface="微软雅黑"/>
                <a:ea typeface="微软雅黑"/>
                <a:cs typeface="Times New Roman" panose="02020603050405020304" pitchFamily="18" charset="0"/>
              </a:rPr>
              <a:t>(</a:t>
            </a:r>
            <a:r>
              <a:rPr lang="zh-CN" altLang="en-US" sz="2399" b="1" kern="0" dirty="0">
                <a:solidFill>
                  <a:prstClr val="black"/>
                </a:solidFill>
                <a:latin typeface="微软雅黑"/>
                <a:ea typeface="微软雅黑"/>
                <a:cs typeface="Times New Roman" panose="02020603050405020304" pitchFamily="18" charset="0"/>
              </a:rPr>
              <a:t>大</a:t>
            </a:r>
            <a:r>
              <a:rPr lang="en-US" sz="2399" b="1" kern="0" dirty="0">
                <a:solidFill>
                  <a:prstClr val="black"/>
                </a:solidFill>
                <a:latin typeface="微软雅黑"/>
                <a:ea typeface="微软雅黑"/>
                <a:cs typeface="Times New Roman" panose="02020603050405020304" pitchFamily="18" charset="0"/>
              </a:rPr>
              <a:t>)</a:t>
            </a:r>
            <a:r>
              <a:rPr lang="zh-CN" altLang="en-US" sz="2399" b="1" kern="0" dirty="0">
                <a:solidFill>
                  <a:prstClr val="black"/>
                </a:solidFill>
                <a:latin typeface="微软雅黑"/>
                <a:ea typeface="微软雅黑"/>
                <a:cs typeface="Times New Roman" panose="02020603050405020304" pitchFamily="18" charset="0"/>
              </a:rPr>
              <a:t>项；</a:t>
            </a:r>
            <a:endParaRPr lang="zh-CN" altLang="en-US" sz="2399" b="1" kern="100" dirty="0">
              <a:solidFill>
                <a:prstClr val="black"/>
              </a:solidFill>
              <a:latin typeface="微软雅黑"/>
              <a:ea typeface="微软雅黑"/>
              <a:cs typeface="黑体" panose="02010609060101010101" pitchFamily="49" charset="-122"/>
            </a:endParaRPr>
          </a:p>
          <a:p>
            <a:pPr algn="just" defTabSz="1219261">
              <a:lnSpc>
                <a:spcPct val="150000"/>
              </a:lnSpc>
            </a:pPr>
            <a:r>
              <a:rPr lang="zh-CN" altLang="en-US" sz="2399" b="1" kern="100" dirty="0">
                <a:solidFill>
                  <a:prstClr val="black"/>
                </a:solidFill>
                <a:latin typeface="微软雅黑"/>
                <a:ea typeface="微软雅黑"/>
                <a:cs typeface="黑体" panose="02010609060101010101" pitchFamily="49" charset="-122"/>
              </a:rPr>
              <a:t>（</a:t>
            </a:r>
            <a:r>
              <a:rPr lang="en-US" sz="2399" b="1" kern="100" dirty="0">
                <a:solidFill>
                  <a:prstClr val="black"/>
                </a:solidFill>
                <a:latin typeface="微软雅黑"/>
                <a:ea typeface="微软雅黑"/>
                <a:cs typeface="黑体" panose="02010609060101010101" pitchFamily="49" charset="-122"/>
              </a:rPr>
              <a:t>2</a:t>
            </a:r>
            <a:r>
              <a:rPr lang="zh-CN" altLang="en-US" sz="2399" b="1" kern="100" dirty="0">
                <a:solidFill>
                  <a:prstClr val="black"/>
                </a:solidFill>
                <a:latin typeface="微软雅黑"/>
                <a:ea typeface="微软雅黑"/>
                <a:cs typeface="黑体" panose="02010609060101010101" pitchFamily="49" charset="-122"/>
              </a:rPr>
              <a:t>）然后判断是否与原公式等价。</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99332">
                                            <p:txEl>
                                              <p:pRg st="0" end="0"/>
                                            </p:txEl>
                                          </p:spTgt>
                                        </p:tgtEl>
                                        <p:attrNameLst>
                                          <p:attrName>style.visibility</p:attrName>
                                        </p:attrNameLst>
                                      </p:cBhvr>
                                      <p:to>
                                        <p:strVal val="visible"/>
                                      </p:to>
                                    </p:set>
                                    <p:animEffect transition="in" filter="slide(fromLeft)">
                                      <p:cBhvr>
                                        <p:cTn id="7" dur="500"/>
                                        <p:tgtEl>
                                          <p:spTgt spid="993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99332">
                                            <p:txEl>
                                              <p:pRg st="1" end="1"/>
                                            </p:txEl>
                                          </p:spTgt>
                                        </p:tgtEl>
                                        <p:attrNameLst>
                                          <p:attrName>style.visibility</p:attrName>
                                        </p:attrNameLst>
                                      </p:cBhvr>
                                      <p:to>
                                        <p:strVal val="visible"/>
                                      </p:to>
                                    </p:set>
                                    <p:animEffect transition="in" filter="slide(fromLeft)">
                                      <p:cBhvr>
                                        <p:cTn id="12" dur="500"/>
                                        <p:tgtEl>
                                          <p:spTgt spid="993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build="p" autoUpdateAnimBg="0"/>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A2A3C1E-EEFF-4171-812A-9E8A5AFAE01F}"/>
              </a:ext>
            </a:extLst>
          </p:cNvPr>
          <p:cNvSpPr/>
          <p:nvPr/>
        </p:nvSpPr>
        <p:spPr>
          <a:xfrm>
            <a:off x="347739" y="893326"/>
            <a:ext cx="11502872" cy="5011589"/>
          </a:xfrm>
          <a:prstGeom prst="rect">
            <a:avLst/>
          </a:prstGeom>
        </p:spPr>
        <p:txBody>
          <a:bodyPr wrap="square">
            <a:spAutoFit/>
          </a:bodyPr>
          <a:lstStyle/>
          <a:p>
            <a:pPr defTabSz="1219261">
              <a:lnSpc>
                <a:spcPct val="150000"/>
              </a:lnSpc>
            </a:pPr>
            <a:r>
              <a:rPr lang="zh-CN" altLang="en-US" sz="2399" b="1" dirty="0">
                <a:solidFill>
                  <a:srgbClr val="C00000"/>
                </a:solidFill>
                <a:latin typeface="微软雅黑"/>
                <a:ea typeface="微软雅黑"/>
              </a:rPr>
              <a:t>例</a:t>
            </a:r>
            <a:r>
              <a:rPr lang="en-US" altLang="zh-CN" sz="2399" b="1" dirty="0">
                <a:solidFill>
                  <a:srgbClr val="C00000"/>
                </a:solidFill>
                <a:latin typeface="微软雅黑"/>
                <a:ea typeface="微软雅黑"/>
              </a:rPr>
              <a:t>2.25  </a:t>
            </a:r>
            <a:r>
              <a:rPr lang="zh-CN" altLang="en-US" sz="2399" b="1" dirty="0">
                <a:solidFill>
                  <a:prstClr val="black"/>
                </a:solidFill>
                <a:latin typeface="微软雅黑"/>
                <a:ea typeface="微软雅黑"/>
              </a:rPr>
              <a:t>试判断下列公式是否为</a:t>
            </a:r>
            <a:r>
              <a:rPr lang="en-US" altLang="zh-CN" sz="2399" b="1" dirty="0">
                <a:solidFill>
                  <a:prstClr val="black"/>
                </a:solidFill>
                <a:latin typeface="微软雅黑"/>
                <a:ea typeface="微软雅黑"/>
              </a:rPr>
              <a:t>(P→¬Q)∨¬P</a:t>
            </a:r>
            <a:r>
              <a:rPr lang="zh-CN" altLang="en-US" sz="2399" b="1" dirty="0">
                <a:solidFill>
                  <a:prstClr val="black"/>
                </a:solidFill>
                <a:latin typeface="微软雅黑"/>
                <a:ea typeface="微软雅黑"/>
              </a:rPr>
              <a:t>的主析取范式或主合取范式。</a:t>
            </a:r>
          </a:p>
          <a:p>
            <a:pPr defTabSz="1219261">
              <a:lnSpc>
                <a:spcPct val="150000"/>
              </a:lnSpc>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¬P∨¬Q∨¬P</a:t>
            </a:r>
            <a:r>
              <a:rPr lang="zh-CN" altLang="en-US" sz="2399" b="1" dirty="0">
                <a:solidFill>
                  <a:prstClr val="black"/>
                </a:solidFill>
                <a:latin typeface="微软雅黑"/>
                <a:ea typeface="微软雅黑"/>
              </a:rPr>
              <a:t>。</a:t>
            </a:r>
          </a:p>
          <a:p>
            <a:pPr defTabSz="1219261">
              <a:lnSpc>
                <a:spcPct val="150000"/>
              </a:lnSpc>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2</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¬P∨¬Q</a:t>
            </a:r>
            <a:r>
              <a:rPr lang="zh-CN" altLang="en-US" sz="2399" b="1" dirty="0">
                <a:solidFill>
                  <a:prstClr val="black"/>
                </a:solidFill>
                <a:latin typeface="微软雅黑"/>
                <a:ea typeface="微软雅黑"/>
              </a:rPr>
              <a:t>。</a:t>
            </a:r>
          </a:p>
          <a:p>
            <a:pPr defTabSz="1219261">
              <a:lnSpc>
                <a:spcPct val="150000"/>
              </a:lnSpc>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3</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(¬P∧¬Q)∨(¬P∧Q)</a:t>
            </a:r>
            <a:r>
              <a:rPr lang="zh-CN" altLang="en-US" sz="2399" b="1" dirty="0">
                <a:solidFill>
                  <a:prstClr val="black"/>
                </a:solidFill>
                <a:latin typeface="微软雅黑"/>
                <a:ea typeface="微软雅黑"/>
              </a:rPr>
              <a:t>。</a:t>
            </a:r>
          </a:p>
          <a:p>
            <a:pPr defTabSz="1219261">
              <a:lnSpc>
                <a:spcPct val="150000"/>
              </a:lnSpc>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4</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(¬P∧¬Q)∨(¬P∧Q)∨(P∧¬Q)</a:t>
            </a:r>
            <a:r>
              <a:rPr lang="zh-CN" altLang="en-US" sz="2399" b="1" dirty="0">
                <a:solidFill>
                  <a:prstClr val="black"/>
                </a:solidFill>
                <a:latin typeface="微软雅黑"/>
                <a:ea typeface="微软雅黑"/>
              </a:rPr>
              <a:t>。</a:t>
            </a:r>
          </a:p>
          <a:p>
            <a:pPr defTabSz="1219261">
              <a:lnSpc>
                <a:spcPct val="150000"/>
              </a:lnSpc>
            </a:pPr>
            <a:r>
              <a:rPr lang="zh-CN" altLang="en-US" sz="2399" b="1" dirty="0">
                <a:solidFill>
                  <a:srgbClr val="C00000"/>
                </a:solidFill>
                <a:latin typeface="微软雅黑"/>
                <a:ea typeface="微软雅黑"/>
              </a:rPr>
              <a:t>解 </a:t>
            </a:r>
            <a:r>
              <a:rPr lang="zh-CN" altLang="en-US" sz="2399" b="1" dirty="0">
                <a:solidFill>
                  <a:prstClr val="black"/>
                </a:solidFill>
                <a:latin typeface="微软雅黑"/>
                <a:ea typeface="微软雅黑"/>
              </a:rPr>
              <a:t> （</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）公式（</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）不是原公式的主合取范式，也不是原公式的主析取范式。</a:t>
            </a:r>
          </a:p>
          <a:p>
            <a:pPr defTabSz="1219261">
              <a:lnSpc>
                <a:spcPct val="150000"/>
              </a:lnSpc>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2</a:t>
            </a:r>
            <a:r>
              <a:rPr lang="zh-CN" altLang="en-US" sz="2399" b="1" dirty="0">
                <a:solidFill>
                  <a:prstClr val="black"/>
                </a:solidFill>
                <a:latin typeface="微软雅黑"/>
                <a:ea typeface="微软雅黑"/>
              </a:rPr>
              <a:t>）公式（</a:t>
            </a:r>
            <a:r>
              <a:rPr lang="en-US" altLang="zh-CN" sz="2399" b="1" dirty="0">
                <a:solidFill>
                  <a:prstClr val="black"/>
                </a:solidFill>
                <a:latin typeface="微软雅黑"/>
                <a:ea typeface="微软雅黑"/>
              </a:rPr>
              <a:t>2</a:t>
            </a:r>
            <a:r>
              <a:rPr lang="zh-CN" altLang="en-US" sz="2399" b="1" dirty="0">
                <a:solidFill>
                  <a:prstClr val="black"/>
                </a:solidFill>
                <a:latin typeface="微软雅黑"/>
                <a:ea typeface="微软雅黑"/>
              </a:rPr>
              <a:t>）是原公式的主合取范式。</a:t>
            </a:r>
          </a:p>
          <a:p>
            <a:pPr defTabSz="1219261">
              <a:lnSpc>
                <a:spcPct val="150000"/>
              </a:lnSpc>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3</a:t>
            </a:r>
            <a:r>
              <a:rPr lang="zh-CN" altLang="en-US" sz="2399" b="1" dirty="0">
                <a:solidFill>
                  <a:prstClr val="black"/>
                </a:solidFill>
                <a:latin typeface="微软雅黑"/>
                <a:ea typeface="微软雅黑"/>
              </a:rPr>
              <a:t>）公式（</a:t>
            </a:r>
            <a:r>
              <a:rPr lang="en-US" altLang="zh-CN" sz="2399" b="1" dirty="0">
                <a:solidFill>
                  <a:prstClr val="black"/>
                </a:solidFill>
                <a:latin typeface="微软雅黑"/>
                <a:ea typeface="微软雅黑"/>
              </a:rPr>
              <a:t>3</a:t>
            </a:r>
            <a:r>
              <a:rPr lang="zh-CN" altLang="en-US" sz="2399" b="1" dirty="0">
                <a:solidFill>
                  <a:prstClr val="black"/>
                </a:solidFill>
                <a:latin typeface="微软雅黑"/>
                <a:ea typeface="微软雅黑"/>
              </a:rPr>
              <a:t>）不是原公式的主析取范式。</a:t>
            </a:r>
          </a:p>
          <a:p>
            <a:pPr defTabSz="1219261">
              <a:lnSpc>
                <a:spcPct val="150000"/>
              </a:lnSpc>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4</a:t>
            </a:r>
            <a:r>
              <a:rPr lang="zh-CN" altLang="en-US" sz="2399" b="1" dirty="0">
                <a:solidFill>
                  <a:prstClr val="black"/>
                </a:solidFill>
                <a:latin typeface="微软雅黑"/>
                <a:ea typeface="微软雅黑"/>
              </a:rPr>
              <a:t>）公式（</a:t>
            </a:r>
            <a:r>
              <a:rPr lang="en-US" altLang="zh-CN" sz="2399" b="1" dirty="0">
                <a:solidFill>
                  <a:prstClr val="black"/>
                </a:solidFill>
                <a:latin typeface="微软雅黑"/>
                <a:ea typeface="微软雅黑"/>
              </a:rPr>
              <a:t>4</a:t>
            </a:r>
            <a:r>
              <a:rPr lang="zh-CN" altLang="en-US" sz="2399" b="1" dirty="0">
                <a:solidFill>
                  <a:prstClr val="black"/>
                </a:solidFill>
                <a:latin typeface="微软雅黑"/>
                <a:ea typeface="微软雅黑"/>
              </a:rPr>
              <a:t>）是原公式的主析取范式。</a:t>
            </a:r>
          </a:p>
        </p:txBody>
      </p:sp>
      <p:sp>
        <p:nvSpPr>
          <p:cNvPr id="3" name="Rectangle 2">
            <a:extLst>
              <a:ext uri="{FF2B5EF4-FFF2-40B4-BE49-F238E27FC236}">
                <a16:creationId xmlns:a16="http://schemas.microsoft.com/office/drawing/2014/main" id="{490C1D31-CAAA-43A9-B21F-5786D3DD0E37}"/>
              </a:ext>
            </a:extLst>
          </p:cNvPr>
          <p:cNvSpPr txBox="1">
            <a:spLocks noChangeArrowheads="1"/>
          </p:cNvSpPr>
          <p:nvPr/>
        </p:nvSpPr>
        <p:spPr>
          <a:xfrm>
            <a:off x="869214" y="235834"/>
            <a:ext cx="6767121" cy="701634"/>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sz="2199" noProof="1">
                <a:solidFill>
                  <a:prstClr val="white"/>
                </a:solidFill>
              </a:rPr>
              <a:t>例</a:t>
            </a:r>
            <a:r>
              <a:rPr lang="en-US" altLang="zh-CN" sz="2199" noProof="1">
                <a:solidFill>
                  <a:prstClr val="white"/>
                </a:solidFill>
              </a:rPr>
              <a:t>2.25</a:t>
            </a:r>
            <a:endParaRPr lang="zh-CN" altLang="en-US" sz="2199" dirty="0">
              <a:solidFill>
                <a:prstClr val="white"/>
              </a:solidFill>
            </a:endParaRPr>
          </a:p>
        </p:txBody>
      </p:sp>
    </p:spTree>
    <p:custDataLst>
      <p:tags r:id="rId1"/>
    </p:custDataLst>
    <p:extLst>
      <p:ext uri="{BB962C8B-B14F-4D97-AF65-F5344CB8AC3E}">
        <p14:creationId xmlns:p14="http://schemas.microsoft.com/office/powerpoint/2010/main" val="336849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wipe(down)">
                                      <p:cBhvr>
                                        <p:cTn id="7" dur="500"/>
                                        <p:tgtEl>
                                          <p:spTgt spid="2">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wipe(down)">
                                      <p:cBhvr>
                                        <p:cTn id="12" dur="500"/>
                                        <p:tgtEl>
                                          <p:spTgt spid="2">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animEffect transition="in" filter="wipe(down)">
                                      <p:cBhvr>
                                        <p:cTn id="17" dur="500"/>
                                        <p:tgtEl>
                                          <p:spTgt spid="2">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xEl>
                                              <p:pRg st="8" end="8"/>
                                            </p:txEl>
                                          </p:spTgt>
                                        </p:tgtEl>
                                        <p:attrNameLst>
                                          <p:attrName>style.visibility</p:attrName>
                                        </p:attrNameLst>
                                      </p:cBhvr>
                                      <p:to>
                                        <p:strVal val="visible"/>
                                      </p:to>
                                    </p:set>
                                    <p:animEffect transition="in" filter="wipe(down)">
                                      <p:cBhvr>
                                        <p:cTn id="2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A3AB8D9-EBB1-44F9-BF65-0946C4274668}"/>
              </a:ext>
            </a:extLst>
          </p:cNvPr>
          <p:cNvSpPr/>
          <p:nvPr/>
        </p:nvSpPr>
        <p:spPr>
          <a:xfrm>
            <a:off x="184883" y="5776551"/>
            <a:ext cx="4493538" cy="949747"/>
          </a:xfrm>
          <a:prstGeom prst="rect">
            <a:avLst/>
          </a:prstGeom>
        </p:spPr>
        <p:txBody>
          <a:bodyPr wrap="none">
            <a:spAutoFit/>
          </a:bodyPr>
          <a:lstStyle/>
          <a:p>
            <a:pPr algn="ctr"/>
            <a:r>
              <a:rPr lang="zh-CN" altLang="en-US" b="1" dirty="0">
                <a:latin typeface="+mn-ea"/>
                <a:cs typeface="Times New Roman" panose="02020603050405020304" pitchFamily="18" charset="0"/>
              </a:rPr>
              <a:t>英国数学家、逻辑学家，</a:t>
            </a:r>
            <a:endParaRPr lang="en-US" altLang="zh-CN" b="1" dirty="0">
              <a:latin typeface="+mn-ea"/>
              <a:cs typeface="Times New Roman" panose="02020603050405020304" pitchFamily="18" charset="0"/>
            </a:endParaRPr>
          </a:p>
          <a:p>
            <a:pPr>
              <a:lnSpc>
                <a:spcPct val="150000"/>
              </a:lnSpc>
            </a:pPr>
            <a:r>
              <a:rPr lang="zh-CN" altLang="en-US" b="1" dirty="0">
                <a:latin typeface="+mn-ea"/>
                <a:cs typeface="Times New Roman" panose="02020603050405020304" pitchFamily="18" charset="0"/>
              </a:rPr>
              <a:t>计算机科学之父，人工智能之父</a:t>
            </a:r>
            <a:endParaRPr lang="zh-CN" altLang="en-US" b="1" dirty="0"/>
          </a:p>
        </p:txBody>
      </p:sp>
      <p:sp>
        <p:nvSpPr>
          <p:cNvPr id="3" name="矩形 2">
            <a:extLst>
              <a:ext uri="{FF2B5EF4-FFF2-40B4-BE49-F238E27FC236}">
                <a16:creationId xmlns:a16="http://schemas.microsoft.com/office/drawing/2014/main" id="{F1C95F8B-0B51-4539-9F82-003C55A5ADC1}"/>
              </a:ext>
            </a:extLst>
          </p:cNvPr>
          <p:cNvSpPr/>
          <p:nvPr/>
        </p:nvSpPr>
        <p:spPr>
          <a:xfrm>
            <a:off x="8004175" y="6069955"/>
            <a:ext cx="1415772" cy="461665"/>
          </a:xfrm>
          <a:prstGeom prst="rect">
            <a:avLst/>
          </a:prstGeom>
        </p:spPr>
        <p:txBody>
          <a:bodyPr wrap="none">
            <a:spAutoFit/>
          </a:bodyPr>
          <a:lstStyle/>
          <a:p>
            <a:r>
              <a:rPr lang="zh-CN" altLang="en-US" b="1" dirty="0">
                <a:solidFill>
                  <a:srgbClr val="191919"/>
                </a:solidFill>
                <a:latin typeface="PingFang SC"/>
              </a:rPr>
              <a:t>图灵测试</a:t>
            </a:r>
            <a:endParaRPr lang="zh-CN" altLang="en-US" b="1" dirty="0"/>
          </a:p>
        </p:txBody>
      </p:sp>
      <p:pic>
        <p:nvPicPr>
          <p:cNvPr id="7" name="图片 6" descr="https://gss0.bdstatic.com/94o3dSag_xI4khGkpoWK1HF6hhy/baike/w%3D268%3Bg%3D0/sign=bf9deee5402309f7e76faa144a356bce/9e3df8dcd100baa13dc6bcca4110b912c9fc2edd.jpg">
            <a:hlinkClick r:id="rId4" tgtFrame="&quot;_blank&quot;"/>
            <a:extLst>
              <a:ext uri="{FF2B5EF4-FFF2-40B4-BE49-F238E27FC236}">
                <a16:creationId xmlns:a16="http://schemas.microsoft.com/office/drawing/2014/main" id="{EAF5D0A1-A2CC-4950-A010-FE9B71BD2A59}"/>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8975" y="1430780"/>
            <a:ext cx="3048000" cy="3957920"/>
          </a:xfrm>
          <a:prstGeom prst="rect">
            <a:avLst/>
          </a:prstGeom>
          <a:noFill/>
          <a:ln>
            <a:noFill/>
          </a:ln>
        </p:spPr>
      </p:pic>
      <p:pic>
        <p:nvPicPr>
          <p:cNvPr id="1028" name="Picture 4" descr="https://img2.baidu.com/it/u=89960228,3778279867&amp;fm=26&amp;fmt=auto">
            <a:extLst>
              <a:ext uri="{FF2B5EF4-FFF2-40B4-BE49-F238E27FC236}">
                <a16:creationId xmlns:a16="http://schemas.microsoft.com/office/drawing/2014/main" id="{BCEF902A-18AA-419C-95F5-807C443638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4774" y="1430780"/>
            <a:ext cx="6657975" cy="39579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571BC418-660D-46C8-BA1C-AE6128B832F0}"/>
              </a:ext>
            </a:extLst>
          </p:cNvPr>
          <p:cNvSpPr txBox="1">
            <a:spLocks noChangeArrowheads="1"/>
          </p:cNvSpPr>
          <p:nvPr/>
        </p:nvSpPr>
        <p:spPr>
          <a:xfrm>
            <a:off x="772942" y="362834"/>
            <a:ext cx="5305686" cy="399960"/>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kern="1200">
                <a:solidFill>
                  <a:schemeClr val="bg1"/>
                </a:solidFill>
                <a:latin typeface="+mj-lt"/>
                <a:ea typeface="+mj-ea"/>
                <a:cs typeface="+mj-cs"/>
              </a:defRPr>
            </a:lvl1pPr>
          </a:lstStyle>
          <a:p>
            <a:r>
              <a:rPr lang="zh-CN" altLang="en-US" b="1" dirty="0">
                <a:latin typeface="+mn-ea"/>
                <a:ea typeface="+mn-ea"/>
              </a:rPr>
              <a:t>历史人物</a:t>
            </a:r>
            <a:r>
              <a:rPr lang="en-US" altLang="zh-CN" b="1" dirty="0">
                <a:latin typeface="+mn-ea"/>
                <a:ea typeface="+mn-ea"/>
              </a:rPr>
              <a:t>-</a:t>
            </a:r>
            <a:r>
              <a:rPr lang="zh-CN" altLang="en-US" b="1" dirty="0">
                <a:latin typeface="+mn-ea"/>
                <a:ea typeface="+mn-ea"/>
              </a:rPr>
              <a:t>图灵</a:t>
            </a:r>
          </a:p>
        </p:txBody>
      </p:sp>
    </p:spTree>
    <p:custDataLst>
      <p:tags r:id="rId1"/>
    </p:custDataLst>
    <p:extLst>
      <p:ext uri="{BB962C8B-B14F-4D97-AF65-F5344CB8AC3E}">
        <p14:creationId xmlns:p14="http://schemas.microsoft.com/office/powerpoint/2010/main" val="40619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a:extLst>
              <a:ext uri="{FF2B5EF4-FFF2-40B4-BE49-F238E27FC236}">
                <a16:creationId xmlns:a16="http://schemas.microsoft.com/office/drawing/2014/main" id="{8548070D-6EB6-4B75-87B9-83DBDEA4759D}"/>
              </a:ext>
            </a:extLst>
          </p:cNvPr>
          <p:cNvSpPr>
            <a:spLocks noGrp="1" noChangeArrowheads="1"/>
          </p:cNvSpPr>
          <p:nvPr>
            <p:ph type="title" idx="4294967295"/>
          </p:nvPr>
        </p:nvSpPr>
        <p:spPr>
          <a:xfrm>
            <a:off x="842896" y="124018"/>
            <a:ext cx="8064034" cy="923872"/>
          </a:xfrm>
        </p:spPr>
        <p:txBody>
          <a:bodyPr/>
          <a:lstStyle/>
          <a:p>
            <a:r>
              <a:rPr lang="zh-CN" altLang="en-US" dirty="0"/>
              <a:t>定理</a:t>
            </a:r>
            <a:r>
              <a:rPr lang="en-US" altLang="zh-CN" dirty="0"/>
              <a:t>2.5</a:t>
            </a:r>
            <a:endParaRPr lang="zh-CN" altLang="en-US" dirty="0"/>
          </a:p>
        </p:txBody>
      </p:sp>
      <p:sp>
        <p:nvSpPr>
          <p:cNvPr id="100356" name="Rectangle 3">
            <a:extLst>
              <a:ext uri="{FF2B5EF4-FFF2-40B4-BE49-F238E27FC236}">
                <a16:creationId xmlns:a16="http://schemas.microsoft.com/office/drawing/2014/main" id="{A7982159-3E76-4858-848E-EBBC4A64D752}"/>
              </a:ext>
            </a:extLst>
          </p:cNvPr>
          <p:cNvSpPr>
            <a:spLocks noGrp="1" noChangeArrowheads="1"/>
          </p:cNvSpPr>
          <p:nvPr>
            <p:ph type="body" sz="half" idx="4294967295"/>
          </p:nvPr>
        </p:nvSpPr>
        <p:spPr>
          <a:xfrm>
            <a:off x="309650" y="1026661"/>
            <a:ext cx="10360203" cy="692514"/>
          </a:xfrm>
        </p:spPr>
        <p:txBody>
          <a:bodyPr>
            <a:normAutofit/>
          </a:bodyPr>
          <a:lstStyle/>
          <a:p>
            <a:pPr marL="0" indent="0">
              <a:buNone/>
            </a:pPr>
            <a:r>
              <a:rPr lang="zh-CN" altLang="en-US" dirty="0">
                <a:solidFill>
                  <a:srgbClr val="0000FF"/>
                </a:solidFill>
              </a:rPr>
              <a:t>定理</a:t>
            </a:r>
            <a:r>
              <a:rPr lang="en-US" altLang="zh-CN" dirty="0">
                <a:solidFill>
                  <a:srgbClr val="0000FF"/>
                </a:solidFill>
              </a:rPr>
              <a:t>2.5  </a:t>
            </a:r>
            <a:r>
              <a:rPr lang="zh-CN" altLang="en-US" dirty="0">
                <a:solidFill>
                  <a:srgbClr val="0000FF"/>
                </a:solidFill>
              </a:rPr>
              <a:t>任何一个公式都有与之等价的主析取范式和主合取范式。</a:t>
            </a:r>
          </a:p>
        </p:txBody>
      </p:sp>
      <p:sp>
        <p:nvSpPr>
          <p:cNvPr id="100357" name="Rectangle 4">
            <a:extLst>
              <a:ext uri="{FF2B5EF4-FFF2-40B4-BE49-F238E27FC236}">
                <a16:creationId xmlns:a16="http://schemas.microsoft.com/office/drawing/2014/main" id="{EBA6DA6C-25CB-4341-AB0F-D77CFFEEA286}"/>
              </a:ext>
            </a:extLst>
          </p:cNvPr>
          <p:cNvSpPr>
            <a:spLocks noChangeArrowheads="1"/>
          </p:cNvSpPr>
          <p:nvPr/>
        </p:nvSpPr>
        <p:spPr bwMode="auto">
          <a:xfrm>
            <a:off x="309651" y="1719176"/>
            <a:ext cx="8495809" cy="476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buClrTx/>
              <a:buNone/>
            </a:pPr>
            <a:r>
              <a:rPr lang="zh-CN" altLang="en-US" sz="2399" dirty="0">
                <a:solidFill>
                  <a:srgbClr val="C00000"/>
                </a:solidFill>
              </a:rPr>
              <a:t>证明：</a:t>
            </a:r>
            <a:r>
              <a:rPr lang="zh-CN" altLang="en-US" sz="2399" dirty="0"/>
              <a:t>略。</a:t>
            </a:r>
          </a:p>
        </p:txBody>
      </p:sp>
      <p:sp>
        <p:nvSpPr>
          <p:cNvPr id="6" name="Text Box 558">
            <a:extLst>
              <a:ext uri="{FF2B5EF4-FFF2-40B4-BE49-F238E27FC236}">
                <a16:creationId xmlns:a16="http://schemas.microsoft.com/office/drawing/2014/main" id="{840D3E89-C750-4502-9BC8-C21375507992}"/>
              </a:ext>
            </a:extLst>
          </p:cNvPr>
          <p:cNvSpPr txBox="1">
            <a:spLocks noChangeArrowheads="1"/>
          </p:cNvSpPr>
          <p:nvPr/>
        </p:nvSpPr>
        <p:spPr bwMode="auto">
          <a:xfrm>
            <a:off x="538183" y="2621818"/>
            <a:ext cx="11350517" cy="3778917"/>
          </a:xfrm>
          <a:prstGeom prst="rect">
            <a:avLst/>
          </a:prstGeom>
          <a:solidFill>
            <a:schemeClr val="bg1">
              <a:lumMod val="85000"/>
              <a:lumOff val="0"/>
            </a:schemeClr>
          </a:solidFill>
          <a:ln w="9525">
            <a:solidFill>
              <a:srgbClr val="000000"/>
            </a:solidFill>
            <a:miter lim="800000"/>
            <a:headEnd/>
            <a:tailEnd/>
          </a:ln>
        </p:spPr>
        <p:txBody>
          <a:bodyPr rot="0" vert="horz" wrap="square" lIns="91413" tIns="45707" rIns="91413" bIns="45707" anchor="t" anchorCtr="0" upright="1">
            <a:noAutofit/>
          </a:bodyPr>
          <a:lstStyle/>
          <a:p>
            <a:pPr defTabSz="1219261">
              <a:lnSpc>
                <a:spcPct val="150000"/>
              </a:lnSpc>
            </a:pPr>
            <a:r>
              <a:rPr lang="zh-CN" altLang="en-US" sz="2399" b="1" kern="100" dirty="0">
                <a:solidFill>
                  <a:prstClr val="black"/>
                </a:solidFill>
                <a:latin typeface="微软雅黑"/>
                <a:ea typeface="微软雅黑"/>
                <a:cs typeface="黑体" panose="02010609060101010101" pitchFamily="49" charset="-122"/>
              </a:rPr>
              <a:t>解题小贴士</a:t>
            </a:r>
            <a:r>
              <a:rPr lang="en-US" altLang="zh-CN" sz="2399" b="1" kern="100" dirty="0">
                <a:solidFill>
                  <a:prstClr val="black"/>
                </a:solidFill>
                <a:latin typeface="微软雅黑"/>
                <a:ea typeface="微软雅黑"/>
                <a:cs typeface="黑体" panose="02010609060101010101" pitchFamily="49" charset="-122"/>
              </a:rPr>
              <a:t>—</a:t>
            </a:r>
            <a:r>
              <a:rPr lang="zh-CN" altLang="en-US" sz="2399" b="1" u="sng" kern="100" dirty="0">
                <a:solidFill>
                  <a:srgbClr val="0000FF"/>
                </a:solidFill>
                <a:latin typeface="微软雅黑"/>
                <a:ea typeface="微软雅黑"/>
                <a:cs typeface="黑体" panose="02010609060101010101" pitchFamily="49" charset="-122"/>
              </a:rPr>
              <a:t>主合取范式、主析取范式的计算方法</a:t>
            </a:r>
            <a:endParaRPr lang="zh-CN" altLang="en-US" sz="2399" b="1" kern="100" dirty="0">
              <a:solidFill>
                <a:prstClr val="black"/>
              </a:solidFill>
              <a:latin typeface="微软雅黑"/>
              <a:ea typeface="微软雅黑"/>
              <a:cs typeface="黑体" panose="02010609060101010101" pitchFamily="49" charset="-122"/>
            </a:endParaRPr>
          </a:p>
          <a:p>
            <a:pPr defTabSz="1219261">
              <a:lnSpc>
                <a:spcPct val="150000"/>
              </a:lnSpc>
            </a:pPr>
            <a:r>
              <a:rPr lang="zh-CN" alt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黑体" panose="02010609060101010101" pitchFamily="49" charset="-122"/>
              </a:rPr>
              <a:t>1</a:t>
            </a:r>
            <a:r>
              <a:rPr lang="zh-CN" altLang="en-US" sz="2399" b="1" kern="100" dirty="0">
                <a:solidFill>
                  <a:prstClr val="black"/>
                </a:solidFill>
                <a:latin typeface="微软雅黑"/>
                <a:ea typeface="微软雅黑"/>
                <a:cs typeface="Times New Roman" panose="02020603050405020304" pitchFamily="18" charset="0"/>
              </a:rPr>
              <a:t>）计算给定公式的析取范式</a:t>
            </a:r>
            <a:r>
              <a:rPr lang="en-US" sz="2399" b="1" kern="100" dirty="0">
                <a:solidFill>
                  <a:prstClr val="black"/>
                </a:solidFill>
                <a:latin typeface="微软雅黑"/>
                <a:ea typeface="微软雅黑"/>
                <a:cs typeface="Times New Roman" panose="02020603050405020304" pitchFamily="18" charset="0"/>
              </a:rPr>
              <a:t>(</a:t>
            </a:r>
            <a:r>
              <a:rPr lang="zh-CN" altLang="en-US" sz="2399" b="1" kern="100" dirty="0">
                <a:solidFill>
                  <a:prstClr val="black"/>
                </a:solidFill>
                <a:latin typeface="微软雅黑"/>
                <a:ea typeface="微软雅黑"/>
                <a:cs typeface="Times New Roman" panose="02020603050405020304" pitchFamily="18" charset="0"/>
              </a:rPr>
              <a:t>合取范式</a:t>
            </a:r>
            <a:r>
              <a:rPr lang="en-US" sz="2399" b="1" kern="100" dirty="0">
                <a:solidFill>
                  <a:prstClr val="black"/>
                </a:solidFill>
                <a:latin typeface="微软雅黑"/>
                <a:ea typeface="微软雅黑"/>
                <a:cs typeface="Times New Roman" panose="02020603050405020304" pitchFamily="18" charset="0"/>
              </a:rPr>
              <a:t>)</a:t>
            </a:r>
            <a:r>
              <a:rPr lang="zh-CN" altLang="en-US" sz="2399" b="1" kern="100" dirty="0">
                <a:solidFill>
                  <a:prstClr val="black"/>
                </a:solidFill>
                <a:latin typeface="微软雅黑"/>
                <a:ea typeface="微软雅黑"/>
                <a:cs typeface="Times New Roman" panose="02020603050405020304" pitchFamily="18" charset="0"/>
              </a:rPr>
              <a:t>；</a:t>
            </a:r>
            <a:endParaRPr lang="zh-CN" altLang="en-US" sz="2399" b="1" kern="100" dirty="0">
              <a:solidFill>
                <a:prstClr val="black"/>
              </a:solidFill>
              <a:latin typeface="微软雅黑"/>
              <a:ea typeface="微软雅黑"/>
              <a:cs typeface="黑体" panose="02010609060101010101" pitchFamily="49" charset="-122"/>
            </a:endParaRPr>
          </a:p>
          <a:p>
            <a:pPr defTabSz="1219261">
              <a:lnSpc>
                <a:spcPct val="150000"/>
              </a:lnSpc>
            </a:pPr>
            <a:r>
              <a:rPr lang="zh-CN" altLang="en-US" sz="2399" b="1" kern="100" dirty="0">
                <a:solidFill>
                  <a:prstClr val="black"/>
                </a:solidFill>
                <a:latin typeface="微软雅黑"/>
                <a:ea typeface="微软雅黑"/>
                <a:cs typeface="Times New Roman" panose="02020603050405020304" pitchFamily="18" charset="0"/>
              </a:rPr>
              <a:t>（</a:t>
            </a:r>
            <a:r>
              <a:rPr lang="en-US" sz="2399" b="1" kern="100" dirty="0">
                <a:solidFill>
                  <a:prstClr val="black"/>
                </a:solidFill>
                <a:latin typeface="微软雅黑"/>
                <a:ea typeface="微软雅黑"/>
                <a:cs typeface="黑体" panose="02010609060101010101" pitchFamily="49" charset="-122"/>
              </a:rPr>
              <a:t>2</a:t>
            </a:r>
            <a:r>
              <a:rPr lang="zh-CN" altLang="en-US" sz="2399" b="1" kern="100" dirty="0">
                <a:solidFill>
                  <a:prstClr val="black"/>
                </a:solidFill>
                <a:latin typeface="微软雅黑"/>
                <a:ea typeface="微软雅黑"/>
                <a:cs typeface="Times New Roman" panose="02020603050405020304" pitchFamily="18" charset="0"/>
              </a:rPr>
              <a:t>）将析取范式</a:t>
            </a:r>
            <a:r>
              <a:rPr lang="en-US" sz="2399" b="1" kern="100" dirty="0">
                <a:solidFill>
                  <a:prstClr val="black"/>
                </a:solidFill>
                <a:latin typeface="微软雅黑"/>
                <a:ea typeface="微软雅黑"/>
                <a:cs typeface="Times New Roman" panose="02020603050405020304" pitchFamily="18" charset="0"/>
              </a:rPr>
              <a:t>(</a:t>
            </a:r>
            <a:r>
              <a:rPr lang="zh-CN" altLang="en-US" sz="2399" b="1" kern="100" dirty="0">
                <a:solidFill>
                  <a:prstClr val="black"/>
                </a:solidFill>
                <a:latin typeface="微软雅黑"/>
                <a:ea typeface="微软雅黑"/>
                <a:cs typeface="Times New Roman" panose="02020603050405020304" pitchFamily="18" charset="0"/>
              </a:rPr>
              <a:t>合取范式</a:t>
            </a:r>
            <a:r>
              <a:rPr lang="en-US" sz="2399" b="1" kern="100" dirty="0">
                <a:solidFill>
                  <a:prstClr val="black"/>
                </a:solidFill>
                <a:latin typeface="微软雅黑"/>
                <a:ea typeface="微软雅黑"/>
                <a:cs typeface="Times New Roman" panose="02020603050405020304" pitchFamily="18" charset="0"/>
              </a:rPr>
              <a:t>)</a:t>
            </a:r>
            <a:r>
              <a:rPr lang="zh-CN" altLang="en-US" sz="2399" b="1" kern="100" dirty="0">
                <a:solidFill>
                  <a:prstClr val="black"/>
                </a:solidFill>
                <a:latin typeface="微软雅黑"/>
                <a:ea typeface="微软雅黑"/>
                <a:cs typeface="Times New Roman" panose="02020603050405020304" pitchFamily="18" charset="0"/>
              </a:rPr>
              <a:t>中的合取式</a:t>
            </a:r>
            <a:r>
              <a:rPr lang="en-US" sz="2399" b="1" kern="100" dirty="0">
                <a:solidFill>
                  <a:prstClr val="black"/>
                </a:solidFill>
                <a:latin typeface="微软雅黑"/>
                <a:ea typeface="微软雅黑"/>
                <a:cs typeface="Times New Roman" panose="02020603050405020304" pitchFamily="18" charset="0"/>
              </a:rPr>
              <a:t>(</a:t>
            </a:r>
            <a:r>
              <a:rPr lang="zh-CN" altLang="en-US" sz="2399" b="1" kern="100" dirty="0">
                <a:solidFill>
                  <a:prstClr val="black"/>
                </a:solidFill>
                <a:latin typeface="微软雅黑"/>
                <a:ea typeface="微软雅黑"/>
                <a:cs typeface="Times New Roman" panose="02020603050405020304" pitchFamily="18" charset="0"/>
              </a:rPr>
              <a:t>析取式</a:t>
            </a:r>
            <a:r>
              <a:rPr lang="en-US" sz="2399" b="1" kern="100" dirty="0">
                <a:solidFill>
                  <a:prstClr val="black"/>
                </a:solidFill>
                <a:latin typeface="微软雅黑"/>
                <a:ea typeface="微软雅黑"/>
                <a:cs typeface="Times New Roman" panose="02020603050405020304" pitchFamily="18" charset="0"/>
              </a:rPr>
              <a:t>)</a:t>
            </a:r>
            <a:r>
              <a:rPr lang="zh-CN" altLang="en-US" sz="2399" b="1" kern="100" dirty="0">
                <a:solidFill>
                  <a:prstClr val="black"/>
                </a:solidFill>
                <a:latin typeface="微软雅黑"/>
                <a:ea typeface="微软雅黑"/>
                <a:cs typeface="Times New Roman" panose="02020603050405020304" pitchFamily="18" charset="0"/>
              </a:rPr>
              <a:t>变为极小</a:t>
            </a:r>
            <a:r>
              <a:rPr lang="en-US" sz="2399" b="1" kern="100" dirty="0">
                <a:solidFill>
                  <a:prstClr val="black"/>
                </a:solidFill>
                <a:latin typeface="微软雅黑"/>
                <a:ea typeface="微软雅黑"/>
                <a:cs typeface="Times New Roman" panose="02020603050405020304" pitchFamily="18" charset="0"/>
              </a:rPr>
              <a:t>(</a:t>
            </a:r>
            <a:r>
              <a:rPr lang="zh-CN" altLang="en-US" sz="2399" b="1" kern="100" dirty="0">
                <a:solidFill>
                  <a:prstClr val="black"/>
                </a:solidFill>
                <a:latin typeface="微软雅黑"/>
                <a:ea typeface="微软雅黑"/>
                <a:cs typeface="Times New Roman" panose="02020603050405020304" pitchFamily="18" charset="0"/>
              </a:rPr>
              <a:t>大</a:t>
            </a:r>
            <a:r>
              <a:rPr lang="en-US" sz="2399" b="1" kern="100" dirty="0">
                <a:solidFill>
                  <a:prstClr val="black"/>
                </a:solidFill>
                <a:latin typeface="微软雅黑"/>
                <a:ea typeface="微软雅黑"/>
                <a:cs typeface="Times New Roman" panose="02020603050405020304" pitchFamily="18" charset="0"/>
              </a:rPr>
              <a:t>)</a:t>
            </a:r>
            <a:r>
              <a:rPr lang="zh-CN" altLang="en-US" sz="2399" b="1" kern="100" dirty="0">
                <a:solidFill>
                  <a:prstClr val="black"/>
                </a:solidFill>
                <a:latin typeface="微软雅黑"/>
                <a:ea typeface="微软雅黑"/>
                <a:cs typeface="Times New Roman" panose="02020603050405020304" pitchFamily="18" charset="0"/>
              </a:rPr>
              <a:t>项。</a:t>
            </a:r>
            <a:endParaRPr lang="zh-CN" altLang="en-US" sz="2399" b="1" kern="100" dirty="0">
              <a:solidFill>
                <a:prstClr val="black"/>
              </a:solidFill>
              <a:latin typeface="微软雅黑"/>
              <a:ea typeface="微软雅黑"/>
              <a:cs typeface="黑体" panose="02010609060101010101" pitchFamily="49" charset="-122"/>
            </a:endParaRPr>
          </a:p>
          <a:p>
            <a:pPr defTabSz="1219261">
              <a:lnSpc>
                <a:spcPct val="150000"/>
              </a:lnSpc>
            </a:pPr>
            <a:r>
              <a:rPr lang="zh-CN" altLang="en-US" sz="2399" b="1" kern="100" dirty="0">
                <a:solidFill>
                  <a:prstClr val="black"/>
                </a:solidFill>
                <a:latin typeface="微软雅黑"/>
                <a:ea typeface="微软雅黑"/>
                <a:cs typeface="黑体" panose="02010609060101010101" pitchFamily="49" charset="-122"/>
              </a:rPr>
              <a:t>        变元添加技巧：</a:t>
            </a:r>
            <a:r>
              <a:rPr lang="en-US" altLang="zh-CN" sz="2399" b="1" kern="100" dirty="0">
                <a:solidFill>
                  <a:prstClr val="black"/>
                </a:solidFill>
                <a:latin typeface="微软雅黑"/>
                <a:ea typeface="微软雅黑"/>
                <a:cs typeface="黑体" panose="02010609060101010101" pitchFamily="49" charset="-122"/>
              </a:rPr>
              <a:t>P=P∧</a:t>
            </a:r>
            <a:r>
              <a:rPr lang="en-US" altLang="zh-CN" sz="2399" b="1" kern="100" dirty="0">
                <a:solidFill>
                  <a:srgbClr val="C00000"/>
                </a:solidFill>
                <a:latin typeface="微软雅黑"/>
                <a:ea typeface="微软雅黑"/>
                <a:cs typeface="黑体" panose="02010609060101010101" pitchFamily="49" charset="-122"/>
              </a:rPr>
              <a:t>1</a:t>
            </a:r>
            <a:r>
              <a:rPr lang="en-US" altLang="zh-CN" sz="2399" b="1" kern="100" dirty="0">
                <a:solidFill>
                  <a:prstClr val="black"/>
                </a:solidFill>
                <a:latin typeface="微软雅黑"/>
                <a:ea typeface="微软雅黑"/>
                <a:cs typeface="黑体" panose="02010609060101010101" pitchFamily="49" charset="-122"/>
              </a:rPr>
              <a:t>=P∧</a:t>
            </a:r>
            <a:r>
              <a:rPr lang="en-US" altLang="zh-CN" sz="2399" b="1" kern="100" dirty="0">
                <a:solidFill>
                  <a:srgbClr val="C00000"/>
                </a:solidFill>
                <a:latin typeface="微软雅黑"/>
                <a:ea typeface="微软雅黑"/>
                <a:cs typeface="黑体" panose="02010609060101010101" pitchFamily="49" charset="-122"/>
              </a:rPr>
              <a:t>(¬Q∨Q)</a:t>
            </a:r>
            <a:r>
              <a:rPr lang="zh-CN" altLang="en-US" sz="2399" b="1" kern="100" dirty="0">
                <a:solidFill>
                  <a:prstClr val="black"/>
                </a:solidFill>
                <a:latin typeface="微软雅黑"/>
                <a:ea typeface="微软雅黑"/>
                <a:cs typeface="黑体" panose="02010609060101010101" pitchFamily="49" charset="-122"/>
              </a:rPr>
              <a:t>，</a:t>
            </a:r>
            <a:r>
              <a:rPr lang="en-US" altLang="zh-CN" sz="2399" b="1" kern="100" dirty="0">
                <a:solidFill>
                  <a:prstClr val="black"/>
                </a:solidFill>
                <a:latin typeface="微软雅黑"/>
                <a:ea typeface="微软雅黑"/>
                <a:cs typeface="黑体" panose="02010609060101010101" pitchFamily="49" charset="-122"/>
              </a:rPr>
              <a:t>P=P∨</a:t>
            </a:r>
            <a:r>
              <a:rPr lang="en-US" altLang="zh-CN" sz="2399" b="1" kern="100" dirty="0">
                <a:solidFill>
                  <a:srgbClr val="C00000"/>
                </a:solidFill>
                <a:latin typeface="微软雅黑"/>
                <a:ea typeface="微软雅黑"/>
                <a:cs typeface="黑体" panose="02010609060101010101" pitchFamily="49" charset="-122"/>
              </a:rPr>
              <a:t>0</a:t>
            </a:r>
            <a:r>
              <a:rPr lang="en-US" altLang="zh-CN" sz="2399" b="1" kern="100" dirty="0">
                <a:solidFill>
                  <a:prstClr val="black"/>
                </a:solidFill>
                <a:latin typeface="微软雅黑"/>
                <a:ea typeface="微软雅黑"/>
                <a:cs typeface="黑体" panose="02010609060101010101" pitchFamily="49" charset="-122"/>
              </a:rPr>
              <a:t>=P∨</a:t>
            </a:r>
            <a:r>
              <a:rPr lang="en-US" altLang="zh-CN" sz="2399" b="1" kern="100" dirty="0">
                <a:solidFill>
                  <a:srgbClr val="C00000"/>
                </a:solidFill>
                <a:latin typeface="微软雅黑"/>
                <a:ea typeface="微软雅黑"/>
                <a:cs typeface="黑体" panose="02010609060101010101" pitchFamily="49" charset="-122"/>
              </a:rPr>
              <a:t>(¬Q∧Q)</a:t>
            </a:r>
            <a:r>
              <a:rPr lang="en-US" altLang="zh-CN" sz="2399" b="1" kern="100" dirty="0">
                <a:solidFill>
                  <a:prstClr val="black"/>
                </a:solidFill>
                <a:latin typeface="微软雅黑"/>
                <a:ea typeface="微软雅黑"/>
                <a:cs typeface="黑体" panose="02010609060101010101" pitchFamily="49" charset="-122"/>
              </a:rPr>
              <a:t>;</a:t>
            </a:r>
          </a:p>
          <a:p>
            <a:pPr defTabSz="1219261">
              <a:lnSpc>
                <a:spcPct val="150000"/>
              </a:lnSpc>
            </a:pPr>
            <a:r>
              <a:rPr lang="zh-CN" altLang="en-US" sz="2399" b="1" kern="100" dirty="0">
                <a:solidFill>
                  <a:prstClr val="black"/>
                </a:solidFill>
                <a:latin typeface="微软雅黑"/>
                <a:ea typeface="微软雅黑"/>
                <a:cs typeface="黑体" panose="02010609060101010101" pitchFamily="49" charset="-122"/>
              </a:rPr>
              <a:t>（</a:t>
            </a:r>
            <a:r>
              <a:rPr lang="en-US" altLang="zh-CN" sz="2399" b="1" kern="100" dirty="0">
                <a:solidFill>
                  <a:prstClr val="black"/>
                </a:solidFill>
                <a:latin typeface="微软雅黑"/>
                <a:ea typeface="微软雅黑"/>
                <a:cs typeface="黑体" panose="02010609060101010101" pitchFamily="49" charset="-122"/>
              </a:rPr>
              <a:t>3</a:t>
            </a:r>
            <a:r>
              <a:rPr lang="zh-CN" altLang="en-US" sz="2399" b="1" kern="100" dirty="0">
                <a:solidFill>
                  <a:prstClr val="black"/>
                </a:solidFill>
                <a:latin typeface="微软雅黑"/>
                <a:ea typeface="微软雅黑"/>
                <a:cs typeface="黑体" panose="02010609060101010101" pitchFamily="49" charset="-122"/>
              </a:rPr>
              <a:t>）利用等幂律将相同的极小项和极大项合并，同时利用交换律进行顺序调整，从而得到主析取范式和主合取范式。</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0356">
                                            <p:txEl>
                                              <p:pRg st="0" end="0"/>
                                            </p:txEl>
                                          </p:spTgt>
                                        </p:tgtEl>
                                        <p:attrNameLst>
                                          <p:attrName>style.visibility</p:attrName>
                                        </p:attrNameLst>
                                      </p:cBhvr>
                                      <p:to>
                                        <p:strVal val="visible"/>
                                      </p:to>
                                    </p:set>
                                    <p:anim calcmode="lin" valueType="num">
                                      <p:cBhvr additive="base">
                                        <p:cTn id="7" dur="500" fill="hold"/>
                                        <p:tgtEl>
                                          <p:spTgt spid="10035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035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0357">
                                            <p:txEl>
                                              <p:pRg st="0" end="0"/>
                                            </p:txEl>
                                          </p:spTgt>
                                        </p:tgtEl>
                                        <p:attrNameLst>
                                          <p:attrName>style.visibility</p:attrName>
                                        </p:attrNameLst>
                                      </p:cBhvr>
                                      <p:to>
                                        <p:strVal val="visible"/>
                                      </p:to>
                                    </p:set>
                                    <p:anim calcmode="lin" valueType="num">
                                      <p:cBhvr additive="base">
                                        <p:cTn id="13" dur="500" fill="hold"/>
                                        <p:tgtEl>
                                          <p:spTgt spid="10035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035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build="p" autoUpdateAnimBg="0"/>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5BE6DC70-A430-4FE7-894E-777A6A15AB3E}"/>
                  </a:ext>
                </a:extLst>
              </p:cNvPr>
              <p:cNvSpPr/>
              <p:nvPr/>
            </p:nvSpPr>
            <p:spPr>
              <a:xfrm>
                <a:off x="259789" y="849442"/>
                <a:ext cx="11579051" cy="6120399"/>
              </a:xfrm>
              <a:prstGeom prst="rect">
                <a:avLst/>
              </a:prstGeom>
            </p:spPr>
            <p:txBody>
              <a:bodyPr wrap="square">
                <a:spAutoFit/>
              </a:bodyPr>
              <a:lstStyle/>
              <a:p>
                <a:pPr defTabSz="1219261">
                  <a:lnSpc>
                    <a:spcPct val="150000"/>
                  </a:lnSpc>
                  <a:tabLst>
                    <a:tab pos="5219404" algn="l"/>
                    <a:tab pos="5579340" algn="l"/>
                  </a:tabLst>
                </a:pPr>
                <a:r>
                  <a:rPr lang="zh-CN" altLang="zh-CN" sz="2399" b="1" kern="100" dirty="0">
                    <a:solidFill>
                      <a:srgbClr val="C00000"/>
                    </a:solidFill>
                    <a:latin typeface="微软雅黑"/>
                    <a:ea typeface="微软雅黑"/>
                    <a:cs typeface="Times New Roman" panose="02020603050405020304" pitchFamily="18" charset="0"/>
                  </a:rPr>
                  <a:t>例</a:t>
                </a:r>
                <a:r>
                  <a:rPr lang="en-US" altLang="zh-CN" sz="2399" b="1" kern="100" dirty="0">
                    <a:solidFill>
                      <a:srgbClr val="C00000"/>
                    </a:solidFill>
                    <a:latin typeface="微软雅黑"/>
                    <a:ea typeface="微软雅黑"/>
                    <a:cs typeface="黑体" panose="02010609060101010101" pitchFamily="49" charset="-122"/>
                  </a:rPr>
                  <a:t>2.26   </a:t>
                </a:r>
                <a:r>
                  <a:rPr lang="zh-CN" altLang="zh-CN" sz="2399" b="1" kern="100" dirty="0">
                    <a:solidFill>
                      <a:prstClr val="black"/>
                    </a:solidFill>
                    <a:latin typeface="微软雅黑"/>
                    <a:ea typeface="微软雅黑"/>
                    <a:cs typeface="Times New Roman" panose="02020603050405020304" pitchFamily="18" charset="0"/>
                  </a:rPr>
                  <a:t>求公式</a:t>
                </a:r>
                <a:r>
                  <a:rPr lang="en-US"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14:m>
                  <m:oMath xmlns:m="http://schemas.openxmlformats.org/officeDocument/2006/math">
                    <m:r>
                      <a:rPr lang="en-US" altLang="zh-CN" sz="2399" b="1" i="1" kern="100">
                        <a:solidFill>
                          <a:prstClr val="black"/>
                        </a:solidFill>
                        <a:latin typeface="Cambria Math" panose="02040503050406030204" pitchFamily="18" charset="0"/>
                        <a:cs typeface="黑体" panose="02010609060101010101" pitchFamily="49" charset="-122"/>
                      </a:rPr>
                      <m:t>¬</m:t>
                    </m:r>
                  </m:oMath>
                </a14:m>
                <a:r>
                  <a:rPr lang="en-US" altLang="zh-CN" sz="2399" b="1" kern="100" dirty="0">
                    <a:solidFill>
                      <a:prstClr val="black"/>
                    </a:solidFill>
                    <a:latin typeface="微软雅黑"/>
                    <a:ea typeface="微软雅黑"/>
                    <a:cs typeface="黑体" panose="02010609060101010101" pitchFamily="49" charset="-122"/>
                  </a:rPr>
                  <a:t>Q</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zh-CN" altLang="zh-CN" sz="2399" b="1" kern="100" dirty="0">
                    <a:solidFill>
                      <a:prstClr val="black"/>
                    </a:solidFill>
                    <a:latin typeface="微软雅黑"/>
                    <a:ea typeface="微软雅黑"/>
                    <a:cs typeface="Times New Roman" panose="02020603050405020304" pitchFamily="18" charset="0"/>
                  </a:rPr>
                  <a:t>的主合取范式和主析取范式。</a:t>
                </a:r>
                <a:endParaRPr lang="en-US" altLang="zh-CN" sz="2399" b="1" kern="100" dirty="0">
                  <a:solidFill>
                    <a:prstClr val="black"/>
                  </a:solidFill>
                  <a:latin typeface="微软雅黑"/>
                  <a:ea typeface="微软雅黑"/>
                  <a:cs typeface="Times New Roman" panose="02020603050405020304" pitchFamily="18" charset="0"/>
                </a:endParaRPr>
              </a:p>
              <a:p>
                <a:pPr defTabSz="1219261">
                  <a:lnSpc>
                    <a:spcPct val="150000"/>
                  </a:lnSpc>
                  <a:tabLst>
                    <a:tab pos="5219404" algn="l"/>
                    <a:tab pos="5579340" algn="l"/>
                  </a:tabLst>
                </a:pPr>
                <a:r>
                  <a:rPr lang="zh-CN" altLang="zh-CN" sz="2399" b="1" kern="100" dirty="0">
                    <a:solidFill>
                      <a:srgbClr val="C00000"/>
                    </a:solidFill>
                    <a:latin typeface="微软雅黑"/>
                    <a:ea typeface="微软雅黑"/>
                    <a:cs typeface="Times New Roman" panose="02020603050405020304" pitchFamily="18" charset="0"/>
                  </a:rPr>
                  <a:t>解</a:t>
                </a:r>
                <a:r>
                  <a:rPr lang="en-US" altLang="zh-CN" sz="2399" b="1" kern="100" dirty="0">
                    <a:solidFill>
                      <a:prstClr val="black"/>
                    </a:solidFill>
                    <a:latin typeface="微软雅黑"/>
                    <a:ea typeface="微软雅黑"/>
                    <a:cs typeface="黑体" panose="02010609060101010101" pitchFamily="49" charset="-122"/>
                  </a:rPr>
                  <a:t>      </a:t>
                </a:r>
                <a:r>
                  <a:rPr lang="en-US"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 =</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黑体" panose="02010609060101010101" pitchFamily="49" charset="-122"/>
                      </a:rPr>
                      <m:t>¬</m:t>
                    </m:r>
                  </m:oMath>
                </a14:m>
                <a:r>
                  <a:rPr lang="en-US" altLang="zh-CN" sz="2399" b="1" kern="100" dirty="0">
                    <a:solidFill>
                      <a:prstClr val="black"/>
                    </a:solidFill>
                    <a:latin typeface="微软雅黑"/>
                    <a:ea typeface="微软雅黑"/>
                    <a:cs typeface="黑体" panose="02010609060101010101" pitchFamily="49" charset="-122"/>
                  </a:rPr>
                  <a:t>Q</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                                                           </a:t>
                </a:r>
                <a:r>
                  <a:rPr lang="en-US" altLang="zh-CN" sz="2399" b="1" kern="100" dirty="0">
                    <a:solidFill>
                      <a:srgbClr val="7030A0"/>
                    </a:solidFill>
                    <a:latin typeface="微软雅黑"/>
                    <a:ea typeface="微软雅黑"/>
                    <a:cs typeface="Times New Roman" panose="02020603050405020304" pitchFamily="18" charset="0"/>
                  </a:rPr>
                  <a:t>(</a:t>
                </a:r>
                <a:r>
                  <a:rPr lang="zh-CN" altLang="zh-CN" sz="2399" b="1" kern="100" dirty="0">
                    <a:solidFill>
                      <a:srgbClr val="7030A0"/>
                    </a:solidFill>
                    <a:latin typeface="微软雅黑"/>
                    <a:ea typeface="微软雅黑"/>
                    <a:cs typeface="Times New Roman" panose="02020603050405020304" pitchFamily="18" charset="0"/>
                  </a:rPr>
                  <a:t>合取范式</a:t>
                </a:r>
                <a:r>
                  <a:rPr lang="en-US" altLang="zh-CN" sz="2399" b="1" kern="100" dirty="0">
                    <a:solidFill>
                      <a:srgbClr val="7030A0"/>
                    </a:solidFill>
                    <a:latin typeface="微软雅黑"/>
                    <a:ea typeface="微软雅黑"/>
                    <a:cs typeface="Times New Roman" panose="02020603050405020304" pitchFamily="18" charset="0"/>
                  </a:rPr>
                  <a:t>)</a:t>
                </a:r>
                <a:endParaRPr lang="zh-CN" altLang="zh-CN" sz="2399" b="1" kern="100" dirty="0">
                  <a:solidFill>
                    <a:srgbClr val="7030A0"/>
                  </a:solidFill>
                  <a:latin typeface="微软雅黑"/>
                  <a:ea typeface="微软雅黑"/>
                  <a:cs typeface="黑体" panose="02010609060101010101" pitchFamily="49" charset="-122"/>
                </a:endParaRPr>
              </a:p>
              <a:p>
                <a:pPr indent="333275" defTabSz="1219261">
                  <a:lnSpc>
                    <a:spcPct val="150000"/>
                  </a:lnSpc>
                  <a:tabLst>
                    <a:tab pos="5219404" algn="l"/>
                    <a:tab pos="5579340" algn="l"/>
                  </a:tabLst>
                </a:pPr>
                <a:r>
                  <a:rPr lang="en-US" altLang="zh-CN" sz="2399" b="1" kern="100" dirty="0">
                    <a:solidFill>
                      <a:prstClr val="black"/>
                    </a:solidFill>
                    <a:latin typeface="微软雅黑"/>
                    <a:ea typeface="微软雅黑"/>
                    <a:cs typeface="黑体" panose="02010609060101010101" pitchFamily="49" charset="-122"/>
                  </a:rPr>
                  <a:t>      =</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srgbClr val="3333FF"/>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srgbClr val="3333FF"/>
                        </a:solidFill>
                        <a:latin typeface="Cambria Math" panose="02040503050406030204" pitchFamily="18" charset="0"/>
                        <a:cs typeface="Times New Roman" panose="02020603050405020304" pitchFamily="18" charset="0"/>
                      </a:rPr>
                      <m:t>¬</m:t>
                    </m:r>
                  </m:oMath>
                </a14:m>
                <a:r>
                  <a:rPr lang="en-US" altLang="zh-CN" sz="2399" b="1" kern="100" dirty="0">
                    <a:solidFill>
                      <a:srgbClr val="3333FF"/>
                    </a:solidFill>
                    <a:latin typeface="微软雅黑"/>
                    <a:ea typeface="微软雅黑"/>
                    <a:cs typeface="黑体" panose="02010609060101010101" pitchFamily="49" charset="-122"/>
                  </a:rPr>
                  <a:t>R</a:t>
                </a:r>
                <a:r>
                  <a:rPr lang="zh-CN" altLang="zh-CN" sz="2399" b="1" kern="100" dirty="0">
                    <a:solidFill>
                      <a:srgbClr val="3333FF"/>
                    </a:solidFill>
                    <a:latin typeface="微软雅黑"/>
                    <a:ea typeface="微软雅黑"/>
                    <a:cs typeface="宋体" panose="02010600030101010101" pitchFamily="2" charset="-122"/>
                  </a:rPr>
                  <a:t>∧</a:t>
                </a:r>
                <a:r>
                  <a:rPr lang="en-US" altLang="zh-CN" sz="2399" b="1" kern="100" dirty="0">
                    <a:solidFill>
                      <a:srgbClr val="3333FF"/>
                    </a:solidFill>
                    <a:latin typeface="微软雅黑"/>
                    <a:ea typeface="微软雅黑"/>
                    <a:cs typeface="黑体" panose="02010609060101010101" pitchFamily="49" charset="-122"/>
                  </a:rPr>
                  <a:t>R</a:t>
                </a:r>
                <a:r>
                  <a:rPr lang="en-US" altLang="zh-CN" sz="2399" b="1" kern="100" dirty="0">
                    <a:solidFill>
                      <a:srgbClr val="3333FF"/>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srgbClr val="3333FF"/>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srgbClr val="3333FF"/>
                        </a:solidFill>
                        <a:latin typeface="Cambria Math" panose="02040503050406030204" pitchFamily="18" charset="0"/>
                        <a:cs typeface="Times New Roman" panose="02020603050405020304" pitchFamily="18" charset="0"/>
                      </a:rPr>
                      <m:t>¬</m:t>
                    </m:r>
                  </m:oMath>
                </a14:m>
                <a:r>
                  <a:rPr lang="en-US" altLang="zh-CN" sz="2399" b="1" kern="100" dirty="0">
                    <a:solidFill>
                      <a:srgbClr val="3333FF"/>
                    </a:solidFill>
                    <a:latin typeface="微软雅黑"/>
                    <a:ea typeface="微软雅黑"/>
                    <a:cs typeface="黑体" panose="02010609060101010101" pitchFamily="49" charset="-122"/>
                  </a:rPr>
                  <a:t>P</a:t>
                </a:r>
                <a:r>
                  <a:rPr lang="zh-CN" altLang="zh-CN" sz="2399" b="1" kern="100" dirty="0">
                    <a:solidFill>
                      <a:srgbClr val="3333FF"/>
                    </a:solidFill>
                    <a:latin typeface="微软雅黑"/>
                    <a:ea typeface="微软雅黑"/>
                    <a:cs typeface="宋体" panose="02010600030101010101" pitchFamily="2" charset="-122"/>
                  </a:rPr>
                  <a:t>∧</a:t>
                </a:r>
                <a:r>
                  <a:rPr lang="en-US" altLang="zh-CN" sz="2399" b="1" kern="100" dirty="0">
                    <a:solidFill>
                      <a:srgbClr val="3333FF"/>
                    </a:solidFill>
                    <a:latin typeface="微软雅黑"/>
                    <a:ea typeface="微软雅黑"/>
                    <a:cs typeface="黑体" panose="02010609060101010101" pitchFamily="49" charset="-122"/>
                  </a:rPr>
                  <a:t>P</a:t>
                </a:r>
                <a:r>
                  <a:rPr lang="en-US" altLang="zh-CN" sz="2399" b="1" kern="100" dirty="0">
                    <a:solidFill>
                      <a:srgbClr val="3333FF"/>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srgbClr val="3333FF"/>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srgbClr val="3333FF"/>
                        </a:solidFill>
                        <a:latin typeface="Cambria Math" panose="02040503050406030204" pitchFamily="18" charset="0"/>
                        <a:cs typeface="黑体" panose="02010609060101010101" pitchFamily="49" charset="-122"/>
                      </a:rPr>
                      <m:t>¬</m:t>
                    </m:r>
                  </m:oMath>
                </a14:m>
                <a:r>
                  <a:rPr lang="en-US" altLang="zh-CN" sz="2399" b="1" kern="100" dirty="0">
                    <a:solidFill>
                      <a:srgbClr val="3333FF"/>
                    </a:solidFill>
                    <a:latin typeface="微软雅黑"/>
                    <a:ea typeface="微软雅黑"/>
                    <a:cs typeface="黑体" panose="02010609060101010101" pitchFamily="49" charset="-122"/>
                  </a:rPr>
                  <a:t>Q</a:t>
                </a:r>
                <a:r>
                  <a:rPr lang="zh-CN" altLang="zh-CN" sz="2399" b="1" kern="100" dirty="0">
                    <a:solidFill>
                      <a:srgbClr val="3333FF"/>
                    </a:solidFill>
                    <a:latin typeface="微软雅黑"/>
                    <a:ea typeface="微软雅黑"/>
                    <a:cs typeface="宋体" panose="02010600030101010101" pitchFamily="2" charset="-122"/>
                  </a:rPr>
                  <a:t>∧</a:t>
                </a:r>
                <a:r>
                  <a:rPr lang="en-US" altLang="zh-CN" sz="2399" b="1" kern="100" dirty="0">
                    <a:solidFill>
                      <a:srgbClr val="3333FF"/>
                    </a:solidFill>
                    <a:latin typeface="微软雅黑"/>
                    <a:ea typeface="微软雅黑"/>
                    <a:cs typeface="黑体" panose="02010609060101010101" pitchFamily="49" charset="-122"/>
                  </a:rPr>
                  <a:t>Q</a:t>
                </a:r>
                <a:r>
                  <a:rPr lang="en-US" altLang="zh-CN" sz="2399" b="1" kern="100" dirty="0">
                    <a:solidFill>
                      <a:srgbClr val="3333FF"/>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  </a:t>
                </a:r>
                <a:r>
                  <a:rPr lang="en-US" altLang="zh-CN" sz="2399" b="1" kern="100" dirty="0">
                    <a:solidFill>
                      <a:srgbClr val="7030A0"/>
                    </a:solidFill>
                    <a:latin typeface="微软雅黑"/>
                    <a:ea typeface="微软雅黑"/>
                    <a:cs typeface="Times New Roman" panose="02020603050405020304" pitchFamily="18" charset="0"/>
                  </a:rPr>
                  <a:t> (</a:t>
                </a:r>
                <a:r>
                  <a:rPr lang="zh-CN" altLang="zh-CN" sz="2399" b="1" kern="100" dirty="0">
                    <a:solidFill>
                      <a:srgbClr val="7030A0"/>
                    </a:solidFill>
                    <a:latin typeface="微软雅黑"/>
                    <a:ea typeface="微软雅黑"/>
                    <a:cs typeface="Times New Roman" panose="02020603050405020304" pitchFamily="18" charset="0"/>
                  </a:rPr>
                  <a:t>分别补充缺失变元</a:t>
                </a:r>
                <a:r>
                  <a:rPr lang="en-US" altLang="zh-CN" sz="2399" b="1" kern="100" dirty="0">
                    <a:solidFill>
                      <a:srgbClr val="7030A0"/>
                    </a:solidFill>
                    <a:latin typeface="微软雅黑"/>
                    <a:ea typeface="微软雅黑"/>
                    <a:cs typeface="Times New Roman" panose="02020603050405020304" pitchFamily="18" charset="0"/>
                  </a:rPr>
                  <a:t>R</a:t>
                </a:r>
                <a:r>
                  <a:rPr lang="zh-CN" altLang="zh-CN" sz="2399" b="1" kern="100" dirty="0">
                    <a:solidFill>
                      <a:srgbClr val="7030A0"/>
                    </a:solidFill>
                    <a:latin typeface="微软雅黑"/>
                    <a:ea typeface="微软雅黑"/>
                    <a:cs typeface="Times New Roman" panose="02020603050405020304" pitchFamily="18" charset="0"/>
                  </a:rPr>
                  <a:t>，</a:t>
                </a:r>
                <a:r>
                  <a:rPr lang="en-US" altLang="zh-CN" sz="2399" b="1" kern="100" dirty="0">
                    <a:solidFill>
                      <a:srgbClr val="7030A0"/>
                    </a:solidFill>
                    <a:latin typeface="微软雅黑"/>
                    <a:ea typeface="微软雅黑"/>
                    <a:cs typeface="Times New Roman" panose="02020603050405020304" pitchFamily="18" charset="0"/>
                  </a:rPr>
                  <a:t>P</a:t>
                </a:r>
                <a:r>
                  <a:rPr lang="zh-CN" altLang="zh-CN" sz="2399" b="1" kern="100" dirty="0">
                    <a:solidFill>
                      <a:srgbClr val="7030A0"/>
                    </a:solidFill>
                    <a:latin typeface="微软雅黑"/>
                    <a:ea typeface="微软雅黑"/>
                    <a:cs typeface="Times New Roman" panose="02020603050405020304" pitchFamily="18" charset="0"/>
                  </a:rPr>
                  <a:t>和</a:t>
                </a:r>
                <a:r>
                  <a:rPr lang="en-US" altLang="zh-CN" sz="2399" b="1" kern="100" dirty="0">
                    <a:solidFill>
                      <a:srgbClr val="7030A0"/>
                    </a:solidFill>
                    <a:latin typeface="微软雅黑"/>
                    <a:ea typeface="微软雅黑"/>
                    <a:cs typeface="Times New Roman" panose="02020603050405020304" pitchFamily="18" charset="0"/>
                  </a:rPr>
                  <a:t>Q)</a:t>
                </a:r>
              </a:p>
              <a:p>
                <a:pPr indent="333275" algn="just" defTabSz="1219261">
                  <a:lnSpc>
                    <a:spcPct val="150000"/>
                  </a:lnSpc>
                  <a:tabLst>
                    <a:tab pos="5219404" algn="l"/>
                    <a:tab pos="5579340" algn="l"/>
                  </a:tabLst>
                </a:pPr>
                <a:r>
                  <a:rPr lang="en-US" altLang="zh-CN" sz="2399" b="1" kern="100" dirty="0">
                    <a:solidFill>
                      <a:prstClr val="black"/>
                    </a:solidFill>
                    <a:latin typeface="微软雅黑"/>
                    <a:ea typeface="微软雅黑"/>
                    <a:cs typeface="黑体" panose="02010609060101010101" pitchFamily="49" charset="-122"/>
                  </a:rPr>
                  <a:t>      =</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黑体" panose="02010609060101010101" pitchFamily="49" charset="-122"/>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endParaRPr lang="zh-CN" altLang="zh-CN" sz="2399" b="1" kern="100" dirty="0">
                  <a:solidFill>
                    <a:prstClr val="black"/>
                  </a:solidFill>
                  <a:latin typeface="微软雅黑"/>
                  <a:ea typeface="微软雅黑"/>
                  <a:cs typeface="黑体" panose="02010609060101010101" pitchFamily="49" charset="-122"/>
                </a:endParaRPr>
              </a:p>
              <a:p>
                <a:pPr indent="399930" defTabSz="1219261">
                  <a:lnSpc>
                    <a:spcPct val="150000"/>
                  </a:lnSpc>
                  <a:tabLst>
                    <a:tab pos="5219404" algn="l"/>
                    <a:tab pos="5579340" algn="l"/>
                  </a:tabLst>
                </a:pPr>
                <a:r>
                  <a:rPr lang="en-US" altLang="zh-CN" sz="2399" b="1" kern="100" dirty="0">
                    <a:solidFill>
                      <a:prstClr val="black"/>
                    </a:solidFill>
                    <a:latin typeface="微软雅黑"/>
                    <a:ea typeface="微软雅黑"/>
                    <a:cs typeface="黑体" panose="02010609060101010101" pitchFamily="49" charset="-122"/>
                  </a:rPr>
                  <a:t>                   </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黑体" panose="02010609060101010101" pitchFamily="49" charset="-122"/>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latin typeface="微软雅黑"/>
                    <a:ea typeface="微软雅黑"/>
                    <a:cs typeface="Times New Roman" panose="02020603050405020304" pitchFamily="18" charset="0"/>
                  </a:rPr>
                  <a:t>)</a:t>
                </a:r>
                <a:r>
                  <a:rPr lang="en-US" altLang="zh-CN" sz="2399" b="1" kern="100" dirty="0">
                    <a:solidFill>
                      <a:srgbClr val="7030A0"/>
                    </a:solidFill>
                    <a:latin typeface="微软雅黑"/>
                    <a:ea typeface="微软雅黑"/>
                    <a:cs typeface="Times New Roman" panose="02020603050405020304" pitchFamily="18" charset="0"/>
                  </a:rPr>
                  <a:t>                            (</a:t>
                </a:r>
                <a:r>
                  <a:rPr lang="zh-CN" altLang="zh-CN" sz="2399" b="1" kern="100" dirty="0">
                    <a:solidFill>
                      <a:srgbClr val="7030A0"/>
                    </a:solidFill>
                    <a:latin typeface="微软雅黑"/>
                    <a:ea typeface="微软雅黑"/>
                    <a:cs typeface="Times New Roman" panose="02020603050405020304" pitchFamily="18" charset="0"/>
                  </a:rPr>
                  <a:t>分配律转换</a:t>
                </a:r>
                <a:r>
                  <a:rPr lang="en-US" altLang="zh-CN" sz="2399" b="1" kern="100" dirty="0">
                    <a:solidFill>
                      <a:srgbClr val="7030A0"/>
                    </a:solidFill>
                    <a:latin typeface="微软雅黑"/>
                    <a:ea typeface="微软雅黑"/>
                    <a:cs typeface="Times New Roman" panose="02020603050405020304" pitchFamily="18" charset="0"/>
                  </a:rPr>
                  <a:t>)</a:t>
                </a:r>
                <a:endParaRPr lang="zh-CN" altLang="zh-CN" sz="2399" b="1" kern="100" dirty="0">
                  <a:solidFill>
                    <a:srgbClr val="7030A0"/>
                  </a:solidFill>
                  <a:latin typeface="微软雅黑"/>
                  <a:ea typeface="微软雅黑"/>
                  <a:cs typeface="Times New Roman" panose="02020603050405020304" pitchFamily="18" charset="0"/>
                </a:endParaRPr>
              </a:p>
              <a:p>
                <a:pPr indent="399930" algn="just" defTabSz="1219261">
                  <a:lnSpc>
                    <a:spcPct val="150000"/>
                  </a:lnSpc>
                  <a:tabLst>
                    <a:tab pos="5219404" algn="l"/>
                    <a:tab pos="5579340" algn="l"/>
                  </a:tabLst>
                </a:pPr>
                <a:r>
                  <a:rPr lang="en-US" altLang="zh-CN" sz="2399" b="1" kern="100" dirty="0">
                    <a:solidFill>
                      <a:prstClr val="black"/>
                    </a:solidFill>
                    <a:latin typeface="微软雅黑"/>
                    <a:ea typeface="微软雅黑"/>
                    <a:cs typeface="黑体" panose="02010609060101010101" pitchFamily="49" charset="-122"/>
                  </a:rPr>
                  <a:t>      =</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黑体" panose="02010609060101010101" pitchFamily="49" charset="-122"/>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黑体" panose="02010609060101010101" pitchFamily="49" charset="-122"/>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endParaRPr lang="zh-CN" altLang="zh-CN" sz="2399" b="1" kern="100" dirty="0">
                  <a:solidFill>
                    <a:prstClr val="black"/>
                  </a:solidFill>
                  <a:latin typeface="微软雅黑"/>
                  <a:ea typeface="微软雅黑"/>
                  <a:cs typeface="黑体" panose="02010609060101010101" pitchFamily="49" charset="-122"/>
                </a:endParaRPr>
              </a:p>
              <a:p>
                <a:pPr indent="2199615" defTabSz="1219261">
                  <a:lnSpc>
                    <a:spcPct val="150000"/>
                  </a:lnSpc>
                  <a:tabLst>
                    <a:tab pos="5219404" algn="l"/>
                    <a:tab pos="5579340" algn="l"/>
                  </a:tabLst>
                </a:pPr>
                <a:r>
                  <a:rPr lang="en-US" altLang="zh-CN" sz="2399" b="1" kern="100" dirty="0">
                    <a:solidFill>
                      <a:srgbClr val="7030A0"/>
                    </a:solidFill>
                    <a:latin typeface="微软雅黑"/>
                    <a:ea typeface="微软雅黑"/>
                    <a:cs typeface="Times New Roman" panose="02020603050405020304" pitchFamily="18" charset="0"/>
                  </a:rPr>
                  <a:t>                                                                                   (</a:t>
                </a:r>
                <a:r>
                  <a:rPr lang="zh-CN" altLang="zh-CN" sz="2399" b="1" kern="100" dirty="0">
                    <a:solidFill>
                      <a:srgbClr val="7030A0"/>
                    </a:solidFill>
                    <a:latin typeface="微软雅黑"/>
                    <a:ea typeface="微软雅黑"/>
                    <a:cs typeface="Times New Roman" panose="02020603050405020304" pitchFamily="18" charset="0"/>
                  </a:rPr>
                  <a:t>幂等律化简</a:t>
                </a:r>
                <a:r>
                  <a:rPr lang="en-US" altLang="zh-CN" sz="2399" b="1" kern="100" dirty="0">
                    <a:solidFill>
                      <a:srgbClr val="7030A0"/>
                    </a:solidFill>
                    <a:latin typeface="微软雅黑"/>
                    <a:ea typeface="微软雅黑"/>
                    <a:cs typeface="Times New Roman" panose="02020603050405020304" pitchFamily="18" charset="0"/>
                  </a:rPr>
                  <a:t>)</a:t>
                </a:r>
                <a:endParaRPr lang="zh-CN" altLang="zh-CN" sz="2399" b="1" kern="100" dirty="0">
                  <a:solidFill>
                    <a:srgbClr val="7030A0"/>
                  </a:solidFill>
                  <a:latin typeface="微软雅黑"/>
                  <a:ea typeface="微软雅黑"/>
                  <a:cs typeface="Times New Roman" panose="02020603050405020304" pitchFamily="18" charset="0"/>
                </a:endParaRPr>
              </a:p>
              <a:p>
                <a:pPr indent="399930" algn="just" defTabSz="1219261">
                  <a:lnSpc>
                    <a:spcPct val="150000"/>
                  </a:lnSpc>
                  <a:tabLst>
                    <a:tab pos="5219404" algn="l"/>
                    <a:tab pos="5579340" algn="l"/>
                  </a:tabLst>
                </a:pPr>
                <a:r>
                  <a:rPr lang="en-US" altLang="zh-CN" sz="2399" b="1" kern="100" dirty="0">
                    <a:solidFill>
                      <a:prstClr val="black"/>
                    </a:solidFill>
                    <a:latin typeface="微软雅黑"/>
                    <a:ea typeface="微软雅黑"/>
                    <a:cs typeface="黑体" panose="02010609060101010101" pitchFamily="49" charset="-122"/>
                  </a:rPr>
                  <a:t>      =</a:t>
                </a:r>
                <a:r>
                  <a:rPr lang="en-US"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黑体" panose="02010609060101010101" pitchFamily="49" charset="-122"/>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黑体" panose="02010609060101010101" pitchFamily="49" charset="-122"/>
                      </a:rPr>
                      <m:t>¬</m:t>
                    </m:r>
                  </m:oMath>
                </a14:m>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endParaRPr lang="zh-CN" altLang="zh-CN" sz="2399" b="1" kern="100" dirty="0">
                  <a:solidFill>
                    <a:prstClr val="black"/>
                  </a:solidFill>
                  <a:latin typeface="微软雅黑"/>
                  <a:ea typeface="微软雅黑"/>
                  <a:cs typeface="黑体" panose="02010609060101010101" pitchFamily="49" charset="-122"/>
                </a:endParaRPr>
              </a:p>
              <a:p>
                <a:pPr indent="3266094" defTabSz="1219261">
                  <a:lnSpc>
                    <a:spcPct val="150000"/>
                  </a:lnSpc>
                  <a:tabLst>
                    <a:tab pos="5219404" algn="l"/>
                    <a:tab pos="5579340" algn="l"/>
                  </a:tabLst>
                </a:pPr>
                <a:r>
                  <a:rPr lang="en-US" altLang="zh-CN" sz="2399" b="1" kern="100" dirty="0">
                    <a:solidFill>
                      <a:srgbClr val="7030A0"/>
                    </a:solidFill>
                    <a:latin typeface="微软雅黑"/>
                    <a:ea typeface="微软雅黑"/>
                    <a:cs typeface="Times New Roman" panose="02020603050405020304" pitchFamily="18" charset="0"/>
                  </a:rPr>
                  <a:t>                                    (</a:t>
                </a:r>
                <a:r>
                  <a:rPr lang="zh-CN" altLang="zh-CN" sz="2399" b="1" kern="100" dirty="0">
                    <a:solidFill>
                      <a:srgbClr val="7030A0"/>
                    </a:solidFill>
                    <a:latin typeface="微软雅黑"/>
                    <a:ea typeface="微软雅黑"/>
                    <a:cs typeface="Times New Roman" panose="02020603050405020304" pitchFamily="18" charset="0"/>
                  </a:rPr>
                  <a:t>交换律调整顺序，得到主合取范式</a:t>
                </a:r>
                <a:r>
                  <a:rPr lang="en-US" altLang="zh-CN" sz="2399" b="1" kern="100" dirty="0">
                    <a:solidFill>
                      <a:srgbClr val="7030A0"/>
                    </a:solidFill>
                    <a:latin typeface="微软雅黑"/>
                    <a:ea typeface="微软雅黑"/>
                    <a:cs typeface="Times New Roman" panose="02020603050405020304" pitchFamily="18" charset="0"/>
                  </a:rPr>
                  <a:t>)</a:t>
                </a:r>
                <a:endParaRPr lang="zh-CN" altLang="zh-CN" sz="2399" b="1" kern="100" dirty="0">
                  <a:solidFill>
                    <a:srgbClr val="7030A0"/>
                  </a:solidFill>
                  <a:latin typeface="微软雅黑"/>
                  <a:ea typeface="微软雅黑"/>
                  <a:cs typeface="Times New Roman" panose="02020603050405020304" pitchFamily="18" charset="0"/>
                </a:endParaRPr>
              </a:p>
              <a:p>
                <a:pPr indent="399930" algn="just" defTabSz="1219261">
                  <a:lnSpc>
                    <a:spcPct val="150000"/>
                  </a:lnSpc>
                  <a:tabLst>
                    <a:tab pos="5219404" algn="l"/>
                    <a:tab pos="5579340" algn="l"/>
                  </a:tabLst>
                </a:pPr>
                <a:r>
                  <a:rPr lang="en-US" altLang="zh-CN" sz="2399" b="1" kern="100" dirty="0">
                    <a:solidFill>
                      <a:prstClr val="black"/>
                    </a:solidFill>
                    <a:latin typeface="微软雅黑"/>
                    <a:ea typeface="微软雅黑"/>
                    <a:cs typeface="黑体" panose="02010609060101010101" pitchFamily="49" charset="-122"/>
                  </a:rPr>
                  <a:t>      =M</a:t>
                </a:r>
                <a:r>
                  <a:rPr lang="en-US" altLang="zh-CN" sz="2399" b="1" kern="100" baseline="-25000" dirty="0">
                    <a:solidFill>
                      <a:prstClr val="black"/>
                    </a:solidFill>
                    <a:latin typeface="微软雅黑"/>
                    <a:ea typeface="微软雅黑"/>
                    <a:cs typeface="黑体" panose="02010609060101010101" pitchFamily="49" charset="-122"/>
                  </a:rPr>
                  <a:t>000</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M</a:t>
                </a:r>
                <a:r>
                  <a:rPr lang="en-US" altLang="zh-CN" sz="2399" b="1" kern="100" baseline="-25000" dirty="0">
                    <a:solidFill>
                      <a:prstClr val="black"/>
                    </a:solidFill>
                    <a:latin typeface="微软雅黑"/>
                    <a:ea typeface="微软雅黑"/>
                    <a:cs typeface="黑体" panose="02010609060101010101" pitchFamily="49" charset="-122"/>
                  </a:rPr>
                  <a:t>010</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M</a:t>
                </a:r>
                <a:r>
                  <a:rPr lang="en-US" altLang="zh-CN" sz="2399" b="1" kern="100" baseline="-25000" dirty="0">
                    <a:solidFill>
                      <a:prstClr val="black"/>
                    </a:solidFill>
                    <a:latin typeface="微软雅黑"/>
                    <a:ea typeface="微软雅黑"/>
                    <a:cs typeface="黑体" panose="02010609060101010101" pitchFamily="49" charset="-122"/>
                  </a:rPr>
                  <a:t>100</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M</a:t>
                </a:r>
                <a:r>
                  <a:rPr lang="en-US" altLang="zh-CN" sz="2399" b="1" kern="100" baseline="-25000" dirty="0">
                    <a:solidFill>
                      <a:prstClr val="black"/>
                    </a:solidFill>
                    <a:latin typeface="微软雅黑"/>
                    <a:ea typeface="微软雅黑"/>
                    <a:cs typeface="黑体" panose="02010609060101010101" pitchFamily="49" charset="-122"/>
                  </a:rPr>
                  <a:t>110</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M</a:t>
                </a:r>
                <a:r>
                  <a:rPr lang="en-US" altLang="zh-CN" sz="2399" b="1" kern="100" baseline="-25000" dirty="0">
                    <a:solidFill>
                      <a:prstClr val="black"/>
                    </a:solidFill>
                    <a:latin typeface="微软雅黑"/>
                    <a:ea typeface="微软雅黑"/>
                    <a:cs typeface="黑体" panose="02010609060101010101" pitchFamily="49" charset="-122"/>
                  </a:rPr>
                  <a:t>111</a:t>
                </a:r>
                <a:r>
                  <a:rPr lang="en-US" altLang="zh-CN" sz="2399" b="1" kern="100" dirty="0">
                    <a:solidFill>
                      <a:prstClr val="black"/>
                    </a:solidFill>
                    <a:latin typeface="微软雅黑"/>
                    <a:ea typeface="微软雅黑"/>
                    <a:cs typeface="黑体" panose="02010609060101010101" pitchFamily="49" charset="-122"/>
                  </a:rPr>
                  <a:t>= M</a:t>
                </a:r>
                <a:r>
                  <a:rPr lang="en-US" altLang="zh-CN" sz="2399" b="1" kern="100" baseline="-25000" dirty="0">
                    <a:solidFill>
                      <a:prstClr val="black"/>
                    </a:solidFill>
                    <a:latin typeface="微软雅黑"/>
                    <a:ea typeface="微软雅黑"/>
                    <a:cs typeface="黑体" panose="02010609060101010101" pitchFamily="49" charset="-122"/>
                  </a:rPr>
                  <a:t>0</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M</a:t>
                </a:r>
                <a:r>
                  <a:rPr lang="en-US" altLang="zh-CN" sz="2399" b="1" kern="100" baseline="-25000" dirty="0">
                    <a:solidFill>
                      <a:prstClr val="black"/>
                    </a:solidFill>
                    <a:latin typeface="微软雅黑"/>
                    <a:ea typeface="微软雅黑"/>
                    <a:cs typeface="黑体" panose="02010609060101010101" pitchFamily="49" charset="-122"/>
                  </a:rPr>
                  <a:t>2</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M</a:t>
                </a:r>
                <a:r>
                  <a:rPr lang="en-US" altLang="zh-CN" sz="2399" b="1" kern="100" baseline="-25000" dirty="0">
                    <a:solidFill>
                      <a:prstClr val="black"/>
                    </a:solidFill>
                    <a:latin typeface="微软雅黑"/>
                    <a:ea typeface="微软雅黑"/>
                    <a:cs typeface="黑体" panose="02010609060101010101" pitchFamily="49" charset="-122"/>
                  </a:rPr>
                  <a:t>4</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M</a:t>
                </a:r>
                <a:r>
                  <a:rPr lang="en-US" altLang="zh-CN" sz="2399" b="1" kern="100" baseline="-25000" dirty="0">
                    <a:solidFill>
                      <a:prstClr val="black"/>
                    </a:solidFill>
                    <a:latin typeface="微软雅黑"/>
                    <a:ea typeface="微软雅黑"/>
                    <a:cs typeface="黑体" panose="02010609060101010101" pitchFamily="49" charset="-122"/>
                  </a:rPr>
                  <a:t>6</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M</a:t>
                </a:r>
                <a:r>
                  <a:rPr lang="en-US" altLang="zh-CN" sz="2399" b="1" kern="100" baseline="-25000" dirty="0">
                    <a:solidFill>
                      <a:prstClr val="black"/>
                    </a:solidFill>
                    <a:latin typeface="微软雅黑"/>
                    <a:ea typeface="微软雅黑"/>
                    <a:cs typeface="黑体" panose="02010609060101010101" pitchFamily="49" charset="-122"/>
                  </a:rPr>
                  <a:t>7</a:t>
                </a:r>
              </a:p>
              <a:p>
                <a:pPr indent="399930" algn="just" defTabSz="1219261">
                  <a:lnSpc>
                    <a:spcPct val="150000"/>
                  </a:lnSpc>
                  <a:tabLst>
                    <a:tab pos="5219404" algn="l"/>
                    <a:tab pos="5579340" algn="l"/>
                  </a:tabLst>
                </a:pPr>
                <a:r>
                  <a:rPr lang="en-US" altLang="zh-CN" sz="2399" b="1" kern="100" dirty="0">
                    <a:solidFill>
                      <a:srgbClr val="7030A0"/>
                    </a:solidFill>
                    <a:latin typeface="微软雅黑"/>
                    <a:ea typeface="微软雅黑"/>
                    <a:cs typeface="Times New Roman" panose="02020603050405020304" pitchFamily="18" charset="0"/>
                  </a:rPr>
                  <a:t>                                                                                   (</a:t>
                </a:r>
                <a:r>
                  <a:rPr lang="zh-CN" altLang="zh-CN" sz="2399" b="1" kern="100" dirty="0">
                    <a:solidFill>
                      <a:srgbClr val="7030A0"/>
                    </a:solidFill>
                    <a:latin typeface="微软雅黑"/>
                    <a:ea typeface="微软雅黑"/>
                    <a:cs typeface="Times New Roman" panose="02020603050405020304" pitchFamily="18" charset="0"/>
                  </a:rPr>
                  <a:t>编码规则表示主合取范式</a:t>
                </a:r>
                <a:r>
                  <a:rPr lang="en-US" altLang="zh-CN" sz="2399" b="1" kern="100" dirty="0">
                    <a:solidFill>
                      <a:srgbClr val="7030A0"/>
                    </a:solidFill>
                    <a:latin typeface="微软雅黑"/>
                    <a:ea typeface="微软雅黑"/>
                    <a:cs typeface="Times New Roman" panose="02020603050405020304" pitchFamily="18" charset="0"/>
                  </a:rPr>
                  <a:t>)</a:t>
                </a:r>
                <a:endParaRPr lang="zh-CN" altLang="zh-CN" sz="2399" b="1" kern="100" dirty="0">
                  <a:solidFill>
                    <a:srgbClr val="7030A0"/>
                  </a:solidFill>
                  <a:latin typeface="微软雅黑"/>
                  <a:ea typeface="微软雅黑"/>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5BE6DC70-A430-4FE7-894E-777A6A15AB3E}"/>
                  </a:ext>
                </a:extLst>
              </p:cNvPr>
              <p:cNvSpPr>
                <a:spLocks noRot="1" noChangeAspect="1" noMove="1" noResize="1" noEditPoints="1" noAdjustHandles="1" noChangeArrowheads="1" noChangeShapeType="1" noTextEdit="1"/>
              </p:cNvSpPr>
              <p:nvPr/>
            </p:nvSpPr>
            <p:spPr>
              <a:xfrm>
                <a:off x="259789" y="849442"/>
                <a:ext cx="11579051" cy="6120399"/>
              </a:xfrm>
              <a:prstGeom prst="rect">
                <a:avLst/>
              </a:prstGeom>
              <a:blipFill>
                <a:blip r:embed="rId4"/>
                <a:stretch>
                  <a:fillRect l="-843" r="-1843" b="-1295"/>
                </a:stretch>
              </a:blipFill>
            </p:spPr>
            <p:txBody>
              <a:bodyPr/>
              <a:lstStyle/>
              <a:p>
                <a:r>
                  <a:rPr lang="zh-CN" altLang="en-US">
                    <a:noFill/>
                  </a:rPr>
                  <a:t> </a:t>
                </a:r>
              </a:p>
            </p:txBody>
          </p:sp>
        </mc:Fallback>
      </mc:AlternateContent>
      <p:sp>
        <p:nvSpPr>
          <p:cNvPr id="3" name="Rectangle 2">
            <a:extLst>
              <a:ext uri="{FF2B5EF4-FFF2-40B4-BE49-F238E27FC236}">
                <a16:creationId xmlns:a16="http://schemas.microsoft.com/office/drawing/2014/main" id="{13718469-5270-47E0-AAF8-758851A82F63}"/>
              </a:ext>
            </a:extLst>
          </p:cNvPr>
          <p:cNvSpPr txBox="1">
            <a:spLocks noChangeArrowheads="1"/>
          </p:cNvSpPr>
          <p:nvPr/>
        </p:nvSpPr>
        <p:spPr>
          <a:xfrm>
            <a:off x="842896" y="124018"/>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sz="2199" noProof="1">
                <a:solidFill>
                  <a:prstClr val="white"/>
                </a:solidFill>
              </a:rPr>
              <a:t>例</a:t>
            </a:r>
            <a:r>
              <a:rPr lang="en-US" altLang="zh-CN" sz="2199" noProof="1">
                <a:solidFill>
                  <a:prstClr val="white"/>
                </a:solidFill>
              </a:rPr>
              <a:t>2.26</a:t>
            </a:r>
            <a:endParaRPr lang="zh-CN" altLang="en-US" sz="2199" dirty="0">
              <a:solidFill>
                <a:prstClr val="white"/>
              </a:solidFill>
            </a:endParaRPr>
          </a:p>
        </p:txBody>
      </p:sp>
    </p:spTree>
    <p:custDataLst>
      <p:tags r:id="rId1"/>
    </p:custDataLst>
    <p:extLst>
      <p:ext uri="{BB962C8B-B14F-4D97-AF65-F5344CB8AC3E}">
        <p14:creationId xmlns:p14="http://schemas.microsoft.com/office/powerpoint/2010/main" val="78506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down)">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wipe(down)">
                                      <p:cBhvr>
                                        <p:cTn id="17" dur="500"/>
                                        <p:tgtEl>
                                          <p:spTgt spid="2">
                                            <p:txEl>
                                              <p:pRg st="3" end="3"/>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wipe(down)">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down)">
                                      <p:cBhvr>
                                        <p:cTn id="25" dur="500"/>
                                        <p:tgtEl>
                                          <p:spTgt spid="2">
                                            <p:txEl>
                                              <p:pRg st="5" end="5"/>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down)">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wipe(down)">
                                      <p:cBhvr>
                                        <p:cTn id="33" dur="500"/>
                                        <p:tgtEl>
                                          <p:spTgt spid="2">
                                            <p:txEl>
                                              <p:pRg st="7" end="7"/>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2">
                                            <p:txEl>
                                              <p:pRg st="8" end="8"/>
                                            </p:txEl>
                                          </p:spTgt>
                                        </p:tgtEl>
                                        <p:attrNameLst>
                                          <p:attrName>style.visibility</p:attrName>
                                        </p:attrNameLst>
                                      </p:cBhvr>
                                      <p:to>
                                        <p:strVal val="visible"/>
                                      </p:to>
                                    </p:set>
                                    <p:animEffect transition="in" filter="wipe(down)">
                                      <p:cBhvr>
                                        <p:cTn id="36" dur="500"/>
                                        <p:tgtEl>
                                          <p:spTgt spid="2">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animEffect transition="in" filter="wipe(down)">
                                      <p:cBhvr>
                                        <p:cTn id="41" dur="500"/>
                                        <p:tgtEl>
                                          <p:spTgt spid="2">
                                            <p:txEl>
                                              <p:pRg st="9" end="9"/>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2">
                                            <p:txEl>
                                              <p:pRg st="10" end="10"/>
                                            </p:txEl>
                                          </p:spTgt>
                                        </p:tgtEl>
                                        <p:attrNameLst>
                                          <p:attrName>style.visibility</p:attrName>
                                        </p:attrNameLst>
                                      </p:cBhvr>
                                      <p:to>
                                        <p:strVal val="visible"/>
                                      </p:to>
                                    </p:set>
                                    <p:animEffect transition="in" filter="wipe(down)">
                                      <p:cBhvr>
                                        <p:cTn id="44"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5BE6DC70-A430-4FE7-894E-777A6A15AB3E}"/>
                  </a:ext>
                </a:extLst>
              </p:cNvPr>
              <p:cNvSpPr/>
              <p:nvPr/>
            </p:nvSpPr>
            <p:spPr>
              <a:xfrm>
                <a:off x="1764" y="1296812"/>
                <a:ext cx="11886936" cy="4458599"/>
              </a:xfrm>
              <a:prstGeom prst="rect">
                <a:avLst/>
              </a:prstGeom>
            </p:spPr>
            <p:txBody>
              <a:bodyPr wrap="square">
                <a:spAutoFit/>
              </a:bodyPr>
              <a:lstStyle/>
              <a:p>
                <a:pPr indent="333275" algn="just" defTabSz="1219261">
                  <a:lnSpc>
                    <a:spcPct val="150000"/>
                  </a:lnSpc>
                  <a:tabLst>
                    <a:tab pos="5219404" algn="l"/>
                    <a:tab pos="5579340" algn="l"/>
                  </a:tabLst>
                </a:pPr>
                <a:r>
                  <a:rPr lang="en-US"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 =</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p>
              <a:p>
                <a:pPr indent="333275" algn="just" defTabSz="1219261">
                  <a:lnSpc>
                    <a:spcPct val="150000"/>
                  </a:lnSpc>
                  <a:tabLst>
                    <a:tab pos="5219404" algn="l"/>
                    <a:tab pos="5579340" algn="l"/>
                  </a:tabLst>
                </a:pPr>
                <a:r>
                  <a:rPr lang="en-US" altLang="zh-CN" sz="2399" b="1" kern="100" dirty="0">
                    <a:solidFill>
                      <a:prstClr val="black"/>
                    </a:solidFill>
                    <a:latin typeface="微软雅黑"/>
                    <a:ea typeface="微软雅黑"/>
                    <a:cs typeface="黑体" panose="02010609060101010101" pitchFamily="49" charset="-122"/>
                  </a:rPr>
                  <a:t>                   =</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黑体" panose="02010609060101010101" pitchFamily="49" charset="-122"/>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    </a:t>
                </a:r>
                <a:r>
                  <a:rPr lang="en-US" altLang="zh-CN" sz="2399" b="1" kern="100" dirty="0">
                    <a:solidFill>
                      <a:srgbClr val="7030A0"/>
                    </a:solidFill>
                    <a:latin typeface="微软雅黑"/>
                    <a:ea typeface="微软雅黑"/>
                    <a:cs typeface="Times New Roman" panose="02020603050405020304" pitchFamily="18" charset="0"/>
                  </a:rPr>
                  <a:t>                                                       (</a:t>
                </a:r>
                <a:r>
                  <a:rPr lang="zh-CN" altLang="zh-CN" sz="2399" b="1" kern="100" dirty="0">
                    <a:solidFill>
                      <a:srgbClr val="7030A0"/>
                    </a:solidFill>
                    <a:latin typeface="微软雅黑"/>
                    <a:ea typeface="微软雅黑"/>
                    <a:cs typeface="Times New Roman" panose="02020603050405020304" pitchFamily="18" charset="0"/>
                  </a:rPr>
                  <a:t>析取范式</a:t>
                </a:r>
                <a:r>
                  <a:rPr lang="en-US" altLang="zh-CN" sz="2399" b="1" kern="100" dirty="0">
                    <a:solidFill>
                      <a:srgbClr val="7030A0"/>
                    </a:solidFill>
                    <a:latin typeface="微软雅黑"/>
                    <a:ea typeface="微软雅黑"/>
                    <a:cs typeface="Times New Roman" panose="02020603050405020304" pitchFamily="18" charset="0"/>
                  </a:rPr>
                  <a:t>)</a:t>
                </a:r>
                <a:endParaRPr lang="zh-CN" altLang="zh-CN" sz="2399" b="1" kern="100" dirty="0">
                  <a:solidFill>
                    <a:srgbClr val="7030A0"/>
                  </a:solidFill>
                  <a:latin typeface="微软雅黑"/>
                  <a:ea typeface="微软雅黑"/>
                  <a:cs typeface="Times New Roman" panose="02020603050405020304" pitchFamily="18" charset="0"/>
                </a:endParaRPr>
              </a:p>
              <a:p>
                <a:pPr indent="266620" algn="just" defTabSz="1219261">
                  <a:lnSpc>
                    <a:spcPct val="150000"/>
                  </a:lnSpc>
                  <a:tabLst>
                    <a:tab pos="5219404" algn="l"/>
                    <a:tab pos="5579340" algn="l"/>
                  </a:tabLst>
                </a:pPr>
                <a:r>
                  <a:rPr lang="en-US" altLang="zh-CN" sz="2399" b="1" kern="100" dirty="0">
                    <a:solidFill>
                      <a:prstClr val="black"/>
                    </a:solidFill>
                    <a:latin typeface="微软雅黑"/>
                    <a:ea typeface="微软雅黑"/>
                    <a:cs typeface="黑体" panose="02010609060101010101" pitchFamily="49" charset="-122"/>
                  </a:rPr>
                  <a:t>                    = </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Q</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P</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黑体" panose="02010609060101010101" pitchFamily="49" charset="-122"/>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      </a:t>
                </a:r>
                <a:r>
                  <a:rPr lang="en-US" altLang="zh-CN" sz="2399" b="1" kern="100" dirty="0">
                    <a:solidFill>
                      <a:srgbClr val="7030A0"/>
                    </a:solidFill>
                    <a:latin typeface="微软雅黑"/>
                    <a:ea typeface="微软雅黑"/>
                    <a:cs typeface="Times New Roman" panose="02020603050405020304" pitchFamily="18" charset="0"/>
                  </a:rPr>
                  <a:t>(</a:t>
                </a:r>
                <a:r>
                  <a:rPr lang="zh-CN" altLang="zh-CN" sz="2399" b="1" kern="100" dirty="0">
                    <a:solidFill>
                      <a:srgbClr val="7030A0"/>
                    </a:solidFill>
                    <a:latin typeface="微软雅黑"/>
                    <a:ea typeface="微软雅黑"/>
                    <a:cs typeface="Times New Roman" panose="02020603050405020304" pitchFamily="18" charset="0"/>
                  </a:rPr>
                  <a:t>分别补充缺失变元</a:t>
                </a:r>
                <a:r>
                  <a:rPr lang="en-US" altLang="zh-CN" sz="2399" b="1" kern="100" dirty="0">
                    <a:solidFill>
                      <a:srgbClr val="7030A0"/>
                    </a:solidFill>
                    <a:latin typeface="微软雅黑"/>
                    <a:ea typeface="微软雅黑"/>
                    <a:cs typeface="Times New Roman" panose="02020603050405020304" pitchFamily="18" charset="0"/>
                  </a:rPr>
                  <a:t>Q</a:t>
                </a:r>
                <a:r>
                  <a:rPr lang="zh-CN" altLang="zh-CN" sz="2399" b="1" kern="100" dirty="0">
                    <a:solidFill>
                      <a:srgbClr val="7030A0"/>
                    </a:solidFill>
                    <a:latin typeface="微软雅黑"/>
                    <a:ea typeface="微软雅黑"/>
                    <a:cs typeface="Times New Roman" panose="02020603050405020304" pitchFamily="18" charset="0"/>
                  </a:rPr>
                  <a:t>和</a:t>
                </a:r>
                <a:r>
                  <a:rPr lang="en-US" altLang="zh-CN" sz="2399" b="1" kern="100" dirty="0">
                    <a:solidFill>
                      <a:srgbClr val="7030A0"/>
                    </a:solidFill>
                    <a:latin typeface="微软雅黑"/>
                    <a:ea typeface="微软雅黑"/>
                    <a:cs typeface="Times New Roman" panose="02020603050405020304" pitchFamily="18" charset="0"/>
                  </a:rPr>
                  <a:t>P)</a:t>
                </a:r>
                <a:endParaRPr lang="zh-CN" altLang="zh-CN" sz="2399" b="1" kern="100" dirty="0">
                  <a:solidFill>
                    <a:srgbClr val="7030A0"/>
                  </a:solidFill>
                  <a:latin typeface="微软雅黑"/>
                  <a:ea typeface="微软雅黑"/>
                  <a:cs typeface="Times New Roman" panose="02020603050405020304" pitchFamily="18" charset="0"/>
                </a:endParaRPr>
              </a:p>
              <a:p>
                <a:pPr indent="266620" algn="just" defTabSz="1219261">
                  <a:lnSpc>
                    <a:spcPct val="150000"/>
                  </a:lnSpc>
                  <a:tabLst>
                    <a:tab pos="5219404" algn="l"/>
                    <a:tab pos="5579340" algn="l"/>
                  </a:tabLst>
                </a:pPr>
                <a:r>
                  <a:rPr lang="en-US" altLang="zh-CN" sz="2399" b="1" kern="100" dirty="0">
                    <a:solidFill>
                      <a:prstClr val="black"/>
                    </a:solidFill>
                    <a:latin typeface="微软雅黑"/>
                    <a:ea typeface="微软雅黑"/>
                    <a:cs typeface="黑体" panose="02010609060101010101" pitchFamily="49" charset="-122"/>
                  </a:rPr>
                  <a:t>                    = </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黑体" panose="02010609060101010101" pitchFamily="49" charset="-122"/>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 </a:t>
                </a:r>
                <a:r>
                  <a:rPr lang="en-US" altLang="zh-CN" sz="2399" b="1" kern="100" dirty="0">
                    <a:solidFill>
                      <a:srgbClr val="7030A0"/>
                    </a:solidFill>
                    <a:latin typeface="微软雅黑"/>
                    <a:ea typeface="微软雅黑"/>
                    <a:cs typeface="Times New Roman" panose="02020603050405020304" pitchFamily="18" charset="0"/>
                  </a:rPr>
                  <a:t>(</a:t>
                </a:r>
                <a:r>
                  <a:rPr lang="zh-CN" altLang="zh-CN" sz="2399" b="1" kern="100" dirty="0">
                    <a:solidFill>
                      <a:srgbClr val="7030A0"/>
                    </a:solidFill>
                    <a:latin typeface="微软雅黑"/>
                    <a:ea typeface="微软雅黑"/>
                    <a:cs typeface="Times New Roman" panose="02020603050405020304" pitchFamily="18" charset="0"/>
                  </a:rPr>
                  <a:t>分配律转换</a:t>
                </a:r>
                <a:r>
                  <a:rPr lang="en-US" altLang="zh-CN" sz="2399" b="1" kern="100" dirty="0">
                    <a:solidFill>
                      <a:srgbClr val="7030A0"/>
                    </a:solidFill>
                    <a:latin typeface="微软雅黑"/>
                    <a:ea typeface="微软雅黑"/>
                    <a:cs typeface="Times New Roman" panose="02020603050405020304" pitchFamily="18" charset="0"/>
                  </a:rPr>
                  <a:t>)</a:t>
                </a:r>
                <a:endParaRPr lang="zh-CN" altLang="zh-CN" sz="2399" b="1" kern="100" dirty="0">
                  <a:solidFill>
                    <a:srgbClr val="7030A0"/>
                  </a:solidFill>
                  <a:latin typeface="微软雅黑"/>
                  <a:ea typeface="微软雅黑"/>
                  <a:cs typeface="Times New Roman" panose="02020603050405020304" pitchFamily="18" charset="0"/>
                </a:endParaRPr>
              </a:p>
              <a:p>
                <a:pPr indent="266620" algn="just" defTabSz="1219261">
                  <a:lnSpc>
                    <a:spcPct val="150000"/>
                  </a:lnSpc>
                  <a:tabLst>
                    <a:tab pos="5219404" algn="l"/>
                    <a:tab pos="5579340" algn="l"/>
                  </a:tabLst>
                </a:pPr>
                <a:r>
                  <a:rPr lang="en-US" altLang="zh-CN" sz="2399" b="1" kern="100" dirty="0">
                    <a:solidFill>
                      <a:prstClr val="black"/>
                    </a:solidFill>
                    <a:latin typeface="微软雅黑"/>
                    <a:ea typeface="微软雅黑"/>
                    <a:cs typeface="黑体" panose="02010609060101010101" pitchFamily="49" charset="-122"/>
                  </a:rPr>
                  <a:t>                    = </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14:m>
                  <m:oMath xmlns:m="http://schemas.openxmlformats.org/officeDocument/2006/math">
                    <m:r>
                      <a:rPr lang="en-US" altLang="zh-CN" sz="2399" b="1" i="1" kern="100">
                        <a:solidFill>
                          <a:prstClr val="black"/>
                        </a:solidFill>
                        <a:latin typeface="Cambria Math" panose="02040503050406030204" pitchFamily="18" charset="0"/>
                        <a:cs typeface="Times New Roman" panose="02020603050405020304" pitchFamily="18" charset="0"/>
                      </a:rPr>
                      <m:t>¬</m:t>
                    </m:r>
                  </m:oMath>
                </a14:m>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P</a:t>
                </a:r>
                <a:r>
                  <a:rPr lang="zh-CN" altLang="zh-CN" sz="2399" b="1" kern="100" dirty="0">
                    <a:solidFill>
                      <a:prstClr val="black"/>
                    </a:solidFill>
                    <a:latin typeface="微软雅黑"/>
                    <a:ea typeface="微软雅黑"/>
                    <a:cs typeface="宋体" panose="02010600030101010101" pitchFamily="2" charset="-122"/>
                  </a:rPr>
                  <a:t>∧</a:t>
                </a:r>
                <a14:m>
                  <m:oMath xmlns:m="http://schemas.openxmlformats.org/officeDocument/2006/math">
                    <m:r>
                      <a:rPr lang="en-US" altLang="zh-CN" sz="2399" b="1" i="1" kern="100">
                        <a:solidFill>
                          <a:prstClr val="black"/>
                        </a:solidFill>
                        <a:latin typeface="Cambria Math" panose="02040503050406030204" pitchFamily="18" charset="0"/>
                        <a:cs typeface="黑体" panose="02010609060101010101" pitchFamily="49" charset="-122"/>
                      </a:rPr>
                      <m:t>¬</m:t>
                    </m:r>
                  </m:oMath>
                </a14:m>
                <a:r>
                  <a:rPr lang="en-US" altLang="zh-CN" sz="2399" b="1" kern="100" dirty="0">
                    <a:solidFill>
                      <a:prstClr val="black"/>
                    </a:solidFill>
                    <a:latin typeface="微软雅黑"/>
                    <a:ea typeface="微软雅黑"/>
                    <a:cs typeface="黑体" panose="02010609060101010101" pitchFamily="49" charset="-122"/>
                  </a:rPr>
                  <a:t>Q</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R</a:t>
                </a:r>
                <a:r>
                  <a:rPr lang="en-US" altLang="zh-CN"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  </a:t>
                </a:r>
              </a:p>
              <a:p>
                <a:pPr indent="266620" defTabSz="1219261">
                  <a:lnSpc>
                    <a:spcPct val="150000"/>
                  </a:lnSpc>
                  <a:tabLst>
                    <a:tab pos="5219404" algn="l"/>
                    <a:tab pos="5579340" algn="l"/>
                  </a:tabLst>
                </a:pPr>
                <a:r>
                  <a:rPr lang="en-US" altLang="zh-CN" sz="2399" b="1" kern="100" dirty="0">
                    <a:solidFill>
                      <a:srgbClr val="7030A0"/>
                    </a:solidFill>
                    <a:latin typeface="微软雅黑"/>
                    <a:ea typeface="微软雅黑"/>
                    <a:cs typeface="Times New Roman" panose="02020603050405020304" pitchFamily="18" charset="0"/>
                  </a:rPr>
                  <a:t>                                                                               (</a:t>
                </a:r>
                <a:r>
                  <a:rPr lang="zh-CN" altLang="zh-CN" sz="2399" b="1" kern="100" dirty="0">
                    <a:solidFill>
                      <a:srgbClr val="7030A0"/>
                    </a:solidFill>
                    <a:latin typeface="微软雅黑"/>
                    <a:ea typeface="微软雅黑"/>
                    <a:cs typeface="Times New Roman" panose="02020603050405020304" pitchFamily="18" charset="0"/>
                  </a:rPr>
                  <a:t>幂等律化简，得到主析取范式</a:t>
                </a:r>
                <a:r>
                  <a:rPr lang="en-US" altLang="zh-CN" sz="2399" b="1" kern="100" dirty="0">
                    <a:solidFill>
                      <a:srgbClr val="7030A0"/>
                    </a:solidFill>
                    <a:latin typeface="微软雅黑"/>
                    <a:ea typeface="微软雅黑"/>
                    <a:cs typeface="Times New Roman" panose="02020603050405020304" pitchFamily="18" charset="0"/>
                  </a:rPr>
                  <a:t>)</a:t>
                </a:r>
                <a:endParaRPr lang="zh-CN" altLang="zh-CN" sz="2399" b="1" kern="100" dirty="0">
                  <a:solidFill>
                    <a:srgbClr val="7030A0"/>
                  </a:solidFill>
                  <a:latin typeface="微软雅黑"/>
                  <a:ea typeface="微软雅黑"/>
                  <a:cs typeface="Times New Roman" panose="02020603050405020304" pitchFamily="18" charset="0"/>
                </a:endParaRPr>
              </a:p>
              <a:p>
                <a:pPr indent="266620" defTabSz="1219261">
                  <a:lnSpc>
                    <a:spcPct val="150000"/>
                  </a:lnSpc>
                  <a:tabLst>
                    <a:tab pos="5219404" algn="l"/>
                    <a:tab pos="5579340" algn="l"/>
                  </a:tabLst>
                </a:pPr>
                <a:r>
                  <a:rPr lang="en-US" altLang="zh-CN" sz="2399" b="1" kern="100" dirty="0">
                    <a:solidFill>
                      <a:prstClr val="black"/>
                    </a:solidFill>
                    <a:latin typeface="微软雅黑"/>
                    <a:ea typeface="微软雅黑"/>
                    <a:cs typeface="黑体" panose="02010609060101010101" pitchFamily="49" charset="-122"/>
                  </a:rPr>
                  <a:t>                    =m</a:t>
                </a:r>
                <a:r>
                  <a:rPr lang="en-US" altLang="zh-CN" sz="2399" b="1" kern="100" baseline="-25000" dirty="0">
                    <a:solidFill>
                      <a:prstClr val="black"/>
                    </a:solidFill>
                    <a:latin typeface="微软雅黑"/>
                    <a:ea typeface="微软雅黑"/>
                    <a:cs typeface="黑体" panose="02010609060101010101" pitchFamily="49" charset="-122"/>
                  </a:rPr>
                  <a:t>001</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m</a:t>
                </a:r>
                <a:r>
                  <a:rPr lang="en-US" altLang="zh-CN" sz="2399" b="1" kern="100" baseline="-25000" dirty="0">
                    <a:solidFill>
                      <a:prstClr val="black"/>
                    </a:solidFill>
                    <a:latin typeface="微软雅黑"/>
                    <a:ea typeface="微软雅黑"/>
                    <a:cs typeface="黑体" panose="02010609060101010101" pitchFamily="49" charset="-122"/>
                  </a:rPr>
                  <a:t>011</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m</a:t>
                </a:r>
                <a:r>
                  <a:rPr lang="en-US" altLang="zh-CN" sz="2399" b="1" kern="100" baseline="-25000" dirty="0">
                    <a:solidFill>
                      <a:prstClr val="black"/>
                    </a:solidFill>
                    <a:latin typeface="微软雅黑"/>
                    <a:ea typeface="微软雅黑"/>
                    <a:cs typeface="黑体" panose="02010609060101010101" pitchFamily="49" charset="-122"/>
                  </a:rPr>
                  <a:t>101</a:t>
                </a:r>
                <a:r>
                  <a:rPr lang="en-US" altLang="zh-CN" sz="2399" b="1" kern="100" dirty="0">
                    <a:solidFill>
                      <a:prstClr val="black"/>
                    </a:solidFill>
                    <a:latin typeface="微软雅黑"/>
                    <a:ea typeface="微软雅黑"/>
                    <a:cs typeface="黑体" panose="02010609060101010101" pitchFamily="49" charset="-122"/>
                  </a:rPr>
                  <a:t>= m</a:t>
                </a:r>
                <a:r>
                  <a:rPr lang="en-US" altLang="zh-CN" sz="2399" b="1" kern="100" baseline="-25000" dirty="0">
                    <a:solidFill>
                      <a:prstClr val="black"/>
                    </a:solidFill>
                    <a:latin typeface="微软雅黑"/>
                    <a:ea typeface="微软雅黑"/>
                    <a:cs typeface="黑体" panose="02010609060101010101" pitchFamily="49" charset="-122"/>
                  </a:rPr>
                  <a:t>1</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m</a:t>
                </a:r>
                <a:r>
                  <a:rPr lang="en-US" altLang="zh-CN" sz="2399" b="1" kern="100" baseline="-25000" dirty="0">
                    <a:solidFill>
                      <a:prstClr val="black"/>
                    </a:solidFill>
                    <a:latin typeface="微软雅黑"/>
                    <a:ea typeface="微软雅黑"/>
                    <a:cs typeface="黑体" panose="02010609060101010101" pitchFamily="49" charset="-122"/>
                  </a:rPr>
                  <a:t>3</a:t>
                </a:r>
                <a:r>
                  <a:rPr lang="zh-CN" altLang="zh-CN" sz="2399" b="1" kern="100" dirty="0">
                    <a:solidFill>
                      <a:prstClr val="black"/>
                    </a:solidFill>
                    <a:latin typeface="微软雅黑"/>
                    <a:ea typeface="微软雅黑"/>
                    <a:cs typeface="宋体" panose="02010600030101010101" pitchFamily="2" charset="-122"/>
                  </a:rPr>
                  <a:t>∨</a:t>
                </a:r>
                <a:r>
                  <a:rPr lang="en-US" altLang="zh-CN" sz="2399" b="1" kern="100" dirty="0">
                    <a:solidFill>
                      <a:prstClr val="black"/>
                    </a:solidFill>
                    <a:latin typeface="微软雅黑"/>
                    <a:ea typeface="微软雅黑"/>
                    <a:cs typeface="黑体" panose="02010609060101010101" pitchFamily="49" charset="-122"/>
                  </a:rPr>
                  <a:t>m</a:t>
                </a:r>
                <a:r>
                  <a:rPr lang="en-US" altLang="zh-CN" sz="2399" b="1" kern="100" baseline="-25000" dirty="0">
                    <a:solidFill>
                      <a:prstClr val="black"/>
                    </a:solidFill>
                    <a:latin typeface="微软雅黑"/>
                    <a:ea typeface="微软雅黑"/>
                    <a:cs typeface="黑体" panose="02010609060101010101" pitchFamily="49" charset="-122"/>
                  </a:rPr>
                  <a:t>5            </a:t>
                </a:r>
              </a:p>
              <a:p>
                <a:pPr indent="266620" defTabSz="1219261">
                  <a:lnSpc>
                    <a:spcPct val="150000"/>
                  </a:lnSpc>
                  <a:tabLst>
                    <a:tab pos="5219404" algn="l"/>
                    <a:tab pos="5579340" algn="l"/>
                  </a:tabLst>
                </a:pPr>
                <a:r>
                  <a:rPr lang="en-US" altLang="zh-CN" sz="2399" b="1" kern="100" dirty="0">
                    <a:solidFill>
                      <a:srgbClr val="7030A0"/>
                    </a:solidFill>
                    <a:latin typeface="微软雅黑"/>
                    <a:ea typeface="微软雅黑"/>
                    <a:cs typeface="Times New Roman" panose="02020603050405020304" pitchFamily="18" charset="0"/>
                  </a:rPr>
                  <a:t>                                                                                      (</a:t>
                </a:r>
                <a:r>
                  <a:rPr lang="zh-CN" altLang="zh-CN" sz="2399" b="1" kern="100" dirty="0">
                    <a:solidFill>
                      <a:srgbClr val="7030A0"/>
                    </a:solidFill>
                    <a:latin typeface="微软雅黑"/>
                    <a:ea typeface="微软雅黑"/>
                    <a:cs typeface="Times New Roman" panose="02020603050405020304" pitchFamily="18" charset="0"/>
                  </a:rPr>
                  <a:t>编码规则表示主析取范式</a:t>
                </a:r>
                <a:r>
                  <a:rPr lang="en-US" altLang="zh-CN" sz="2399" b="1" kern="100" dirty="0">
                    <a:solidFill>
                      <a:srgbClr val="7030A0"/>
                    </a:solidFill>
                    <a:latin typeface="微软雅黑"/>
                    <a:ea typeface="微软雅黑"/>
                    <a:cs typeface="Times New Roman" panose="02020603050405020304" pitchFamily="18" charset="0"/>
                  </a:rPr>
                  <a:t>)</a:t>
                </a:r>
                <a:endParaRPr lang="zh-CN" altLang="zh-CN" sz="2399" b="1" kern="100" dirty="0">
                  <a:solidFill>
                    <a:srgbClr val="7030A0"/>
                  </a:solidFill>
                  <a:latin typeface="微软雅黑"/>
                  <a:ea typeface="微软雅黑"/>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5BE6DC70-A430-4FE7-894E-777A6A15AB3E}"/>
                  </a:ext>
                </a:extLst>
              </p:cNvPr>
              <p:cNvSpPr>
                <a:spLocks noRot="1" noChangeAspect="1" noMove="1" noResize="1" noEditPoints="1" noAdjustHandles="1" noChangeArrowheads="1" noChangeShapeType="1" noTextEdit="1"/>
              </p:cNvSpPr>
              <p:nvPr/>
            </p:nvSpPr>
            <p:spPr>
              <a:xfrm>
                <a:off x="1764" y="1296812"/>
                <a:ext cx="11886936" cy="4458599"/>
              </a:xfrm>
              <a:prstGeom prst="rect">
                <a:avLst/>
              </a:prstGeom>
              <a:blipFill>
                <a:blip r:embed="rId3"/>
                <a:stretch>
                  <a:fillRect r="-308" b="-2189"/>
                </a:stretch>
              </a:blipFill>
            </p:spPr>
            <p:txBody>
              <a:bodyPr/>
              <a:lstStyle/>
              <a:p>
                <a:r>
                  <a:rPr lang="zh-CN" altLang="en-US">
                    <a:noFill/>
                  </a:rPr>
                  <a:t> </a:t>
                </a:r>
              </a:p>
            </p:txBody>
          </p:sp>
        </mc:Fallback>
      </mc:AlternateContent>
      <p:sp>
        <p:nvSpPr>
          <p:cNvPr id="3" name="Rectangle 2">
            <a:extLst>
              <a:ext uri="{FF2B5EF4-FFF2-40B4-BE49-F238E27FC236}">
                <a16:creationId xmlns:a16="http://schemas.microsoft.com/office/drawing/2014/main" id="{97353F66-1AAF-4F59-A718-BBC5716ED89A}"/>
              </a:ext>
            </a:extLst>
          </p:cNvPr>
          <p:cNvSpPr txBox="1">
            <a:spLocks noChangeArrowheads="1"/>
          </p:cNvSpPr>
          <p:nvPr/>
        </p:nvSpPr>
        <p:spPr>
          <a:xfrm>
            <a:off x="842896" y="124018"/>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sz="2199" noProof="1">
                <a:solidFill>
                  <a:prstClr val="white"/>
                </a:solidFill>
              </a:rPr>
              <a:t>例</a:t>
            </a:r>
            <a:r>
              <a:rPr lang="en-US" altLang="zh-CN" sz="2199" noProof="1">
                <a:solidFill>
                  <a:prstClr val="white"/>
                </a:solidFill>
              </a:rPr>
              <a:t>2.26</a:t>
            </a:r>
            <a:r>
              <a:rPr lang="zh-CN" altLang="en-US" sz="2199" noProof="1">
                <a:solidFill>
                  <a:prstClr val="white"/>
                </a:solidFill>
              </a:rPr>
              <a:t>（续）</a:t>
            </a:r>
            <a:endParaRPr lang="zh-CN" altLang="en-US" sz="2199" dirty="0">
              <a:solidFill>
                <a:prstClr val="white"/>
              </a:solidFill>
              <a:latin typeface="微软雅黑"/>
              <a:ea typeface="微软雅黑"/>
            </a:endParaRPr>
          </a:p>
        </p:txBody>
      </p:sp>
      <p:sp>
        <p:nvSpPr>
          <p:cNvPr id="4" name="爆炸形: 8 pt  3">
            <a:extLst>
              <a:ext uri="{FF2B5EF4-FFF2-40B4-BE49-F238E27FC236}">
                <a16:creationId xmlns:a16="http://schemas.microsoft.com/office/drawing/2014/main" id="{C00CBCD4-DF16-475B-AFFF-2BD4CCF2BDF6}"/>
              </a:ext>
            </a:extLst>
          </p:cNvPr>
          <p:cNvSpPr/>
          <p:nvPr/>
        </p:nvSpPr>
        <p:spPr>
          <a:xfrm>
            <a:off x="6403887" y="1047889"/>
            <a:ext cx="3237563" cy="129502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r>
              <a:rPr lang="zh-CN" altLang="zh-CN" sz="2399" b="1" dirty="0">
                <a:solidFill>
                  <a:prstClr val="white"/>
                </a:solidFill>
                <a:latin typeface="Arial"/>
                <a:ea typeface="微软雅黑"/>
              </a:rPr>
              <a:t>公式转换法</a:t>
            </a:r>
            <a:endParaRPr lang="zh-CN" altLang="en-US" sz="2399" dirty="0">
              <a:solidFill>
                <a:prstClr val="white"/>
              </a:solidFill>
              <a:latin typeface="Arial"/>
              <a:ea typeface="微软雅黑"/>
            </a:endParaRPr>
          </a:p>
        </p:txBody>
      </p:sp>
      <p:sp>
        <p:nvSpPr>
          <p:cNvPr id="5" name="AutoShape 4">
            <a:extLst>
              <a:ext uri="{FF2B5EF4-FFF2-40B4-BE49-F238E27FC236}">
                <a16:creationId xmlns:a16="http://schemas.microsoft.com/office/drawing/2014/main" id="{6EBDFE78-5468-4B73-9DC0-60F5087928EC}"/>
              </a:ext>
            </a:extLst>
          </p:cNvPr>
          <p:cNvSpPr>
            <a:spLocks noChangeArrowheads="1"/>
          </p:cNvSpPr>
          <p:nvPr/>
        </p:nvSpPr>
        <p:spPr bwMode="auto">
          <a:xfrm>
            <a:off x="443773" y="5660424"/>
            <a:ext cx="11310807" cy="1075147"/>
          </a:xfrm>
          <a:prstGeom prst="horizontalScroll">
            <a:avLst>
              <a:gd name="adj" fmla="val 12500"/>
            </a:avLst>
          </a:prstGeom>
          <a:gradFill rotWithShape="1">
            <a:gsLst>
              <a:gs pos="0">
                <a:srgbClr val="826800"/>
              </a:gs>
              <a:gs pos="50000">
                <a:srgbClr val="FFCC00"/>
              </a:gs>
              <a:gs pos="100000">
                <a:srgbClr val="826800"/>
              </a:gs>
            </a:gsLst>
            <a:lin ang="5400000" scaled="1"/>
          </a:gradFill>
          <a:ln w="12700">
            <a:solidFill>
              <a:schemeClr val="tx1"/>
            </a:solidFill>
            <a:round/>
            <a:headEnd/>
            <a:tailEnd/>
          </a:ln>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zh-CN" altLang="en-US" sz="2801" dirty="0">
                <a:solidFill>
                  <a:prstClr val="black"/>
                </a:solidFill>
                <a:latin typeface="微软雅黑"/>
                <a:ea typeface="微软雅黑"/>
              </a:rPr>
              <a:t>用真值表技术如何求解主范式呢？</a:t>
            </a:r>
          </a:p>
        </p:txBody>
      </p:sp>
    </p:spTree>
    <p:custDataLst>
      <p:tags r:id="rId1"/>
    </p:custDataLst>
    <p:extLst>
      <p:ext uri="{BB962C8B-B14F-4D97-AF65-F5344CB8AC3E}">
        <p14:creationId xmlns:p14="http://schemas.microsoft.com/office/powerpoint/2010/main" val="110498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down)">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down)">
                                      <p:cBhvr>
                                        <p:cTn id="27" dur="500"/>
                                        <p:tgtEl>
                                          <p:spTgt spid="2">
                                            <p:txEl>
                                              <p:pRg st="4" end="4"/>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wipe(down)">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circle(in)">
                                      <p:cBhvr>
                                        <p:cTn id="35" dur="2000"/>
                                        <p:tgtEl>
                                          <p:spTgt spid="2">
                                            <p:txEl>
                                              <p:pRg st="6" end="6"/>
                                            </p:txEl>
                                          </p:spTgt>
                                        </p:tgtEl>
                                      </p:cBhvr>
                                    </p:animEffect>
                                  </p:childTnLst>
                                </p:cTn>
                              </p:par>
                              <p:par>
                                <p:cTn id="36" presetID="6" presetClass="entr" presetSubtype="16" fill="hold" nodeType="withEffect">
                                  <p:stCondLst>
                                    <p:cond delay="0"/>
                                  </p:stCondLst>
                                  <p:childTnLst>
                                    <p:set>
                                      <p:cBhvr>
                                        <p:cTn id="37" dur="1" fill="hold">
                                          <p:stCondLst>
                                            <p:cond delay="0"/>
                                          </p:stCondLst>
                                        </p:cTn>
                                        <p:tgtEl>
                                          <p:spTgt spid="2">
                                            <p:txEl>
                                              <p:pRg st="7" end="7"/>
                                            </p:txEl>
                                          </p:spTgt>
                                        </p:tgtEl>
                                        <p:attrNameLst>
                                          <p:attrName>style.visibility</p:attrName>
                                        </p:attrNameLst>
                                      </p:cBhvr>
                                      <p:to>
                                        <p:strVal val="visible"/>
                                      </p:to>
                                    </p:set>
                                    <p:animEffect transition="in" filter="circle(in)">
                                      <p:cBhvr>
                                        <p:cTn id="38" dur="2000"/>
                                        <p:tgtEl>
                                          <p:spTgt spid="2">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heel(1)">
                                      <p:cBhvr>
                                        <p:cTn id="43" dur="20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72FF56D-23C0-4EA8-8D69-7076D8F3D00B}"/>
                  </a:ext>
                </a:extLst>
              </p:cNvPr>
              <p:cNvGraphicFramePr>
                <a:graphicFrameLocks noGrp="1"/>
              </p:cNvGraphicFramePr>
              <p:nvPr>
                <p:extLst/>
              </p:nvPr>
            </p:nvGraphicFramePr>
            <p:xfrm>
              <a:off x="206674" y="2557044"/>
              <a:ext cx="11498023" cy="4002638"/>
            </p:xfrm>
            <a:graphic>
              <a:graphicData uri="http://schemas.openxmlformats.org/drawingml/2006/table">
                <a:tbl>
                  <a:tblPr>
                    <a:tableStyleId>{5C22544A-7EE6-4342-B048-85BDC9FD1C3A}</a:tableStyleId>
                  </a:tblPr>
                  <a:tblGrid>
                    <a:gridCol w="1218847">
                      <a:extLst>
                        <a:ext uri="{9D8B030D-6E8A-4147-A177-3AD203B41FA5}">
                          <a16:colId xmlns:a16="http://schemas.microsoft.com/office/drawing/2014/main" val="789032201"/>
                        </a:ext>
                      </a:extLst>
                    </a:gridCol>
                    <a:gridCol w="1828271">
                      <a:extLst>
                        <a:ext uri="{9D8B030D-6E8A-4147-A177-3AD203B41FA5}">
                          <a16:colId xmlns:a16="http://schemas.microsoft.com/office/drawing/2014/main" val="2083313758"/>
                        </a:ext>
                      </a:extLst>
                    </a:gridCol>
                    <a:gridCol w="613173">
                      <a:extLst>
                        <a:ext uri="{9D8B030D-6E8A-4147-A177-3AD203B41FA5}">
                          <a16:colId xmlns:a16="http://schemas.microsoft.com/office/drawing/2014/main" val="3780711894"/>
                        </a:ext>
                      </a:extLst>
                    </a:gridCol>
                    <a:gridCol w="609424">
                      <a:extLst>
                        <a:ext uri="{9D8B030D-6E8A-4147-A177-3AD203B41FA5}">
                          <a16:colId xmlns:a16="http://schemas.microsoft.com/office/drawing/2014/main" val="3106372124"/>
                        </a:ext>
                      </a:extLst>
                    </a:gridCol>
                    <a:gridCol w="685602">
                      <a:extLst>
                        <a:ext uri="{9D8B030D-6E8A-4147-A177-3AD203B41FA5}">
                          <a16:colId xmlns:a16="http://schemas.microsoft.com/office/drawing/2014/main" val="2703895131"/>
                        </a:ext>
                      </a:extLst>
                    </a:gridCol>
                    <a:gridCol w="761779">
                      <a:extLst>
                        <a:ext uri="{9D8B030D-6E8A-4147-A177-3AD203B41FA5}">
                          <a16:colId xmlns:a16="http://schemas.microsoft.com/office/drawing/2014/main" val="417183105"/>
                        </a:ext>
                      </a:extLst>
                    </a:gridCol>
                    <a:gridCol w="609424">
                      <a:extLst>
                        <a:ext uri="{9D8B030D-6E8A-4147-A177-3AD203B41FA5}">
                          <a16:colId xmlns:a16="http://schemas.microsoft.com/office/drawing/2014/main" val="1295106473"/>
                        </a:ext>
                      </a:extLst>
                    </a:gridCol>
                    <a:gridCol w="685602">
                      <a:extLst>
                        <a:ext uri="{9D8B030D-6E8A-4147-A177-3AD203B41FA5}">
                          <a16:colId xmlns:a16="http://schemas.microsoft.com/office/drawing/2014/main" val="517798982"/>
                        </a:ext>
                      </a:extLst>
                    </a:gridCol>
                    <a:gridCol w="605675">
                      <a:extLst>
                        <a:ext uri="{9D8B030D-6E8A-4147-A177-3AD203B41FA5}">
                          <a16:colId xmlns:a16="http://schemas.microsoft.com/office/drawing/2014/main" val="1618494189"/>
                        </a:ext>
                      </a:extLst>
                    </a:gridCol>
                    <a:gridCol w="685602">
                      <a:extLst>
                        <a:ext uri="{9D8B030D-6E8A-4147-A177-3AD203B41FA5}">
                          <a16:colId xmlns:a16="http://schemas.microsoft.com/office/drawing/2014/main" val="1706459143"/>
                        </a:ext>
                      </a:extLst>
                    </a:gridCol>
                    <a:gridCol w="3194624">
                      <a:extLst>
                        <a:ext uri="{9D8B030D-6E8A-4147-A177-3AD203B41FA5}">
                          <a16:colId xmlns:a16="http://schemas.microsoft.com/office/drawing/2014/main" val="1011553607"/>
                        </a:ext>
                      </a:extLst>
                    </a:gridCol>
                  </a:tblGrid>
                  <a:tr h="365845">
                    <a:tc>
                      <a:txBody>
                        <a:bodyPr/>
                        <a:lstStyle/>
                        <a:p>
                          <a:pPr indent="0" algn="ctr">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(P→</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Q)</a:t>
                          </a:r>
                          <a:r>
                            <a:rPr lang="zh-CN" sz="2400" b="1" kern="100" dirty="0">
                              <a:effectLst/>
                              <a:latin typeface="+mn-ea"/>
                              <a:ea typeface="+mn-ea"/>
                            </a:rPr>
                            <a:t>∧</a:t>
                          </a:r>
                          <a:r>
                            <a:rPr lang="en-US" sz="2400" b="1" kern="100" dirty="0">
                              <a:effectLst/>
                              <a:latin typeface="+mn-ea"/>
                              <a:ea typeface="+mn-ea"/>
                            </a:rPr>
                            <a:t>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2</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3</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4</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5</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6</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7</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9">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2577982"/>
                      </a:ext>
                    </a:extLst>
                  </a:tr>
                  <a:tr h="448764">
                    <a:tc>
                      <a:txBody>
                        <a:bodyPr/>
                        <a:lstStyle/>
                        <a:p>
                          <a:pPr indent="0" algn="ctr">
                            <a:spcAft>
                              <a:spcPts val="0"/>
                            </a:spcAft>
                            <a:tabLst>
                              <a:tab pos="5220970" algn="l"/>
                              <a:tab pos="5581015" algn="l"/>
                            </a:tabLst>
                          </a:pPr>
                          <a:r>
                            <a:rPr lang="en-US" sz="2400" b="1" kern="100" dirty="0">
                              <a:effectLst/>
                              <a:latin typeface="+mn-ea"/>
                              <a:ea typeface="+mn-ea"/>
                            </a:rPr>
                            <a:t>0  0  0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1363942"/>
                      </a:ext>
                    </a:extLst>
                  </a:tr>
                  <a:tr h="365845">
                    <a:tc>
                      <a:txBody>
                        <a:bodyPr/>
                        <a:lstStyle/>
                        <a:p>
                          <a:pPr indent="0"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5082701"/>
                      </a:ext>
                    </a:extLst>
                  </a:tr>
                  <a:tr h="470364">
                    <a:tc>
                      <a:txBody>
                        <a:bodyPr/>
                        <a:lstStyle/>
                        <a:p>
                          <a:pPr indent="0" algn="ctr">
                            <a:spcAft>
                              <a:spcPts val="0"/>
                            </a:spcAft>
                            <a:tabLst>
                              <a:tab pos="5220970" algn="l"/>
                              <a:tab pos="5581015" algn="l"/>
                            </a:tabLst>
                          </a:pPr>
                          <a:r>
                            <a:rPr lang="en-US" sz="2400" b="1" kern="10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1613907"/>
                      </a:ext>
                    </a:extLst>
                  </a:tr>
                  <a:tr h="470364">
                    <a:tc>
                      <a:txBody>
                        <a:bodyPr/>
                        <a:lstStyle/>
                        <a:p>
                          <a:pPr indent="0" algn="ctr">
                            <a:spcAft>
                              <a:spcPts val="0"/>
                            </a:spcAft>
                            <a:tabLst>
                              <a:tab pos="5220970" algn="l"/>
                              <a:tab pos="558101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601622"/>
                      </a:ext>
                    </a:extLst>
                  </a:tr>
                  <a:tr h="470364">
                    <a:tc>
                      <a:txBody>
                        <a:bodyPr/>
                        <a:lstStyle/>
                        <a:p>
                          <a:pPr indent="0" algn="ctr">
                            <a:spcAft>
                              <a:spcPts val="0"/>
                            </a:spcAft>
                            <a:tabLst>
                              <a:tab pos="5220970" algn="l"/>
                              <a:tab pos="558101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2001998"/>
                      </a:ext>
                    </a:extLst>
                  </a:tr>
                  <a:tr h="470364">
                    <a:tc>
                      <a:txBody>
                        <a:bodyPr/>
                        <a:lstStyle/>
                        <a:p>
                          <a:pPr indent="0"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1849397"/>
                      </a:ext>
                    </a:extLst>
                  </a:tr>
                  <a:tr h="470364">
                    <a:tc>
                      <a:txBody>
                        <a:bodyPr/>
                        <a:lstStyle/>
                        <a:p>
                          <a:pPr indent="0" algn="ctr">
                            <a:spcAft>
                              <a:spcPts val="0"/>
                            </a:spcAft>
                            <a:tabLst>
                              <a:tab pos="5220970" algn="l"/>
                              <a:tab pos="5581015" algn="l"/>
                            </a:tabLst>
                          </a:pPr>
                          <a:r>
                            <a:rPr lang="en-US" sz="2400" b="1" kern="10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7765155"/>
                      </a:ext>
                    </a:extLst>
                  </a:tr>
                  <a:tr h="470364">
                    <a:tc>
                      <a:txBody>
                        <a:bodyPr/>
                        <a:lstStyle/>
                        <a:p>
                          <a:pPr indent="0" algn="ctr">
                            <a:spcAft>
                              <a:spcPts val="0"/>
                            </a:spcAft>
                            <a:tabLst>
                              <a:tab pos="5220970" algn="l"/>
                              <a:tab pos="5581015" algn="l"/>
                            </a:tabLst>
                          </a:pPr>
                          <a:r>
                            <a:rPr lang="en-US" sz="2400" b="1" kern="100" dirty="0">
                              <a:effectLst/>
                              <a:latin typeface="+mn-ea"/>
                              <a:ea typeface="+mn-ea"/>
                            </a:rPr>
                            <a:t>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544123"/>
                      </a:ext>
                    </a:extLst>
                  </a:tr>
                </a:tbl>
              </a:graphicData>
            </a:graphic>
          </p:graphicFrame>
        </mc:Choice>
        <mc:Fallback xmlns="">
          <p:graphicFrame>
            <p:nvGraphicFramePr>
              <p:cNvPr id="4" name="表格 3">
                <a:extLst>
                  <a:ext uri="{FF2B5EF4-FFF2-40B4-BE49-F238E27FC236}">
                    <a16:creationId xmlns:a16="http://schemas.microsoft.com/office/drawing/2014/main" id="{D72FF56D-23C0-4EA8-8D69-7076D8F3D00B}"/>
                  </a:ext>
                </a:extLst>
              </p:cNvPr>
              <p:cNvGraphicFramePr>
                <a:graphicFrameLocks noGrp="1"/>
              </p:cNvGraphicFramePr>
              <p:nvPr>
                <p:extLst/>
              </p:nvPr>
            </p:nvGraphicFramePr>
            <p:xfrm>
              <a:off x="206674" y="2557044"/>
              <a:ext cx="11498023" cy="4002638"/>
            </p:xfrm>
            <a:graphic>
              <a:graphicData uri="http://schemas.openxmlformats.org/drawingml/2006/table">
                <a:tbl>
                  <a:tblPr>
                    <a:tableStyleId>{5C22544A-7EE6-4342-B048-85BDC9FD1C3A}</a:tableStyleId>
                  </a:tblPr>
                  <a:tblGrid>
                    <a:gridCol w="1218847">
                      <a:extLst>
                        <a:ext uri="{9D8B030D-6E8A-4147-A177-3AD203B41FA5}">
                          <a16:colId xmlns:a16="http://schemas.microsoft.com/office/drawing/2014/main" val="789032201"/>
                        </a:ext>
                      </a:extLst>
                    </a:gridCol>
                    <a:gridCol w="1828271">
                      <a:extLst>
                        <a:ext uri="{9D8B030D-6E8A-4147-A177-3AD203B41FA5}">
                          <a16:colId xmlns:a16="http://schemas.microsoft.com/office/drawing/2014/main" val="2083313758"/>
                        </a:ext>
                      </a:extLst>
                    </a:gridCol>
                    <a:gridCol w="613173">
                      <a:extLst>
                        <a:ext uri="{9D8B030D-6E8A-4147-A177-3AD203B41FA5}">
                          <a16:colId xmlns:a16="http://schemas.microsoft.com/office/drawing/2014/main" val="3780711894"/>
                        </a:ext>
                      </a:extLst>
                    </a:gridCol>
                    <a:gridCol w="609424">
                      <a:extLst>
                        <a:ext uri="{9D8B030D-6E8A-4147-A177-3AD203B41FA5}">
                          <a16:colId xmlns:a16="http://schemas.microsoft.com/office/drawing/2014/main" val="3106372124"/>
                        </a:ext>
                      </a:extLst>
                    </a:gridCol>
                    <a:gridCol w="685602">
                      <a:extLst>
                        <a:ext uri="{9D8B030D-6E8A-4147-A177-3AD203B41FA5}">
                          <a16:colId xmlns:a16="http://schemas.microsoft.com/office/drawing/2014/main" val="2703895131"/>
                        </a:ext>
                      </a:extLst>
                    </a:gridCol>
                    <a:gridCol w="761779">
                      <a:extLst>
                        <a:ext uri="{9D8B030D-6E8A-4147-A177-3AD203B41FA5}">
                          <a16:colId xmlns:a16="http://schemas.microsoft.com/office/drawing/2014/main" val="417183105"/>
                        </a:ext>
                      </a:extLst>
                    </a:gridCol>
                    <a:gridCol w="609424">
                      <a:extLst>
                        <a:ext uri="{9D8B030D-6E8A-4147-A177-3AD203B41FA5}">
                          <a16:colId xmlns:a16="http://schemas.microsoft.com/office/drawing/2014/main" val="1295106473"/>
                        </a:ext>
                      </a:extLst>
                    </a:gridCol>
                    <a:gridCol w="685602">
                      <a:extLst>
                        <a:ext uri="{9D8B030D-6E8A-4147-A177-3AD203B41FA5}">
                          <a16:colId xmlns:a16="http://schemas.microsoft.com/office/drawing/2014/main" val="517798982"/>
                        </a:ext>
                      </a:extLst>
                    </a:gridCol>
                    <a:gridCol w="605675">
                      <a:extLst>
                        <a:ext uri="{9D8B030D-6E8A-4147-A177-3AD203B41FA5}">
                          <a16:colId xmlns:a16="http://schemas.microsoft.com/office/drawing/2014/main" val="1618494189"/>
                        </a:ext>
                      </a:extLst>
                    </a:gridCol>
                    <a:gridCol w="685602">
                      <a:extLst>
                        <a:ext uri="{9D8B030D-6E8A-4147-A177-3AD203B41FA5}">
                          <a16:colId xmlns:a16="http://schemas.microsoft.com/office/drawing/2014/main" val="1706459143"/>
                        </a:ext>
                      </a:extLst>
                    </a:gridCol>
                    <a:gridCol w="3194624">
                      <a:extLst>
                        <a:ext uri="{9D8B030D-6E8A-4147-A177-3AD203B41FA5}">
                          <a16:colId xmlns:a16="http://schemas.microsoft.com/office/drawing/2014/main" val="1011553607"/>
                        </a:ext>
                      </a:extLst>
                    </a:gridCol>
                  </a:tblGrid>
                  <a:tr h="365845">
                    <a:tc>
                      <a:txBody>
                        <a:bodyPr/>
                        <a:lstStyle/>
                        <a:p>
                          <a:pPr indent="0" algn="ctr">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67000" t="-25000" r="-463333" b="-1016667"/>
                          </a:stretch>
                        </a:blipFill>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2</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3</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4</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5</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6</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7</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9">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2577982"/>
                      </a:ext>
                    </a:extLst>
                  </a:tr>
                  <a:tr h="448764">
                    <a:tc>
                      <a:txBody>
                        <a:bodyPr/>
                        <a:lstStyle/>
                        <a:p>
                          <a:pPr indent="0" algn="ctr">
                            <a:spcAft>
                              <a:spcPts val="0"/>
                            </a:spcAft>
                            <a:tabLst>
                              <a:tab pos="5220970" algn="l"/>
                              <a:tab pos="5581015" algn="l"/>
                            </a:tabLst>
                          </a:pPr>
                          <a:r>
                            <a:rPr lang="en-US" sz="2400" b="1" kern="100" dirty="0">
                              <a:effectLst/>
                              <a:latin typeface="+mn-ea"/>
                              <a:ea typeface="+mn-ea"/>
                            </a:rPr>
                            <a:t>0  0  0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1363942"/>
                      </a:ext>
                    </a:extLst>
                  </a:tr>
                  <a:tr h="365845">
                    <a:tc>
                      <a:txBody>
                        <a:bodyPr/>
                        <a:lstStyle/>
                        <a:p>
                          <a:pPr indent="0"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5082701"/>
                      </a:ext>
                    </a:extLst>
                  </a:tr>
                  <a:tr h="470364">
                    <a:tc>
                      <a:txBody>
                        <a:bodyPr/>
                        <a:lstStyle/>
                        <a:p>
                          <a:pPr indent="0" algn="ctr">
                            <a:spcAft>
                              <a:spcPts val="0"/>
                            </a:spcAft>
                            <a:tabLst>
                              <a:tab pos="5220970" algn="l"/>
                              <a:tab pos="5581015" algn="l"/>
                            </a:tabLst>
                          </a:pPr>
                          <a:r>
                            <a:rPr lang="en-US" sz="2400" b="1" kern="10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1613907"/>
                      </a:ext>
                    </a:extLst>
                  </a:tr>
                  <a:tr h="470364">
                    <a:tc>
                      <a:txBody>
                        <a:bodyPr/>
                        <a:lstStyle/>
                        <a:p>
                          <a:pPr indent="0" algn="ctr">
                            <a:spcAft>
                              <a:spcPts val="0"/>
                            </a:spcAft>
                            <a:tabLst>
                              <a:tab pos="5220970" algn="l"/>
                              <a:tab pos="558101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601622"/>
                      </a:ext>
                    </a:extLst>
                  </a:tr>
                  <a:tr h="470364">
                    <a:tc>
                      <a:txBody>
                        <a:bodyPr/>
                        <a:lstStyle/>
                        <a:p>
                          <a:pPr indent="0" algn="ctr">
                            <a:spcAft>
                              <a:spcPts val="0"/>
                            </a:spcAft>
                            <a:tabLst>
                              <a:tab pos="5220970" algn="l"/>
                              <a:tab pos="558101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2001998"/>
                      </a:ext>
                    </a:extLst>
                  </a:tr>
                  <a:tr h="470364">
                    <a:tc>
                      <a:txBody>
                        <a:bodyPr/>
                        <a:lstStyle/>
                        <a:p>
                          <a:pPr indent="0"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1849397"/>
                      </a:ext>
                    </a:extLst>
                  </a:tr>
                  <a:tr h="470364">
                    <a:tc>
                      <a:txBody>
                        <a:bodyPr/>
                        <a:lstStyle/>
                        <a:p>
                          <a:pPr indent="0" algn="ctr">
                            <a:spcAft>
                              <a:spcPts val="0"/>
                            </a:spcAft>
                            <a:tabLst>
                              <a:tab pos="5220970" algn="l"/>
                              <a:tab pos="5581015" algn="l"/>
                            </a:tabLst>
                          </a:pPr>
                          <a:r>
                            <a:rPr lang="en-US" sz="2400" b="1" kern="10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7765155"/>
                      </a:ext>
                    </a:extLst>
                  </a:tr>
                  <a:tr h="470364">
                    <a:tc>
                      <a:txBody>
                        <a:bodyPr/>
                        <a:lstStyle/>
                        <a:p>
                          <a:pPr indent="0" algn="ctr">
                            <a:spcAft>
                              <a:spcPts val="0"/>
                            </a:spcAft>
                            <a:tabLst>
                              <a:tab pos="5220970" algn="l"/>
                              <a:tab pos="5581015" algn="l"/>
                            </a:tabLst>
                          </a:pPr>
                          <a:r>
                            <a:rPr lang="en-US" sz="2400" b="1" kern="100" dirty="0">
                              <a:effectLst/>
                              <a:latin typeface="+mn-ea"/>
                              <a:ea typeface="+mn-ea"/>
                            </a:rPr>
                            <a:t>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544123"/>
                      </a:ext>
                    </a:extLst>
                  </a:tr>
                </a:tbl>
              </a:graphicData>
            </a:graphic>
          </p:graphicFrame>
        </mc:Fallback>
      </mc:AlternateContent>
      <p:sp>
        <p:nvSpPr>
          <p:cNvPr id="14" name="矩形 13">
            <a:extLst>
              <a:ext uri="{FF2B5EF4-FFF2-40B4-BE49-F238E27FC236}">
                <a16:creationId xmlns:a16="http://schemas.microsoft.com/office/drawing/2014/main" id="{EB17B291-8B6C-4554-BE77-F141F758AB59}"/>
              </a:ext>
            </a:extLst>
          </p:cNvPr>
          <p:cNvSpPr/>
          <p:nvPr/>
        </p:nvSpPr>
        <p:spPr>
          <a:xfrm>
            <a:off x="233473" y="992100"/>
            <a:ext cx="11324026" cy="525505"/>
          </a:xfrm>
          <a:prstGeom prst="rect">
            <a:avLst/>
          </a:prstGeom>
          <a:solidFill>
            <a:schemeClr val="accent3"/>
          </a:solidFill>
        </p:spPr>
        <p:txBody>
          <a:bodyPr wrap="square">
            <a:spAutoFit/>
          </a:bodyPr>
          <a:lstStyle/>
          <a:p>
            <a:pPr defTabSz="1219261">
              <a:lnSpc>
                <a:spcPct val="130000"/>
              </a:lnSpc>
              <a:tabLst>
                <a:tab pos="5219404" algn="l"/>
                <a:tab pos="5579340" algn="l"/>
              </a:tabLst>
            </a:pPr>
            <a:r>
              <a:rPr lang="zh-CN" altLang="en-US" sz="2399" b="1" kern="100" dirty="0">
                <a:solidFill>
                  <a:prstClr val="black"/>
                </a:solidFill>
                <a:latin typeface="微软雅黑"/>
                <a:ea typeface="微软雅黑"/>
                <a:cs typeface="Times New Roman" panose="02020603050405020304" pitchFamily="18" charset="0"/>
              </a:rPr>
              <a:t>对</a:t>
            </a:r>
            <a:r>
              <a:rPr lang="en-US" altLang="zh-CN" sz="2399" b="1" kern="100" dirty="0">
                <a:solidFill>
                  <a:prstClr val="black"/>
                </a:solidFill>
                <a:latin typeface="微软雅黑"/>
                <a:ea typeface="微软雅黑"/>
                <a:cs typeface="Times New Roman" panose="02020603050405020304" pitchFamily="18" charset="0"/>
              </a:rPr>
              <a:t>P</a:t>
            </a:r>
            <a:r>
              <a:rPr lang="zh-CN" altLang="en-US"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Q</a:t>
            </a:r>
            <a:r>
              <a:rPr lang="zh-CN" altLang="en-US" sz="2399" b="1" kern="100" dirty="0">
                <a:solidFill>
                  <a:prstClr val="black"/>
                </a:solidFill>
                <a:latin typeface="微软雅黑"/>
                <a:ea typeface="微软雅黑"/>
                <a:cs typeface="黑体" panose="02010609060101010101" pitchFamily="49" charset="-122"/>
              </a:rPr>
              <a:t>和</a:t>
            </a:r>
            <a:r>
              <a:rPr lang="en-US" altLang="zh-CN" sz="2399" b="1" kern="100" dirty="0">
                <a:solidFill>
                  <a:prstClr val="black"/>
                </a:solidFill>
                <a:latin typeface="微软雅黑"/>
                <a:ea typeface="微软雅黑"/>
                <a:cs typeface="黑体" panose="02010609060101010101" pitchFamily="49" charset="-122"/>
              </a:rPr>
              <a:t>R</a:t>
            </a:r>
            <a:r>
              <a:rPr lang="zh-CN" altLang="en-US" sz="2399" b="1" kern="100" dirty="0">
                <a:solidFill>
                  <a:prstClr val="black"/>
                </a:solidFill>
                <a:latin typeface="微软雅黑"/>
                <a:ea typeface="微软雅黑"/>
                <a:cs typeface="黑体" panose="02010609060101010101" pitchFamily="49" charset="-122"/>
              </a:rPr>
              <a:t>三个变元的</a:t>
            </a:r>
            <a:r>
              <a:rPr lang="en-US" altLang="zh-CN" sz="2399" b="1" kern="100" dirty="0">
                <a:solidFill>
                  <a:prstClr val="black"/>
                </a:solidFill>
                <a:latin typeface="微软雅黑"/>
                <a:ea typeface="微软雅黑"/>
                <a:cs typeface="黑体" panose="02010609060101010101" pitchFamily="49" charset="-122"/>
              </a:rPr>
              <a:t>8</a:t>
            </a:r>
            <a:r>
              <a:rPr lang="zh-CN" altLang="en-US" sz="2399" b="1" kern="100" dirty="0">
                <a:solidFill>
                  <a:prstClr val="black"/>
                </a:solidFill>
                <a:latin typeface="微软雅黑"/>
                <a:ea typeface="微软雅黑"/>
                <a:cs typeface="黑体" panose="02010609060101010101" pitchFamily="49" charset="-122"/>
              </a:rPr>
              <a:t>个极大项，选择</a:t>
            </a:r>
            <a:r>
              <a:rPr lang="zh-CN" altLang="zh-CN" sz="2399" b="1" kern="100" dirty="0">
                <a:solidFill>
                  <a:prstClr val="black"/>
                </a:solidFill>
                <a:latin typeface="微软雅黑"/>
                <a:ea typeface="微软雅黑"/>
              </a:rPr>
              <a:t>哪些极大项来组成主合取范式呢？</a:t>
            </a:r>
          </a:p>
        </p:txBody>
      </p:sp>
      <p:sp>
        <p:nvSpPr>
          <p:cNvPr id="15" name="矩形标注 9">
            <a:extLst>
              <a:ext uri="{FF2B5EF4-FFF2-40B4-BE49-F238E27FC236}">
                <a16:creationId xmlns:a16="http://schemas.microsoft.com/office/drawing/2014/main" id="{3E5B012E-6F21-4B0A-A0F3-07C0C9219311}"/>
              </a:ext>
            </a:extLst>
          </p:cNvPr>
          <p:cNvSpPr/>
          <p:nvPr/>
        </p:nvSpPr>
        <p:spPr bwMode="auto">
          <a:xfrm>
            <a:off x="209849" y="1628875"/>
            <a:ext cx="11324026" cy="658251"/>
          </a:xfrm>
          <a:prstGeom prst="wedgeRectCallout">
            <a:avLst>
              <a:gd name="adj1" fmla="val -20171"/>
              <a:gd name="adj2" fmla="val 29268"/>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defTabSz="1219261">
              <a:defRPr/>
            </a:pPr>
            <a:r>
              <a:rPr lang="zh-CN" altLang="en-US" sz="2399" b="1" dirty="0">
                <a:solidFill>
                  <a:srgbClr val="0000FF"/>
                </a:solidFill>
                <a:latin typeface="Arial"/>
                <a:ea typeface="微软雅黑"/>
              </a:rPr>
              <a:t>选择原则：选出极大项的合取式与原命题公式等价。</a:t>
            </a:r>
          </a:p>
        </p:txBody>
      </p:sp>
      <p:sp>
        <p:nvSpPr>
          <p:cNvPr id="5" name="矩形 4">
            <a:extLst>
              <a:ext uri="{FF2B5EF4-FFF2-40B4-BE49-F238E27FC236}">
                <a16:creationId xmlns:a16="http://schemas.microsoft.com/office/drawing/2014/main" id="{95E2A1A1-7FBD-4EE3-AF5E-B523374EA9B8}"/>
              </a:ext>
            </a:extLst>
          </p:cNvPr>
          <p:cNvSpPr/>
          <p:nvPr/>
        </p:nvSpPr>
        <p:spPr>
          <a:xfrm>
            <a:off x="8662637" y="2829803"/>
            <a:ext cx="2852867" cy="1199982"/>
          </a:xfrm>
          <a:prstGeom prst="rect">
            <a:avLst/>
          </a:prstGeom>
        </p:spPr>
        <p:txBody>
          <a:bodyPr wrap="square">
            <a:spAutoFit/>
          </a:bodyPr>
          <a:lstStyle/>
          <a:p>
            <a:pPr defTabSz="1219261">
              <a:tabLst>
                <a:tab pos="5219404" algn="l"/>
                <a:tab pos="5579340" algn="l"/>
              </a:tabLst>
            </a:pPr>
            <a:r>
              <a:rPr lang="en-US" altLang="zh-CN" sz="2399" b="1" kern="100" dirty="0">
                <a:solidFill>
                  <a:prstClr val="black"/>
                </a:solidFill>
                <a:latin typeface="微软雅黑"/>
                <a:ea typeface="微软雅黑"/>
              </a:rPr>
              <a:t> M</a:t>
            </a:r>
            <a:r>
              <a:rPr lang="en-US" altLang="zh-CN" sz="2399" b="1" kern="100" baseline="-25000" dirty="0">
                <a:solidFill>
                  <a:prstClr val="black"/>
                </a:solidFill>
                <a:latin typeface="微软雅黑"/>
                <a:ea typeface="微软雅黑"/>
              </a:rPr>
              <a:t>0</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1</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2</a:t>
            </a:r>
            <a:r>
              <a:rPr lang="zh-CN" altLang="zh-CN" sz="2399" b="1" kern="100" dirty="0">
                <a:solidFill>
                  <a:prstClr val="black"/>
                </a:solidFill>
                <a:latin typeface="微软雅黑"/>
                <a:ea typeface="微软雅黑"/>
              </a:rPr>
              <a:t> </a:t>
            </a:r>
            <a:endParaRPr lang="en-US" altLang="zh-CN" sz="2399" b="1" kern="100" dirty="0">
              <a:solidFill>
                <a:prstClr val="black"/>
              </a:solidFill>
              <a:latin typeface="微软雅黑"/>
              <a:ea typeface="微软雅黑"/>
            </a:endParaRPr>
          </a:p>
          <a:p>
            <a:pPr defTabSz="1219261">
              <a:tabLst>
                <a:tab pos="5219404" algn="l"/>
                <a:tab pos="5579340" algn="l"/>
              </a:tabLst>
            </a:pP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3</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4 </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5 </a:t>
            </a:r>
          </a:p>
          <a:p>
            <a:pPr defTabSz="1219261">
              <a:tabLst>
                <a:tab pos="5219404" algn="l"/>
                <a:tab pos="5579340" algn="l"/>
              </a:tabLst>
            </a:pP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6</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7</a:t>
            </a:r>
            <a:endParaRPr lang="zh-CN" altLang="zh-CN" sz="2399" b="1" kern="100" dirty="0">
              <a:solidFill>
                <a:prstClr val="black"/>
              </a:solidFill>
              <a:latin typeface="微软雅黑"/>
              <a:ea typeface="微软雅黑"/>
              <a:cs typeface="黑体" panose="02010609060101010101" pitchFamily="49" charset="-122"/>
            </a:endParaRPr>
          </a:p>
        </p:txBody>
      </p:sp>
      <p:pic>
        <p:nvPicPr>
          <p:cNvPr id="6" name="图片 5">
            <a:extLst>
              <a:ext uri="{FF2B5EF4-FFF2-40B4-BE49-F238E27FC236}">
                <a16:creationId xmlns:a16="http://schemas.microsoft.com/office/drawing/2014/main" id="{A566C9E7-38D2-4A7E-925B-96D35DD08E51}"/>
              </a:ext>
            </a:extLst>
          </p:cNvPr>
          <p:cNvPicPr>
            <a:picLocks noChangeAspect="1"/>
          </p:cNvPicPr>
          <p:nvPr/>
        </p:nvPicPr>
        <p:blipFill>
          <a:blip r:embed="rId5"/>
          <a:stretch>
            <a:fillRect/>
          </a:stretch>
        </p:blipFill>
        <p:spPr>
          <a:xfrm>
            <a:off x="1406153" y="2921795"/>
            <a:ext cx="7088644" cy="452270"/>
          </a:xfrm>
          <a:prstGeom prst="rect">
            <a:avLst/>
          </a:prstGeom>
        </p:spPr>
      </p:pic>
      <p:sp>
        <p:nvSpPr>
          <p:cNvPr id="7" name="矩形 6">
            <a:extLst>
              <a:ext uri="{FF2B5EF4-FFF2-40B4-BE49-F238E27FC236}">
                <a16:creationId xmlns:a16="http://schemas.microsoft.com/office/drawing/2014/main" id="{F61FD2C5-00EC-4531-98AC-B0EAFD16FC54}"/>
              </a:ext>
            </a:extLst>
          </p:cNvPr>
          <p:cNvSpPr/>
          <p:nvPr/>
        </p:nvSpPr>
        <p:spPr>
          <a:xfrm>
            <a:off x="10096860" y="3585206"/>
            <a:ext cx="607684" cy="461532"/>
          </a:xfrm>
          <a:prstGeom prst="rect">
            <a:avLst/>
          </a:prstGeom>
          <a:solidFill>
            <a:srgbClr val="3333FF"/>
          </a:solidFill>
        </p:spPr>
        <p:txBody>
          <a:bodyPr wrap="none">
            <a:spAutoFit/>
          </a:bodyPr>
          <a:lstStyle/>
          <a:p>
            <a:pPr defTabSz="1219261"/>
            <a:r>
              <a:rPr lang="en-US" altLang="zh-CN" sz="2399" b="1" kern="100" dirty="0">
                <a:solidFill>
                  <a:prstClr val="white"/>
                </a:solidFill>
                <a:latin typeface="微软雅黑"/>
                <a:ea typeface="微软雅黑"/>
              </a:rPr>
              <a:t>=0</a:t>
            </a:r>
            <a:endParaRPr lang="zh-CN" altLang="en-US" sz="2399" dirty="0">
              <a:solidFill>
                <a:prstClr val="white"/>
              </a:solidFill>
              <a:latin typeface="Arial"/>
              <a:ea typeface="微软雅黑"/>
            </a:endParaRPr>
          </a:p>
        </p:txBody>
      </p:sp>
      <p:sp>
        <p:nvSpPr>
          <p:cNvPr id="8" name="矩形 7">
            <a:extLst>
              <a:ext uri="{FF2B5EF4-FFF2-40B4-BE49-F238E27FC236}">
                <a16:creationId xmlns:a16="http://schemas.microsoft.com/office/drawing/2014/main" id="{DF5516E4-3D26-42FC-937D-E47AA71A98E8}"/>
              </a:ext>
            </a:extLst>
          </p:cNvPr>
          <p:cNvSpPr/>
          <p:nvPr/>
        </p:nvSpPr>
        <p:spPr>
          <a:xfrm>
            <a:off x="10840931" y="3492899"/>
            <a:ext cx="437813" cy="646145"/>
          </a:xfrm>
          <a:prstGeom prst="rect">
            <a:avLst/>
          </a:prstGeom>
        </p:spPr>
        <p:txBody>
          <a:bodyPr wrap="none">
            <a:spAutoFit/>
          </a:bodyPr>
          <a:lstStyle/>
          <a:p>
            <a:pPr defTabSz="1219261"/>
            <a:r>
              <a:rPr lang="zh-CN" altLang="en-US" sz="3599" b="1" dirty="0">
                <a:solidFill>
                  <a:srgbClr val="C00000"/>
                </a:solidFill>
                <a:latin typeface="Arial"/>
                <a:ea typeface="微软雅黑"/>
              </a:rPr>
              <a:t>√</a:t>
            </a:r>
            <a:endParaRPr lang="zh-CN" altLang="en-US" sz="3599" dirty="0">
              <a:solidFill>
                <a:srgbClr val="C00000"/>
              </a:solidFill>
              <a:latin typeface="Arial"/>
              <a:ea typeface="微软雅黑"/>
            </a:endParaRPr>
          </a:p>
        </p:txBody>
      </p:sp>
      <p:sp>
        <p:nvSpPr>
          <p:cNvPr id="10" name="Rectangle 2">
            <a:extLst>
              <a:ext uri="{FF2B5EF4-FFF2-40B4-BE49-F238E27FC236}">
                <a16:creationId xmlns:a16="http://schemas.microsoft.com/office/drawing/2014/main" id="{505959D9-C67F-40B6-A13B-C13C1A1D9279}"/>
              </a:ext>
            </a:extLst>
          </p:cNvPr>
          <p:cNvSpPr txBox="1">
            <a:spLocks noChangeArrowheads="1"/>
          </p:cNvSpPr>
          <p:nvPr/>
        </p:nvSpPr>
        <p:spPr>
          <a:xfrm>
            <a:off x="775869" y="258388"/>
            <a:ext cx="7241756" cy="628614"/>
          </a:xfrm>
          <a:prstGeom prst="rect">
            <a:avLst/>
          </a:prstGeom>
        </p:spPr>
        <p:txBody>
          <a:bodyPr vert="horz" lIns="121917" tIns="60958" rIns="121917" bIns="60958" rtlCol="0" anchor="ctr">
            <a:noAutofit/>
          </a:bodyPr>
          <a:lstStyle>
            <a:lvl1pPr algn="l" defTabSz="1219261" rtl="0" eaLnBrk="1" latinLnBrk="0" hangingPunct="1">
              <a:spcBef>
                <a:spcPct val="0"/>
              </a:spcBef>
              <a:buNone/>
              <a:defRPr sz="2199" b="1" kern="1200">
                <a:solidFill>
                  <a:schemeClr val="bg1"/>
                </a:solidFill>
                <a:latin typeface="+mn-ea"/>
                <a:ea typeface="+mn-ea"/>
                <a:cs typeface="+mj-cs"/>
              </a:defRPr>
            </a:lvl1pPr>
          </a:lstStyle>
          <a:p>
            <a:r>
              <a:rPr lang="zh-CN" altLang="en-US"/>
              <a:t>如何用极大项来构成主合取范式？</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2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circle(in)">
                                      <p:cBhvr>
                                        <p:cTn id="4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5" grpId="0"/>
      <p:bldP spid="7" grpId="0" animBg="1"/>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72FF56D-23C0-4EA8-8D69-7076D8F3D00B}"/>
                  </a:ext>
                </a:extLst>
              </p:cNvPr>
              <p:cNvGraphicFramePr>
                <a:graphicFrameLocks noGrp="1"/>
              </p:cNvGraphicFramePr>
              <p:nvPr>
                <p:extLst/>
              </p:nvPr>
            </p:nvGraphicFramePr>
            <p:xfrm>
              <a:off x="206674" y="2557044"/>
              <a:ext cx="11498023" cy="4002638"/>
            </p:xfrm>
            <a:graphic>
              <a:graphicData uri="http://schemas.openxmlformats.org/drawingml/2006/table">
                <a:tbl>
                  <a:tblPr>
                    <a:tableStyleId>{5C22544A-7EE6-4342-B048-85BDC9FD1C3A}</a:tableStyleId>
                  </a:tblPr>
                  <a:tblGrid>
                    <a:gridCol w="1218847">
                      <a:extLst>
                        <a:ext uri="{9D8B030D-6E8A-4147-A177-3AD203B41FA5}">
                          <a16:colId xmlns:a16="http://schemas.microsoft.com/office/drawing/2014/main" val="789032201"/>
                        </a:ext>
                      </a:extLst>
                    </a:gridCol>
                    <a:gridCol w="1828271">
                      <a:extLst>
                        <a:ext uri="{9D8B030D-6E8A-4147-A177-3AD203B41FA5}">
                          <a16:colId xmlns:a16="http://schemas.microsoft.com/office/drawing/2014/main" val="2083313758"/>
                        </a:ext>
                      </a:extLst>
                    </a:gridCol>
                    <a:gridCol w="613173">
                      <a:extLst>
                        <a:ext uri="{9D8B030D-6E8A-4147-A177-3AD203B41FA5}">
                          <a16:colId xmlns:a16="http://schemas.microsoft.com/office/drawing/2014/main" val="3780711894"/>
                        </a:ext>
                      </a:extLst>
                    </a:gridCol>
                    <a:gridCol w="609424">
                      <a:extLst>
                        <a:ext uri="{9D8B030D-6E8A-4147-A177-3AD203B41FA5}">
                          <a16:colId xmlns:a16="http://schemas.microsoft.com/office/drawing/2014/main" val="3106372124"/>
                        </a:ext>
                      </a:extLst>
                    </a:gridCol>
                    <a:gridCol w="685602">
                      <a:extLst>
                        <a:ext uri="{9D8B030D-6E8A-4147-A177-3AD203B41FA5}">
                          <a16:colId xmlns:a16="http://schemas.microsoft.com/office/drawing/2014/main" val="2703895131"/>
                        </a:ext>
                      </a:extLst>
                    </a:gridCol>
                    <a:gridCol w="761779">
                      <a:extLst>
                        <a:ext uri="{9D8B030D-6E8A-4147-A177-3AD203B41FA5}">
                          <a16:colId xmlns:a16="http://schemas.microsoft.com/office/drawing/2014/main" val="417183105"/>
                        </a:ext>
                      </a:extLst>
                    </a:gridCol>
                    <a:gridCol w="609424">
                      <a:extLst>
                        <a:ext uri="{9D8B030D-6E8A-4147-A177-3AD203B41FA5}">
                          <a16:colId xmlns:a16="http://schemas.microsoft.com/office/drawing/2014/main" val="1295106473"/>
                        </a:ext>
                      </a:extLst>
                    </a:gridCol>
                    <a:gridCol w="685602">
                      <a:extLst>
                        <a:ext uri="{9D8B030D-6E8A-4147-A177-3AD203B41FA5}">
                          <a16:colId xmlns:a16="http://schemas.microsoft.com/office/drawing/2014/main" val="517798982"/>
                        </a:ext>
                      </a:extLst>
                    </a:gridCol>
                    <a:gridCol w="605675">
                      <a:extLst>
                        <a:ext uri="{9D8B030D-6E8A-4147-A177-3AD203B41FA5}">
                          <a16:colId xmlns:a16="http://schemas.microsoft.com/office/drawing/2014/main" val="1618494189"/>
                        </a:ext>
                      </a:extLst>
                    </a:gridCol>
                    <a:gridCol w="685602">
                      <a:extLst>
                        <a:ext uri="{9D8B030D-6E8A-4147-A177-3AD203B41FA5}">
                          <a16:colId xmlns:a16="http://schemas.microsoft.com/office/drawing/2014/main" val="1706459143"/>
                        </a:ext>
                      </a:extLst>
                    </a:gridCol>
                    <a:gridCol w="3194624">
                      <a:extLst>
                        <a:ext uri="{9D8B030D-6E8A-4147-A177-3AD203B41FA5}">
                          <a16:colId xmlns:a16="http://schemas.microsoft.com/office/drawing/2014/main" val="1011553607"/>
                        </a:ext>
                      </a:extLst>
                    </a:gridCol>
                  </a:tblGrid>
                  <a:tr h="365845">
                    <a:tc>
                      <a:txBody>
                        <a:bodyPr/>
                        <a:lstStyle/>
                        <a:p>
                          <a:pPr indent="0" algn="ctr">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(P→</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Q)</a:t>
                          </a:r>
                          <a:r>
                            <a:rPr lang="zh-CN" sz="2400" b="1" kern="100" dirty="0">
                              <a:effectLst/>
                              <a:latin typeface="+mn-ea"/>
                              <a:ea typeface="+mn-ea"/>
                            </a:rPr>
                            <a:t>∧</a:t>
                          </a:r>
                          <a:r>
                            <a:rPr lang="en-US" sz="2400" b="1" kern="100" dirty="0">
                              <a:effectLst/>
                              <a:latin typeface="+mn-ea"/>
                              <a:ea typeface="+mn-ea"/>
                            </a:rPr>
                            <a:t>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2</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3</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4</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5</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6</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7</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9">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2577982"/>
                      </a:ext>
                    </a:extLst>
                  </a:tr>
                  <a:tr h="448764">
                    <a:tc>
                      <a:txBody>
                        <a:bodyPr/>
                        <a:lstStyle/>
                        <a:p>
                          <a:pPr indent="0" algn="ctr">
                            <a:spcAft>
                              <a:spcPts val="0"/>
                            </a:spcAft>
                            <a:tabLst>
                              <a:tab pos="5220970" algn="l"/>
                              <a:tab pos="5581015" algn="l"/>
                            </a:tabLst>
                          </a:pPr>
                          <a:r>
                            <a:rPr lang="en-US" sz="2400" b="1" kern="100" dirty="0">
                              <a:effectLst/>
                              <a:latin typeface="+mn-ea"/>
                              <a:ea typeface="+mn-ea"/>
                            </a:rPr>
                            <a:t>0  0  0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1363942"/>
                      </a:ext>
                    </a:extLst>
                  </a:tr>
                  <a:tr h="365845">
                    <a:tc>
                      <a:txBody>
                        <a:bodyPr/>
                        <a:lstStyle/>
                        <a:p>
                          <a:pPr indent="0"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5082701"/>
                      </a:ext>
                    </a:extLst>
                  </a:tr>
                  <a:tr h="470364">
                    <a:tc>
                      <a:txBody>
                        <a:bodyPr/>
                        <a:lstStyle/>
                        <a:p>
                          <a:pPr indent="0" algn="ctr">
                            <a:spcAft>
                              <a:spcPts val="0"/>
                            </a:spcAft>
                            <a:tabLst>
                              <a:tab pos="5220970" algn="l"/>
                              <a:tab pos="5581015" algn="l"/>
                            </a:tabLst>
                          </a:pPr>
                          <a:r>
                            <a:rPr lang="en-US" sz="2400" b="1" kern="10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1613907"/>
                      </a:ext>
                    </a:extLst>
                  </a:tr>
                  <a:tr h="470364">
                    <a:tc>
                      <a:txBody>
                        <a:bodyPr/>
                        <a:lstStyle/>
                        <a:p>
                          <a:pPr indent="0" algn="ctr">
                            <a:spcAft>
                              <a:spcPts val="0"/>
                            </a:spcAft>
                            <a:tabLst>
                              <a:tab pos="5220970" algn="l"/>
                              <a:tab pos="558101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601622"/>
                      </a:ext>
                    </a:extLst>
                  </a:tr>
                  <a:tr h="470364">
                    <a:tc>
                      <a:txBody>
                        <a:bodyPr/>
                        <a:lstStyle/>
                        <a:p>
                          <a:pPr indent="0" algn="ctr">
                            <a:spcAft>
                              <a:spcPts val="0"/>
                            </a:spcAft>
                            <a:tabLst>
                              <a:tab pos="5220970" algn="l"/>
                              <a:tab pos="558101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2001998"/>
                      </a:ext>
                    </a:extLst>
                  </a:tr>
                  <a:tr h="470364">
                    <a:tc>
                      <a:txBody>
                        <a:bodyPr/>
                        <a:lstStyle/>
                        <a:p>
                          <a:pPr indent="0"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1849397"/>
                      </a:ext>
                    </a:extLst>
                  </a:tr>
                  <a:tr h="470364">
                    <a:tc>
                      <a:txBody>
                        <a:bodyPr/>
                        <a:lstStyle/>
                        <a:p>
                          <a:pPr indent="0" algn="ctr">
                            <a:spcAft>
                              <a:spcPts val="0"/>
                            </a:spcAft>
                            <a:tabLst>
                              <a:tab pos="5220970" algn="l"/>
                              <a:tab pos="5581015" algn="l"/>
                            </a:tabLst>
                          </a:pPr>
                          <a:r>
                            <a:rPr lang="en-US" sz="2400" b="1" kern="10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7765155"/>
                      </a:ext>
                    </a:extLst>
                  </a:tr>
                  <a:tr h="470364">
                    <a:tc>
                      <a:txBody>
                        <a:bodyPr/>
                        <a:lstStyle/>
                        <a:p>
                          <a:pPr indent="0" algn="ctr">
                            <a:spcAft>
                              <a:spcPts val="0"/>
                            </a:spcAft>
                            <a:tabLst>
                              <a:tab pos="5220970" algn="l"/>
                              <a:tab pos="5581015" algn="l"/>
                            </a:tabLst>
                          </a:pPr>
                          <a:r>
                            <a:rPr lang="en-US" sz="2400" b="1" kern="100" dirty="0">
                              <a:effectLst/>
                              <a:latin typeface="+mn-ea"/>
                              <a:ea typeface="+mn-ea"/>
                            </a:rPr>
                            <a:t>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544123"/>
                      </a:ext>
                    </a:extLst>
                  </a:tr>
                </a:tbl>
              </a:graphicData>
            </a:graphic>
          </p:graphicFrame>
        </mc:Choice>
        <mc:Fallback xmlns="">
          <p:graphicFrame>
            <p:nvGraphicFramePr>
              <p:cNvPr id="4" name="表格 3">
                <a:extLst>
                  <a:ext uri="{FF2B5EF4-FFF2-40B4-BE49-F238E27FC236}">
                    <a16:creationId xmlns:a16="http://schemas.microsoft.com/office/drawing/2014/main" id="{D72FF56D-23C0-4EA8-8D69-7076D8F3D00B}"/>
                  </a:ext>
                </a:extLst>
              </p:cNvPr>
              <p:cNvGraphicFramePr>
                <a:graphicFrameLocks noGrp="1"/>
              </p:cNvGraphicFramePr>
              <p:nvPr>
                <p:extLst/>
              </p:nvPr>
            </p:nvGraphicFramePr>
            <p:xfrm>
              <a:off x="206674" y="2557044"/>
              <a:ext cx="11498023" cy="4002638"/>
            </p:xfrm>
            <a:graphic>
              <a:graphicData uri="http://schemas.openxmlformats.org/drawingml/2006/table">
                <a:tbl>
                  <a:tblPr>
                    <a:tableStyleId>{5C22544A-7EE6-4342-B048-85BDC9FD1C3A}</a:tableStyleId>
                  </a:tblPr>
                  <a:tblGrid>
                    <a:gridCol w="1218847">
                      <a:extLst>
                        <a:ext uri="{9D8B030D-6E8A-4147-A177-3AD203B41FA5}">
                          <a16:colId xmlns:a16="http://schemas.microsoft.com/office/drawing/2014/main" val="789032201"/>
                        </a:ext>
                      </a:extLst>
                    </a:gridCol>
                    <a:gridCol w="1828271">
                      <a:extLst>
                        <a:ext uri="{9D8B030D-6E8A-4147-A177-3AD203B41FA5}">
                          <a16:colId xmlns:a16="http://schemas.microsoft.com/office/drawing/2014/main" val="2083313758"/>
                        </a:ext>
                      </a:extLst>
                    </a:gridCol>
                    <a:gridCol w="613173">
                      <a:extLst>
                        <a:ext uri="{9D8B030D-6E8A-4147-A177-3AD203B41FA5}">
                          <a16:colId xmlns:a16="http://schemas.microsoft.com/office/drawing/2014/main" val="3780711894"/>
                        </a:ext>
                      </a:extLst>
                    </a:gridCol>
                    <a:gridCol w="609424">
                      <a:extLst>
                        <a:ext uri="{9D8B030D-6E8A-4147-A177-3AD203B41FA5}">
                          <a16:colId xmlns:a16="http://schemas.microsoft.com/office/drawing/2014/main" val="3106372124"/>
                        </a:ext>
                      </a:extLst>
                    </a:gridCol>
                    <a:gridCol w="685602">
                      <a:extLst>
                        <a:ext uri="{9D8B030D-6E8A-4147-A177-3AD203B41FA5}">
                          <a16:colId xmlns:a16="http://schemas.microsoft.com/office/drawing/2014/main" val="2703895131"/>
                        </a:ext>
                      </a:extLst>
                    </a:gridCol>
                    <a:gridCol w="761779">
                      <a:extLst>
                        <a:ext uri="{9D8B030D-6E8A-4147-A177-3AD203B41FA5}">
                          <a16:colId xmlns:a16="http://schemas.microsoft.com/office/drawing/2014/main" val="417183105"/>
                        </a:ext>
                      </a:extLst>
                    </a:gridCol>
                    <a:gridCol w="609424">
                      <a:extLst>
                        <a:ext uri="{9D8B030D-6E8A-4147-A177-3AD203B41FA5}">
                          <a16:colId xmlns:a16="http://schemas.microsoft.com/office/drawing/2014/main" val="1295106473"/>
                        </a:ext>
                      </a:extLst>
                    </a:gridCol>
                    <a:gridCol w="685602">
                      <a:extLst>
                        <a:ext uri="{9D8B030D-6E8A-4147-A177-3AD203B41FA5}">
                          <a16:colId xmlns:a16="http://schemas.microsoft.com/office/drawing/2014/main" val="517798982"/>
                        </a:ext>
                      </a:extLst>
                    </a:gridCol>
                    <a:gridCol w="605675">
                      <a:extLst>
                        <a:ext uri="{9D8B030D-6E8A-4147-A177-3AD203B41FA5}">
                          <a16:colId xmlns:a16="http://schemas.microsoft.com/office/drawing/2014/main" val="1618494189"/>
                        </a:ext>
                      </a:extLst>
                    </a:gridCol>
                    <a:gridCol w="685602">
                      <a:extLst>
                        <a:ext uri="{9D8B030D-6E8A-4147-A177-3AD203B41FA5}">
                          <a16:colId xmlns:a16="http://schemas.microsoft.com/office/drawing/2014/main" val="1706459143"/>
                        </a:ext>
                      </a:extLst>
                    </a:gridCol>
                    <a:gridCol w="3194624">
                      <a:extLst>
                        <a:ext uri="{9D8B030D-6E8A-4147-A177-3AD203B41FA5}">
                          <a16:colId xmlns:a16="http://schemas.microsoft.com/office/drawing/2014/main" val="1011553607"/>
                        </a:ext>
                      </a:extLst>
                    </a:gridCol>
                  </a:tblGrid>
                  <a:tr h="365845">
                    <a:tc>
                      <a:txBody>
                        <a:bodyPr/>
                        <a:lstStyle/>
                        <a:p>
                          <a:pPr indent="0" algn="ctr">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67000" t="-25000" r="-463333" b="-1016667"/>
                          </a:stretch>
                        </a:blipFill>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2</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3</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4</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5</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6</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7</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9">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2577982"/>
                      </a:ext>
                    </a:extLst>
                  </a:tr>
                  <a:tr h="448764">
                    <a:tc>
                      <a:txBody>
                        <a:bodyPr/>
                        <a:lstStyle/>
                        <a:p>
                          <a:pPr indent="0" algn="ctr">
                            <a:spcAft>
                              <a:spcPts val="0"/>
                            </a:spcAft>
                            <a:tabLst>
                              <a:tab pos="5220970" algn="l"/>
                              <a:tab pos="5581015" algn="l"/>
                            </a:tabLst>
                          </a:pPr>
                          <a:r>
                            <a:rPr lang="en-US" sz="2400" b="1" kern="100" dirty="0">
                              <a:effectLst/>
                              <a:latin typeface="+mn-ea"/>
                              <a:ea typeface="+mn-ea"/>
                            </a:rPr>
                            <a:t>0  0  0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1363942"/>
                      </a:ext>
                    </a:extLst>
                  </a:tr>
                  <a:tr h="365845">
                    <a:tc>
                      <a:txBody>
                        <a:bodyPr/>
                        <a:lstStyle/>
                        <a:p>
                          <a:pPr indent="0"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5082701"/>
                      </a:ext>
                    </a:extLst>
                  </a:tr>
                  <a:tr h="470364">
                    <a:tc>
                      <a:txBody>
                        <a:bodyPr/>
                        <a:lstStyle/>
                        <a:p>
                          <a:pPr indent="0" algn="ctr">
                            <a:spcAft>
                              <a:spcPts val="0"/>
                            </a:spcAft>
                            <a:tabLst>
                              <a:tab pos="5220970" algn="l"/>
                              <a:tab pos="5581015" algn="l"/>
                            </a:tabLst>
                          </a:pPr>
                          <a:r>
                            <a:rPr lang="en-US" sz="2400" b="1" kern="10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1613907"/>
                      </a:ext>
                    </a:extLst>
                  </a:tr>
                  <a:tr h="470364">
                    <a:tc>
                      <a:txBody>
                        <a:bodyPr/>
                        <a:lstStyle/>
                        <a:p>
                          <a:pPr indent="0" algn="ctr">
                            <a:spcAft>
                              <a:spcPts val="0"/>
                            </a:spcAft>
                            <a:tabLst>
                              <a:tab pos="5220970" algn="l"/>
                              <a:tab pos="558101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601622"/>
                      </a:ext>
                    </a:extLst>
                  </a:tr>
                  <a:tr h="470364">
                    <a:tc>
                      <a:txBody>
                        <a:bodyPr/>
                        <a:lstStyle/>
                        <a:p>
                          <a:pPr indent="0" algn="ctr">
                            <a:spcAft>
                              <a:spcPts val="0"/>
                            </a:spcAft>
                            <a:tabLst>
                              <a:tab pos="5220970" algn="l"/>
                              <a:tab pos="558101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2001998"/>
                      </a:ext>
                    </a:extLst>
                  </a:tr>
                  <a:tr h="470364">
                    <a:tc>
                      <a:txBody>
                        <a:bodyPr/>
                        <a:lstStyle/>
                        <a:p>
                          <a:pPr indent="0"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1849397"/>
                      </a:ext>
                    </a:extLst>
                  </a:tr>
                  <a:tr h="470364">
                    <a:tc>
                      <a:txBody>
                        <a:bodyPr/>
                        <a:lstStyle/>
                        <a:p>
                          <a:pPr indent="0" algn="ctr">
                            <a:spcAft>
                              <a:spcPts val="0"/>
                            </a:spcAft>
                            <a:tabLst>
                              <a:tab pos="5220970" algn="l"/>
                              <a:tab pos="5581015" algn="l"/>
                            </a:tabLst>
                          </a:pPr>
                          <a:r>
                            <a:rPr lang="en-US" sz="2400" b="1" kern="10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7765155"/>
                      </a:ext>
                    </a:extLst>
                  </a:tr>
                  <a:tr h="470364">
                    <a:tc>
                      <a:txBody>
                        <a:bodyPr/>
                        <a:lstStyle/>
                        <a:p>
                          <a:pPr indent="0" algn="ctr">
                            <a:spcAft>
                              <a:spcPts val="0"/>
                            </a:spcAft>
                            <a:tabLst>
                              <a:tab pos="5220970" algn="l"/>
                              <a:tab pos="5581015" algn="l"/>
                            </a:tabLst>
                          </a:pPr>
                          <a:r>
                            <a:rPr lang="en-US" sz="2400" b="1" kern="100" dirty="0">
                              <a:effectLst/>
                              <a:latin typeface="+mn-ea"/>
                              <a:ea typeface="+mn-ea"/>
                            </a:rPr>
                            <a:t>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544123"/>
                      </a:ext>
                    </a:extLst>
                  </a:tr>
                </a:tbl>
              </a:graphicData>
            </a:graphic>
          </p:graphicFrame>
        </mc:Fallback>
      </mc:AlternateContent>
      <p:sp>
        <p:nvSpPr>
          <p:cNvPr id="14" name="矩形 13">
            <a:extLst>
              <a:ext uri="{FF2B5EF4-FFF2-40B4-BE49-F238E27FC236}">
                <a16:creationId xmlns:a16="http://schemas.microsoft.com/office/drawing/2014/main" id="{EB17B291-8B6C-4554-BE77-F141F758AB59}"/>
              </a:ext>
            </a:extLst>
          </p:cNvPr>
          <p:cNvSpPr/>
          <p:nvPr/>
        </p:nvSpPr>
        <p:spPr>
          <a:xfrm>
            <a:off x="233473" y="992100"/>
            <a:ext cx="11324026" cy="525505"/>
          </a:xfrm>
          <a:prstGeom prst="rect">
            <a:avLst/>
          </a:prstGeom>
          <a:solidFill>
            <a:schemeClr val="accent3"/>
          </a:solidFill>
        </p:spPr>
        <p:txBody>
          <a:bodyPr wrap="square">
            <a:spAutoFit/>
          </a:bodyPr>
          <a:lstStyle/>
          <a:p>
            <a:pPr defTabSz="1219261">
              <a:lnSpc>
                <a:spcPct val="130000"/>
              </a:lnSpc>
              <a:tabLst>
                <a:tab pos="5219404" algn="l"/>
                <a:tab pos="5579340" algn="l"/>
              </a:tabLst>
            </a:pPr>
            <a:r>
              <a:rPr lang="zh-CN" altLang="en-US" sz="2399" b="1" kern="100" dirty="0">
                <a:solidFill>
                  <a:prstClr val="black"/>
                </a:solidFill>
                <a:latin typeface="微软雅黑"/>
                <a:ea typeface="微软雅黑"/>
                <a:cs typeface="Times New Roman" panose="02020603050405020304" pitchFamily="18" charset="0"/>
              </a:rPr>
              <a:t>对</a:t>
            </a:r>
            <a:r>
              <a:rPr lang="en-US" altLang="zh-CN" sz="2399" b="1" kern="100" dirty="0">
                <a:solidFill>
                  <a:prstClr val="black"/>
                </a:solidFill>
                <a:latin typeface="微软雅黑"/>
                <a:ea typeface="微软雅黑"/>
                <a:cs typeface="Times New Roman" panose="02020603050405020304" pitchFamily="18" charset="0"/>
              </a:rPr>
              <a:t>P</a:t>
            </a:r>
            <a:r>
              <a:rPr lang="zh-CN" altLang="en-US"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Q</a:t>
            </a:r>
            <a:r>
              <a:rPr lang="zh-CN" altLang="en-US" sz="2399" b="1" kern="100" dirty="0">
                <a:solidFill>
                  <a:prstClr val="black"/>
                </a:solidFill>
                <a:latin typeface="微软雅黑"/>
                <a:ea typeface="微软雅黑"/>
                <a:cs typeface="黑体" panose="02010609060101010101" pitchFamily="49" charset="-122"/>
              </a:rPr>
              <a:t>和</a:t>
            </a:r>
            <a:r>
              <a:rPr lang="en-US" altLang="zh-CN" sz="2399" b="1" kern="100" dirty="0">
                <a:solidFill>
                  <a:prstClr val="black"/>
                </a:solidFill>
                <a:latin typeface="微软雅黑"/>
                <a:ea typeface="微软雅黑"/>
                <a:cs typeface="黑体" panose="02010609060101010101" pitchFamily="49" charset="-122"/>
              </a:rPr>
              <a:t>R</a:t>
            </a:r>
            <a:r>
              <a:rPr lang="zh-CN" altLang="en-US" sz="2399" b="1" kern="100" dirty="0">
                <a:solidFill>
                  <a:prstClr val="black"/>
                </a:solidFill>
                <a:latin typeface="微软雅黑"/>
                <a:ea typeface="微软雅黑"/>
                <a:cs typeface="黑体" panose="02010609060101010101" pitchFamily="49" charset="-122"/>
              </a:rPr>
              <a:t>三个变元的</a:t>
            </a:r>
            <a:r>
              <a:rPr lang="en-US" altLang="zh-CN" sz="2399" b="1" kern="100" dirty="0">
                <a:solidFill>
                  <a:prstClr val="black"/>
                </a:solidFill>
                <a:latin typeface="微软雅黑"/>
                <a:ea typeface="微软雅黑"/>
                <a:cs typeface="黑体" panose="02010609060101010101" pitchFamily="49" charset="-122"/>
              </a:rPr>
              <a:t>8</a:t>
            </a:r>
            <a:r>
              <a:rPr lang="zh-CN" altLang="en-US" sz="2399" b="1" kern="100" dirty="0">
                <a:solidFill>
                  <a:prstClr val="black"/>
                </a:solidFill>
                <a:latin typeface="微软雅黑"/>
                <a:ea typeface="微软雅黑"/>
                <a:cs typeface="黑体" panose="02010609060101010101" pitchFamily="49" charset="-122"/>
              </a:rPr>
              <a:t>个极大项，选择</a:t>
            </a:r>
            <a:r>
              <a:rPr lang="zh-CN" altLang="zh-CN" sz="2399" b="1" kern="100" dirty="0">
                <a:solidFill>
                  <a:prstClr val="black"/>
                </a:solidFill>
                <a:latin typeface="微软雅黑"/>
                <a:ea typeface="微软雅黑"/>
              </a:rPr>
              <a:t>哪些极大项来组成主合取范式呢？</a:t>
            </a:r>
          </a:p>
        </p:txBody>
      </p:sp>
      <p:sp>
        <p:nvSpPr>
          <p:cNvPr id="15" name="矩形标注 9">
            <a:extLst>
              <a:ext uri="{FF2B5EF4-FFF2-40B4-BE49-F238E27FC236}">
                <a16:creationId xmlns:a16="http://schemas.microsoft.com/office/drawing/2014/main" id="{3E5B012E-6F21-4B0A-A0F3-07C0C9219311}"/>
              </a:ext>
            </a:extLst>
          </p:cNvPr>
          <p:cNvSpPr/>
          <p:nvPr/>
        </p:nvSpPr>
        <p:spPr bwMode="auto">
          <a:xfrm>
            <a:off x="209849" y="1628875"/>
            <a:ext cx="11324026" cy="658251"/>
          </a:xfrm>
          <a:prstGeom prst="wedgeRectCallout">
            <a:avLst>
              <a:gd name="adj1" fmla="val -20171"/>
              <a:gd name="adj2" fmla="val 29268"/>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defTabSz="1219261">
              <a:defRPr/>
            </a:pPr>
            <a:r>
              <a:rPr lang="zh-CN" altLang="en-US" sz="2399" b="1" dirty="0">
                <a:solidFill>
                  <a:srgbClr val="0000FF"/>
                </a:solidFill>
                <a:latin typeface="Arial"/>
                <a:ea typeface="微软雅黑"/>
              </a:rPr>
              <a:t>选择原则：选出极大项的合取式与原命题公式等价。</a:t>
            </a:r>
          </a:p>
        </p:txBody>
      </p:sp>
      <p:sp>
        <p:nvSpPr>
          <p:cNvPr id="5" name="矩形 4">
            <a:extLst>
              <a:ext uri="{FF2B5EF4-FFF2-40B4-BE49-F238E27FC236}">
                <a16:creationId xmlns:a16="http://schemas.microsoft.com/office/drawing/2014/main" id="{95E2A1A1-7FBD-4EE3-AF5E-B523374EA9B8}"/>
              </a:ext>
            </a:extLst>
          </p:cNvPr>
          <p:cNvSpPr/>
          <p:nvPr/>
        </p:nvSpPr>
        <p:spPr>
          <a:xfrm>
            <a:off x="8662637" y="2829803"/>
            <a:ext cx="2852867" cy="1199982"/>
          </a:xfrm>
          <a:prstGeom prst="rect">
            <a:avLst/>
          </a:prstGeom>
        </p:spPr>
        <p:txBody>
          <a:bodyPr wrap="square">
            <a:spAutoFit/>
          </a:bodyPr>
          <a:lstStyle/>
          <a:p>
            <a:pPr defTabSz="1219261">
              <a:tabLst>
                <a:tab pos="5219404" algn="l"/>
                <a:tab pos="5579340" algn="l"/>
              </a:tabLst>
            </a:pPr>
            <a:r>
              <a:rPr lang="en-US" altLang="zh-CN" sz="2399" b="1" kern="100" dirty="0">
                <a:solidFill>
                  <a:prstClr val="black"/>
                </a:solidFill>
                <a:latin typeface="微软雅黑"/>
                <a:ea typeface="微软雅黑"/>
              </a:rPr>
              <a:t> M</a:t>
            </a:r>
            <a:r>
              <a:rPr lang="en-US" altLang="zh-CN" sz="2399" b="1" kern="100" baseline="-25000" dirty="0">
                <a:solidFill>
                  <a:prstClr val="black"/>
                </a:solidFill>
                <a:latin typeface="微软雅黑"/>
                <a:ea typeface="微软雅黑"/>
              </a:rPr>
              <a:t>0</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1</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2</a:t>
            </a:r>
            <a:r>
              <a:rPr lang="zh-CN" altLang="zh-CN" sz="2399" b="1" kern="100" dirty="0">
                <a:solidFill>
                  <a:prstClr val="black"/>
                </a:solidFill>
                <a:latin typeface="微软雅黑"/>
                <a:ea typeface="微软雅黑"/>
              </a:rPr>
              <a:t> </a:t>
            </a:r>
            <a:endParaRPr lang="en-US" altLang="zh-CN" sz="2399" b="1" kern="100" dirty="0">
              <a:solidFill>
                <a:prstClr val="black"/>
              </a:solidFill>
              <a:latin typeface="微软雅黑"/>
              <a:ea typeface="微软雅黑"/>
            </a:endParaRPr>
          </a:p>
          <a:p>
            <a:pPr defTabSz="1219261">
              <a:tabLst>
                <a:tab pos="5219404" algn="l"/>
                <a:tab pos="5579340" algn="l"/>
              </a:tabLst>
            </a:pP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3</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4 </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5 </a:t>
            </a:r>
          </a:p>
          <a:p>
            <a:pPr defTabSz="1219261">
              <a:tabLst>
                <a:tab pos="5219404" algn="l"/>
                <a:tab pos="5579340" algn="l"/>
              </a:tabLst>
            </a:pP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6</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7</a:t>
            </a:r>
            <a:endParaRPr lang="zh-CN" altLang="zh-CN" sz="2399" b="1" kern="100" dirty="0">
              <a:solidFill>
                <a:prstClr val="black"/>
              </a:solidFill>
              <a:latin typeface="微软雅黑"/>
              <a:ea typeface="微软雅黑"/>
              <a:cs typeface="黑体" panose="02010609060101010101" pitchFamily="49" charset="-122"/>
            </a:endParaRPr>
          </a:p>
        </p:txBody>
      </p:sp>
      <p:pic>
        <p:nvPicPr>
          <p:cNvPr id="6" name="图片 5">
            <a:extLst>
              <a:ext uri="{FF2B5EF4-FFF2-40B4-BE49-F238E27FC236}">
                <a16:creationId xmlns:a16="http://schemas.microsoft.com/office/drawing/2014/main" id="{A566C9E7-38D2-4A7E-925B-96D35DD08E51}"/>
              </a:ext>
            </a:extLst>
          </p:cNvPr>
          <p:cNvPicPr>
            <a:picLocks noChangeAspect="1"/>
          </p:cNvPicPr>
          <p:nvPr/>
        </p:nvPicPr>
        <p:blipFill>
          <a:blip r:embed="rId5"/>
          <a:stretch>
            <a:fillRect/>
          </a:stretch>
        </p:blipFill>
        <p:spPr>
          <a:xfrm>
            <a:off x="1406153" y="2921795"/>
            <a:ext cx="7088644" cy="452270"/>
          </a:xfrm>
          <a:prstGeom prst="rect">
            <a:avLst/>
          </a:prstGeom>
        </p:spPr>
      </p:pic>
      <p:sp>
        <p:nvSpPr>
          <p:cNvPr id="7" name="矩形 6">
            <a:extLst>
              <a:ext uri="{FF2B5EF4-FFF2-40B4-BE49-F238E27FC236}">
                <a16:creationId xmlns:a16="http://schemas.microsoft.com/office/drawing/2014/main" id="{F61FD2C5-00EC-4531-98AC-B0EAFD16FC54}"/>
              </a:ext>
            </a:extLst>
          </p:cNvPr>
          <p:cNvSpPr/>
          <p:nvPr/>
        </p:nvSpPr>
        <p:spPr>
          <a:xfrm>
            <a:off x="10096860" y="3585206"/>
            <a:ext cx="607684" cy="461532"/>
          </a:xfrm>
          <a:prstGeom prst="rect">
            <a:avLst/>
          </a:prstGeom>
          <a:solidFill>
            <a:srgbClr val="3333FF"/>
          </a:solidFill>
        </p:spPr>
        <p:txBody>
          <a:bodyPr wrap="none">
            <a:spAutoFit/>
          </a:bodyPr>
          <a:lstStyle/>
          <a:p>
            <a:pPr defTabSz="1219261"/>
            <a:r>
              <a:rPr lang="en-US" altLang="zh-CN" sz="2399" b="1" kern="100" dirty="0">
                <a:solidFill>
                  <a:prstClr val="white"/>
                </a:solidFill>
                <a:latin typeface="微软雅黑"/>
                <a:ea typeface="微软雅黑"/>
              </a:rPr>
              <a:t>=0</a:t>
            </a:r>
            <a:endParaRPr lang="zh-CN" altLang="en-US" sz="2399" dirty="0">
              <a:solidFill>
                <a:prstClr val="white"/>
              </a:solidFill>
              <a:latin typeface="Arial"/>
              <a:ea typeface="微软雅黑"/>
            </a:endParaRPr>
          </a:p>
        </p:txBody>
      </p:sp>
      <p:pic>
        <p:nvPicPr>
          <p:cNvPr id="9" name="图片 8">
            <a:extLst>
              <a:ext uri="{FF2B5EF4-FFF2-40B4-BE49-F238E27FC236}">
                <a16:creationId xmlns:a16="http://schemas.microsoft.com/office/drawing/2014/main" id="{0ACDD5E7-E8F7-4E9A-BF8D-E6B24AD06E87}"/>
              </a:ext>
            </a:extLst>
          </p:cNvPr>
          <p:cNvPicPr>
            <a:picLocks noChangeAspect="1"/>
          </p:cNvPicPr>
          <p:nvPr/>
        </p:nvPicPr>
        <p:blipFill>
          <a:blip r:embed="rId6"/>
          <a:stretch>
            <a:fillRect/>
          </a:stretch>
        </p:blipFill>
        <p:spPr>
          <a:xfrm>
            <a:off x="1392371" y="3336320"/>
            <a:ext cx="7102426" cy="424448"/>
          </a:xfrm>
          <a:prstGeom prst="rect">
            <a:avLst/>
          </a:prstGeom>
        </p:spPr>
      </p:pic>
      <p:sp>
        <p:nvSpPr>
          <p:cNvPr id="22" name="矩形 21">
            <a:extLst>
              <a:ext uri="{FF2B5EF4-FFF2-40B4-BE49-F238E27FC236}">
                <a16:creationId xmlns:a16="http://schemas.microsoft.com/office/drawing/2014/main" id="{1941CC94-A55B-47DF-B979-1BBE2E726C10}"/>
              </a:ext>
            </a:extLst>
          </p:cNvPr>
          <p:cNvSpPr/>
          <p:nvPr/>
        </p:nvSpPr>
        <p:spPr>
          <a:xfrm>
            <a:off x="10898249" y="3506094"/>
            <a:ext cx="527556" cy="646145"/>
          </a:xfrm>
          <a:prstGeom prst="rect">
            <a:avLst/>
          </a:prstGeom>
          <a:solidFill>
            <a:schemeClr val="tx2">
              <a:lumMod val="20000"/>
              <a:lumOff val="80000"/>
            </a:schemeClr>
          </a:solidFill>
        </p:spPr>
        <p:txBody>
          <a:bodyPr wrap="none">
            <a:spAutoFit/>
          </a:bodyPr>
          <a:lstStyle/>
          <a:p>
            <a:pPr defTabSz="1219261"/>
            <a:r>
              <a:rPr lang="en-US" altLang="zh-CN" sz="3599" dirty="0">
                <a:solidFill>
                  <a:srgbClr val="C00000"/>
                </a:solidFill>
                <a:latin typeface="Arial"/>
                <a:ea typeface="微软雅黑"/>
              </a:rPr>
              <a:t>×</a:t>
            </a:r>
            <a:endParaRPr lang="zh-CN" altLang="en-US" sz="3599" dirty="0">
              <a:solidFill>
                <a:srgbClr val="C00000"/>
              </a:solidFill>
              <a:latin typeface="Arial"/>
              <a:ea typeface="微软雅黑"/>
            </a:endParaRPr>
          </a:p>
        </p:txBody>
      </p:sp>
      <p:sp>
        <p:nvSpPr>
          <p:cNvPr id="11" name="矩形 10">
            <a:extLst>
              <a:ext uri="{FF2B5EF4-FFF2-40B4-BE49-F238E27FC236}">
                <a16:creationId xmlns:a16="http://schemas.microsoft.com/office/drawing/2014/main" id="{5D19E443-EB0A-4C06-A091-E0B464C679B9}"/>
              </a:ext>
            </a:extLst>
          </p:cNvPr>
          <p:cNvSpPr/>
          <p:nvPr/>
        </p:nvSpPr>
        <p:spPr>
          <a:xfrm>
            <a:off x="8707650" y="4339109"/>
            <a:ext cx="2852867" cy="1199982"/>
          </a:xfrm>
          <a:prstGeom prst="rect">
            <a:avLst/>
          </a:prstGeom>
        </p:spPr>
        <p:txBody>
          <a:bodyPr wrap="square">
            <a:spAutoFit/>
          </a:bodyPr>
          <a:lstStyle/>
          <a:p>
            <a:pPr defTabSz="1219261">
              <a:tabLst>
                <a:tab pos="5219404" algn="l"/>
                <a:tab pos="5579340" algn="l"/>
              </a:tabLst>
            </a:pPr>
            <a:r>
              <a:rPr lang="en-US" altLang="zh-CN" sz="2399" b="1" kern="100" dirty="0">
                <a:solidFill>
                  <a:prstClr val="black"/>
                </a:solidFill>
                <a:latin typeface="微软雅黑"/>
                <a:ea typeface="微软雅黑"/>
              </a:rPr>
              <a:t> M</a:t>
            </a:r>
            <a:r>
              <a:rPr lang="en-US" altLang="zh-CN" sz="2399" b="1" kern="100" baseline="-25000" dirty="0">
                <a:solidFill>
                  <a:prstClr val="black"/>
                </a:solidFill>
                <a:latin typeface="微软雅黑"/>
                <a:ea typeface="微软雅黑"/>
              </a:rPr>
              <a:t>0             </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2</a:t>
            </a:r>
            <a:r>
              <a:rPr lang="zh-CN" altLang="zh-CN" sz="2399" b="1" kern="100" dirty="0">
                <a:solidFill>
                  <a:prstClr val="black"/>
                </a:solidFill>
                <a:latin typeface="微软雅黑"/>
                <a:ea typeface="微软雅黑"/>
              </a:rPr>
              <a:t> </a:t>
            </a:r>
            <a:endParaRPr lang="en-US" altLang="zh-CN" sz="2399" b="1" kern="100" dirty="0">
              <a:solidFill>
                <a:prstClr val="black"/>
              </a:solidFill>
              <a:latin typeface="微软雅黑"/>
              <a:ea typeface="微软雅黑"/>
            </a:endParaRPr>
          </a:p>
          <a:p>
            <a:pPr defTabSz="1219261">
              <a:tabLst>
                <a:tab pos="5219404" algn="l"/>
                <a:tab pos="5579340" algn="l"/>
              </a:tabLst>
            </a:pP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3</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4 </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5 </a:t>
            </a:r>
          </a:p>
          <a:p>
            <a:pPr defTabSz="1219261">
              <a:tabLst>
                <a:tab pos="5219404" algn="l"/>
                <a:tab pos="5579340" algn="l"/>
              </a:tabLst>
            </a:pP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6</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7</a:t>
            </a:r>
            <a:endParaRPr lang="zh-CN" altLang="zh-CN" sz="2399" b="1" kern="100" dirty="0">
              <a:solidFill>
                <a:prstClr val="black"/>
              </a:solidFill>
              <a:latin typeface="微软雅黑"/>
              <a:ea typeface="微软雅黑"/>
              <a:cs typeface="黑体" panose="02010609060101010101" pitchFamily="49" charset="-122"/>
            </a:endParaRPr>
          </a:p>
        </p:txBody>
      </p:sp>
      <p:sp>
        <p:nvSpPr>
          <p:cNvPr id="12" name="矩形 11">
            <a:extLst>
              <a:ext uri="{FF2B5EF4-FFF2-40B4-BE49-F238E27FC236}">
                <a16:creationId xmlns:a16="http://schemas.microsoft.com/office/drawing/2014/main" id="{47509A2B-2DB2-4718-BF1B-622113A50052}"/>
              </a:ext>
            </a:extLst>
          </p:cNvPr>
          <p:cNvSpPr/>
          <p:nvPr/>
        </p:nvSpPr>
        <p:spPr>
          <a:xfrm>
            <a:off x="10943262" y="5015400"/>
            <a:ext cx="438041" cy="646161"/>
          </a:xfrm>
          <a:prstGeom prst="rect">
            <a:avLst/>
          </a:prstGeom>
          <a:solidFill>
            <a:schemeClr val="tx2">
              <a:lumMod val="20000"/>
              <a:lumOff val="80000"/>
            </a:schemeClr>
          </a:solidFill>
        </p:spPr>
        <p:txBody>
          <a:bodyPr wrap="none">
            <a:spAutoFit/>
          </a:bodyPr>
          <a:lstStyle/>
          <a:p>
            <a:pPr defTabSz="1219261"/>
            <a:r>
              <a:rPr lang="en-US" altLang="zh-CN" sz="3599" dirty="0">
                <a:solidFill>
                  <a:srgbClr val="C00000"/>
                </a:solidFill>
                <a:latin typeface="Arial"/>
                <a:ea typeface="微软雅黑"/>
              </a:rPr>
              <a:t>√</a:t>
            </a:r>
            <a:endParaRPr lang="zh-CN" altLang="en-US" sz="3599" dirty="0">
              <a:solidFill>
                <a:srgbClr val="C00000"/>
              </a:solidFill>
              <a:latin typeface="Arial"/>
              <a:ea typeface="微软雅黑"/>
            </a:endParaRPr>
          </a:p>
        </p:txBody>
      </p:sp>
      <p:sp>
        <p:nvSpPr>
          <p:cNvPr id="13" name="矩形 12">
            <a:extLst>
              <a:ext uri="{FF2B5EF4-FFF2-40B4-BE49-F238E27FC236}">
                <a16:creationId xmlns:a16="http://schemas.microsoft.com/office/drawing/2014/main" id="{A2D72BC4-D48E-433F-96FC-4E15905F4267}"/>
              </a:ext>
            </a:extLst>
          </p:cNvPr>
          <p:cNvSpPr/>
          <p:nvPr/>
        </p:nvSpPr>
        <p:spPr>
          <a:xfrm>
            <a:off x="10223890" y="5122262"/>
            <a:ext cx="608000" cy="461644"/>
          </a:xfrm>
          <a:prstGeom prst="rect">
            <a:avLst/>
          </a:prstGeom>
          <a:solidFill>
            <a:srgbClr val="3333FF"/>
          </a:solidFill>
        </p:spPr>
        <p:txBody>
          <a:bodyPr wrap="none">
            <a:spAutoFit/>
          </a:bodyPr>
          <a:lstStyle/>
          <a:p>
            <a:pPr defTabSz="1219261"/>
            <a:r>
              <a:rPr lang="en-US" altLang="zh-CN" sz="2399" b="1" kern="100" dirty="0">
                <a:solidFill>
                  <a:prstClr val="white"/>
                </a:solidFill>
                <a:latin typeface="微软雅黑"/>
                <a:ea typeface="微软雅黑"/>
              </a:rPr>
              <a:t>=1</a:t>
            </a:r>
            <a:endParaRPr lang="zh-CN" altLang="en-US" sz="2399" dirty="0">
              <a:solidFill>
                <a:prstClr val="white"/>
              </a:solidFill>
              <a:latin typeface="Arial"/>
              <a:ea typeface="微软雅黑"/>
            </a:endParaRPr>
          </a:p>
        </p:txBody>
      </p:sp>
      <p:sp>
        <p:nvSpPr>
          <p:cNvPr id="16" name="Rectangle 2">
            <a:extLst>
              <a:ext uri="{FF2B5EF4-FFF2-40B4-BE49-F238E27FC236}">
                <a16:creationId xmlns:a16="http://schemas.microsoft.com/office/drawing/2014/main" id="{BA307EB1-F75C-42A1-8971-7CE75BCEDDD0}"/>
              </a:ext>
            </a:extLst>
          </p:cNvPr>
          <p:cNvSpPr txBox="1">
            <a:spLocks noChangeArrowheads="1"/>
          </p:cNvSpPr>
          <p:nvPr/>
        </p:nvSpPr>
        <p:spPr>
          <a:xfrm>
            <a:off x="775869" y="258388"/>
            <a:ext cx="7241756" cy="628614"/>
          </a:xfrm>
          <a:prstGeom prst="rect">
            <a:avLst/>
          </a:prstGeom>
        </p:spPr>
        <p:txBody>
          <a:bodyPr vert="horz" lIns="121917" tIns="60958" rIns="121917" bIns="60958" rtlCol="0" anchor="ctr">
            <a:noAutofit/>
          </a:bodyPr>
          <a:lstStyle>
            <a:lvl1pPr algn="l" defTabSz="1219261" rtl="0" eaLnBrk="1" latinLnBrk="0" hangingPunct="1">
              <a:spcBef>
                <a:spcPct val="0"/>
              </a:spcBef>
              <a:buNone/>
              <a:defRPr sz="2199" b="1" kern="1200">
                <a:solidFill>
                  <a:schemeClr val="bg1"/>
                </a:solidFill>
                <a:latin typeface="+mn-ea"/>
                <a:ea typeface="+mn-ea"/>
                <a:cs typeface="+mj-cs"/>
              </a:defRPr>
            </a:lvl1pPr>
          </a:lstStyle>
          <a:p>
            <a:r>
              <a:rPr lang="zh-CN" altLang="en-US"/>
              <a:t>如何用极大项来构成主合取范式？</a:t>
            </a:r>
            <a:endParaRPr lang="zh-CN" altLang="en-US" dirty="0"/>
          </a:p>
        </p:txBody>
      </p:sp>
    </p:spTree>
    <p:custDataLst>
      <p:tags r:id="rId1"/>
    </p:custDataLst>
    <p:extLst>
      <p:ext uri="{BB962C8B-B14F-4D97-AF65-F5344CB8AC3E}">
        <p14:creationId xmlns:p14="http://schemas.microsoft.com/office/powerpoint/2010/main" val="42540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heel(1)">
                                      <p:cBhvr>
                                        <p:cTn id="28" dur="2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22" grpId="0" animBg="1"/>
      <p:bldP spid="11" grpId="0"/>
      <p:bldP spid="12" grpId="0" animBg="1"/>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72FF56D-23C0-4EA8-8D69-7076D8F3D00B}"/>
                  </a:ext>
                </a:extLst>
              </p:cNvPr>
              <p:cNvGraphicFramePr>
                <a:graphicFrameLocks noGrp="1"/>
              </p:cNvGraphicFramePr>
              <p:nvPr>
                <p:extLst/>
              </p:nvPr>
            </p:nvGraphicFramePr>
            <p:xfrm>
              <a:off x="206674" y="2557044"/>
              <a:ext cx="11498023" cy="4002638"/>
            </p:xfrm>
            <a:graphic>
              <a:graphicData uri="http://schemas.openxmlformats.org/drawingml/2006/table">
                <a:tbl>
                  <a:tblPr>
                    <a:tableStyleId>{5C22544A-7EE6-4342-B048-85BDC9FD1C3A}</a:tableStyleId>
                  </a:tblPr>
                  <a:tblGrid>
                    <a:gridCol w="1218847">
                      <a:extLst>
                        <a:ext uri="{9D8B030D-6E8A-4147-A177-3AD203B41FA5}">
                          <a16:colId xmlns:a16="http://schemas.microsoft.com/office/drawing/2014/main" val="789032201"/>
                        </a:ext>
                      </a:extLst>
                    </a:gridCol>
                    <a:gridCol w="1828271">
                      <a:extLst>
                        <a:ext uri="{9D8B030D-6E8A-4147-A177-3AD203B41FA5}">
                          <a16:colId xmlns:a16="http://schemas.microsoft.com/office/drawing/2014/main" val="2083313758"/>
                        </a:ext>
                      </a:extLst>
                    </a:gridCol>
                    <a:gridCol w="613173">
                      <a:extLst>
                        <a:ext uri="{9D8B030D-6E8A-4147-A177-3AD203B41FA5}">
                          <a16:colId xmlns:a16="http://schemas.microsoft.com/office/drawing/2014/main" val="3780711894"/>
                        </a:ext>
                      </a:extLst>
                    </a:gridCol>
                    <a:gridCol w="609424">
                      <a:extLst>
                        <a:ext uri="{9D8B030D-6E8A-4147-A177-3AD203B41FA5}">
                          <a16:colId xmlns:a16="http://schemas.microsoft.com/office/drawing/2014/main" val="3106372124"/>
                        </a:ext>
                      </a:extLst>
                    </a:gridCol>
                    <a:gridCol w="685602">
                      <a:extLst>
                        <a:ext uri="{9D8B030D-6E8A-4147-A177-3AD203B41FA5}">
                          <a16:colId xmlns:a16="http://schemas.microsoft.com/office/drawing/2014/main" val="2703895131"/>
                        </a:ext>
                      </a:extLst>
                    </a:gridCol>
                    <a:gridCol w="761779">
                      <a:extLst>
                        <a:ext uri="{9D8B030D-6E8A-4147-A177-3AD203B41FA5}">
                          <a16:colId xmlns:a16="http://schemas.microsoft.com/office/drawing/2014/main" val="417183105"/>
                        </a:ext>
                      </a:extLst>
                    </a:gridCol>
                    <a:gridCol w="609424">
                      <a:extLst>
                        <a:ext uri="{9D8B030D-6E8A-4147-A177-3AD203B41FA5}">
                          <a16:colId xmlns:a16="http://schemas.microsoft.com/office/drawing/2014/main" val="1295106473"/>
                        </a:ext>
                      </a:extLst>
                    </a:gridCol>
                    <a:gridCol w="685602">
                      <a:extLst>
                        <a:ext uri="{9D8B030D-6E8A-4147-A177-3AD203B41FA5}">
                          <a16:colId xmlns:a16="http://schemas.microsoft.com/office/drawing/2014/main" val="517798982"/>
                        </a:ext>
                      </a:extLst>
                    </a:gridCol>
                    <a:gridCol w="605675">
                      <a:extLst>
                        <a:ext uri="{9D8B030D-6E8A-4147-A177-3AD203B41FA5}">
                          <a16:colId xmlns:a16="http://schemas.microsoft.com/office/drawing/2014/main" val="1618494189"/>
                        </a:ext>
                      </a:extLst>
                    </a:gridCol>
                    <a:gridCol w="685602">
                      <a:extLst>
                        <a:ext uri="{9D8B030D-6E8A-4147-A177-3AD203B41FA5}">
                          <a16:colId xmlns:a16="http://schemas.microsoft.com/office/drawing/2014/main" val="1706459143"/>
                        </a:ext>
                      </a:extLst>
                    </a:gridCol>
                    <a:gridCol w="3194624">
                      <a:extLst>
                        <a:ext uri="{9D8B030D-6E8A-4147-A177-3AD203B41FA5}">
                          <a16:colId xmlns:a16="http://schemas.microsoft.com/office/drawing/2014/main" val="1011553607"/>
                        </a:ext>
                      </a:extLst>
                    </a:gridCol>
                  </a:tblGrid>
                  <a:tr h="365845">
                    <a:tc>
                      <a:txBody>
                        <a:bodyPr/>
                        <a:lstStyle/>
                        <a:p>
                          <a:pPr indent="0" algn="ctr">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(P→</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Q)</a:t>
                          </a:r>
                          <a:r>
                            <a:rPr lang="zh-CN" sz="2400" b="1" kern="100" dirty="0">
                              <a:effectLst/>
                              <a:latin typeface="+mn-ea"/>
                              <a:ea typeface="+mn-ea"/>
                            </a:rPr>
                            <a:t>∧</a:t>
                          </a:r>
                          <a:r>
                            <a:rPr lang="en-US" sz="2400" b="1" kern="100" dirty="0">
                              <a:effectLst/>
                              <a:latin typeface="+mn-ea"/>
                              <a:ea typeface="+mn-ea"/>
                            </a:rPr>
                            <a:t>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2</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3</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4</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5</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6</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7</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9">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2577982"/>
                      </a:ext>
                    </a:extLst>
                  </a:tr>
                  <a:tr h="448764">
                    <a:tc>
                      <a:txBody>
                        <a:bodyPr/>
                        <a:lstStyle/>
                        <a:p>
                          <a:pPr indent="0" algn="ctr">
                            <a:spcAft>
                              <a:spcPts val="0"/>
                            </a:spcAft>
                            <a:tabLst>
                              <a:tab pos="5220970" algn="l"/>
                              <a:tab pos="5581015" algn="l"/>
                            </a:tabLst>
                          </a:pPr>
                          <a:r>
                            <a:rPr lang="en-US" sz="2400" b="1" kern="100" dirty="0">
                              <a:effectLst/>
                              <a:latin typeface="+mn-ea"/>
                              <a:ea typeface="+mn-ea"/>
                            </a:rPr>
                            <a:t>0  0  0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1363942"/>
                      </a:ext>
                    </a:extLst>
                  </a:tr>
                  <a:tr h="365845">
                    <a:tc>
                      <a:txBody>
                        <a:bodyPr/>
                        <a:lstStyle/>
                        <a:p>
                          <a:pPr indent="0"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5082701"/>
                      </a:ext>
                    </a:extLst>
                  </a:tr>
                  <a:tr h="470364">
                    <a:tc>
                      <a:txBody>
                        <a:bodyPr/>
                        <a:lstStyle/>
                        <a:p>
                          <a:pPr indent="0" algn="ctr">
                            <a:spcAft>
                              <a:spcPts val="0"/>
                            </a:spcAft>
                            <a:tabLst>
                              <a:tab pos="5220970" algn="l"/>
                              <a:tab pos="5581015" algn="l"/>
                            </a:tabLst>
                          </a:pPr>
                          <a:r>
                            <a:rPr lang="en-US" sz="2400" b="1" kern="100" dirty="0">
                              <a:effectLst/>
                              <a:latin typeface="+mn-ea"/>
                              <a:ea typeface="+mn-ea"/>
                            </a:rPr>
                            <a:t>0  1  0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1613907"/>
                      </a:ext>
                    </a:extLst>
                  </a:tr>
                  <a:tr h="470364">
                    <a:tc>
                      <a:txBody>
                        <a:bodyPr/>
                        <a:lstStyle/>
                        <a:p>
                          <a:pPr indent="0" algn="ctr">
                            <a:spcAft>
                              <a:spcPts val="0"/>
                            </a:spcAft>
                            <a:tabLst>
                              <a:tab pos="5220970" algn="l"/>
                              <a:tab pos="558101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601622"/>
                      </a:ext>
                    </a:extLst>
                  </a:tr>
                  <a:tr h="470364">
                    <a:tc>
                      <a:txBody>
                        <a:bodyPr/>
                        <a:lstStyle/>
                        <a:p>
                          <a:pPr indent="0" algn="ctr">
                            <a:spcAft>
                              <a:spcPts val="0"/>
                            </a:spcAft>
                            <a:tabLst>
                              <a:tab pos="5220970" algn="l"/>
                              <a:tab pos="558101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2001998"/>
                      </a:ext>
                    </a:extLst>
                  </a:tr>
                  <a:tr h="470364">
                    <a:tc>
                      <a:txBody>
                        <a:bodyPr/>
                        <a:lstStyle/>
                        <a:p>
                          <a:pPr indent="0"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1849397"/>
                      </a:ext>
                    </a:extLst>
                  </a:tr>
                  <a:tr h="470364">
                    <a:tc>
                      <a:txBody>
                        <a:bodyPr/>
                        <a:lstStyle/>
                        <a:p>
                          <a:pPr indent="0" algn="ctr">
                            <a:spcAft>
                              <a:spcPts val="0"/>
                            </a:spcAft>
                            <a:tabLst>
                              <a:tab pos="5220970" algn="l"/>
                              <a:tab pos="5581015" algn="l"/>
                            </a:tabLst>
                          </a:pPr>
                          <a:r>
                            <a:rPr lang="en-US" sz="2400" b="1" kern="10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7765155"/>
                      </a:ext>
                    </a:extLst>
                  </a:tr>
                  <a:tr h="470364">
                    <a:tc>
                      <a:txBody>
                        <a:bodyPr/>
                        <a:lstStyle/>
                        <a:p>
                          <a:pPr indent="0" algn="ctr">
                            <a:spcAft>
                              <a:spcPts val="0"/>
                            </a:spcAft>
                            <a:tabLst>
                              <a:tab pos="5220970" algn="l"/>
                              <a:tab pos="5581015" algn="l"/>
                            </a:tabLst>
                          </a:pPr>
                          <a:r>
                            <a:rPr lang="en-US" sz="2400" b="1" kern="100" dirty="0">
                              <a:effectLst/>
                              <a:latin typeface="+mn-ea"/>
                              <a:ea typeface="+mn-ea"/>
                            </a:rPr>
                            <a:t>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544123"/>
                      </a:ext>
                    </a:extLst>
                  </a:tr>
                </a:tbl>
              </a:graphicData>
            </a:graphic>
          </p:graphicFrame>
        </mc:Choice>
        <mc:Fallback xmlns="">
          <p:graphicFrame>
            <p:nvGraphicFramePr>
              <p:cNvPr id="4" name="表格 3">
                <a:extLst>
                  <a:ext uri="{FF2B5EF4-FFF2-40B4-BE49-F238E27FC236}">
                    <a16:creationId xmlns:a16="http://schemas.microsoft.com/office/drawing/2014/main" id="{D72FF56D-23C0-4EA8-8D69-7076D8F3D00B}"/>
                  </a:ext>
                </a:extLst>
              </p:cNvPr>
              <p:cNvGraphicFramePr>
                <a:graphicFrameLocks noGrp="1"/>
              </p:cNvGraphicFramePr>
              <p:nvPr>
                <p:extLst/>
              </p:nvPr>
            </p:nvGraphicFramePr>
            <p:xfrm>
              <a:off x="206674" y="2557044"/>
              <a:ext cx="11498023" cy="4002638"/>
            </p:xfrm>
            <a:graphic>
              <a:graphicData uri="http://schemas.openxmlformats.org/drawingml/2006/table">
                <a:tbl>
                  <a:tblPr>
                    <a:tableStyleId>{5C22544A-7EE6-4342-B048-85BDC9FD1C3A}</a:tableStyleId>
                  </a:tblPr>
                  <a:tblGrid>
                    <a:gridCol w="1218847">
                      <a:extLst>
                        <a:ext uri="{9D8B030D-6E8A-4147-A177-3AD203B41FA5}">
                          <a16:colId xmlns:a16="http://schemas.microsoft.com/office/drawing/2014/main" val="789032201"/>
                        </a:ext>
                      </a:extLst>
                    </a:gridCol>
                    <a:gridCol w="1828271">
                      <a:extLst>
                        <a:ext uri="{9D8B030D-6E8A-4147-A177-3AD203B41FA5}">
                          <a16:colId xmlns:a16="http://schemas.microsoft.com/office/drawing/2014/main" val="2083313758"/>
                        </a:ext>
                      </a:extLst>
                    </a:gridCol>
                    <a:gridCol w="613173">
                      <a:extLst>
                        <a:ext uri="{9D8B030D-6E8A-4147-A177-3AD203B41FA5}">
                          <a16:colId xmlns:a16="http://schemas.microsoft.com/office/drawing/2014/main" val="3780711894"/>
                        </a:ext>
                      </a:extLst>
                    </a:gridCol>
                    <a:gridCol w="609424">
                      <a:extLst>
                        <a:ext uri="{9D8B030D-6E8A-4147-A177-3AD203B41FA5}">
                          <a16:colId xmlns:a16="http://schemas.microsoft.com/office/drawing/2014/main" val="3106372124"/>
                        </a:ext>
                      </a:extLst>
                    </a:gridCol>
                    <a:gridCol w="685602">
                      <a:extLst>
                        <a:ext uri="{9D8B030D-6E8A-4147-A177-3AD203B41FA5}">
                          <a16:colId xmlns:a16="http://schemas.microsoft.com/office/drawing/2014/main" val="2703895131"/>
                        </a:ext>
                      </a:extLst>
                    </a:gridCol>
                    <a:gridCol w="761779">
                      <a:extLst>
                        <a:ext uri="{9D8B030D-6E8A-4147-A177-3AD203B41FA5}">
                          <a16:colId xmlns:a16="http://schemas.microsoft.com/office/drawing/2014/main" val="417183105"/>
                        </a:ext>
                      </a:extLst>
                    </a:gridCol>
                    <a:gridCol w="609424">
                      <a:extLst>
                        <a:ext uri="{9D8B030D-6E8A-4147-A177-3AD203B41FA5}">
                          <a16:colId xmlns:a16="http://schemas.microsoft.com/office/drawing/2014/main" val="1295106473"/>
                        </a:ext>
                      </a:extLst>
                    </a:gridCol>
                    <a:gridCol w="685602">
                      <a:extLst>
                        <a:ext uri="{9D8B030D-6E8A-4147-A177-3AD203B41FA5}">
                          <a16:colId xmlns:a16="http://schemas.microsoft.com/office/drawing/2014/main" val="517798982"/>
                        </a:ext>
                      </a:extLst>
                    </a:gridCol>
                    <a:gridCol w="605675">
                      <a:extLst>
                        <a:ext uri="{9D8B030D-6E8A-4147-A177-3AD203B41FA5}">
                          <a16:colId xmlns:a16="http://schemas.microsoft.com/office/drawing/2014/main" val="1618494189"/>
                        </a:ext>
                      </a:extLst>
                    </a:gridCol>
                    <a:gridCol w="685602">
                      <a:extLst>
                        <a:ext uri="{9D8B030D-6E8A-4147-A177-3AD203B41FA5}">
                          <a16:colId xmlns:a16="http://schemas.microsoft.com/office/drawing/2014/main" val="1706459143"/>
                        </a:ext>
                      </a:extLst>
                    </a:gridCol>
                    <a:gridCol w="3194624">
                      <a:extLst>
                        <a:ext uri="{9D8B030D-6E8A-4147-A177-3AD203B41FA5}">
                          <a16:colId xmlns:a16="http://schemas.microsoft.com/office/drawing/2014/main" val="1011553607"/>
                        </a:ext>
                      </a:extLst>
                    </a:gridCol>
                  </a:tblGrid>
                  <a:tr h="365845">
                    <a:tc>
                      <a:txBody>
                        <a:bodyPr/>
                        <a:lstStyle/>
                        <a:p>
                          <a:pPr indent="0" algn="ctr">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67000" t="-25000" r="-463333" b="-1016667"/>
                          </a:stretch>
                        </a:blipFill>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2</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3</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4</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5</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6</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7</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9">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2577982"/>
                      </a:ext>
                    </a:extLst>
                  </a:tr>
                  <a:tr h="448764">
                    <a:tc>
                      <a:txBody>
                        <a:bodyPr/>
                        <a:lstStyle/>
                        <a:p>
                          <a:pPr indent="0" algn="ctr">
                            <a:spcAft>
                              <a:spcPts val="0"/>
                            </a:spcAft>
                            <a:tabLst>
                              <a:tab pos="5220970" algn="l"/>
                              <a:tab pos="5581015" algn="l"/>
                            </a:tabLst>
                          </a:pPr>
                          <a:r>
                            <a:rPr lang="en-US" sz="2400" b="1" kern="100" dirty="0">
                              <a:effectLst/>
                              <a:latin typeface="+mn-ea"/>
                              <a:ea typeface="+mn-ea"/>
                            </a:rPr>
                            <a:t>0  0  0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1363942"/>
                      </a:ext>
                    </a:extLst>
                  </a:tr>
                  <a:tr h="365845">
                    <a:tc>
                      <a:txBody>
                        <a:bodyPr/>
                        <a:lstStyle/>
                        <a:p>
                          <a:pPr indent="0"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5082701"/>
                      </a:ext>
                    </a:extLst>
                  </a:tr>
                  <a:tr h="470364">
                    <a:tc>
                      <a:txBody>
                        <a:bodyPr/>
                        <a:lstStyle/>
                        <a:p>
                          <a:pPr indent="0" algn="ctr">
                            <a:spcAft>
                              <a:spcPts val="0"/>
                            </a:spcAft>
                            <a:tabLst>
                              <a:tab pos="5220970" algn="l"/>
                              <a:tab pos="5581015" algn="l"/>
                            </a:tabLst>
                          </a:pPr>
                          <a:r>
                            <a:rPr lang="en-US" sz="2400" b="1" kern="100" dirty="0">
                              <a:effectLst/>
                              <a:latin typeface="+mn-ea"/>
                              <a:ea typeface="+mn-ea"/>
                            </a:rPr>
                            <a:t>0  1  0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1613907"/>
                      </a:ext>
                    </a:extLst>
                  </a:tr>
                  <a:tr h="470364">
                    <a:tc>
                      <a:txBody>
                        <a:bodyPr/>
                        <a:lstStyle/>
                        <a:p>
                          <a:pPr indent="0" algn="ctr">
                            <a:spcAft>
                              <a:spcPts val="0"/>
                            </a:spcAft>
                            <a:tabLst>
                              <a:tab pos="5220970" algn="l"/>
                              <a:tab pos="558101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601622"/>
                      </a:ext>
                    </a:extLst>
                  </a:tr>
                  <a:tr h="470364">
                    <a:tc>
                      <a:txBody>
                        <a:bodyPr/>
                        <a:lstStyle/>
                        <a:p>
                          <a:pPr indent="0" algn="ctr">
                            <a:spcAft>
                              <a:spcPts val="0"/>
                            </a:spcAft>
                            <a:tabLst>
                              <a:tab pos="5220970" algn="l"/>
                              <a:tab pos="558101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2001998"/>
                      </a:ext>
                    </a:extLst>
                  </a:tr>
                  <a:tr h="470364">
                    <a:tc>
                      <a:txBody>
                        <a:bodyPr/>
                        <a:lstStyle/>
                        <a:p>
                          <a:pPr indent="0"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1849397"/>
                      </a:ext>
                    </a:extLst>
                  </a:tr>
                  <a:tr h="470364">
                    <a:tc>
                      <a:txBody>
                        <a:bodyPr/>
                        <a:lstStyle/>
                        <a:p>
                          <a:pPr indent="0" algn="ctr">
                            <a:spcAft>
                              <a:spcPts val="0"/>
                            </a:spcAft>
                            <a:tabLst>
                              <a:tab pos="5220970" algn="l"/>
                              <a:tab pos="5581015" algn="l"/>
                            </a:tabLst>
                          </a:pPr>
                          <a:r>
                            <a:rPr lang="en-US" sz="2400" b="1" kern="10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7765155"/>
                      </a:ext>
                    </a:extLst>
                  </a:tr>
                  <a:tr h="470364">
                    <a:tc>
                      <a:txBody>
                        <a:bodyPr/>
                        <a:lstStyle/>
                        <a:p>
                          <a:pPr indent="0" algn="ctr">
                            <a:spcAft>
                              <a:spcPts val="0"/>
                            </a:spcAft>
                            <a:tabLst>
                              <a:tab pos="5220970" algn="l"/>
                              <a:tab pos="5581015" algn="l"/>
                            </a:tabLst>
                          </a:pPr>
                          <a:r>
                            <a:rPr lang="en-US" sz="2400" b="1" kern="100" dirty="0">
                              <a:effectLst/>
                              <a:latin typeface="+mn-ea"/>
                              <a:ea typeface="+mn-ea"/>
                            </a:rPr>
                            <a:t>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544123"/>
                      </a:ext>
                    </a:extLst>
                  </a:tr>
                </a:tbl>
              </a:graphicData>
            </a:graphic>
          </p:graphicFrame>
        </mc:Fallback>
      </mc:AlternateContent>
      <p:sp>
        <p:nvSpPr>
          <p:cNvPr id="14" name="矩形 13">
            <a:extLst>
              <a:ext uri="{FF2B5EF4-FFF2-40B4-BE49-F238E27FC236}">
                <a16:creationId xmlns:a16="http://schemas.microsoft.com/office/drawing/2014/main" id="{EB17B291-8B6C-4554-BE77-F141F758AB59}"/>
              </a:ext>
            </a:extLst>
          </p:cNvPr>
          <p:cNvSpPr/>
          <p:nvPr/>
        </p:nvSpPr>
        <p:spPr>
          <a:xfrm>
            <a:off x="233473" y="992100"/>
            <a:ext cx="11324026" cy="525505"/>
          </a:xfrm>
          <a:prstGeom prst="rect">
            <a:avLst/>
          </a:prstGeom>
          <a:solidFill>
            <a:schemeClr val="accent3"/>
          </a:solidFill>
        </p:spPr>
        <p:txBody>
          <a:bodyPr wrap="square">
            <a:spAutoFit/>
          </a:bodyPr>
          <a:lstStyle/>
          <a:p>
            <a:pPr defTabSz="1219261">
              <a:lnSpc>
                <a:spcPct val="130000"/>
              </a:lnSpc>
              <a:tabLst>
                <a:tab pos="5219404" algn="l"/>
                <a:tab pos="5579340" algn="l"/>
              </a:tabLst>
            </a:pPr>
            <a:r>
              <a:rPr lang="zh-CN" altLang="en-US" sz="2399" b="1" kern="100" dirty="0">
                <a:solidFill>
                  <a:prstClr val="black"/>
                </a:solidFill>
                <a:latin typeface="微软雅黑"/>
                <a:ea typeface="微软雅黑"/>
                <a:cs typeface="Times New Roman" panose="02020603050405020304" pitchFamily="18" charset="0"/>
              </a:rPr>
              <a:t>对</a:t>
            </a:r>
            <a:r>
              <a:rPr lang="en-US" altLang="zh-CN" sz="2399" b="1" kern="100" dirty="0">
                <a:solidFill>
                  <a:prstClr val="black"/>
                </a:solidFill>
                <a:latin typeface="微软雅黑"/>
                <a:ea typeface="微软雅黑"/>
                <a:cs typeface="Times New Roman" panose="02020603050405020304" pitchFamily="18" charset="0"/>
              </a:rPr>
              <a:t>P</a:t>
            </a:r>
            <a:r>
              <a:rPr lang="zh-CN" altLang="en-US"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Q</a:t>
            </a:r>
            <a:r>
              <a:rPr lang="zh-CN" altLang="en-US" sz="2399" b="1" kern="100" dirty="0">
                <a:solidFill>
                  <a:prstClr val="black"/>
                </a:solidFill>
                <a:latin typeface="微软雅黑"/>
                <a:ea typeface="微软雅黑"/>
                <a:cs typeface="黑体" panose="02010609060101010101" pitchFamily="49" charset="-122"/>
              </a:rPr>
              <a:t>和</a:t>
            </a:r>
            <a:r>
              <a:rPr lang="en-US" altLang="zh-CN" sz="2399" b="1" kern="100" dirty="0">
                <a:solidFill>
                  <a:prstClr val="black"/>
                </a:solidFill>
                <a:latin typeface="微软雅黑"/>
                <a:ea typeface="微软雅黑"/>
                <a:cs typeface="黑体" panose="02010609060101010101" pitchFamily="49" charset="-122"/>
              </a:rPr>
              <a:t>R</a:t>
            </a:r>
            <a:r>
              <a:rPr lang="zh-CN" altLang="en-US" sz="2399" b="1" kern="100" dirty="0">
                <a:solidFill>
                  <a:prstClr val="black"/>
                </a:solidFill>
                <a:latin typeface="微软雅黑"/>
                <a:ea typeface="微软雅黑"/>
                <a:cs typeface="黑体" panose="02010609060101010101" pitchFamily="49" charset="-122"/>
              </a:rPr>
              <a:t>三个变元的</a:t>
            </a:r>
            <a:r>
              <a:rPr lang="en-US" altLang="zh-CN" sz="2399" b="1" kern="100" dirty="0">
                <a:solidFill>
                  <a:prstClr val="black"/>
                </a:solidFill>
                <a:latin typeface="微软雅黑"/>
                <a:ea typeface="微软雅黑"/>
                <a:cs typeface="黑体" panose="02010609060101010101" pitchFamily="49" charset="-122"/>
              </a:rPr>
              <a:t>8</a:t>
            </a:r>
            <a:r>
              <a:rPr lang="zh-CN" altLang="en-US" sz="2399" b="1" kern="100" dirty="0">
                <a:solidFill>
                  <a:prstClr val="black"/>
                </a:solidFill>
                <a:latin typeface="微软雅黑"/>
                <a:ea typeface="微软雅黑"/>
                <a:cs typeface="黑体" panose="02010609060101010101" pitchFamily="49" charset="-122"/>
              </a:rPr>
              <a:t>个极大项，选择</a:t>
            </a:r>
            <a:r>
              <a:rPr lang="zh-CN" altLang="zh-CN" sz="2399" b="1" kern="100" dirty="0">
                <a:solidFill>
                  <a:prstClr val="black"/>
                </a:solidFill>
                <a:latin typeface="微软雅黑"/>
                <a:ea typeface="微软雅黑"/>
              </a:rPr>
              <a:t>哪些极大项来组成主合取范式呢？</a:t>
            </a:r>
          </a:p>
        </p:txBody>
      </p:sp>
      <p:sp>
        <p:nvSpPr>
          <p:cNvPr id="15" name="矩形标注 9">
            <a:extLst>
              <a:ext uri="{FF2B5EF4-FFF2-40B4-BE49-F238E27FC236}">
                <a16:creationId xmlns:a16="http://schemas.microsoft.com/office/drawing/2014/main" id="{3E5B012E-6F21-4B0A-A0F3-07C0C9219311}"/>
              </a:ext>
            </a:extLst>
          </p:cNvPr>
          <p:cNvSpPr/>
          <p:nvPr/>
        </p:nvSpPr>
        <p:spPr bwMode="auto">
          <a:xfrm>
            <a:off x="209849" y="1628875"/>
            <a:ext cx="11324026" cy="658251"/>
          </a:xfrm>
          <a:prstGeom prst="wedgeRectCallout">
            <a:avLst>
              <a:gd name="adj1" fmla="val -20171"/>
              <a:gd name="adj2" fmla="val 29268"/>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defTabSz="1219261">
              <a:defRPr/>
            </a:pPr>
            <a:r>
              <a:rPr lang="zh-CN" altLang="en-US" sz="2399" b="1" dirty="0">
                <a:solidFill>
                  <a:srgbClr val="0000FF"/>
                </a:solidFill>
                <a:latin typeface="Arial"/>
                <a:ea typeface="微软雅黑"/>
              </a:rPr>
              <a:t>选择原则：选出极大项的合取式与原公式等价。</a:t>
            </a:r>
          </a:p>
        </p:txBody>
      </p:sp>
      <p:pic>
        <p:nvPicPr>
          <p:cNvPr id="6" name="图片 5">
            <a:extLst>
              <a:ext uri="{FF2B5EF4-FFF2-40B4-BE49-F238E27FC236}">
                <a16:creationId xmlns:a16="http://schemas.microsoft.com/office/drawing/2014/main" id="{A566C9E7-38D2-4A7E-925B-96D35DD08E51}"/>
              </a:ext>
            </a:extLst>
          </p:cNvPr>
          <p:cNvPicPr>
            <a:picLocks noChangeAspect="1"/>
          </p:cNvPicPr>
          <p:nvPr/>
        </p:nvPicPr>
        <p:blipFill>
          <a:blip r:embed="rId5"/>
          <a:stretch>
            <a:fillRect/>
          </a:stretch>
        </p:blipFill>
        <p:spPr>
          <a:xfrm>
            <a:off x="1406153" y="2921795"/>
            <a:ext cx="7088644" cy="452270"/>
          </a:xfrm>
          <a:prstGeom prst="rect">
            <a:avLst/>
          </a:prstGeom>
        </p:spPr>
      </p:pic>
      <p:pic>
        <p:nvPicPr>
          <p:cNvPr id="9" name="图片 8">
            <a:extLst>
              <a:ext uri="{FF2B5EF4-FFF2-40B4-BE49-F238E27FC236}">
                <a16:creationId xmlns:a16="http://schemas.microsoft.com/office/drawing/2014/main" id="{0ACDD5E7-E8F7-4E9A-BF8D-E6B24AD06E87}"/>
              </a:ext>
            </a:extLst>
          </p:cNvPr>
          <p:cNvPicPr>
            <a:picLocks noChangeAspect="1"/>
          </p:cNvPicPr>
          <p:nvPr/>
        </p:nvPicPr>
        <p:blipFill>
          <a:blip r:embed="rId6"/>
          <a:stretch>
            <a:fillRect/>
          </a:stretch>
        </p:blipFill>
        <p:spPr>
          <a:xfrm>
            <a:off x="1392371" y="3336320"/>
            <a:ext cx="7102426" cy="424448"/>
          </a:xfrm>
          <a:prstGeom prst="rect">
            <a:avLst/>
          </a:prstGeom>
        </p:spPr>
      </p:pic>
      <p:sp>
        <p:nvSpPr>
          <p:cNvPr id="17" name="矩形 16">
            <a:extLst>
              <a:ext uri="{FF2B5EF4-FFF2-40B4-BE49-F238E27FC236}">
                <a16:creationId xmlns:a16="http://schemas.microsoft.com/office/drawing/2014/main" id="{23359FEF-F929-4BC2-A901-CA8757DDF805}"/>
              </a:ext>
            </a:extLst>
          </p:cNvPr>
          <p:cNvSpPr/>
          <p:nvPr/>
        </p:nvSpPr>
        <p:spPr>
          <a:xfrm>
            <a:off x="10805979" y="3632631"/>
            <a:ext cx="437813" cy="646145"/>
          </a:xfrm>
          <a:prstGeom prst="rect">
            <a:avLst/>
          </a:prstGeom>
        </p:spPr>
        <p:txBody>
          <a:bodyPr wrap="none">
            <a:spAutoFit/>
          </a:bodyPr>
          <a:lstStyle/>
          <a:p>
            <a:pPr defTabSz="1219261"/>
            <a:r>
              <a:rPr lang="zh-CN" altLang="en-US" sz="3599" b="1" dirty="0">
                <a:solidFill>
                  <a:srgbClr val="C00000"/>
                </a:solidFill>
                <a:latin typeface="Arial"/>
                <a:ea typeface="微软雅黑"/>
              </a:rPr>
              <a:t>√</a:t>
            </a:r>
            <a:endParaRPr lang="zh-CN" altLang="en-US" sz="3599" dirty="0">
              <a:solidFill>
                <a:srgbClr val="C00000"/>
              </a:solidFill>
              <a:latin typeface="Arial"/>
              <a:ea typeface="微软雅黑"/>
            </a:endParaRPr>
          </a:p>
        </p:txBody>
      </p:sp>
      <p:sp>
        <p:nvSpPr>
          <p:cNvPr id="18" name="矩形 17">
            <a:extLst>
              <a:ext uri="{FF2B5EF4-FFF2-40B4-BE49-F238E27FC236}">
                <a16:creationId xmlns:a16="http://schemas.microsoft.com/office/drawing/2014/main" id="{98A421C5-12F3-4DA6-868D-193FBF6A5E1C}"/>
              </a:ext>
            </a:extLst>
          </p:cNvPr>
          <p:cNvSpPr/>
          <p:nvPr/>
        </p:nvSpPr>
        <p:spPr>
          <a:xfrm>
            <a:off x="8666961" y="2947946"/>
            <a:ext cx="2852867" cy="1199982"/>
          </a:xfrm>
          <a:prstGeom prst="rect">
            <a:avLst/>
          </a:prstGeom>
        </p:spPr>
        <p:txBody>
          <a:bodyPr wrap="square">
            <a:spAutoFit/>
          </a:bodyPr>
          <a:lstStyle/>
          <a:p>
            <a:pPr defTabSz="1219261">
              <a:tabLst>
                <a:tab pos="5219404" algn="l"/>
                <a:tab pos="5579340" algn="l"/>
              </a:tabLst>
            </a:pPr>
            <a:r>
              <a:rPr lang="en-US" altLang="zh-CN" sz="2399" b="1" kern="100" dirty="0">
                <a:solidFill>
                  <a:prstClr val="black"/>
                </a:solidFill>
                <a:latin typeface="微软雅黑"/>
                <a:ea typeface="微软雅黑"/>
              </a:rPr>
              <a:t> M</a:t>
            </a:r>
            <a:r>
              <a:rPr lang="en-US" altLang="zh-CN" sz="2399" b="1" kern="100" baseline="-25000" dirty="0">
                <a:solidFill>
                  <a:prstClr val="black"/>
                </a:solidFill>
                <a:latin typeface="微软雅黑"/>
                <a:ea typeface="微软雅黑"/>
              </a:rPr>
              <a:t>0             </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2</a:t>
            </a:r>
            <a:r>
              <a:rPr lang="zh-CN" altLang="zh-CN" sz="2399" b="1" kern="100" dirty="0">
                <a:solidFill>
                  <a:prstClr val="black"/>
                </a:solidFill>
                <a:latin typeface="微软雅黑"/>
                <a:ea typeface="微软雅黑"/>
              </a:rPr>
              <a:t> </a:t>
            </a:r>
            <a:endParaRPr lang="en-US" altLang="zh-CN" sz="2399" b="1" kern="100" dirty="0">
              <a:solidFill>
                <a:prstClr val="black"/>
              </a:solidFill>
              <a:latin typeface="微软雅黑"/>
              <a:ea typeface="微软雅黑"/>
            </a:endParaRPr>
          </a:p>
          <a:p>
            <a:pPr defTabSz="1219261">
              <a:tabLst>
                <a:tab pos="5219404" algn="l"/>
                <a:tab pos="5579340" algn="l"/>
              </a:tabLst>
            </a:pP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3</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4 </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5 </a:t>
            </a:r>
          </a:p>
          <a:p>
            <a:pPr defTabSz="1219261">
              <a:tabLst>
                <a:tab pos="5219404" algn="l"/>
                <a:tab pos="5579340" algn="l"/>
              </a:tabLst>
            </a:pP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6</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7</a:t>
            </a:r>
            <a:endParaRPr lang="zh-CN" altLang="zh-CN" sz="2399" b="1" kern="100" dirty="0">
              <a:solidFill>
                <a:prstClr val="black"/>
              </a:solidFill>
              <a:latin typeface="微软雅黑"/>
              <a:ea typeface="微软雅黑"/>
              <a:cs typeface="黑体" panose="02010609060101010101" pitchFamily="49" charset="-122"/>
            </a:endParaRPr>
          </a:p>
        </p:txBody>
      </p:sp>
      <p:sp>
        <p:nvSpPr>
          <p:cNvPr id="24" name="矩形 23">
            <a:extLst>
              <a:ext uri="{FF2B5EF4-FFF2-40B4-BE49-F238E27FC236}">
                <a16:creationId xmlns:a16="http://schemas.microsoft.com/office/drawing/2014/main" id="{34E2F77A-795E-421F-913B-C8A56BDF1E3E}"/>
              </a:ext>
            </a:extLst>
          </p:cNvPr>
          <p:cNvSpPr/>
          <p:nvPr/>
        </p:nvSpPr>
        <p:spPr>
          <a:xfrm>
            <a:off x="10147672" y="3724939"/>
            <a:ext cx="607684" cy="461532"/>
          </a:xfrm>
          <a:prstGeom prst="rect">
            <a:avLst/>
          </a:prstGeom>
          <a:solidFill>
            <a:srgbClr val="3333FF"/>
          </a:solidFill>
        </p:spPr>
        <p:txBody>
          <a:bodyPr wrap="none">
            <a:spAutoFit/>
          </a:bodyPr>
          <a:lstStyle/>
          <a:p>
            <a:pPr defTabSz="1219261"/>
            <a:r>
              <a:rPr lang="en-US" altLang="zh-CN" sz="2399" b="1" kern="100" dirty="0">
                <a:solidFill>
                  <a:prstClr val="white"/>
                </a:solidFill>
                <a:latin typeface="微软雅黑"/>
                <a:ea typeface="微软雅黑"/>
              </a:rPr>
              <a:t>=0</a:t>
            </a:r>
            <a:endParaRPr lang="zh-CN" altLang="en-US" sz="2399" dirty="0">
              <a:solidFill>
                <a:prstClr val="white"/>
              </a:solidFill>
              <a:latin typeface="Arial"/>
              <a:ea typeface="微软雅黑"/>
            </a:endParaRPr>
          </a:p>
        </p:txBody>
      </p:sp>
      <p:pic>
        <p:nvPicPr>
          <p:cNvPr id="3" name="图片 2">
            <a:extLst>
              <a:ext uri="{FF2B5EF4-FFF2-40B4-BE49-F238E27FC236}">
                <a16:creationId xmlns:a16="http://schemas.microsoft.com/office/drawing/2014/main" id="{382CC21A-4845-452B-AB18-C333B9738964}"/>
              </a:ext>
            </a:extLst>
          </p:cNvPr>
          <p:cNvPicPr>
            <a:picLocks noChangeAspect="1"/>
          </p:cNvPicPr>
          <p:nvPr/>
        </p:nvPicPr>
        <p:blipFill>
          <a:blip r:embed="rId7"/>
          <a:stretch>
            <a:fillRect/>
          </a:stretch>
        </p:blipFill>
        <p:spPr>
          <a:xfrm>
            <a:off x="1417860" y="3759975"/>
            <a:ext cx="7089720" cy="429679"/>
          </a:xfrm>
          <a:prstGeom prst="rect">
            <a:avLst/>
          </a:prstGeom>
        </p:spPr>
      </p:pic>
      <p:sp>
        <p:nvSpPr>
          <p:cNvPr id="12" name="Rectangle 2">
            <a:extLst>
              <a:ext uri="{FF2B5EF4-FFF2-40B4-BE49-F238E27FC236}">
                <a16:creationId xmlns:a16="http://schemas.microsoft.com/office/drawing/2014/main" id="{F611EE9D-CABE-436C-8F83-1073113E09A5}"/>
              </a:ext>
            </a:extLst>
          </p:cNvPr>
          <p:cNvSpPr txBox="1">
            <a:spLocks noChangeArrowheads="1"/>
          </p:cNvSpPr>
          <p:nvPr/>
        </p:nvSpPr>
        <p:spPr>
          <a:xfrm>
            <a:off x="775869" y="258388"/>
            <a:ext cx="7241756" cy="628614"/>
          </a:xfrm>
          <a:prstGeom prst="rect">
            <a:avLst/>
          </a:prstGeom>
        </p:spPr>
        <p:txBody>
          <a:bodyPr vert="horz" lIns="121917" tIns="60958" rIns="121917" bIns="60958" rtlCol="0" anchor="ctr">
            <a:noAutofit/>
          </a:bodyPr>
          <a:lstStyle>
            <a:lvl1pPr algn="l" defTabSz="1219261" rtl="0" eaLnBrk="1" latinLnBrk="0" hangingPunct="1">
              <a:spcBef>
                <a:spcPct val="0"/>
              </a:spcBef>
              <a:buNone/>
              <a:defRPr sz="2199" b="1" kern="1200">
                <a:solidFill>
                  <a:schemeClr val="bg1"/>
                </a:solidFill>
                <a:latin typeface="+mn-ea"/>
                <a:ea typeface="+mn-ea"/>
                <a:cs typeface="+mj-cs"/>
              </a:defRPr>
            </a:lvl1pPr>
          </a:lstStyle>
          <a:p>
            <a:r>
              <a:rPr lang="zh-CN" altLang="en-US"/>
              <a:t>如何用极大项来构成主合取范式？</a:t>
            </a:r>
            <a:endParaRPr lang="zh-CN" altLang="en-US" dirty="0"/>
          </a:p>
        </p:txBody>
      </p:sp>
    </p:spTree>
    <p:custDataLst>
      <p:tags r:id="rId1"/>
    </p:custDataLst>
    <p:extLst>
      <p:ext uri="{BB962C8B-B14F-4D97-AF65-F5344CB8AC3E}">
        <p14:creationId xmlns:p14="http://schemas.microsoft.com/office/powerpoint/2010/main" val="277562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circle(in)">
                                      <p:cBhvr>
                                        <p:cTn id="18"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3" name="Rectangle 2">
            <a:extLst>
              <a:ext uri="{FF2B5EF4-FFF2-40B4-BE49-F238E27FC236}">
                <a16:creationId xmlns:a16="http://schemas.microsoft.com/office/drawing/2014/main" id="{281DE832-129D-40F6-BC47-3499A58A494A}"/>
              </a:ext>
            </a:extLst>
          </p:cNvPr>
          <p:cNvSpPr>
            <a:spLocks noGrp="1" noChangeArrowheads="1"/>
          </p:cNvSpPr>
          <p:nvPr>
            <p:ph type="title" idx="4294967295"/>
          </p:nvPr>
        </p:nvSpPr>
        <p:spPr>
          <a:xfrm>
            <a:off x="775869" y="258388"/>
            <a:ext cx="7241756" cy="628614"/>
          </a:xfrm>
        </p:spPr>
        <p:txBody>
          <a:bodyPr/>
          <a:lstStyle/>
          <a:p>
            <a:r>
              <a:rPr lang="zh-CN" altLang="en-US" dirty="0"/>
              <a:t>如何用极大项来构成主合取范式？</a:t>
            </a:r>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72FF56D-23C0-4EA8-8D69-7076D8F3D00B}"/>
                  </a:ext>
                </a:extLst>
              </p:cNvPr>
              <p:cNvGraphicFramePr>
                <a:graphicFrameLocks noGrp="1"/>
              </p:cNvGraphicFramePr>
              <p:nvPr>
                <p:extLst/>
              </p:nvPr>
            </p:nvGraphicFramePr>
            <p:xfrm>
              <a:off x="206674" y="2557044"/>
              <a:ext cx="11498023" cy="4002638"/>
            </p:xfrm>
            <a:graphic>
              <a:graphicData uri="http://schemas.openxmlformats.org/drawingml/2006/table">
                <a:tbl>
                  <a:tblPr>
                    <a:tableStyleId>{5C22544A-7EE6-4342-B048-85BDC9FD1C3A}</a:tableStyleId>
                  </a:tblPr>
                  <a:tblGrid>
                    <a:gridCol w="1218847">
                      <a:extLst>
                        <a:ext uri="{9D8B030D-6E8A-4147-A177-3AD203B41FA5}">
                          <a16:colId xmlns:a16="http://schemas.microsoft.com/office/drawing/2014/main" val="789032201"/>
                        </a:ext>
                      </a:extLst>
                    </a:gridCol>
                    <a:gridCol w="1828271">
                      <a:extLst>
                        <a:ext uri="{9D8B030D-6E8A-4147-A177-3AD203B41FA5}">
                          <a16:colId xmlns:a16="http://schemas.microsoft.com/office/drawing/2014/main" val="2083313758"/>
                        </a:ext>
                      </a:extLst>
                    </a:gridCol>
                    <a:gridCol w="613173">
                      <a:extLst>
                        <a:ext uri="{9D8B030D-6E8A-4147-A177-3AD203B41FA5}">
                          <a16:colId xmlns:a16="http://schemas.microsoft.com/office/drawing/2014/main" val="3780711894"/>
                        </a:ext>
                      </a:extLst>
                    </a:gridCol>
                    <a:gridCol w="609424">
                      <a:extLst>
                        <a:ext uri="{9D8B030D-6E8A-4147-A177-3AD203B41FA5}">
                          <a16:colId xmlns:a16="http://schemas.microsoft.com/office/drawing/2014/main" val="3106372124"/>
                        </a:ext>
                      </a:extLst>
                    </a:gridCol>
                    <a:gridCol w="685602">
                      <a:extLst>
                        <a:ext uri="{9D8B030D-6E8A-4147-A177-3AD203B41FA5}">
                          <a16:colId xmlns:a16="http://schemas.microsoft.com/office/drawing/2014/main" val="2703895131"/>
                        </a:ext>
                      </a:extLst>
                    </a:gridCol>
                    <a:gridCol w="761779">
                      <a:extLst>
                        <a:ext uri="{9D8B030D-6E8A-4147-A177-3AD203B41FA5}">
                          <a16:colId xmlns:a16="http://schemas.microsoft.com/office/drawing/2014/main" val="417183105"/>
                        </a:ext>
                      </a:extLst>
                    </a:gridCol>
                    <a:gridCol w="609424">
                      <a:extLst>
                        <a:ext uri="{9D8B030D-6E8A-4147-A177-3AD203B41FA5}">
                          <a16:colId xmlns:a16="http://schemas.microsoft.com/office/drawing/2014/main" val="1295106473"/>
                        </a:ext>
                      </a:extLst>
                    </a:gridCol>
                    <a:gridCol w="685602">
                      <a:extLst>
                        <a:ext uri="{9D8B030D-6E8A-4147-A177-3AD203B41FA5}">
                          <a16:colId xmlns:a16="http://schemas.microsoft.com/office/drawing/2014/main" val="517798982"/>
                        </a:ext>
                      </a:extLst>
                    </a:gridCol>
                    <a:gridCol w="605675">
                      <a:extLst>
                        <a:ext uri="{9D8B030D-6E8A-4147-A177-3AD203B41FA5}">
                          <a16:colId xmlns:a16="http://schemas.microsoft.com/office/drawing/2014/main" val="1618494189"/>
                        </a:ext>
                      </a:extLst>
                    </a:gridCol>
                    <a:gridCol w="685602">
                      <a:extLst>
                        <a:ext uri="{9D8B030D-6E8A-4147-A177-3AD203B41FA5}">
                          <a16:colId xmlns:a16="http://schemas.microsoft.com/office/drawing/2014/main" val="1706459143"/>
                        </a:ext>
                      </a:extLst>
                    </a:gridCol>
                    <a:gridCol w="3194624">
                      <a:extLst>
                        <a:ext uri="{9D8B030D-6E8A-4147-A177-3AD203B41FA5}">
                          <a16:colId xmlns:a16="http://schemas.microsoft.com/office/drawing/2014/main" val="1011553607"/>
                        </a:ext>
                      </a:extLst>
                    </a:gridCol>
                  </a:tblGrid>
                  <a:tr h="365845">
                    <a:tc>
                      <a:txBody>
                        <a:bodyPr/>
                        <a:lstStyle/>
                        <a:p>
                          <a:pPr indent="0" algn="ctr">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(P→</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Q)</a:t>
                          </a:r>
                          <a:r>
                            <a:rPr lang="zh-CN" sz="2400" b="1" kern="100" dirty="0">
                              <a:effectLst/>
                              <a:latin typeface="+mn-ea"/>
                              <a:ea typeface="+mn-ea"/>
                            </a:rPr>
                            <a:t>∧</a:t>
                          </a:r>
                          <a:r>
                            <a:rPr lang="en-US" sz="2400" b="1" kern="100" dirty="0">
                              <a:effectLst/>
                              <a:latin typeface="+mn-ea"/>
                              <a:ea typeface="+mn-ea"/>
                            </a:rPr>
                            <a:t>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2</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3</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4</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5</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6</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7</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9">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2577982"/>
                      </a:ext>
                    </a:extLst>
                  </a:tr>
                  <a:tr h="448764">
                    <a:tc>
                      <a:txBody>
                        <a:bodyPr/>
                        <a:lstStyle/>
                        <a:p>
                          <a:pPr indent="0" algn="ctr">
                            <a:spcAft>
                              <a:spcPts val="0"/>
                            </a:spcAft>
                            <a:tabLst>
                              <a:tab pos="5220970" algn="l"/>
                              <a:tab pos="5581015" algn="l"/>
                            </a:tabLst>
                          </a:pPr>
                          <a:r>
                            <a:rPr lang="en-US" sz="2400" b="1" kern="100" dirty="0">
                              <a:effectLst/>
                              <a:latin typeface="+mn-ea"/>
                              <a:ea typeface="+mn-ea"/>
                            </a:rPr>
                            <a:t>0  0  0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1363942"/>
                      </a:ext>
                    </a:extLst>
                  </a:tr>
                  <a:tr h="365845">
                    <a:tc>
                      <a:txBody>
                        <a:bodyPr/>
                        <a:lstStyle/>
                        <a:p>
                          <a:pPr indent="0"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5082701"/>
                      </a:ext>
                    </a:extLst>
                  </a:tr>
                  <a:tr h="470364">
                    <a:tc>
                      <a:txBody>
                        <a:bodyPr/>
                        <a:lstStyle/>
                        <a:p>
                          <a:pPr indent="0" algn="ctr">
                            <a:spcAft>
                              <a:spcPts val="0"/>
                            </a:spcAft>
                            <a:tabLst>
                              <a:tab pos="5220970" algn="l"/>
                              <a:tab pos="5581015" algn="l"/>
                            </a:tabLst>
                          </a:pPr>
                          <a:r>
                            <a:rPr lang="en-US" sz="2400" b="1" kern="10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1613907"/>
                      </a:ext>
                    </a:extLst>
                  </a:tr>
                  <a:tr h="470364">
                    <a:tc>
                      <a:txBody>
                        <a:bodyPr/>
                        <a:lstStyle/>
                        <a:p>
                          <a:pPr indent="0" algn="ctr">
                            <a:spcAft>
                              <a:spcPts val="0"/>
                            </a:spcAft>
                            <a:tabLst>
                              <a:tab pos="5220970" algn="l"/>
                              <a:tab pos="558101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601622"/>
                      </a:ext>
                    </a:extLst>
                  </a:tr>
                  <a:tr h="470364">
                    <a:tc>
                      <a:txBody>
                        <a:bodyPr/>
                        <a:lstStyle/>
                        <a:p>
                          <a:pPr indent="0" algn="ctr">
                            <a:spcAft>
                              <a:spcPts val="0"/>
                            </a:spcAft>
                            <a:tabLst>
                              <a:tab pos="5220970" algn="l"/>
                              <a:tab pos="558101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2001998"/>
                      </a:ext>
                    </a:extLst>
                  </a:tr>
                  <a:tr h="470364">
                    <a:tc>
                      <a:txBody>
                        <a:bodyPr/>
                        <a:lstStyle/>
                        <a:p>
                          <a:pPr indent="0"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1849397"/>
                      </a:ext>
                    </a:extLst>
                  </a:tr>
                  <a:tr h="470364">
                    <a:tc>
                      <a:txBody>
                        <a:bodyPr/>
                        <a:lstStyle/>
                        <a:p>
                          <a:pPr indent="0" algn="ctr">
                            <a:spcAft>
                              <a:spcPts val="0"/>
                            </a:spcAft>
                            <a:tabLst>
                              <a:tab pos="5220970" algn="l"/>
                              <a:tab pos="5581015" algn="l"/>
                            </a:tabLst>
                          </a:pPr>
                          <a:r>
                            <a:rPr lang="en-US" sz="2400" b="1" kern="10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7765155"/>
                      </a:ext>
                    </a:extLst>
                  </a:tr>
                  <a:tr h="470364">
                    <a:tc>
                      <a:txBody>
                        <a:bodyPr/>
                        <a:lstStyle/>
                        <a:p>
                          <a:pPr indent="0" algn="ctr">
                            <a:spcAft>
                              <a:spcPts val="0"/>
                            </a:spcAft>
                            <a:tabLst>
                              <a:tab pos="5220970" algn="l"/>
                              <a:tab pos="5581015" algn="l"/>
                            </a:tabLst>
                          </a:pPr>
                          <a:r>
                            <a:rPr lang="en-US" sz="2400" b="1" kern="100" dirty="0">
                              <a:effectLst/>
                              <a:latin typeface="+mn-ea"/>
                              <a:ea typeface="+mn-ea"/>
                            </a:rPr>
                            <a:t>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544123"/>
                      </a:ext>
                    </a:extLst>
                  </a:tr>
                </a:tbl>
              </a:graphicData>
            </a:graphic>
          </p:graphicFrame>
        </mc:Choice>
        <mc:Fallback xmlns="">
          <p:graphicFrame>
            <p:nvGraphicFramePr>
              <p:cNvPr id="4" name="表格 3">
                <a:extLst>
                  <a:ext uri="{FF2B5EF4-FFF2-40B4-BE49-F238E27FC236}">
                    <a16:creationId xmlns:a16="http://schemas.microsoft.com/office/drawing/2014/main" id="{D72FF56D-23C0-4EA8-8D69-7076D8F3D00B}"/>
                  </a:ext>
                </a:extLst>
              </p:cNvPr>
              <p:cNvGraphicFramePr>
                <a:graphicFrameLocks noGrp="1"/>
              </p:cNvGraphicFramePr>
              <p:nvPr>
                <p:extLst/>
              </p:nvPr>
            </p:nvGraphicFramePr>
            <p:xfrm>
              <a:off x="206674" y="2557044"/>
              <a:ext cx="11498023" cy="4002638"/>
            </p:xfrm>
            <a:graphic>
              <a:graphicData uri="http://schemas.openxmlformats.org/drawingml/2006/table">
                <a:tbl>
                  <a:tblPr>
                    <a:tableStyleId>{5C22544A-7EE6-4342-B048-85BDC9FD1C3A}</a:tableStyleId>
                  </a:tblPr>
                  <a:tblGrid>
                    <a:gridCol w="1218847">
                      <a:extLst>
                        <a:ext uri="{9D8B030D-6E8A-4147-A177-3AD203B41FA5}">
                          <a16:colId xmlns:a16="http://schemas.microsoft.com/office/drawing/2014/main" val="789032201"/>
                        </a:ext>
                      </a:extLst>
                    </a:gridCol>
                    <a:gridCol w="1828271">
                      <a:extLst>
                        <a:ext uri="{9D8B030D-6E8A-4147-A177-3AD203B41FA5}">
                          <a16:colId xmlns:a16="http://schemas.microsoft.com/office/drawing/2014/main" val="2083313758"/>
                        </a:ext>
                      </a:extLst>
                    </a:gridCol>
                    <a:gridCol w="613173">
                      <a:extLst>
                        <a:ext uri="{9D8B030D-6E8A-4147-A177-3AD203B41FA5}">
                          <a16:colId xmlns:a16="http://schemas.microsoft.com/office/drawing/2014/main" val="3780711894"/>
                        </a:ext>
                      </a:extLst>
                    </a:gridCol>
                    <a:gridCol w="609424">
                      <a:extLst>
                        <a:ext uri="{9D8B030D-6E8A-4147-A177-3AD203B41FA5}">
                          <a16:colId xmlns:a16="http://schemas.microsoft.com/office/drawing/2014/main" val="3106372124"/>
                        </a:ext>
                      </a:extLst>
                    </a:gridCol>
                    <a:gridCol w="685602">
                      <a:extLst>
                        <a:ext uri="{9D8B030D-6E8A-4147-A177-3AD203B41FA5}">
                          <a16:colId xmlns:a16="http://schemas.microsoft.com/office/drawing/2014/main" val="2703895131"/>
                        </a:ext>
                      </a:extLst>
                    </a:gridCol>
                    <a:gridCol w="761779">
                      <a:extLst>
                        <a:ext uri="{9D8B030D-6E8A-4147-A177-3AD203B41FA5}">
                          <a16:colId xmlns:a16="http://schemas.microsoft.com/office/drawing/2014/main" val="417183105"/>
                        </a:ext>
                      </a:extLst>
                    </a:gridCol>
                    <a:gridCol w="609424">
                      <a:extLst>
                        <a:ext uri="{9D8B030D-6E8A-4147-A177-3AD203B41FA5}">
                          <a16:colId xmlns:a16="http://schemas.microsoft.com/office/drawing/2014/main" val="1295106473"/>
                        </a:ext>
                      </a:extLst>
                    </a:gridCol>
                    <a:gridCol w="685602">
                      <a:extLst>
                        <a:ext uri="{9D8B030D-6E8A-4147-A177-3AD203B41FA5}">
                          <a16:colId xmlns:a16="http://schemas.microsoft.com/office/drawing/2014/main" val="517798982"/>
                        </a:ext>
                      </a:extLst>
                    </a:gridCol>
                    <a:gridCol w="605675">
                      <a:extLst>
                        <a:ext uri="{9D8B030D-6E8A-4147-A177-3AD203B41FA5}">
                          <a16:colId xmlns:a16="http://schemas.microsoft.com/office/drawing/2014/main" val="1618494189"/>
                        </a:ext>
                      </a:extLst>
                    </a:gridCol>
                    <a:gridCol w="685602">
                      <a:extLst>
                        <a:ext uri="{9D8B030D-6E8A-4147-A177-3AD203B41FA5}">
                          <a16:colId xmlns:a16="http://schemas.microsoft.com/office/drawing/2014/main" val="1706459143"/>
                        </a:ext>
                      </a:extLst>
                    </a:gridCol>
                    <a:gridCol w="3194624">
                      <a:extLst>
                        <a:ext uri="{9D8B030D-6E8A-4147-A177-3AD203B41FA5}">
                          <a16:colId xmlns:a16="http://schemas.microsoft.com/office/drawing/2014/main" val="1011553607"/>
                        </a:ext>
                      </a:extLst>
                    </a:gridCol>
                  </a:tblGrid>
                  <a:tr h="365845">
                    <a:tc>
                      <a:txBody>
                        <a:bodyPr/>
                        <a:lstStyle/>
                        <a:p>
                          <a:pPr indent="0" algn="ctr">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67000" t="-25000" r="-463333" b="-1016667"/>
                          </a:stretch>
                        </a:blipFill>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2</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3</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4</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5</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6</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7</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9">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2577982"/>
                      </a:ext>
                    </a:extLst>
                  </a:tr>
                  <a:tr h="448764">
                    <a:tc>
                      <a:txBody>
                        <a:bodyPr/>
                        <a:lstStyle/>
                        <a:p>
                          <a:pPr indent="0" algn="ctr">
                            <a:spcAft>
                              <a:spcPts val="0"/>
                            </a:spcAft>
                            <a:tabLst>
                              <a:tab pos="5220970" algn="l"/>
                              <a:tab pos="5581015" algn="l"/>
                            </a:tabLst>
                          </a:pPr>
                          <a:r>
                            <a:rPr lang="en-US" sz="2400" b="1" kern="100" dirty="0">
                              <a:effectLst/>
                              <a:latin typeface="+mn-ea"/>
                              <a:ea typeface="+mn-ea"/>
                            </a:rPr>
                            <a:t>0  0  0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1363942"/>
                      </a:ext>
                    </a:extLst>
                  </a:tr>
                  <a:tr h="365845">
                    <a:tc>
                      <a:txBody>
                        <a:bodyPr/>
                        <a:lstStyle/>
                        <a:p>
                          <a:pPr indent="0"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5082701"/>
                      </a:ext>
                    </a:extLst>
                  </a:tr>
                  <a:tr h="470364">
                    <a:tc>
                      <a:txBody>
                        <a:bodyPr/>
                        <a:lstStyle/>
                        <a:p>
                          <a:pPr indent="0" algn="ctr">
                            <a:spcAft>
                              <a:spcPts val="0"/>
                            </a:spcAft>
                            <a:tabLst>
                              <a:tab pos="5220970" algn="l"/>
                              <a:tab pos="5581015" algn="l"/>
                            </a:tabLst>
                          </a:pPr>
                          <a:r>
                            <a:rPr lang="en-US" sz="2400" b="1" kern="10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1613907"/>
                      </a:ext>
                    </a:extLst>
                  </a:tr>
                  <a:tr h="470364">
                    <a:tc>
                      <a:txBody>
                        <a:bodyPr/>
                        <a:lstStyle/>
                        <a:p>
                          <a:pPr indent="0" algn="ctr">
                            <a:spcAft>
                              <a:spcPts val="0"/>
                            </a:spcAft>
                            <a:tabLst>
                              <a:tab pos="5220970" algn="l"/>
                              <a:tab pos="558101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601622"/>
                      </a:ext>
                    </a:extLst>
                  </a:tr>
                  <a:tr h="470364">
                    <a:tc>
                      <a:txBody>
                        <a:bodyPr/>
                        <a:lstStyle/>
                        <a:p>
                          <a:pPr indent="0" algn="ctr">
                            <a:spcAft>
                              <a:spcPts val="0"/>
                            </a:spcAft>
                            <a:tabLst>
                              <a:tab pos="5220970" algn="l"/>
                              <a:tab pos="558101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2001998"/>
                      </a:ext>
                    </a:extLst>
                  </a:tr>
                  <a:tr h="470364">
                    <a:tc>
                      <a:txBody>
                        <a:bodyPr/>
                        <a:lstStyle/>
                        <a:p>
                          <a:pPr indent="0"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1849397"/>
                      </a:ext>
                    </a:extLst>
                  </a:tr>
                  <a:tr h="470364">
                    <a:tc>
                      <a:txBody>
                        <a:bodyPr/>
                        <a:lstStyle/>
                        <a:p>
                          <a:pPr indent="0" algn="ctr">
                            <a:spcAft>
                              <a:spcPts val="0"/>
                            </a:spcAft>
                            <a:tabLst>
                              <a:tab pos="5220970" algn="l"/>
                              <a:tab pos="5581015" algn="l"/>
                            </a:tabLst>
                          </a:pPr>
                          <a:r>
                            <a:rPr lang="en-US" sz="2400" b="1" kern="10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7765155"/>
                      </a:ext>
                    </a:extLst>
                  </a:tr>
                  <a:tr h="470364">
                    <a:tc>
                      <a:txBody>
                        <a:bodyPr/>
                        <a:lstStyle/>
                        <a:p>
                          <a:pPr indent="0" algn="ctr">
                            <a:spcAft>
                              <a:spcPts val="0"/>
                            </a:spcAft>
                            <a:tabLst>
                              <a:tab pos="5220970" algn="l"/>
                              <a:tab pos="5581015" algn="l"/>
                            </a:tabLst>
                          </a:pPr>
                          <a:r>
                            <a:rPr lang="en-US" sz="2400" b="1" kern="100" dirty="0">
                              <a:effectLst/>
                              <a:latin typeface="+mn-ea"/>
                              <a:ea typeface="+mn-ea"/>
                            </a:rPr>
                            <a:t>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544123"/>
                      </a:ext>
                    </a:extLst>
                  </a:tr>
                </a:tbl>
              </a:graphicData>
            </a:graphic>
          </p:graphicFrame>
        </mc:Fallback>
      </mc:AlternateContent>
      <p:sp>
        <p:nvSpPr>
          <p:cNvPr id="14" name="矩形 13">
            <a:extLst>
              <a:ext uri="{FF2B5EF4-FFF2-40B4-BE49-F238E27FC236}">
                <a16:creationId xmlns:a16="http://schemas.microsoft.com/office/drawing/2014/main" id="{EB17B291-8B6C-4554-BE77-F141F758AB59}"/>
              </a:ext>
            </a:extLst>
          </p:cNvPr>
          <p:cNvSpPr/>
          <p:nvPr/>
        </p:nvSpPr>
        <p:spPr>
          <a:xfrm>
            <a:off x="233473" y="992100"/>
            <a:ext cx="11324026" cy="525505"/>
          </a:xfrm>
          <a:prstGeom prst="rect">
            <a:avLst/>
          </a:prstGeom>
          <a:solidFill>
            <a:schemeClr val="accent3"/>
          </a:solidFill>
        </p:spPr>
        <p:txBody>
          <a:bodyPr wrap="square">
            <a:spAutoFit/>
          </a:bodyPr>
          <a:lstStyle/>
          <a:p>
            <a:pPr defTabSz="1219261">
              <a:lnSpc>
                <a:spcPct val="130000"/>
              </a:lnSpc>
              <a:tabLst>
                <a:tab pos="5219404" algn="l"/>
                <a:tab pos="5579340" algn="l"/>
              </a:tabLst>
            </a:pPr>
            <a:r>
              <a:rPr lang="zh-CN" altLang="en-US" sz="2399" b="1" kern="100" dirty="0">
                <a:solidFill>
                  <a:prstClr val="black"/>
                </a:solidFill>
                <a:latin typeface="微软雅黑"/>
                <a:ea typeface="微软雅黑"/>
                <a:cs typeface="Times New Roman" panose="02020603050405020304" pitchFamily="18" charset="0"/>
              </a:rPr>
              <a:t>对</a:t>
            </a:r>
            <a:r>
              <a:rPr lang="en-US" altLang="zh-CN" sz="2399" b="1" kern="100" dirty="0">
                <a:solidFill>
                  <a:prstClr val="black"/>
                </a:solidFill>
                <a:latin typeface="微软雅黑"/>
                <a:ea typeface="微软雅黑"/>
                <a:cs typeface="Times New Roman" panose="02020603050405020304" pitchFamily="18" charset="0"/>
              </a:rPr>
              <a:t>P</a:t>
            </a:r>
            <a:r>
              <a:rPr lang="zh-CN" altLang="en-US"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Q</a:t>
            </a:r>
            <a:r>
              <a:rPr lang="zh-CN" altLang="en-US" sz="2399" b="1" kern="100" dirty="0">
                <a:solidFill>
                  <a:prstClr val="black"/>
                </a:solidFill>
                <a:latin typeface="微软雅黑"/>
                <a:ea typeface="微软雅黑"/>
                <a:cs typeface="黑体" panose="02010609060101010101" pitchFamily="49" charset="-122"/>
              </a:rPr>
              <a:t>和</a:t>
            </a:r>
            <a:r>
              <a:rPr lang="en-US" altLang="zh-CN" sz="2399" b="1" kern="100" dirty="0">
                <a:solidFill>
                  <a:prstClr val="black"/>
                </a:solidFill>
                <a:latin typeface="微软雅黑"/>
                <a:ea typeface="微软雅黑"/>
                <a:cs typeface="黑体" panose="02010609060101010101" pitchFamily="49" charset="-122"/>
              </a:rPr>
              <a:t>R</a:t>
            </a:r>
            <a:r>
              <a:rPr lang="zh-CN" altLang="en-US" sz="2399" b="1" kern="100" dirty="0">
                <a:solidFill>
                  <a:prstClr val="black"/>
                </a:solidFill>
                <a:latin typeface="微软雅黑"/>
                <a:ea typeface="微软雅黑"/>
                <a:cs typeface="黑体" panose="02010609060101010101" pitchFamily="49" charset="-122"/>
              </a:rPr>
              <a:t>三个变元的</a:t>
            </a:r>
            <a:r>
              <a:rPr lang="en-US" altLang="zh-CN" sz="2399" b="1" kern="100" dirty="0">
                <a:solidFill>
                  <a:prstClr val="black"/>
                </a:solidFill>
                <a:latin typeface="微软雅黑"/>
                <a:ea typeface="微软雅黑"/>
                <a:cs typeface="黑体" panose="02010609060101010101" pitchFamily="49" charset="-122"/>
              </a:rPr>
              <a:t>8</a:t>
            </a:r>
            <a:r>
              <a:rPr lang="zh-CN" altLang="en-US" sz="2399" b="1" kern="100" dirty="0">
                <a:solidFill>
                  <a:prstClr val="black"/>
                </a:solidFill>
                <a:latin typeface="微软雅黑"/>
                <a:ea typeface="微软雅黑"/>
                <a:cs typeface="黑体" panose="02010609060101010101" pitchFamily="49" charset="-122"/>
              </a:rPr>
              <a:t>个极大项，选择</a:t>
            </a:r>
            <a:r>
              <a:rPr lang="zh-CN" altLang="zh-CN" sz="2399" b="1" kern="100" dirty="0">
                <a:solidFill>
                  <a:prstClr val="black"/>
                </a:solidFill>
                <a:latin typeface="微软雅黑"/>
                <a:ea typeface="微软雅黑"/>
              </a:rPr>
              <a:t>哪些极大项来组成主合取范式呢？</a:t>
            </a:r>
          </a:p>
        </p:txBody>
      </p:sp>
      <p:sp>
        <p:nvSpPr>
          <p:cNvPr id="15" name="矩形标注 9">
            <a:extLst>
              <a:ext uri="{FF2B5EF4-FFF2-40B4-BE49-F238E27FC236}">
                <a16:creationId xmlns:a16="http://schemas.microsoft.com/office/drawing/2014/main" id="{3E5B012E-6F21-4B0A-A0F3-07C0C9219311}"/>
              </a:ext>
            </a:extLst>
          </p:cNvPr>
          <p:cNvSpPr/>
          <p:nvPr/>
        </p:nvSpPr>
        <p:spPr bwMode="auto">
          <a:xfrm>
            <a:off x="209849" y="1628875"/>
            <a:ext cx="11324026" cy="658251"/>
          </a:xfrm>
          <a:prstGeom prst="wedgeRectCallout">
            <a:avLst>
              <a:gd name="adj1" fmla="val -20171"/>
              <a:gd name="adj2" fmla="val 29268"/>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defTabSz="1219261">
              <a:defRPr/>
            </a:pPr>
            <a:r>
              <a:rPr lang="zh-CN" altLang="en-US" sz="2399" b="1" dirty="0">
                <a:solidFill>
                  <a:srgbClr val="0000FF"/>
                </a:solidFill>
                <a:latin typeface="Arial"/>
                <a:ea typeface="微软雅黑"/>
              </a:rPr>
              <a:t>选择原则：选出极大项的合取式与原公式等价。</a:t>
            </a:r>
          </a:p>
        </p:txBody>
      </p:sp>
      <p:pic>
        <p:nvPicPr>
          <p:cNvPr id="6" name="图片 5">
            <a:extLst>
              <a:ext uri="{FF2B5EF4-FFF2-40B4-BE49-F238E27FC236}">
                <a16:creationId xmlns:a16="http://schemas.microsoft.com/office/drawing/2014/main" id="{A566C9E7-38D2-4A7E-925B-96D35DD08E51}"/>
              </a:ext>
            </a:extLst>
          </p:cNvPr>
          <p:cNvPicPr>
            <a:picLocks noChangeAspect="1"/>
          </p:cNvPicPr>
          <p:nvPr/>
        </p:nvPicPr>
        <p:blipFill>
          <a:blip r:embed="rId5"/>
          <a:stretch>
            <a:fillRect/>
          </a:stretch>
        </p:blipFill>
        <p:spPr>
          <a:xfrm>
            <a:off x="1406153" y="2921795"/>
            <a:ext cx="7088644" cy="452270"/>
          </a:xfrm>
          <a:prstGeom prst="rect">
            <a:avLst/>
          </a:prstGeom>
        </p:spPr>
      </p:pic>
      <p:pic>
        <p:nvPicPr>
          <p:cNvPr id="9" name="图片 8">
            <a:extLst>
              <a:ext uri="{FF2B5EF4-FFF2-40B4-BE49-F238E27FC236}">
                <a16:creationId xmlns:a16="http://schemas.microsoft.com/office/drawing/2014/main" id="{0ACDD5E7-E8F7-4E9A-BF8D-E6B24AD06E87}"/>
              </a:ext>
            </a:extLst>
          </p:cNvPr>
          <p:cNvPicPr>
            <a:picLocks noChangeAspect="1"/>
          </p:cNvPicPr>
          <p:nvPr/>
        </p:nvPicPr>
        <p:blipFill>
          <a:blip r:embed="rId6"/>
          <a:stretch>
            <a:fillRect/>
          </a:stretch>
        </p:blipFill>
        <p:spPr>
          <a:xfrm>
            <a:off x="1392371" y="3336320"/>
            <a:ext cx="7102426" cy="424448"/>
          </a:xfrm>
          <a:prstGeom prst="rect">
            <a:avLst/>
          </a:prstGeom>
        </p:spPr>
      </p:pic>
      <p:sp>
        <p:nvSpPr>
          <p:cNvPr id="24" name="矩形 23">
            <a:extLst>
              <a:ext uri="{FF2B5EF4-FFF2-40B4-BE49-F238E27FC236}">
                <a16:creationId xmlns:a16="http://schemas.microsoft.com/office/drawing/2014/main" id="{A9367856-A5DA-4520-82D0-67FE89B483C2}"/>
              </a:ext>
            </a:extLst>
          </p:cNvPr>
          <p:cNvSpPr/>
          <p:nvPr/>
        </p:nvSpPr>
        <p:spPr>
          <a:xfrm>
            <a:off x="8641710" y="2783033"/>
            <a:ext cx="2852867" cy="1200222"/>
          </a:xfrm>
          <a:prstGeom prst="rect">
            <a:avLst/>
          </a:prstGeom>
          <a:solidFill>
            <a:srgbClr val="92D050"/>
          </a:solidFill>
        </p:spPr>
        <p:txBody>
          <a:bodyPr wrap="square">
            <a:spAutoFit/>
          </a:bodyPr>
          <a:lstStyle/>
          <a:p>
            <a:pPr defTabSz="1219261">
              <a:tabLst>
                <a:tab pos="5219404" algn="l"/>
                <a:tab pos="5579340" algn="l"/>
              </a:tabLst>
            </a:pPr>
            <a:r>
              <a:rPr lang="en-US" altLang="zh-CN" sz="2399" b="1" kern="100" dirty="0">
                <a:solidFill>
                  <a:prstClr val="black"/>
                </a:solidFill>
                <a:latin typeface="微软雅黑"/>
                <a:ea typeface="微软雅黑"/>
              </a:rPr>
              <a:t> M</a:t>
            </a:r>
            <a:r>
              <a:rPr lang="en-US" altLang="zh-CN" sz="2399" b="1" kern="100" baseline="-25000" dirty="0">
                <a:solidFill>
                  <a:prstClr val="black"/>
                </a:solidFill>
                <a:latin typeface="微软雅黑"/>
                <a:ea typeface="微软雅黑"/>
              </a:rPr>
              <a:t>0              </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2</a:t>
            </a:r>
            <a:r>
              <a:rPr lang="zh-CN" altLang="zh-CN" sz="2399" b="1" kern="100" dirty="0">
                <a:solidFill>
                  <a:prstClr val="black"/>
                </a:solidFill>
                <a:latin typeface="微软雅黑"/>
                <a:ea typeface="微软雅黑"/>
              </a:rPr>
              <a:t> </a:t>
            </a:r>
            <a:endParaRPr lang="en-US" altLang="zh-CN" sz="2399" b="1" kern="100" dirty="0">
              <a:solidFill>
                <a:prstClr val="black"/>
              </a:solidFill>
              <a:latin typeface="微软雅黑"/>
              <a:ea typeface="微软雅黑"/>
            </a:endParaRPr>
          </a:p>
          <a:p>
            <a:pPr defTabSz="1219261">
              <a:tabLst>
                <a:tab pos="5219404" algn="l"/>
                <a:tab pos="5579340" algn="l"/>
              </a:tabLst>
            </a:pP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3</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4 </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5 </a:t>
            </a:r>
          </a:p>
          <a:p>
            <a:pPr defTabSz="1219261">
              <a:tabLst>
                <a:tab pos="5219404" algn="l"/>
                <a:tab pos="5579340" algn="l"/>
              </a:tabLst>
            </a:pP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6</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7</a:t>
            </a:r>
            <a:r>
              <a:rPr lang="en-US" altLang="zh-CN" sz="2399" b="1" kern="100" dirty="0">
                <a:solidFill>
                  <a:srgbClr val="C00000"/>
                </a:solidFill>
                <a:latin typeface="微软雅黑"/>
                <a:ea typeface="微软雅黑"/>
              </a:rPr>
              <a:t>=0</a:t>
            </a:r>
            <a:endParaRPr lang="zh-CN" altLang="zh-CN" sz="2399" b="1" kern="100" dirty="0">
              <a:solidFill>
                <a:prstClr val="black"/>
              </a:solidFill>
              <a:latin typeface="微软雅黑"/>
              <a:ea typeface="微软雅黑"/>
              <a:cs typeface="黑体" panose="02010609060101010101" pitchFamily="49" charset="-122"/>
            </a:endParaRPr>
          </a:p>
        </p:txBody>
      </p:sp>
      <p:sp>
        <p:nvSpPr>
          <p:cNvPr id="17" name="矩形 16">
            <a:extLst>
              <a:ext uri="{FF2B5EF4-FFF2-40B4-BE49-F238E27FC236}">
                <a16:creationId xmlns:a16="http://schemas.microsoft.com/office/drawing/2014/main" id="{8FB958F4-ED11-41CB-AF05-410CB49D3E26}"/>
              </a:ext>
            </a:extLst>
          </p:cNvPr>
          <p:cNvSpPr/>
          <p:nvPr/>
        </p:nvSpPr>
        <p:spPr>
          <a:xfrm>
            <a:off x="8639515" y="4128199"/>
            <a:ext cx="2852867" cy="1200222"/>
          </a:xfrm>
          <a:prstGeom prst="rect">
            <a:avLst/>
          </a:prstGeom>
          <a:solidFill>
            <a:srgbClr val="92D050"/>
          </a:solidFill>
        </p:spPr>
        <p:txBody>
          <a:bodyPr wrap="square">
            <a:spAutoFit/>
          </a:bodyPr>
          <a:lstStyle/>
          <a:p>
            <a:pPr defTabSz="1219261">
              <a:tabLst>
                <a:tab pos="5219404" algn="l"/>
                <a:tab pos="5579340" algn="l"/>
              </a:tabLst>
            </a:pPr>
            <a:r>
              <a:rPr lang="en-US" altLang="zh-CN" sz="2399" b="1" kern="100" dirty="0">
                <a:solidFill>
                  <a:prstClr val="black"/>
                </a:solidFill>
                <a:latin typeface="微软雅黑"/>
                <a:ea typeface="微软雅黑"/>
              </a:rPr>
              <a:t> M</a:t>
            </a:r>
            <a:r>
              <a:rPr lang="en-US" altLang="zh-CN" sz="2399" b="1" kern="100" baseline="-25000" dirty="0">
                <a:solidFill>
                  <a:prstClr val="black"/>
                </a:solidFill>
                <a:latin typeface="微软雅黑"/>
                <a:ea typeface="微软雅黑"/>
              </a:rPr>
              <a:t>0              </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2</a:t>
            </a:r>
            <a:r>
              <a:rPr lang="zh-CN" altLang="zh-CN" sz="2399" b="1" kern="100" dirty="0">
                <a:solidFill>
                  <a:prstClr val="black"/>
                </a:solidFill>
                <a:latin typeface="微软雅黑"/>
                <a:ea typeface="微软雅黑"/>
              </a:rPr>
              <a:t> </a:t>
            </a:r>
            <a:endParaRPr lang="en-US" altLang="zh-CN" sz="2399" b="1" kern="100" dirty="0">
              <a:solidFill>
                <a:prstClr val="black"/>
              </a:solidFill>
              <a:latin typeface="微软雅黑"/>
              <a:ea typeface="微软雅黑"/>
            </a:endParaRPr>
          </a:p>
          <a:p>
            <a:pPr defTabSz="1219261">
              <a:tabLst>
                <a:tab pos="5219404" algn="l"/>
                <a:tab pos="5579340" algn="l"/>
              </a:tabLst>
            </a:pP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4 </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5 </a:t>
            </a:r>
          </a:p>
          <a:p>
            <a:pPr defTabSz="1219261">
              <a:tabLst>
                <a:tab pos="5219404" algn="l"/>
                <a:tab pos="5579340" algn="l"/>
              </a:tabLst>
            </a:pP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6</a:t>
            </a:r>
            <a:r>
              <a:rPr lang="zh-CN" altLang="zh-CN"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7</a:t>
            </a:r>
            <a:r>
              <a:rPr lang="en-US" altLang="zh-CN" sz="2399" b="1" kern="100" dirty="0">
                <a:solidFill>
                  <a:srgbClr val="C00000"/>
                </a:solidFill>
                <a:latin typeface="微软雅黑"/>
                <a:ea typeface="微软雅黑"/>
              </a:rPr>
              <a:t>=1</a:t>
            </a:r>
            <a:endParaRPr lang="zh-CN" altLang="zh-CN" sz="2399" b="1" kern="100" dirty="0">
              <a:solidFill>
                <a:prstClr val="black"/>
              </a:solidFill>
              <a:latin typeface="微软雅黑"/>
              <a:ea typeface="微软雅黑"/>
              <a:cs typeface="黑体" panose="02010609060101010101" pitchFamily="49" charset="-122"/>
            </a:endParaRPr>
          </a:p>
        </p:txBody>
      </p:sp>
      <p:sp>
        <p:nvSpPr>
          <p:cNvPr id="18" name="矩形 17">
            <a:extLst>
              <a:ext uri="{FF2B5EF4-FFF2-40B4-BE49-F238E27FC236}">
                <a16:creationId xmlns:a16="http://schemas.microsoft.com/office/drawing/2014/main" id="{85C50C92-F693-478A-B21A-83B95CC3AF89}"/>
              </a:ext>
            </a:extLst>
          </p:cNvPr>
          <p:cNvSpPr/>
          <p:nvPr/>
        </p:nvSpPr>
        <p:spPr>
          <a:xfrm>
            <a:off x="10662674" y="3407517"/>
            <a:ext cx="535848" cy="646161"/>
          </a:xfrm>
          <a:prstGeom prst="rect">
            <a:avLst/>
          </a:prstGeom>
        </p:spPr>
        <p:txBody>
          <a:bodyPr wrap="none">
            <a:spAutoFit/>
          </a:bodyPr>
          <a:lstStyle/>
          <a:p>
            <a:pPr defTabSz="1219261"/>
            <a:r>
              <a:rPr lang="en-US" altLang="zh-CN" sz="3599" b="1" dirty="0">
                <a:solidFill>
                  <a:srgbClr val="C00000"/>
                </a:solidFill>
                <a:latin typeface="Arial"/>
                <a:ea typeface="微软雅黑"/>
              </a:rPr>
              <a:t>×</a:t>
            </a:r>
            <a:endParaRPr lang="zh-CN" altLang="en-US" sz="3599" dirty="0">
              <a:solidFill>
                <a:srgbClr val="C00000"/>
              </a:solidFill>
              <a:latin typeface="Arial"/>
              <a:ea typeface="微软雅黑"/>
            </a:endParaRPr>
          </a:p>
        </p:txBody>
      </p:sp>
      <p:sp>
        <p:nvSpPr>
          <p:cNvPr id="19" name="矩形 18">
            <a:extLst>
              <a:ext uri="{FF2B5EF4-FFF2-40B4-BE49-F238E27FC236}">
                <a16:creationId xmlns:a16="http://schemas.microsoft.com/office/drawing/2014/main" id="{AC57F43A-A93A-4195-9D68-C27616BEF191}"/>
              </a:ext>
            </a:extLst>
          </p:cNvPr>
          <p:cNvSpPr/>
          <p:nvPr/>
        </p:nvSpPr>
        <p:spPr>
          <a:xfrm>
            <a:off x="10754676" y="4658392"/>
            <a:ext cx="438041" cy="646161"/>
          </a:xfrm>
          <a:prstGeom prst="rect">
            <a:avLst/>
          </a:prstGeom>
          <a:solidFill>
            <a:schemeClr val="accent3"/>
          </a:solidFill>
        </p:spPr>
        <p:txBody>
          <a:bodyPr wrap="none">
            <a:spAutoFit/>
          </a:bodyPr>
          <a:lstStyle/>
          <a:p>
            <a:pPr defTabSz="1219261"/>
            <a:r>
              <a:rPr lang="zh-CN" altLang="en-US" sz="3599" dirty="0">
                <a:solidFill>
                  <a:srgbClr val="C00000"/>
                </a:solidFill>
                <a:latin typeface="Arial"/>
                <a:ea typeface="微软雅黑"/>
              </a:rPr>
              <a:t>√</a:t>
            </a:r>
          </a:p>
        </p:txBody>
      </p:sp>
      <p:pic>
        <p:nvPicPr>
          <p:cNvPr id="16" name="图片 15">
            <a:extLst>
              <a:ext uri="{FF2B5EF4-FFF2-40B4-BE49-F238E27FC236}">
                <a16:creationId xmlns:a16="http://schemas.microsoft.com/office/drawing/2014/main" id="{97A73EE1-DECF-406D-816B-3A3BE3EF220A}"/>
              </a:ext>
            </a:extLst>
          </p:cNvPr>
          <p:cNvPicPr>
            <a:picLocks noChangeAspect="1"/>
          </p:cNvPicPr>
          <p:nvPr/>
        </p:nvPicPr>
        <p:blipFill>
          <a:blip r:embed="rId7"/>
          <a:stretch>
            <a:fillRect/>
          </a:stretch>
        </p:blipFill>
        <p:spPr>
          <a:xfrm>
            <a:off x="1424177" y="3759974"/>
            <a:ext cx="7033033" cy="426244"/>
          </a:xfrm>
          <a:prstGeom prst="rect">
            <a:avLst/>
          </a:prstGeom>
        </p:spPr>
      </p:pic>
      <p:pic>
        <p:nvPicPr>
          <p:cNvPr id="3" name="图片 2">
            <a:extLst>
              <a:ext uri="{FF2B5EF4-FFF2-40B4-BE49-F238E27FC236}">
                <a16:creationId xmlns:a16="http://schemas.microsoft.com/office/drawing/2014/main" id="{8F9756CE-4E4E-4F06-A38B-7529B8018290}"/>
              </a:ext>
            </a:extLst>
          </p:cNvPr>
          <p:cNvPicPr>
            <a:picLocks noChangeAspect="1"/>
          </p:cNvPicPr>
          <p:nvPr/>
        </p:nvPicPr>
        <p:blipFill>
          <a:blip r:embed="rId8"/>
          <a:stretch>
            <a:fillRect/>
          </a:stretch>
        </p:blipFill>
        <p:spPr>
          <a:xfrm>
            <a:off x="1386590" y="4190465"/>
            <a:ext cx="7102426" cy="427403"/>
          </a:xfrm>
          <a:prstGeom prst="rect">
            <a:avLst/>
          </a:prstGeom>
        </p:spPr>
      </p:pic>
    </p:spTree>
    <p:custDataLst>
      <p:tags r:id="rId1"/>
    </p:custDataLst>
    <p:extLst>
      <p:ext uri="{BB962C8B-B14F-4D97-AF65-F5344CB8AC3E}">
        <p14:creationId xmlns:p14="http://schemas.microsoft.com/office/powerpoint/2010/main" val="122355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ircle(in)">
                                      <p:cBhvr>
                                        <p:cTn id="12" dur="2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circle(in)">
                                      <p:cBhvr>
                                        <p:cTn id="24" dur="20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B88B9E9B-D48C-4758-AD32-9BEA2208AA79}"/>
                  </a:ext>
                </a:extLst>
              </p:cNvPr>
              <p:cNvGraphicFramePr>
                <a:graphicFrameLocks noGrp="1"/>
              </p:cNvGraphicFramePr>
              <p:nvPr>
                <p:extLst/>
              </p:nvPr>
            </p:nvGraphicFramePr>
            <p:xfrm>
              <a:off x="179605" y="1263606"/>
              <a:ext cx="11915356" cy="5319568"/>
            </p:xfrm>
            <a:graphic>
              <a:graphicData uri="http://schemas.openxmlformats.org/drawingml/2006/table">
                <a:tbl>
                  <a:tblPr>
                    <a:tableStyleId>{5C22544A-7EE6-4342-B048-85BDC9FD1C3A}</a:tableStyleId>
                  </a:tblPr>
                  <a:tblGrid>
                    <a:gridCol w="1097247">
                      <a:extLst>
                        <a:ext uri="{9D8B030D-6E8A-4147-A177-3AD203B41FA5}">
                          <a16:colId xmlns:a16="http://schemas.microsoft.com/office/drawing/2014/main" val="545353940"/>
                        </a:ext>
                      </a:extLst>
                    </a:gridCol>
                    <a:gridCol w="1965992">
                      <a:extLst>
                        <a:ext uri="{9D8B030D-6E8A-4147-A177-3AD203B41FA5}">
                          <a16:colId xmlns:a16="http://schemas.microsoft.com/office/drawing/2014/main" val="2513189854"/>
                        </a:ext>
                      </a:extLst>
                    </a:gridCol>
                    <a:gridCol w="704582">
                      <a:extLst>
                        <a:ext uri="{9D8B030D-6E8A-4147-A177-3AD203B41FA5}">
                          <a16:colId xmlns:a16="http://schemas.microsoft.com/office/drawing/2014/main" val="3384147392"/>
                        </a:ext>
                      </a:extLst>
                    </a:gridCol>
                    <a:gridCol w="640529">
                      <a:extLst>
                        <a:ext uri="{9D8B030D-6E8A-4147-A177-3AD203B41FA5}">
                          <a16:colId xmlns:a16="http://schemas.microsoft.com/office/drawing/2014/main" val="3540368350"/>
                        </a:ext>
                      </a:extLst>
                    </a:gridCol>
                    <a:gridCol w="678961">
                      <a:extLst>
                        <a:ext uri="{9D8B030D-6E8A-4147-A177-3AD203B41FA5}">
                          <a16:colId xmlns:a16="http://schemas.microsoft.com/office/drawing/2014/main" val="320635523"/>
                        </a:ext>
                      </a:extLst>
                    </a:gridCol>
                    <a:gridCol w="667119">
                      <a:extLst>
                        <a:ext uri="{9D8B030D-6E8A-4147-A177-3AD203B41FA5}">
                          <a16:colId xmlns:a16="http://schemas.microsoft.com/office/drawing/2014/main" val="605990548"/>
                        </a:ext>
                      </a:extLst>
                    </a:gridCol>
                    <a:gridCol w="767667">
                      <a:extLst>
                        <a:ext uri="{9D8B030D-6E8A-4147-A177-3AD203B41FA5}">
                          <a16:colId xmlns:a16="http://schemas.microsoft.com/office/drawing/2014/main" val="766152210"/>
                        </a:ext>
                      </a:extLst>
                    </a:gridCol>
                    <a:gridCol w="640529">
                      <a:extLst>
                        <a:ext uri="{9D8B030D-6E8A-4147-A177-3AD203B41FA5}">
                          <a16:colId xmlns:a16="http://schemas.microsoft.com/office/drawing/2014/main" val="4124930108"/>
                        </a:ext>
                      </a:extLst>
                    </a:gridCol>
                    <a:gridCol w="717393">
                      <a:extLst>
                        <a:ext uri="{9D8B030D-6E8A-4147-A177-3AD203B41FA5}">
                          <a16:colId xmlns:a16="http://schemas.microsoft.com/office/drawing/2014/main" val="2513527153"/>
                        </a:ext>
                      </a:extLst>
                    </a:gridCol>
                    <a:gridCol w="867751">
                      <a:extLst>
                        <a:ext uri="{9D8B030D-6E8A-4147-A177-3AD203B41FA5}">
                          <a16:colId xmlns:a16="http://schemas.microsoft.com/office/drawing/2014/main" val="1584755943"/>
                        </a:ext>
                      </a:extLst>
                    </a:gridCol>
                    <a:gridCol w="3167586">
                      <a:extLst>
                        <a:ext uri="{9D8B030D-6E8A-4147-A177-3AD203B41FA5}">
                          <a16:colId xmlns:a16="http://schemas.microsoft.com/office/drawing/2014/main" val="3465650316"/>
                        </a:ext>
                      </a:extLst>
                    </a:gridCol>
                  </a:tblGrid>
                  <a:tr h="448751">
                    <a:tc>
                      <a:txBody>
                        <a:bodyPr/>
                        <a:lstStyle/>
                        <a:p>
                          <a:pPr algn="ctr">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dirty="0">
                              <a:effectLst/>
                              <a:latin typeface="+mn-ea"/>
                              <a:ea typeface="+mn-ea"/>
                            </a:rPr>
                            <a:t>(P→</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Q)</a:t>
                          </a:r>
                          <a:r>
                            <a:rPr lang="zh-CN" sz="2400" b="1" kern="100" dirty="0">
                              <a:effectLst/>
                              <a:latin typeface="+mn-ea"/>
                              <a:ea typeface="+mn-ea"/>
                            </a:rPr>
                            <a:t>∧</a:t>
                          </a:r>
                          <a:r>
                            <a:rPr lang="en-US" sz="2400" b="1" kern="100" dirty="0">
                              <a:effectLst/>
                              <a:latin typeface="+mn-ea"/>
                              <a:ea typeface="+mn-ea"/>
                            </a:rPr>
                            <a:t>R</a:t>
                          </a:r>
                          <a:endParaRPr lang="zh-CN" sz="2400" b="1" kern="100" dirty="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0</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2</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3</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4</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5</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6</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7</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r>
                            <a:rPr lang="zh-CN" sz="2400" b="1" kern="100" dirty="0">
                              <a:effectLst/>
                              <a:latin typeface="+mn-ea"/>
                              <a:ea typeface="+mn-ea"/>
                            </a:rPr>
                            <a:t>∧</a:t>
                          </a:r>
                          <a:r>
                            <a:rPr lang="en-US" sz="2400" b="1" kern="100" dirty="0">
                              <a:effectLst/>
                              <a:latin typeface="+mn-ea"/>
                              <a:ea typeface="+mn-ea"/>
                            </a:rPr>
                            <a:t>M</a:t>
                          </a:r>
                          <a:r>
                            <a:rPr lang="en-US" sz="2400" b="1" kern="100" baseline="-25000" dirty="0">
                              <a:effectLst/>
                              <a:latin typeface="+mn-ea"/>
                              <a:ea typeface="+mn-ea"/>
                            </a:rPr>
                            <a:t>2</a:t>
                          </a:r>
                          <a:r>
                            <a:rPr lang="zh-CN" sz="2400" b="1" kern="100" dirty="0">
                              <a:effectLst/>
                              <a:latin typeface="+mn-ea"/>
                              <a:ea typeface="+mn-ea"/>
                            </a:rPr>
                            <a:t>∧</a:t>
                          </a:r>
                          <a:r>
                            <a:rPr lang="en-US" sz="2400" b="1" kern="100" dirty="0">
                              <a:effectLst/>
                              <a:latin typeface="+mn-ea"/>
                              <a:ea typeface="+mn-ea"/>
                            </a:rPr>
                            <a:t>M</a:t>
                          </a:r>
                          <a:r>
                            <a:rPr lang="en-US" sz="2400" b="1" kern="100" baseline="-25000" dirty="0">
                              <a:effectLst/>
                              <a:latin typeface="+mn-ea"/>
                              <a:ea typeface="+mn-ea"/>
                            </a:rPr>
                            <a:t>4</a:t>
                          </a:r>
                          <a:r>
                            <a:rPr lang="zh-CN" sz="2400" b="1" kern="100" dirty="0">
                              <a:effectLst/>
                              <a:latin typeface="+mn-ea"/>
                              <a:ea typeface="+mn-ea"/>
                            </a:rPr>
                            <a:t>∧</a:t>
                          </a:r>
                          <a:r>
                            <a:rPr lang="en-US" sz="2400" b="1" kern="100" dirty="0">
                              <a:effectLst/>
                              <a:latin typeface="+mn-ea"/>
                              <a:ea typeface="+mn-ea"/>
                            </a:rPr>
                            <a:t>M</a:t>
                          </a:r>
                          <a:r>
                            <a:rPr lang="en-US" sz="2400" b="1" kern="100" baseline="-25000" dirty="0">
                              <a:effectLst/>
                              <a:latin typeface="+mn-ea"/>
                              <a:ea typeface="+mn-ea"/>
                            </a:rPr>
                            <a:t>6</a:t>
                          </a:r>
                          <a:r>
                            <a:rPr lang="zh-CN" sz="2400" b="1" kern="100" dirty="0">
                              <a:effectLst/>
                              <a:latin typeface="+mn-ea"/>
                              <a:ea typeface="+mn-ea"/>
                            </a:rPr>
                            <a:t>∧</a:t>
                          </a:r>
                          <a:r>
                            <a:rPr lang="en-US" sz="2400" b="1" kern="100" dirty="0">
                              <a:effectLst/>
                              <a:latin typeface="+mn-ea"/>
                              <a:ea typeface="+mn-ea"/>
                            </a:rPr>
                            <a:t>M</a:t>
                          </a:r>
                          <a:r>
                            <a:rPr lang="en-US" sz="2400" b="1" kern="100" baseline="-25000" dirty="0">
                              <a:effectLst/>
                              <a:latin typeface="+mn-ea"/>
                              <a:ea typeface="+mn-ea"/>
                            </a:rPr>
                            <a:t>7</a:t>
                          </a:r>
                          <a:endParaRPr lang="zh-CN" sz="2400" b="1" kern="100" dirty="0">
                            <a:effectLst/>
                            <a:latin typeface="+mn-ea"/>
                            <a:ea typeface="+mn-ea"/>
                            <a:cs typeface="黑体" panose="02010609060101010101" pitchFamily="49" charset="-122"/>
                          </a:endParaRPr>
                        </a:p>
                      </a:txBody>
                      <a:tcPr marL="17784" marR="17784" marT="0" marB="0"/>
                    </a:tc>
                    <a:extLst>
                      <a:ext uri="{0D108BD9-81ED-4DB2-BD59-A6C34878D82A}">
                        <a16:rowId xmlns:a16="http://schemas.microsoft.com/office/drawing/2014/main" val="725392145"/>
                      </a:ext>
                    </a:extLst>
                  </a:tr>
                  <a:tr h="582413">
                    <a:tc>
                      <a:txBody>
                        <a:bodyPr/>
                        <a:lstStyle/>
                        <a:p>
                          <a:pPr algn="ctr">
                            <a:spcAft>
                              <a:spcPts val="0"/>
                            </a:spcAft>
                            <a:tabLst>
                              <a:tab pos="5220970" algn="l"/>
                              <a:tab pos="5581015" algn="l"/>
                            </a:tabLst>
                          </a:pPr>
                          <a:r>
                            <a:rPr lang="en-US" sz="2400" b="1" kern="100" dirty="0">
                              <a:solidFill>
                                <a:srgbClr val="C00000"/>
                              </a:solidFill>
                              <a:effectLst/>
                              <a:latin typeface="+mn-ea"/>
                              <a:ea typeface="+mn-ea"/>
                            </a:rPr>
                            <a:t>0  0  0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solidFill>
                                <a:srgbClr val="C00000"/>
                              </a:solidFill>
                              <a:effectLst/>
                              <a:latin typeface="+mn-ea"/>
                              <a:ea typeface="+mn-ea"/>
                            </a:rPr>
                            <a:t>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0</a:t>
                          </a:r>
                          <a:endParaRPr lang="zh-CN" sz="2400" b="1" kern="100">
                            <a:effectLst/>
                            <a:latin typeface="+mn-ea"/>
                            <a:ea typeface="+mn-ea"/>
                            <a:cs typeface="黑体" panose="02010609060101010101" pitchFamily="49" charset="-122"/>
                          </a:endParaRPr>
                        </a:p>
                      </a:txBody>
                      <a:tcPr marL="17784" marR="17784" marT="0" marB="0"/>
                    </a:tc>
                    <a:extLst>
                      <a:ext uri="{0D108BD9-81ED-4DB2-BD59-A6C34878D82A}">
                        <a16:rowId xmlns:a16="http://schemas.microsoft.com/office/drawing/2014/main" val="765743615"/>
                      </a:ext>
                    </a:extLst>
                  </a:tr>
                  <a:tr h="582413">
                    <a:tc>
                      <a:txBody>
                        <a:bodyPr/>
                        <a:lstStyle/>
                        <a:p>
                          <a:pPr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a:effectLst/>
                              <a:latin typeface="+mn-ea"/>
                              <a:ea typeface="+mn-ea"/>
                            </a:rPr>
                            <a:t>         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0</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extLst>
                      <a:ext uri="{0D108BD9-81ED-4DB2-BD59-A6C34878D82A}">
                        <a16:rowId xmlns:a16="http://schemas.microsoft.com/office/drawing/2014/main" val="2885473315"/>
                      </a:ext>
                    </a:extLst>
                  </a:tr>
                  <a:tr h="582413">
                    <a:tc>
                      <a:txBody>
                        <a:bodyPr/>
                        <a:lstStyle/>
                        <a:p>
                          <a:pPr algn="ctr">
                            <a:spcAft>
                              <a:spcPts val="0"/>
                            </a:spcAft>
                            <a:tabLst>
                              <a:tab pos="5220970" algn="l"/>
                              <a:tab pos="5581015" algn="l"/>
                            </a:tabLst>
                          </a:pPr>
                          <a:r>
                            <a:rPr lang="en-US" sz="2400" b="1" kern="100">
                              <a:solidFill>
                                <a:srgbClr val="C00000"/>
                              </a:solidFill>
                              <a:effectLst/>
                              <a:latin typeface="+mn-ea"/>
                              <a:ea typeface="+mn-ea"/>
                            </a:rPr>
                            <a:t>0  1  0</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solidFill>
                                <a:srgbClr val="C00000"/>
                              </a:solidFill>
                              <a:effectLst/>
                              <a:latin typeface="+mn-ea"/>
                              <a:ea typeface="+mn-ea"/>
                            </a:rPr>
                            <a:t>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0</a:t>
                          </a:r>
                          <a:endParaRPr lang="zh-CN" sz="2400" b="1" kern="100">
                            <a:effectLst/>
                            <a:latin typeface="+mn-ea"/>
                            <a:ea typeface="+mn-ea"/>
                            <a:cs typeface="黑体" panose="02010609060101010101" pitchFamily="49" charset="-122"/>
                          </a:endParaRPr>
                        </a:p>
                      </a:txBody>
                      <a:tcPr marL="17784" marR="17784" marT="0" marB="0"/>
                    </a:tc>
                    <a:extLst>
                      <a:ext uri="{0D108BD9-81ED-4DB2-BD59-A6C34878D82A}">
                        <a16:rowId xmlns:a16="http://schemas.microsoft.com/office/drawing/2014/main" val="1230088601"/>
                      </a:ext>
                    </a:extLst>
                  </a:tr>
                  <a:tr h="582413">
                    <a:tc>
                      <a:txBody>
                        <a:bodyPr/>
                        <a:lstStyle/>
                        <a:p>
                          <a:pPr algn="ctr">
                            <a:spcAft>
                              <a:spcPts val="0"/>
                            </a:spcAft>
                            <a:tabLst>
                              <a:tab pos="5220970" algn="l"/>
                              <a:tab pos="5581015" algn="l"/>
                            </a:tabLst>
                          </a:pPr>
                          <a:r>
                            <a:rPr lang="en-US" sz="2400" b="1" kern="100" dirty="0">
                              <a:effectLst/>
                              <a:latin typeface="+mn-ea"/>
                              <a:ea typeface="+mn-ea"/>
                            </a:rPr>
                            <a:t>0  1  1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effectLst/>
                              <a:latin typeface="+mn-ea"/>
                              <a:ea typeface="+mn-ea"/>
                            </a:rPr>
                            <a:t>         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0</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extLst>
                      <a:ext uri="{0D108BD9-81ED-4DB2-BD59-A6C34878D82A}">
                        <a16:rowId xmlns:a16="http://schemas.microsoft.com/office/drawing/2014/main" val="65637769"/>
                      </a:ext>
                    </a:extLst>
                  </a:tr>
                  <a:tr h="582413">
                    <a:tc>
                      <a:txBody>
                        <a:bodyPr/>
                        <a:lstStyle/>
                        <a:p>
                          <a:pPr algn="ctr">
                            <a:spcAft>
                              <a:spcPts val="0"/>
                            </a:spcAft>
                            <a:tabLst>
                              <a:tab pos="5220970" algn="l"/>
                              <a:tab pos="5581015" algn="l"/>
                            </a:tabLst>
                          </a:pPr>
                          <a:r>
                            <a:rPr lang="en-US" sz="2400" b="1" kern="100">
                              <a:solidFill>
                                <a:srgbClr val="C00000"/>
                              </a:solidFill>
                              <a:effectLst/>
                              <a:latin typeface="+mn-ea"/>
                              <a:ea typeface="+mn-ea"/>
                            </a:rPr>
                            <a:t>1  0  0</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solidFill>
                                <a:srgbClr val="C00000"/>
                              </a:solidFill>
                              <a:effectLst/>
                              <a:latin typeface="+mn-ea"/>
                              <a:ea typeface="+mn-ea"/>
                            </a:rPr>
                            <a:t>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0</a:t>
                          </a:r>
                          <a:endParaRPr lang="zh-CN" sz="2400" b="1" kern="100">
                            <a:effectLst/>
                            <a:latin typeface="+mn-ea"/>
                            <a:ea typeface="+mn-ea"/>
                            <a:cs typeface="黑体" panose="02010609060101010101" pitchFamily="49" charset="-122"/>
                          </a:endParaRPr>
                        </a:p>
                      </a:txBody>
                      <a:tcPr marL="17784" marR="17784" marT="0" marB="0"/>
                    </a:tc>
                    <a:extLst>
                      <a:ext uri="{0D108BD9-81ED-4DB2-BD59-A6C34878D82A}">
                        <a16:rowId xmlns:a16="http://schemas.microsoft.com/office/drawing/2014/main" val="2363475724"/>
                      </a:ext>
                    </a:extLst>
                  </a:tr>
                  <a:tr h="582413">
                    <a:tc>
                      <a:txBody>
                        <a:bodyPr/>
                        <a:lstStyle/>
                        <a:p>
                          <a:pPr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effectLst/>
                              <a:latin typeface="+mn-ea"/>
                              <a:ea typeface="+mn-ea"/>
                            </a:rPr>
                            <a:t>         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0</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84" marR="17784" marT="0" marB="0"/>
                    </a:tc>
                    <a:extLst>
                      <a:ext uri="{0D108BD9-81ED-4DB2-BD59-A6C34878D82A}">
                        <a16:rowId xmlns:a16="http://schemas.microsoft.com/office/drawing/2014/main" val="2056216136"/>
                      </a:ext>
                    </a:extLst>
                  </a:tr>
                  <a:tr h="582413">
                    <a:tc>
                      <a:txBody>
                        <a:bodyPr/>
                        <a:lstStyle/>
                        <a:p>
                          <a:pPr algn="ctr">
                            <a:spcAft>
                              <a:spcPts val="0"/>
                            </a:spcAft>
                            <a:tabLst>
                              <a:tab pos="5220970" algn="l"/>
                              <a:tab pos="5581015" algn="l"/>
                            </a:tabLst>
                          </a:pPr>
                          <a:r>
                            <a:rPr lang="en-US" sz="2400" b="1" kern="100">
                              <a:solidFill>
                                <a:srgbClr val="C00000"/>
                              </a:solidFill>
                              <a:effectLst/>
                              <a:latin typeface="+mn-ea"/>
                              <a:ea typeface="+mn-ea"/>
                            </a:rPr>
                            <a:t>1  1  0</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solidFill>
                                <a:srgbClr val="C00000"/>
                              </a:solidFill>
                              <a:effectLst/>
                              <a:latin typeface="+mn-ea"/>
                              <a:ea typeface="+mn-ea"/>
                            </a:rPr>
                            <a:t>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0</a:t>
                          </a:r>
                          <a:endParaRPr lang="zh-CN" sz="2400" b="1" kern="100" dirty="0">
                            <a:effectLst/>
                            <a:latin typeface="+mn-ea"/>
                            <a:ea typeface="+mn-ea"/>
                            <a:cs typeface="黑体" panose="02010609060101010101" pitchFamily="49" charset="-122"/>
                          </a:endParaRPr>
                        </a:p>
                      </a:txBody>
                      <a:tcPr marL="17784" marR="17784" marT="0" marB="0"/>
                    </a:tc>
                    <a:extLst>
                      <a:ext uri="{0D108BD9-81ED-4DB2-BD59-A6C34878D82A}">
                        <a16:rowId xmlns:a16="http://schemas.microsoft.com/office/drawing/2014/main" val="2265544985"/>
                      </a:ext>
                    </a:extLst>
                  </a:tr>
                  <a:tr h="793926">
                    <a:tc>
                      <a:txBody>
                        <a:bodyPr/>
                        <a:lstStyle/>
                        <a:p>
                          <a:pPr algn="ctr">
                            <a:spcAft>
                              <a:spcPts val="0"/>
                            </a:spcAft>
                            <a:tabLst>
                              <a:tab pos="5220970" algn="l"/>
                              <a:tab pos="5581015" algn="l"/>
                            </a:tabLst>
                          </a:pPr>
                          <a:r>
                            <a:rPr lang="en-US" sz="2400" b="1" kern="100" dirty="0">
                              <a:solidFill>
                                <a:srgbClr val="C00000"/>
                              </a:solidFill>
                              <a:effectLst/>
                              <a:latin typeface="+mn-ea"/>
                              <a:ea typeface="+mn-ea"/>
                            </a:rPr>
                            <a:t>1  1  1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solidFill>
                                <a:srgbClr val="C00000"/>
                              </a:solidFill>
                              <a:effectLst/>
                              <a:latin typeface="+mn-ea"/>
                              <a:ea typeface="+mn-ea"/>
                            </a:rPr>
                            <a:t>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0</a:t>
                          </a:r>
                          <a:endParaRPr lang="zh-CN" sz="2400" b="1" kern="100" dirty="0">
                            <a:effectLst/>
                            <a:latin typeface="+mn-ea"/>
                            <a:ea typeface="+mn-ea"/>
                            <a:cs typeface="黑体" panose="02010609060101010101" pitchFamily="49" charset="-122"/>
                          </a:endParaRPr>
                        </a:p>
                      </a:txBody>
                      <a:tcPr marL="17784" marR="17784" marT="0" marB="0"/>
                    </a:tc>
                    <a:extLst>
                      <a:ext uri="{0D108BD9-81ED-4DB2-BD59-A6C34878D82A}">
                        <a16:rowId xmlns:a16="http://schemas.microsoft.com/office/drawing/2014/main" val="356332057"/>
                      </a:ext>
                    </a:extLst>
                  </a:tr>
                </a:tbl>
              </a:graphicData>
            </a:graphic>
          </p:graphicFrame>
        </mc:Choice>
        <mc:Fallback xmlns="">
          <p:graphicFrame>
            <p:nvGraphicFramePr>
              <p:cNvPr id="3" name="表格 2">
                <a:extLst>
                  <a:ext uri="{FF2B5EF4-FFF2-40B4-BE49-F238E27FC236}">
                    <a16:creationId xmlns:a16="http://schemas.microsoft.com/office/drawing/2014/main" id="{B88B9E9B-D48C-4758-AD32-9BEA2208AA79}"/>
                  </a:ext>
                </a:extLst>
              </p:cNvPr>
              <p:cNvGraphicFramePr>
                <a:graphicFrameLocks noGrp="1"/>
              </p:cNvGraphicFramePr>
              <p:nvPr>
                <p:extLst/>
              </p:nvPr>
            </p:nvGraphicFramePr>
            <p:xfrm>
              <a:off x="179605" y="1263606"/>
              <a:ext cx="11915356" cy="5319568"/>
            </p:xfrm>
            <a:graphic>
              <a:graphicData uri="http://schemas.openxmlformats.org/drawingml/2006/table">
                <a:tbl>
                  <a:tblPr>
                    <a:tableStyleId>{5C22544A-7EE6-4342-B048-85BDC9FD1C3A}</a:tableStyleId>
                  </a:tblPr>
                  <a:tblGrid>
                    <a:gridCol w="1097247">
                      <a:extLst>
                        <a:ext uri="{9D8B030D-6E8A-4147-A177-3AD203B41FA5}">
                          <a16:colId xmlns:a16="http://schemas.microsoft.com/office/drawing/2014/main" val="545353940"/>
                        </a:ext>
                      </a:extLst>
                    </a:gridCol>
                    <a:gridCol w="1965992">
                      <a:extLst>
                        <a:ext uri="{9D8B030D-6E8A-4147-A177-3AD203B41FA5}">
                          <a16:colId xmlns:a16="http://schemas.microsoft.com/office/drawing/2014/main" val="2513189854"/>
                        </a:ext>
                      </a:extLst>
                    </a:gridCol>
                    <a:gridCol w="704582">
                      <a:extLst>
                        <a:ext uri="{9D8B030D-6E8A-4147-A177-3AD203B41FA5}">
                          <a16:colId xmlns:a16="http://schemas.microsoft.com/office/drawing/2014/main" val="3384147392"/>
                        </a:ext>
                      </a:extLst>
                    </a:gridCol>
                    <a:gridCol w="640529">
                      <a:extLst>
                        <a:ext uri="{9D8B030D-6E8A-4147-A177-3AD203B41FA5}">
                          <a16:colId xmlns:a16="http://schemas.microsoft.com/office/drawing/2014/main" val="3540368350"/>
                        </a:ext>
                      </a:extLst>
                    </a:gridCol>
                    <a:gridCol w="678961">
                      <a:extLst>
                        <a:ext uri="{9D8B030D-6E8A-4147-A177-3AD203B41FA5}">
                          <a16:colId xmlns:a16="http://schemas.microsoft.com/office/drawing/2014/main" val="320635523"/>
                        </a:ext>
                      </a:extLst>
                    </a:gridCol>
                    <a:gridCol w="667119">
                      <a:extLst>
                        <a:ext uri="{9D8B030D-6E8A-4147-A177-3AD203B41FA5}">
                          <a16:colId xmlns:a16="http://schemas.microsoft.com/office/drawing/2014/main" val="605990548"/>
                        </a:ext>
                      </a:extLst>
                    </a:gridCol>
                    <a:gridCol w="767667">
                      <a:extLst>
                        <a:ext uri="{9D8B030D-6E8A-4147-A177-3AD203B41FA5}">
                          <a16:colId xmlns:a16="http://schemas.microsoft.com/office/drawing/2014/main" val="766152210"/>
                        </a:ext>
                      </a:extLst>
                    </a:gridCol>
                    <a:gridCol w="640529">
                      <a:extLst>
                        <a:ext uri="{9D8B030D-6E8A-4147-A177-3AD203B41FA5}">
                          <a16:colId xmlns:a16="http://schemas.microsoft.com/office/drawing/2014/main" val="4124930108"/>
                        </a:ext>
                      </a:extLst>
                    </a:gridCol>
                    <a:gridCol w="717393">
                      <a:extLst>
                        <a:ext uri="{9D8B030D-6E8A-4147-A177-3AD203B41FA5}">
                          <a16:colId xmlns:a16="http://schemas.microsoft.com/office/drawing/2014/main" val="2513527153"/>
                        </a:ext>
                      </a:extLst>
                    </a:gridCol>
                    <a:gridCol w="867751">
                      <a:extLst>
                        <a:ext uri="{9D8B030D-6E8A-4147-A177-3AD203B41FA5}">
                          <a16:colId xmlns:a16="http://schemas.microsoft.com/office/drawing/2014/main" val="1584755943"/>
                        </a:ext>
                      </a:extLst>
                    </a:gridCol>
                    <a:gridCol w="3167586">
                      <a:extLst>
                        <a:ext uri="{9D8B030D-6E8A-4147-A177-3AD203B41FA5}">
                          <a16:colId xmlns:a16="http://schemas.microsoft.com/office/drawing/2014/main" val="3465650316"/>
                        </a:ext>
                      </a:extLst>
                    </a:gridCol>
                  </a:tblGrid>
                  <a:tr h="448751">
                    <a:tc>
                      <a:txBody>
                        <a:bodyPr/>
                        <a:lstStyle/>
                        <a:p>
                          <a:pPr algn="ctr">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84" marR="17784" marT="0" marB="0"/>
                    </a:tc>
                    <a:tc>
                      <a:txBody>
                        <a:bodyPr/>
                        <a:lstStyle/>
                        <a:p>
                          <a:endParaRPr lang="zh-CN"/>
                        </a:p>
                      </a:txBody>
                      <a:tcPr marL="17784" marR="17784" marT="0" marB="0">
                        <a:blipFill>
                          <a:blip r:embed="rId3"/>
                          <a:stretch>
                            <a:fillRect l="-56037" t="-20270" r="-450464" b="-1082432"/>
                          </a:stretch>
                        </a:blipFill>
                      </a:tcPr>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0</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2</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3</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4</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5</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6</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7</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r>
                            <a:rPr lang="zh-CN" sz="2400" b="1" kern="100" dirty="0">
                              <a:effectLst/>
                              <a:latin typeface="+mn-ea"/>
                              <a:ea typeface="+mn-ea"/>
                            </a:rPr>
                            <a:t>∧</a:t>
                          </a:r>
                          <a:r>
                            <a:rPr lang="en-US" sz="2400" b="1" kern="100" dirty="0">
                              <a:effectLst/>
                              <a:latin typeface="+mn-ea"/>
                              <a:ea typeface="+mn-ea"/>
                            </a:rPr>
                            <a:t>M</a:t>
                          </a:r>
                          <a:r>
                            <a:rPr lang="en-US" sz="2400" b="1" kern="100" baseline="-25000" dirty="0">
                              <a:effectLst/>
                              <a:latin typeface="+mn-ea"/>
                              <a:ea typeface="+mn-ea"/>
                            </a:rPr>
                            <a:t>2</a:t>
                          </a:r>
                          <a:r>
                            <a:rPr lang="zh-CN" sz="2400" b="1" kern="100" dirty="0">
                              <a:effectLst/>
                              <a:latin typeface="+mn-ea"/>
                              <a:ea typeface="+mn-ea"/>
                            </a:rPr>
                            <a:t>∧</a:t>
                          </a:r>
                          <a:r>
                            <a:rPr lang="en-US" sz="2400" b="1" kern="100" dirty="0">
                              <a:effectLst/>
                              <a:latin typeface="+mn-ea"/>
                              <a:ea typeface="+mn-ea"/>
                            </a:rPr>
                            <a:t>M</a:t>
                          </a:r>
                          <a:r>
                            <a:rPr lang="en-US" sz="2400" b="1" kern="100" baseline="-25000" dirty="0">
                              <a:effectLst/>
                              <a:latin typeface="+mn-ea"/>
                              <a:ea typeface="+mn-ea"/>
                            </a:rPr>
                            <a:t>4</a:t>
                          </a:r>
                          <a:r>
                            <a:rPr lang="zh-CN" sz="2400" b="1" kern="100" dirty="0">
                              <a:effectLst/>
                              <a:latin typeface="+mn-ea"/>
                              <a:ea typeface="+mn-ea"/>
                            </a:rPr>
                            <a:t>∧</a:t>
                          </a:r>
                          <a:r>
                            <a:rPr lang="en-US" sz="2400" b="1" kern="100" dirty="0">
                              <a:effectLst/>
                              <a:latin typeface="+mn-ea"/>
                              <a:ea typeface="+mn-ea"/>
                            </a:rPr>
                            <a:t>M</a:t>
                          </a:r>
                          <a:r>
                            <a:rPr lang="en-US" sz="2400" b="1" kern="100" baseline="-25000" dirty="0">
                              <a:effectLst/>
                              <a:latin typeface="+mn-ea"/>
                              <a:ea typeface="+mn-ea"/>
                            </a:rPr>
                            <a:t>6</a:t>
                          </a:r>
                          <a:r>
                            <a:rPr lang="zh-CN" sz="2400" b="1" kern="100" dirty="0">
                              <a:effectLst/>
                              <a:latin typeface="+mn-ea"/>
                              <a:ea typeface="+mn-ea"/>
                            </a:rPr>
                            <a:t>∧</a:t>
                          </a:r>
                          <a:r>
                            <a:rPr lang="en-US" sz="2400" b="1" kern="100" dirty="0">
                              <a:effectLst/>
                              <a:latin typeface="+mn-ea"/>
                              <a:ea typeface="+mn-ea"/>
                            </a:rPr>
                            <a:t>M</a:t>
                          </a:r>
                          <a:r>
                            <a:rPr lang="en-US" sz="2400" b="1" kern="100" baseline="-25000" dirty="0">
                              <a:effectLst/>
                              <a:latin typeface="+mn-ea"/>
                              <a:ea typeface="+mn-ea"/>
                            </a:rPr>
                            <a:t>7</a:t>
                          </a:r>
                          <a:endParaRPr lang="zh-CN" sz="2400" b="1" kern="100" dirty="0">
                            <a:effectLst/>
                            <a:latin typeface="+mn-ea"/>
                            <a:ea typeface="+mn-ea"/>
                            <a:cs typeface="黑体" panose="02010609060101010101" pitchFamily="49" charset="-122"/>
                          </a:endParaRPr>
                        </a:p>
                      </a:txBody>
                      <a:tcPr marL="17784" marR="17784" marT="0" marB="0"/>
                    </a:tc>
                    <a:extLst>
                      <a:ext uri="{0D108BD9-81ED-4DB2-BD59-A6C34878D82A}">
                        <a16:rowId xmlns:a16="http://schemas.microsoft.com/office/drawing/2014/main" val="725392145"/>
                      </a:ext>
                    </a:extLst>
                  </a:tr>
                  <a:tr h="582413">
                    <a:tc>
                      <a:txBody>
                        <a:bodyPr/>
                        <a:lstStyle/>
                        <a:p>
                          <a:pPr algn="ctr">
                            <a:spcAft>
                              <a:spcPts val="0"/>
                            </a:spcAft>
                            <a:tabLst>
                              <a:tab pos="5220970" algn="l"/>
                              <a:tab pos="5581015" algn="l"/>
                            </a:tabLst>
                          </a:pPr>
                          <a:r>
                            <a:rPr lang="en-US" sz="2400" b="1" kern="100" dirty="0">
                              <a:solidFill>
                                <a:srgbClr val="C00000"/>
                              </a:solidFill>
                              <a:effectLst/>
                              <a:latin typeface="+mn-ea"/>
                              <a:ea typeface="+mn-ea"/>
                            </a:rPr>
                            <a:t>0  0  0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solidFill>
                                <a:srgbClr val="C00000"/>
                              </a:solidFill>
                              <a:effectLst/>
                              <a:latin typeface="+mn-ea"/>
                              <a:ea typeface="+mn-ea"/>
                            </a:rPr>
                            <a:t>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0</a:t>
                          </a:r>
                          <a:endParaRPr lang="zh-CN" sz="2400" b="1" kern="100">
                            <a:effectLst/>
                            <a:latin typeface="+mn-ea"/>
                            <a:ea typeface="+mn-ea"/>
                            <a:cs typeface="黑体" panose="02010609060101010101" pitchFamily="49" charset="-122"/>
                          </a:endParaRPr>
                        </a:p>
                      </a:txBody>
                      <a:tcPr marL="17784" marR="17784" marT="0" marB="0"/>
                    </a:tc>
                    <a:extLst>
                      <a:ext uri="{0D108BD9-81ED-4DB2-BD59-A6C34878D82A}">
                        <a16:rowId xmlns:a16="http://schemas.microsoft.com/office/drawing/2014/main" val="765743615"/>
                      </a:ext>
                    </a:extLst>
                  </a:tr>
                  <a:tr h="582413">
                    <a:tc>
                      <a:txBody>
                        <a:bodyPr/>
                        <a:lstStyle/>
                        <a:p>
                          <a:pPr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a:effectLst/>
                              <a:latin typeface="+mn-ea"/>
                              <a:ea typeface="+mn-ea"/>
                            </a:rPr>
                            <a:t>         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0</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extLst>
                      <a:ext uri="{0D108BD9-81ED-4DB2-BD59-A6C34878D82A}">
                        <a16:rowId xmlns:a16="http://schemas.microsoft.com/office/drawing/2014/main" val="2885473315"/>
                      </a:ext>
                    </a:extLst>
                  </a:tr>
                  <a:tr h="582413">
                    <a:tc>
                      <a:txBody>
                        <a:bodyPr/>
                        <a:lstStyle/>
                        <a:p>
                          <a:pPr algn="ctr">
                            <a:spcAft>
                              <a:spcPts val="0"/>
                            </a:spcAft>
                            <a:tabLst>
                              <a:tab pos="5220970" algn="l"/>
                              <a:tab pos="5581015" algn="l"/>
                            </a:tabLst>
                          </a:pPr>
                          <a:r>
                            <a:rPr lang="en-US" sz="2400" b="1" kern="100">
                              <a:solidFill>
                                <a:srgbClr val="C00000"/>
                              </a:solidFill>
                              <a:effectLst/>
                              <a:latin typeface="+mn-ea"/>
                              <a:ea typeface="+mn-ea"/>
                            </a:rPr>
                            <a:t>0  1  0</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solidFill>
                                <a:srgbClr val="C00000"/>
                              </a:solidFill>
                              <a:effectLst/>
                              <a:latin typeface="+mn-ea"/>
                              <a:ea typeface="+mn-ea"/>
                            </a:rPr>
                            <a:t>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0</a:t>
                          </a:r>
                          <a:endParaRPr lang="zh-CN" sz="2400" b="1" kern="100">
                            <a:effectLst/>
                            <a:latin typeface="+mn-ea"/>
                            <a:ea typeface="+mn-ea"/>
                            <a:cs typeface="黑体" panose="02010609060101010101" pitchFamily="49" charset="-122"/>
                          </a:endParaRPr>
                        </a:p>
                      </a:txBody>
                      <a:tcPr marL="17784" marR="17784" marT="0" marB="0"/>
                    </a:tc>
                    <a:extLst>
                      <a:ext uri="{0D108BD9-81ED-4DB2-BD59-A6C34878D82A}">
                        <a16:rowId xmlns:a16="http://schemas.microsoft.com/office/drawing/2014/main" val="1230088601"/>
                      </a:ext>
                    </a:extLst>
                  </a:tr>
                  <a:tr h="582413">
                    <a:tc>
                      <a:txBody>
                        <a:bodyPr/>
                        <a:lstStyle/>
                        <a:p>
                          <a:pPr algn="ctr">
                            <a:spcAft>
                              <a:spcPts val="0"/>
                            </a:spcAft>
                            <a:tabLst>
                              <a:tab pos="5220970" algn="l"/>
                              <a:tab pos="5581015" algn="l"/>
                            </a:tabLst>
                          </a:pPr>
                          <a:r>
                            <a:rPr lang="en-US" sz="2400" b="1" kern="100" dirty="0">
                              <a:effectLst/>
                              <a:latin typeface="+mn-ea"/>
                              <a:ea typeface="+mn-ea"/>
                            </a:rPr>
                            <a:t>0  1  1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effectLst/>
                              <a:latin typeface="+mn-ea"/>
                              <a:ea typeface="+mn-ea"/>
                            </a:rPr>
                            <a:t>         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0</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extLst>
                      <a:ext uri="{0D108BD9-81ED-4DB2-BD59-A6C34878D82A}">
                        <a16:rowId xmlns:a16="http://schemas.microsoft.com/office/drawing/2014/main" val="65637769"/>
                      </a:ext>
                    </a:extLst>
                  </a:tr>
                  <a:tr h="582413">
                    <a:tc>
                      <a:txBody>
                        <a:bodyPr/>
                        <a:lstStyle/>
                        <a:p>
                          <a:pPr algn="ctr">
                            <a:spcAft>
                              <a:spcPts val="0"/>
                            </a:spcAft>
                            <a:tabLst>
                              <a:tab pos="5220970" algn="l"/>
                              <a:tab pos="5581015" algn="l"/>
                            </a:tabLst>
                          </a:pPr>
                          <a:r>
                            <a:rPr lang="en-US" sz="2400" b="1" kern="100">
                              <a:solidFill>
                                <a:srgbClr val="C00000"/>
                              </a:solidFill>
                              <a:effectLst/>
                              <a:latin typeface="+mn-ea"/>
                              <a:ea typeface="+mn-ea"/>
                            </a:rPr>
                            <a:t>1  0  0</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solidFill>
                                <a:srgbClr val="C00000"/>
                              </a:solidFill>
                              <a:effectLst/>
                              <a:latin typeface="+mn-ea"/>
                              <a:ea typeface="+mn-ea"/>
                            </a:rPr>
                            <a:t>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0</a:t>
                          </a:r>
                          <a:endParaRPr lang="zh-CN" sz="2400" b="1" kern="100">
                            <a:effectLst/>
                            <a:latin typeface="+mn-ea"/>
                            <a:ea typeface="+mn-ea"/>
                            <a:cs typeface="黑体" panose="02010609060101010101" pitchFamily="49" charset="-122"/>
                          </a:endParaRPr>
                        </a:p>
                      </a:txBody>
                      <a:tcPr marL="17784" marR="17784" marT="0" marB="0"/>
                    </a:tc>
                    <a:extLst>
                      <a:ext uri="{0D108BD9-81ED-4DB2-BD59-A6C34878D82A}">
                        <a16:rowId xmlns:a16="http://schemas.microsoft.com/office/drawing/2014/main" val="2363475724"/>
                      </a:ext>
                    </a:extLst>
                  </a:tr>
                  <a:tr h="582413">
                    <a:tc>
                      <a:txBody>
                        <a:bodyPr/>
                        <a:lstStyle/>
                        <a:p>
                          <a:pPr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effectLst/>
                              <a:latin typeface="+mn-ea"/>
                              <a:ea typeface="+mn-ea"/>
                            </a:rPr>
                            <a:t>         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0</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84" marR="17784" marT="0" marB="0"/>
                    </a:tc>
                    <a:extLst>
                      <a:ext uri="{0D108BD9-81ED-4DB2-BD59-A6C34878D82A}">
                        <a16:rowId xmlns:a16="http://schemas.microsoft.com/office/drawing/2014/main" val="2056216136"/>
                      </a:ext>
                    </a:extLst>
                  </a:tr>
                  <a:tr h="582413">
                    <a:tc>
                      <a:txBody>
                        <a:bodyPr/>
                        <a:lstStyle/>
                        <a:p>
                          <a:pPr algn="ctr">
                            <a:spcAft>
                              <a:spcPts val="0"/>
                            </a:spcAft>
                            <a:tabLst>
                              <a:tab pos="5220970" algn="l"/>
                              <a:tab pos="5581015" algn="l"/>
                            </a:tabLst>
                          </a:pPr>
                          <a:r>
                            <a:rPr lang="en-US" sz="2400" b="1" kern="100">
                              <a:solidFill>
                                <a:srgbClr val="C00000"/>
                              </a:solidFill>
                              <a:effectLst/>
                              <a:latin typeface="+mn-ea"/>
                              <a:ea typeface="+mn-ea"/>
                            </a:rPr>
                            <a:t>1  1  0</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solidFill>
                                <a:srgbClr val="C00000"/>
                              </a:solidFill>
                              <a:effectLst/>
                              <a:latin typeface="+mn-ea"/>
                              <a:ea typeface="+mn-ea"/>
                            </a:rPr>
                            <a:t>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0</a:t>
                          </a:r>
                          <a:endParaRPr lang="zh-CN" sz="2400" b="1" kern="100" dirty="0">
                            <a:effectLst/>
                            <a:latin typeface="+mn-ea"/>
                            <a:ea typeface="+mn-ea"/>
                            <a:cs typeface="黑体" panose="02010609060101010101" pitchFamily="49" charset="-122"/>
                          </a:endParaRPr>
                        </a:p>
                      </a:txBody>
                      <a:tcPr marL="17784" marR="17784" marT="0" marB="0"/>
                    </a:tc>
                    <a:extLst>
                      <a:ext uri="{0D108BD9-81ED-4DB2-BD59-A6C34878D82A}">
                        <a16:rowId xmlns:a16="http://schemas.microsoft.com/office/drawing/2014/main" val="2265544985"/>
                      </a:ext>
                    </a:extLst>
                  </a:tr>
                  <a:tr h="793926">
                    <a:tc>
                      <a:txBody>
                        <a:bodyPr/>
                        <a:lstStyle/>
                        <a:p>
                          <a:pPr algn="ctr">
                            <a:spcAft>
                              <a:spcPts val="0"/>
                            </a:spcAft>
                            <a:tabLst>
                              <a:tab pos="5220970" algn="l"/>
                              <a:tab pos="5581015" algn="l"/>
                            </a:tabLst>
                          </a:pPr>
                          <a:r>
                            <a:rPr lang="en-US" sz="2400" b="1" kern="100" dirty="0">
                              <a:solidFill>
                                <a:srgbClr val="C00000"/>
                              </a:solidFill>
                              <a:effectLst/>
                              <a:latin typeface="+mn-ea"/>
                              <a:ea typeface="+mn-ea"/>
                            </a:rPr>
                            <a:t>1  1  1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solidFill>
                                <a:srgbClr val="C00000"/>
                              </a:solidFill>
                              <a:effectLst/>
                              <a:latin typeface="+mn-ea"/>
                              <a:ea typeface="+mn-ea"/>
                            </a:rPr>
                            <a:t>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0</a:t>
                          </a:r>
                          <a:endParaRPr lang="zh-CN" sz="2400" b="1" kern="100" dirty="0">
                            <a:effectLst/>
                            <a:latin typeface="+mn-ea"/>
                            <a:ea typeface="+mn-ea"/>
                            <a:cs typeface="黑体" panose="02010609060101010101" pitchFamily="49" charset="-122"/>
                          </a:endParaRPr>
                        </a:p>
                      </a:txBody>
                      <a:tcPr marL="17784" marR="17784" marT="0" marB="0"/>
                    </a:tc>
                    <a:extLst>
                      <a:ext uri="{0D108BD9-81ED-4DB2-BD59-A6C34878D82A}">
                        <a16:rowId xmlns:a16="http://schemas.microsoft.com/office/drawing/2014/main" val="356332057"/>
                      </a:ext>
                    </a:extLst>
                  </a:tr>
                </a:tbl>
              </a:graphicData>
            </a:graphic>
          </p:graphicFrame>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117AFFA-3839-4113-93F1-3944B3648307}"/>
                  </a:ext>
                </a:extLst>
              </p:cNvPr>
              <p:cNvSpPr/>
              <p:nvPr/>
            </p:nvSpPr>
            <p:spPr>
              <a:xfrm>
                <a:off x="179605" y="6152908"/>
                <a:ext cx="11470755" cy="581062"/>
              </a:xfrm>
              <a:prstGeom prst="rect">
                <a:avLst/>
              </a:prstGeom>
              <a:solidFill>
                <a:schemeClr val="tx2"/>
              </a:solidFill>
            </p:spPr>
            <p:txBody>
              <a:bodyPr wrap="square">
                <a:spAutoFit/>
              </a:bodyPr>
              <a:lstStyle/>
              <a:p>
                <a:pPr defTabSz="1219261">
                  <a:lnSpc>
                    <a:spcPct val="150000"/>
                  </a:lnSpc>
                  <a:tabLst>
                    <a:tab pos="5219404" algn="l"/>
                    <a:tab pos="5579340" algn="l"/>
                  </a:tabLst>
                </a:pPr>
                <a:r>
                  <a:rPr lang="zh-CN" altLang="en-US" sz="2399" b="1" kern="100" dirty="0">
                    <a:solidFill>
                      <a:prstClr val="white"/>
                    </a:solidFill>
                    <a:latin typeface="微软雅黑"/>
                    <a:ea typeface="微软雅黑"/>
                  </a:rPr>
                  <a:t>所有使</a:t>
                </a:r>
                <a:r>
                  <a:rPr lang="en-US" altLang="zh-CN" sz="2399" b="1" kern="100" dirty="0">
                    <a:solidFill>
                      <a:prstClr val="white"/>
                    </a:solidFill>
                    <a:latin typeface="微软雅黑"/>
                    <a:ea typeface="微软雅黑"/>
                  </a:rPr>
                  <a:t>(P→</a:t>
                </a:r>
                <a14:m>
                  <m:oMath xmlns:m="http://schemas.openxmlformats.org/officeDocument/2006/math">
                    <m:r>
                      <a:rPr lang="en-US" altLang="zh-CN" sz="2399" b="1" kern="100">
                        <a:solidFill>
                          <a:prstClr val="white"/>
                        </a:solidFill>
                        <a:latin typeface="Cambria Math" panose="02040503050406030204" pitchFamily="18" charset="0"/>
                      </a:rPr>
                      <m:t>¬</m:t>
                    </m:r>
                  </m:oMath>
                </a14:m>
                <a:r>
                  <a:rPr lang="en-US" altLang="zh-CN" sz="2399" b="1" kern="100" dirty="0">
                    <a:solidFill>
                      <a:prstClr val="white"/>
                    </a:solidFill>
                    <a:latin typeface="微软雅黑"/>
                    <a:ea typeface="微软雅黑"/>
                  </a:rPr>
                  <a:t>Q)</a:t>
                </a:r>
                <a:r>
                  <a:rPr lang="zh-CN" altLang="zh-CN" sz="2399" b="1" kern="100" dirty="0">
                    <a:solidFill>
                      <a:prstClr val="white"/>
                    </a:solidFill>
                    <a:latin typeface="微软雅黑"/>
                    <a:ea typeface="微软雅黑"/>
                  </a:rPr>
                  <a:t>∧</a:t>
                </a:r>
                <a:r>
                  <a:rPr lang="en-US" altLang="zh-CN" sz="2399" b="1" kern="100" dirty="0">
                    <a:solidFill>
                      <a:prstClr val="white"/>
                    </a:solidFill>
                    <a:latin typeface="微软雅黑"/>
                    <a:ea typeface="微软雅黑"/>
                  </a:rPr>
                  <a:t>R</a:t>
                </a:r>
                <a:r>
                  <a:rPr lang="zh-CN" altLang="en-US" sz="2399" b="1" kern="100" dirty="0">
                    <a:solidFill>
                      <a:prstClr val="white"/>
                    </a:solidFill>
                    <a:latin typeface="微软雅黑"/>
                    <a:ea typeface="微软雅黑"/>
                  </a:rPr>
                  <a:t>为假时的解释对应的极大项的合取即为原公式的主合取范式。</a:t>
                </a:r>
                <a:endParaRPr lang="zh-CN" altLang="zh-CN" sz="2399" b="1" kern="100" dirty="0">
                  <a:solidFill>
                    <a:prstClr val="white"/>
                  </a:solidFill>
                  <a:latin typeface="微软雅黑"/>
                  <a:ea typeface="微软雅黑"/>
                  <a:cs typeface="黑体" panose="02010609060101010101" pitchFamily="49" charset="-122"/>
                </a:endParaRPr>
              </a:p>
            </p:txBody>
          </p:sp>
        </mc:Choice>
        <mc:Fallback xmlns="">
          <p:sp>
            <p:nvSpPr>
              <p:cNvPr id="4" name="矩形 3">
                <a:extLst>
                  <a:ext uri="{FF2B5EF4-FFF2-40B4-BE49-F238E27FC236}">
                    <a16:creationId xmlns:a16="http://schemas.microsoft.com/office/drawing/2014/main" id="{7117AFFA-3839-4113-93F1-3944B3648307}"/>
                  </a:ext>
                </a:extLst>
              </p:cNvPr>
              <p:cNvSpPr>
                <a:spLocks noRot="1" noChangeAspect="1" noMove="1" noResize="1" noEditPoints="1" noAdjustHandles="1" noChangeArrowheads="1" noChangeShapeType="1" noTextEdit="1"/>
              </p:cNvSpPr>
              <p:nvPr/>
            </p:nvSpPr>
            <p:spPr>
              <a:xfrm>
                <a:off x="179605" y="6152908"/>
                <a:ext cx="11470755" cy="581062"/>
              </a:xfrm>
              <a:prstGeom prst="rect">
                <a:avLst/>
              </a:prstGeom>
              <a:blipFill>
                <a:blip r:embed="rId4"/>
                <a:stretch>
                  <a:fillRect l="-797" b="-21875"/>
                </a:stretch>
              </a:blipFill>
            </p:spPr>
            <p:txBody>
              <a:bodyPr/>
              <a:lstStyle/>
              <a:p>
                <a:r>
                  <a:rPr lang="zh-CN" altLang="en-US">
                    <a:noFill/>
                  </a:rPr>
                  <a:t> </a:t>
                </a:r>
              </a:p>
            </p:txBody>
          </p:sp>
        </mc:Fallback>
      </mc:AlternateContent>
      <p:sp>
        <p:nvSpPr>
          <p:cNvPr id="5" name="Rectangle 2">
            <a:extLst>
              <a:ext uri="{FF2B5EF4-FFF2-40B4-BE49-F238E27FC236}">
                <a16:creationId xmlns:a16="http://schemas.microsoft.com/office/drawing/2014/main" id="{2C1CF9BD-97C8-4CFB-8759-B3F7D924814E}"/>
              </a:ext>
            </a:extLst>
          </p:cNvPr>
          <p:cNvSpPr txBox="1">
            <a:spLocks noChangeArrowheads="1"/>
          </p:cNvSpPr>
          <p:nvPr/>
        </p:nvSpPr>
        <p:spPr>
          <a:xfrm>
            <a:off x="775869" y="258388"/>
            <a:ext cx="7241756" cy="628614"/>
          </a:xfrm>
          <a:prstGeom prst="rect">
            <a:avLst/>
          </a:prstGeom>
        </p:spPr>
        <p:txBody>
          <a:bodyPr vert="horz" lIns="121917" tIns="60958" rIns="121917" bIns="60958" rtlCol="0" anchor="ctr">
            <a:noAutofit/>
          </a:bodyPr>
          <a:lstStyle>
            <a:lvl1pPr algn="l" defTabSz="1219261" rtl="0" eaLnBrk="1" latinLnBrk="0" hangingPunct="1">
              <a:spcBef>
                <a:spcPct val="0"/>
              </a:spcBef>
              <a:buNone/>
              <a:defRPr sz="2199" b="1" kern="1200">
                <a:solidFill>
                  <a:schemeClr val="bg1"/>
                </a:solidFill>
                <a:latin typeface="+mn-ea"/>
                <a:ea typeface="+mn-ea"/>
                <a:cs typeface="+mj-cs"/>
              </a:defRPr>
            </a:lvl1pPr>
          </a:lstStyle>
          <a:p>
            <a:r>
              <a:rPr lang="zh-CN" altLang="en-US"/>
              <a:t>如何用极大项来构成主合取范式？</a:t>
            </a:r>
            <a:endParaRPr lang="zh-CN" altLang="en-US" dirty="0"/>
          </a:p>
        </p:txBody>
      </p:sp>
    </p:spTree>
    <p:extLst>
      <p:ext uri="{BB962C8B-B14F-4D97-AF65-F5344CB8AC3E}">
        <p14:creationId xmlns:p14="http://schemas.microsoft.com/office/powerpoint/2010/main" val="38591359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3" name="Rectangle 2">
            <a:extLst>
              <a:ext uri="{FF2B5EF4-FFF2-40B4-BE49-F238E27FC236}">
                <a16:creationId xmlns:a16="http://schemas.microsoft.com/office/drawing/2014/main" id="{281DE832-129D-40F6-BC47-3499A58A494A}"/>
              </a:ext>
            </a:extLst>
          </p:cNvPr>
          <p:cNvSpPr>
            <a:spLocks noGrp="1" noChangeArrowheads="1"/>
          </p:cNvSpPr>
          <p:nvPr>
            <p:ph type="title" idx="4294967295"/>
          </p:nvPr>
        </p:nvSpPr>
        <p:spPr>
          <a:xfrm>
            <a:off x="802119" y="254781"/>
            <a:ext cx="7241756" cy="628614"/>
          </a:xfrm>
        </p:spPr>
        <p:txBody>
          <a:bodyPr/>
          <a:lstStyle/>
          <a:p>
            <a:pPr eaLnBrk="1" hangingPunct="1"/>
            <a:r>
              <a:rPr lang="zh-CN" altLang="en-US" dirty="0"/>
              <a:t>如何用极小项来构成主析取范式？</a:t>
            </a:r>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72FF56D-23C0-4EA8-8D69-7076D8F3D00B}"/>
                  </a:ext>
                </a:extLst>
              </p:cNvPr>
              <p:cNvGraphicFramePr>
                <a:graphicFrameLocks noGrp="1"/>
              </p:cNvGraphicFramePr>
              <p:nvPr>
                <p:extLst/>
              </p:nvPr>
            </p:nvGraphicFramePr>
            <p:xfrm>
              <a:off x="233473" y="2439481"/>
              <a:ext cx="11731405" cy="4120902"/>
            </p:xfrm>
            <a:graphic>
              <a:graphicData uri="http://schemas.openxmlformats.org/drawingml/2006/table">
                <a:tbl>
                  <a:tblPr>
                    <a:tableStyleId>{5C22544A-7EE6-4342-B048-85BDC9FD1C3A}</a:tableStyleId>
                  </a:tblPr>
                  <a:tblGrid>
                    <a:gridCol w="1285634">
                      <a:extLst>
                        <a:ext uri="{9D8B030D-6E8A-4147-A177-3AD203B41FA5}">
                          <a16:colId xmlns:a16="http://schemas.microsoft.com/office/drawing/2014/main" val="789032201"/>
                        </a:ext>
                      </a:extLst>
                    </a:gridCol>
                    <a:gridCol w="2089154">
                      <a:extLst>
                        <a:ext uri="{9D8B030D-6E8A-4147-A177-3AD203B41FA5}">
                          <a16:colId xmlns:a16="http://schemas.microsoft.com/office/drawing/2014/main" val="2083313758"/>
                        </a:ext>
                      </a:extLst>
                    </a:gridCol>
                    <a:gridCol w="723168">
                      <a:extLst>
                        <a:ext uri="{9D8B030D-6E8A-4147-A177-3AD203B41FA5}">
                          <a16:colId xmlns:a16="http://schemas.microsoft.com/office/drawing/2014/main" val="3780711894"/>
                        </a:ext>
                      </a:extLst>
                    </a:gridCol>
                    <a:gridCol w="642817">
                      <a:extLst>
                        <a:ext uri="{9D8B030D-6E8A-4147-A177-3AD203B41FA5}">
                          <a16:colId xmlns:a16="http://schemas.microsoft.com/office/drawing/2014/main" val="3106372124"/>
                        </a:ext>
                      </a:extLst>
                    </a:gridCol>
                    <a:gridCol w="642817">
                      <a:extLst>
                        <a:ext uri="{9D8B030D-6E8A-4147-A177-3AD203B41FA5}">
                          <a16:colId xmlns:a16="http://schemas.microsoft.com/office/drawing/2014/main" val="1140797842"/>
                        </a:ext>
                      </a:extLst>
                    </a:gridCol>
                    <a:gridCol w="642817">
                      <a:extLst>
                        <a:ext uri="{9D8B030D-6E8A-4147-A177-3AD203B41FA5}">
                          <a16:colId xmlns:a16="http://schemas.microsoft.com/office/drawing/2014/main" val="1618494189"/>
                        </a:ext>
                      </a:extLst>
                    </a:gridCol>
                    <a:gridCol w="642817">
                      <a:extLst>
                        <a:ext uri="{9D8B030D-6E8A-4147-A177-3AD203B41FA5}">
                          <a16:colId xmlns:a16="http://schemas.microsoft.com/office/drawing/2014/main" val="2514987870"/>
                        </a:ext>
                      </a:extLst>
                    </a:gridCol>
                    <a:gridCol w="723168">
                      <a:extLst>
                        <a:ext uri="{9D8B030D-6E8A-4147-A177-3AD203B41FA5}">
                          <a16:colId xmlns:a16="http://schemas.microsoft.com/office/drawing/2014/main" val="4076484567"/>
                        </a:ext>
                      </a:extLst>
                    </a:gridCol>
                    <a:gridCol w="723168">
                      <a:extLst>
                        <a:ext uri="{9D8B030D-6E8A-4147-A177-3AD203B41FA5}">
                          <a16:colId xmlns:a16="http://schemas.microsoft.com/office/drawing/2014/main" val="1706459143"/>
                        </a:ext>
                      </a:extLst>
                    </a:gridCol>
                    <a:gridCol w="803521">
                      <a:extLst>
                        <a:ext uri="{9D8B030D-6E8A-4147-A177-3AD203B41FA5}">
                          <a16:colId xmlns:a16="http://schemas.microsoft.com/office/drawing/2014/main" val="1011553607"/>
                        </a:ext>
                      </a:extLst>
                    </a:gridCol>
                    <a:gridCol w="2812324">
                      <a:extLst>
                        <a:ext uri="{9D8B030D-6E8A-4147-A177-3AD203B41FA5}">
                          <a16:colId xmlns:a16="http://schemas.microsoft.com/office/drawing/2014/main" val="1485233038"/>
                        </a:ext>
                      </a:extLst>
                    </a:gridCol>
                  </a:tblGrid>
                  <a:tr h="484109">
                    <a:tc>
                      <a:txBody>
                        <a:bodyPr/>
                        <a:lstStyle/>
                        <a:p>
                          <a:pPr indent="0" algn="ctr">
                            <a:lnSpc>
                              <a:spcPct val="150000"/>
                            </a:lnSpc>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sz="2400" b="1" kern="100" dirty="0">
                              <a:effectLst/>
                              <a:latin typeface="+mn-ea"/>
                              <a:ea typeface="+mn-ea"/>
                            </a:rPr>
                            <a:t>(P→</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Q)</a:t>
                          </a:r>
                          <a:r>
                            <a:rPr lang="zh-CN" sz="2400" b="1" kern="100" dirty="0">
                              <a:effectLst/>
                              <a:latin typeface="+mn-ea"/>
                              <a:ea typeface="+mn-ea"/>
                            </a:rPr>
                            <a:t>∧</a:t>
                          </a:r>
                          <a:r>
                            <a:rPr lang="en-US" sz="2400" b="1" kern="100" dirty="0">
                              <a:effectLst/>
                              <a:latin typeface="+mn-ea"/>
                              <a:ea typeface="+mn-ea"/>
                            </a:rPr>
                            <a:t>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2</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3</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5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4</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5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5</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altLang="zh-CN" sz="2400" b="1" kern="100" dirty="0">
                              <a:effectLst/>
                              <a:latin typeface="+mn-ea"/>
                              <a:ea typeface="+mn-ea"/>
                            </a:rPr>
                            <a:t>m</a:t>
                          </a:r>
                          <a:r>
                            <a:rPr lang="en-US" altLang="zh-CN" sz="2400" b="1" kern="100" baseline="-25000" dirty="0">
                              <a:effectLst/>
                              <a:latin typeface="+mn-ea"/>
                              <a:ea typeface="+mn-ea"/>
                            </a:rPr>
                            <a:t>6</a:t>
                          </a:r>
                          <a:endParaRPr lang="zh-CN" alt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altLang="zh-CN" sz="2400" b="1" kern="100" dirty="0">
                              <a:effectLst/>
                              <a:latin typeface="+mn-ea"/>
                              <a:ea typeface="+mn-ea"/>
                            </a:rPr>
                            <a:t>m</a:t>
                          </a:r>
                          <a:r>
                            <a:rPr lang="en-US" altLang="zh-CN" sz="2400" b="1" kern="100" baseline="-25000" dirty="0">
                              <a:effectLst/>
                              <a:latin typeface="+mn-ea"/>
                              <a:ea typeface="+mn-ea"/>
                            </a:rPr>
                            <a:t>7</a:t>
                          </a:r>
                          <a:endParaRPr lang="zh-CN" alt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9">
                      <a:txBody>
                        <a:bodyPr/>
                        <a:lstStyle/>
                        <a:p>
                          <a:pPr indent="0" algn="ctr">
                            <a:spcAft>
                              <a:spcPts val="0"/>
                            </a:spcAft>
                            <a:tabLst>
                              <a:tab pos="5220970" algn="l"/>
                              <a:tab pos="5581015" algn="l"/>
                            </a:tabLst>
                          </a:pPr>
                          <a:endParaRPr lang="en-US" altLang="zh-CN" sz="2400" b="1" kern="100" dirty="0">
                            <a:latin typeface="+mn-ea"/>
                            <a:cs typeface="黑体" panose="02010609060101010101" pitchFamily="49" charset="-122"/>
                          </a:endParaRPr>
                        </a:p>
                        <a:p>
                          <a:pPr indent="0" algn="ctr">
                            <a:spcAft>
                              <a:spcPts val="0"/>
                            </a:spcAft>
                            <a:tabLst>
                              <a:tab pos="5220970" algn="l"/>
                              <a:tab pos="5581015" algn="l"/>
                            </a:tabLst>
                          </a:pPr>
                          <a:r>
                            <a:rPr lang="en-US" altLang="zh-CN" sz="2400" b="1" kern="100" dirty="0">
                              <a:latin typeface="+mn-ea"/>
                              <a:cs typeface="黑体" panose="02010609060101010101" pitchFamily="49" charset="-122"/>
                            </a:rPr>
                            <a:t>m</a:t>
                          </a:r>
                          <a:r>
                            <a:rPr lang="en-US" altLang="zh-CN" sz="2400" b="1" kern="100" baseline="-25000" dirty="0">
                              <a:latin typeface="+mn-ea"/>
                              <a:cs typeface="黑体" panose="02010609060101010101" pitchFamily="49" charset="-122"/>
                            </a:rPr>
                            <a:t>1</a:t>
                          </a:r>
                          <a:r>
                            <a:rPr lang="zh-CN" altLang="zh-CN" sz="2400" b="1" kern="100" dirty="0">
                              <a:latin typeface="+mn-ea"/>
                              <a:cs typeface="宋体" panose="02010600030101010101" pitchFamily="2" charset="-122"/>
                            </a:rPr>
                            <a:t>∨</a:t>
                          </a:r>
                          <a:r>
                            <a:rPr lang="en-US" altLang="zh-CN" sz="2400" b="1" kern="100" dirty="0">
                              <a:latin typeface="+mn-ea"/>
                              <a:cs typeface="黑体" panose="02010609060101010101" pitchFamily="49" charset="-122"/>
                            </a:rPr>
                            <a:t>m</a:t>
                          </a:r>
                          <a:r>
                            <a:rPr lang="en-US" altLang="zh-CN" sz="2400" b="1" kern="100" baseline="-25000" dirty="0">
                              <a:latin typeface="+mn-ea"/>
                              <a:cs typeface="黑体" panose="02010609060101010101" pitchFamily="49" charset="-122"/>
                            </a:rPr>
                            <a:t>3</a:t>
                          </a:r>
                          <a:r>
                            <a:rPr lang="zh-CN" altLang="zh-CN" sz="2400" b="1" kern="100" dirty="0">
                              <a:latin typeface="+mn-ea"/>
                              <a:cs typeface="宋体" panose="02010600030101010101" pitchFamily="2" charset="-122"/>
                            </a:rPr>
                            <a:t>∨</a:t>
                          </a:r>
                          <a:r>
                            <a:rPr lang="en-US" altLang="zh-CN" sz="2400" b="1" kern="100" dirty="0">
                              <a:latin typeface="+mn-ea"/>
                              <a:cs typeface="黑体" panose="02010609060101010101" pitchFamily="49" charset="-122"/>
                            </a:rPr>
                            <a:t>m</a:t>
                          </a:r>
                          <a:r>
                            <a:rPr lang="en-US" altLang="zh-CN" sz="2400" b="1" kern="100" baseline="-25000" dirty="0">
                              <a:latin typeface="+mn-ea"/>
                              <a:cs typeface="黑体" panose="02010609060101010101" pitchFamily="49" charset="-122"/>
                            </a:rPr>
                            <a:t>5</a:t>
                          </a:r>
                        </a:p>
                        <a:p>
                          <a:pPr indent="0" algn="ctr">
                            <a:spcAft>
                              <a:spcPts val="0"/>
                            </a:spcAft>
                            <a:tabLst>
                              <a:tab pos="5220970" algn="l"/>
                              <a:tab pos="5581015" algn="l"/>
                            </a:tabLst>
                          </a:pPr>
                          <a:endParaRPr lang="en-US" altLang="zh-CN" sz="2400" b="1" kern="100" baseline="-25000" dirty="0">
                            <a:effectLst/>
                            <a:latin typeface="+mn-ea"/>
                            <a:ea typeface="+mn-ea"/>
                            <a:cs typeface="黑体" panose="02010609060101010101" pitchFamily="49" charset="-122"/>
                          </a:endParaRPr>
                        </a:p>
                        <a:p>
                          <a:pPr indent="0" algn="ctr">
                            <a:spcAft>
                              <a:spcPts val="0"/>
                            </a:spcAft>
                            <a:tabLst>
                              <a:tab pos="5220970" algn="l"/>
                              <a:tab pos="5581015" algn="l"/>
                            </a:tabLst>
                          </a:pPr>
                          <a:endParaRPr lang="en-US" altLang="zh-CN" sz="2400" b="1" kern="100" baseline="-25000" dirty="0">
                            <a:effectLst/>
                            <a:latin typeface="+mn-ea"/>
                            <a:ea typeface="+mn-ea"/>
                            <a:cs typeface="黑体" panose="02010609060101010101" pitchFamily="49" charset="-122"/>
                          </a:endParaRPr>
                        </a:p>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2577982"/>
                      </a:ext>
                    </a:extLst>
                  </a:tr>
                  <a:tr h="448764">
                    <a:tc>
                      <a:txBody>
                        <a:bodyPr/>
                        <a:lstStyle/>
                        <a:p>
                          <a:pPr indent="0" algn="ctr">
                            <a:spcAft>
                              <a:spcPts val="0"/>
                            </a:spcAft>
                            <a:tabLst>
                              <a:tab pos="5220970" algn="l"/>
                              <a:tab pos="5581015" algn="l"/>
                            </a:tabLst>
                          </a:pPr>
                          <a:r>
                            <a:rPr lang="en-US" sz="2400" b="1" kern="100">
                              <a:effectLst/>
                              <a:latin typeface="+mn-ea"/>
                              <a:ea typeface="+mn-ea"/>
                            </a:rPr>
                            <a:t>0  0  0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1363942"/>
                      </a:ext>
                    </a:extLst>
                  </a:tr>
                  <a:tr h="365845">
                    <a:tc>
                      <a:txBody>
                        <a:bodyPr/>
                        <a:lstStyle/>
                        <a:p>
                          <a:pPr indent="0"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a:t>
                          </a: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srgbClr val="C00000"/>
                              </a:solidFill>
                              <a:effectLst/>
                              <a:uLnTx/>
                              <a:uFillTx/>
                              <a:latin typeface="微软雅黑"/>
                              <a:ea typeface="微软雅黑"/>
                              <a:cs typeface="+mn-cs"/>
                            </a:rPr>
                            <a:t>1</a:t>
                          </a:r>
                          <a:endParaRPr kumimoji="0" lang="zh-CN" altLang="zh-CN" sz="2400" b="1" i="0" u="none" strike="noStrike" kern="100" cap="none" spc="0" normalizeH="0" baseline="0" noProof="0" dirty="0">
                            <a:ln>
                              <a:noFill/>
                            </a:ln>
                            <a:solidFill>
                              <a:srgbClr val="C00000"/>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5082701"/>
                      </a:ext>
                    </a:extLst>
                  </a:tr>
                  <a:tr h="470364">
                    <a:tc>
                      <a:txBody>
                        <a:bodyPr/>
                        <a:lstStyle/>
                        <a:p>
                          <a:pPr indent="0" algn="ctr">
                            <a:spcAft>
                              <a:spcPts val="0"/>
                            </a:spcAft>
                            <a:tabLst>
                              <a:tab pos="5220970" algn="l"/>
                              <a:tab pos="5581015" algn="l"/>
                            </a:tabLst>
                          </a:pPr>
                          <a:r>
                            <a:rPr lang="en-US" sz="2400" b="1" kern="10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1</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1613907"/>
                      </a:ext>
                    </a:extLst>
                  </a:tr>
                  <a:tr h="470364">
                    <a:tc>
                      <a:txBody>
                        <a:bodyPr/>
                        <a:lstStyle/>
                        <a:p>
                          <a:pPr indent="0" algn="ctr">
                            <a:spcAft>
                              <a:spcPts val="0"/>
                            </a:spcAft>
                            <a:tabLst>
                              <a:tab pos="5220970" algn="l"/>
                              <a:tab pos="558101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a:t>
                          </a:r>
                          <a:r>
                            <a:rPr lang="en-US" sz="2400" b="1" kern="100" dirty="0">
                              <a:solidFill>
                                <a:srgbClr val="C00000"/>
                              </a:solidFill>
                              <a:effectLst/>
                              <a:latin typeface="+mn-ea"/>
                              <a:ea typeface="+mn-ea"/>
                              <a:cs typeface="+mn-cs"/>
                            </a:rPr>
                            <a:t>1</a:t>
                          </a:r>
                          <a:endParaRPr lang="zh-CN" altLang="en-US" sz="2400" b="1" kern="100" dirty="0">
                            <a:solidFill>
                              <a:srgbClr val="C00000"/>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noProof="0" dirty="0">
                              <a:solidFill>
                                <a:srgbClr val="C00000"/>
                              </a:solidFill>
                              <a:effectLst/>
                              <a:latin typeface="+mn-ea"/>
                              <a:ea typeface="+mn-ea"/>
                              <a:cs typeface="+mn-cs"/>
                            </a:rPr>
                            <a:t>1</a:t>
                          </a:r>
                          <a:endParaRPr lang="zh-CN" altLang="zh-CN" sz="2400" b="1" kern="100" noProof="0" dirty="0">
                            <a:solidFill>
                              <a:srgbClr val="C00000"/>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601622"/>
                      </a:ext>
                    </a:extLst>
                  </a:tr>
                  <a:tr h="470364">
                    <a:tc>
                      <a:txBody>
                        <a:bodyPr/>
                        <a:lstStyle/>
                        <a:p>
                          <a:pPr indent="0" algn="ctr">
                            <a:spcAft>
                              <a:spcPts val="0"/>
                            </a:spcAft>
                            <a:tabLst>
                              <a:tab pos="5220970" algn="l"/>
                              <a:tab pos="558101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1</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2001998"/>
                      </a:ext>
                    </a:extLst>
                  </a:tr>
                  <a:tr h="470364">
                    <a:tc>
                      <a:txBody>
                        <a:bodyPr/>
                        <a:lstStyle/>
                        <a:p>
                          <a:pPr indent="0"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a:t>
                          </a:r>
                          <a:r>
                            <a:rPr lang="en-US" sz="2400" b="1" kern="100" dirty="0">
                              <a:solidFill>
                                <a:srgbClr val="C00000"/>
                              </a:solidFill>
                              <a:effectLst/>
                              <a:latin typeface="+mn-ea"/>
                              <a:ea typeface="+mn-ea"/>
                              <a:cs typeface="+mn-cs"/>
                            </a:rPr>
                            <a:t>1</a:t>
                          </a:r>
                          <a:endParaRPr lang="zh-CN" altLang="en-US" sz="2400" b="1" kern="100" dirty="0">
                            <a:solidFill>
                              <a:srgbClr val="C00000"/>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noProof="0" dirty="0">
                              <a:solidFill>
                                <a:srgbClr val="C00000"/>
                              </a:solidFill>
                              <a:effectLst/>
                              <a:latin typeface="+mn-ea"/>
                              <a:ea typeface="+mn-ea"/>
                              <a:cs typeface="+mn-cs"/>
                            </a:rPr>
                            <a:t>1</a:t>
                          </a:r>
                          <a:endParaRPr lang="zh-CN" altLang="zh-CN" sz="2400" b="1" kern="100" noProof="0" dirty="0">
                            <a:solidFill>
                              <a:srgbClr val="C00000"/>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1849397"/>
                      </a:ext>
                    </a:extLst>
                  </a:tr>
                  <a:tr h="470364">
                    <a:tc>
                      <a:txBody>
                        <a:bodyPr/>
                        <a:lstStyle/>
                        <a:p>
                          <a:pPr indent="0" algn="ctr">
                            <a:spcAft>
                              <a:spcPts val="0"/>
                            </a:spcAft>
                            <a:tabLst>
                              <a:tab pos="5220970" algn="l"/>
                              <a:tab pos="5581015" algn="l"/>
                            </a:tabLst>
                          </a:pPr>
                          <a:r>
                            <a:rPr lang="en-US" sz="2400" b="1" kern="10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1</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7765155"/>
                      </a:ext>
                    </a:extLst>
                  </a:tr>
                  <a:tr h="470364">
                    <a:tc>
                      <a:txBody>
                        <a:bodyPr/>
                        <a:lstStyle/>
                        <a:p>
                          <a:pPr indent="0" algn="ctr">
                            <a:spcAft>
                              <a:spcPts val="0"/>
                            </a:spcAft>
                            <a:tabLst>
                              <a:tab pos="5220970" algn="l"/>
                              <a:tab pos="5581015" algn="l"/>
                            </a:tabLst>
                          </a:pPr>
                          <a:r>
                            <a:rPr lang="en-US" sz="2400" b="1" kern="100">
                              <a:effectLst/>
                              <a:latin typeface="+mn-ea"/>
                              <a:ea typeface="+mn-ea"/>
                            </a:rPr>
                            <a:t>1  1  1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1</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544123"/>
                      </a:ext>
                    </a:extLst>
                  </a:tr>
                </a:tbl>
              </a:graphicData>
            </a:graphic>
          </p:graphicFrame>
        </mc:Choice>
        <mc:Fallback xmlns="">
          <p:graphicFrame>
            <p:nvGraphicFramePr>
              <p:cNvPr id="4" name="表格 3">
                <a:extLst>
                  <a:ext uri="{FF2B5EF4-FFF2-40B4-BE49-F238E27FC236}">
                    <a16:creationId xmlns:a16="http://schemas.microsoft.com/office/drawing/2014/main" id="{D72FF56D-23C0-4EA8-8D69-7076D8F3D00B}"/>
                  </a:ext>
                </a:extLst>
              </p:cNvPr>
              <p:cNvGraphicFramePr>
                <a:graphicFrameLocks noGrp="1"/>
              </p:cNvGraphicFramePr>
              <p:nvPr>
                <p:extLst/>
              </p:nvPr>
            </p:nvGraphicFramePr>
            <p:xfrm>
              <a:off x="233473" y="2439481"/>
              <a:ext cx="11731405" cy="4120902"/>
            </p:xfrm>
            <a:graphic>
              <a:graphicData uri="http://schemas.openxmlformats.org/drawingml/2006/table">
                <a:tbl>
                  <a:tblPr>
                    <a:tableStyleId>{5C22544A-7EE6-4342-B048-85BDC9FD1C3A}</a:tableStyleId>
                  </a:tblPr>
                  <a:tblGrid>
                    <a:gridCol w="1285634">
                      <a:extLst>
                        <a:ext uri="{9D8B030D-6E8A-4147-A177-3AD203B41FA5}">
                          <a16:colId xmlns:a16="http://schemas.microsoft.com/office/drawing/2014/main" val="789032201"/>
                        </a:ext>
                      </a:extLst>
                    </a:gridCol>
                    <a:gridCol w="2089154">
                      <a:extLst>
                        <a:ext uri="{9D8B030D-6E8A-4147-A177-3AD203B41FA5}">
                          <a16:colId xmlns:a16="http://schemas.microsoft.com/office/drawing/2014/main" val="2083313758"/>
                        </a:ext>
                      </a:extLst>
                    </a:gridCol>
                    <a:gridCol w="723168">
                      <a:extLst>
                        <a:ext uri="{9D8B030D-6E8A-4147-A177-3AD203B41FA5}">
                          <a16:colId xmlns:a16="http://schemas.microsoft.com/office/drawing/2014/main" val="3780711894"/>
                        </a:ext>
                      </a:extLst>
                    </a:gridCol>
                    <a:gridCol w="642817">
                      <a:extLst>
                        <a:ext uri="{9D8B030D-6E8A-4147-A177-3AD203B41FA5}">
                          <a16:colId xmlns:a16="http://schemas.microsoft.com/office/drawing/2014/main" val="3106372124"/>
                        </a:ext>
                      </a:extLst>
                    </a:gridCol>
                    <a:gridCol w="642817">
                      <a:extLst>
                        <a:ext uri="{9D8B030D-6E8A-4147-A177-3AD203B41FA5}">
                          <a16:colId xmlns:a16="http://schemas.microsoft.com/office/drawing/2014/main" val="1140797842"/>
                        </a:ext>
                      </a:extLst>
                    </a:gridCol>
                    <a:gridCol w="642817">
                      <a:extLst>
                        <a:ext uri="{9D8B030D-6E8A-4147-A177-3AD203B41FA5}">
                          <a16:colId xmlns:a16="http://schemas.microsoft.com/office/drawing/2014/main" val="1618494189"/>
                        </a:ext>
                      </a:extLst>
                    </a:gridCol>
                    <a:gridCol w="642817">
                      <a:extLst>
                        <a:ext uri="{9D8B030D-6E8A-4147-A177-3AD203B41FA5}">
                          <a16:colId xmlns:a16="http://schemas.microsoft.com/office/drawing/2014/main" val="2514987870"/>
                        </a:ext>
                      </a:extLst>
                    </a:gridCol>
                    <a:gridCol w="723168">
                      <a:extLst>
                        <a:ext uri="{9D8B030D-6E8A-4147-A177-3AD203B41FA5}">
                          <a16:colId xmlns:a16="http://schemas.microsoft.com/office/drawing/2014/main" val="4076484567"/>
                        </a:ext>
                      </a:extLst>
                    </a:gridCol>
                    <a:gridCol w="723168">
                      <a:extLst>
                        <a:ext uri="{9D8B030D-6E8A-4147-A177-3AD203B41FA5}">
                          <a16:colId xmlns:a16="http://schemas.microsoft.com/office/drawing/2014/main" val="1706459143"/>
                        </a:ext>
                      </a:extLst>
                    </a:gridCol>
                    <a:gridCol w="803521">
                      <a:extLst>
                        <a:ext uri="{9D8B030D-6E8A-4147-A177-3AD203B41FA5}">
                          <a16:colId xmlns:a16="http://schemas.microsoft.com/office/drawing/2014/main" val="1011553607"/>
                        </a:ext>
                      </a:extLst>
                    </a:gridCol>
                    <a:gridCol w="2812324">
                      <a:extLst>
                        <a:ext uri="{9D8B030D-6E8A-4147-A177-3AD203B41FA5}">
                          <a16:colId xmlns:a16="http://schemas.microsoft.com/office/drawing/2014/main" val="1485233038"/>
                        </a:ext>
                      </a:extLst>
                    </a:gridCol>
                  </a:tblGrid>
                  <a:tr h="484109">
                    <a:tc>
                      <a:txBody>
                        <a:bodyPr/>
                        <a:lstStyle/>
                        <a:p>
                          <a:pPr indent="0" algn="ctr">
                            <a:lnSpc>
                              <a:spcPct val="150000"/>
                            </a:lnSpc>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61808" t="-1250" r="-400292" b="-762500"/>
                          </a:stretch>
                        </a:blipFill>
                      </a:tcPr>
                    </a:tc>
                    <a:tc>
                      <a:txBody>
                        <a:bodyPr/>
                        <a:lstStyle/>
                        <a:p>
                          <a:pPr indent="0" algn="ctr">
                            <a:lnSpc>
                              <a:spcPct val="150000"/>
                            </a:lnSpc>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2</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3</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5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4</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5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5</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altLang="zh-CN" sz="2400" b="1" kern="100" dirty="0">
                              <a:effectLst/>
                              <a:latin typeface="+mn-ea"/>
                              <a:ea typeface="+mn-ea"/>
                            </a:rPr>
                            <a:t>m</a:t>
                          </a:r>
                          <a:r>
                            <a:rPr lang="en-US" altLang="zh-CN" sz="2400" b="1" kern="100" baseline="-25000" dirty="0">
                              <a:effectLst/>
                              <a:latin typeface="+mn-ea"/>
                              <a:ea typeface="+mn-ea"/>
                            </a:rPr>
                            <a:t>6</a:t>
                          </a:r>
                          <a:endParaRPr lang="zh-CN" alt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altLang="zh-CN" sz="2400" b="1" kern="100" dirty="0">
                              <a:effectLst/>
                              <a:latin typeface="+mn-ea"/>
                              <a:ea typeface="+mn-ea"/>
                            </a:rPr>
                            <a:t>m</a:t>
                          </a:r>
                          <a:r>
                            <a:rPr lang="en-US" altLang="zh-CN" sz="2400" b="1" kern="100" baseline="-25000" dirty="0">
                              <a:effectLst/>
                              <a:latin typeface="+mn-ea"/>
                              <a:ea typeface="+mn-ea"/>
                            </a:rPr>
                            <a:t>7</a:t>
                          </a:r>
                          <a:endParaRPr lang="zh-CN" alt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9">
                      <a:txBody>
                        <a:bodyPr/>
                        <a:lstStyle/>
                        <a:p>
                          <a:pPr indent="0" algn="ctr">
                            <a:spcAft>
                              <a:spcPts val="0"/>
                            </a:spcAft>
                            <a:tabLst>
                              <a:tab pos="5220970" algn="l"/>
                              <a:tab pos="5581015" algn="l"/>
                            </a:tabLst>
                          </a:pPr>
                          <a:endParaRPr lang="en-US" altLang="zh-CN" sz="2400" b="1" kern="100" dirty="0">
                            <a:latin typeface="+mn-ea"/>
                            <a:cs typeface="黑体" panose="02010609060101010101" pitchFamily="49" charset="-122"/>
                          </a:endParaRPr>
                        </a:p>
                        <a:p>
                          <a:pPr indent="0" algn="ctr">
                            <a:spcAft>
                              <a:spcPts val="0"/>
                            </a:spcAft>
                            <a:tabLst>
                              <a:tab pos="5220970" algn="l"/>
                              <a:tab pos="5581015" algn="l"/>
                            </a:tabLst>
                          </a:pPr>
                          <a:r>
                            <a:rPr lang="en-US" altLang="zh-CN" sz="2400" b="1" kern="100" dirty="0">
                              <a:latin typeface="+mn-ea"/>
                              <a:cs typeface="黑体" panose="02010609060101010101" pitchFamily="49" charset="-122"/>
                            </a:rPr>
                            <a:t>m</a:t>
                          </a:r>
                          <a:r>
                            <a:rPr lang="en-US" altLang="zh-CN" sz="2400" b="1" kern="100" baseline="-25000" dirty="0">
                              <a:latin typeface="+mn-ea"/>
                              <a:cs typeface="黑体" panose="02010609060101010101" pitchFamily="49" charset="-122"/>
                            </a:rPr>
                            <a:t>1</a:t>
                          </a:r>
                          <a:r>
                            <a:rPr lang="zh-CN" altLang="zh-CN" sz="2400" b="1" kern="100" dirty="0">
                              <a:latin typeface="+mn-ea"/>
                              <a:cs typeface="宋体" panose="02010600030101010101" pitchFamily="2" charset="-122"/>
                            </a:rPr>
                            <a:t>∨</a:t>
                          </a:r>
                          <a:r>
                            <a:rPr lang="en-US" altLang="zh-CN" sz="2400" b="1" kern="100" dirty="0">
                              <a:latin typeface="+mn-ea"/>
                              <a:cs typeface="黑体" panose="02010609060101010101" pitchFamily="49" charset="-122"/>
                            </a:rPr>
                            <a:t>m</a:t>
                          </a:r>
                          <a:r>
                            <a:rPr lang="en-US" altLang="zh-CN" sz="2400" b="1" kern="100" baseline="-25000" dirty="0">
                              <a:latin typeface="+mn-ea"/>
                              <a:cs typeface="黑体" panose="02010609060101010101" pitchFamily="49" charset="-122"/>
                            </a:rPr>
                            <a:t>3</a:t>
                          </a:r>
                          <a:r>
                            <a:rPr lang="zh-CN" altLang="zh-CN" sz="2400" b="1" kern="100" dirty="0">
                              <a:latin typeface="+mn-ea"/>
                              <a:cs typeface="宋体" panose="02010600030101010101" pitchFamily="2" charset="-122"/>
                            </a:rPr>
                            <a:t>∨</a:t>
                          </a:r>
                          <a:r>
                            <a:rPr lang="en-US" altLang="zh-CN" sz="2400" b="1" kern="100" dirty="0">
                              <a:latin typeface="+mn-ea"/>
                              <a:cs typeface="黑体" panose="02010609060101010101" pitchFamily="49" charset="-122"/>
                            </a:rPr>
                            <a:t>m</a:t>
                          </a:r>
                          <a:r>
                            <a:rPr lang="en-US" altLang="zh-CN" sz="2400" b="1" kern="100" baseline="-25000" dirty="0">
                              <a:latin typeface="+mn-ea"/>
                              <a:cs typeface="黑体" panose="02010609060101010101" pitchFamily="49" charset="-122"/>
                            </a:rPr>
                            <a:t>5</a:t>
                          </a:r>
                        </a:p>
                        <a:p>
                          <a:pPr indent="0" algn="ctr">
                            <a:spcAft>
                              <a:spcPts val="0"/>
                            </a:spcAft>
                            <a:tabLst>
                              <a:tab pos="5220970" algn="l"/>
                              <a:tab pos="5581015" algn="l"/>
                            </a:tabLst>
                          </a:pPr>
                          <a:endParaRPr lang="en-US" altLang="zh-CN" sz="2400" b="1" kern="100" baseline="-25000" dirty="0">
                            <a:effectLst/>
                            <a:latin typeface="+mn-ea"/>
                            <a:ea typeface="+mn-ea"/>
                            <a:cs typeface="黑体" panose="02010609060101010101" pitchFamily="49" charset="-122"/>
                          </a:endParaRPr>
                        </a:p>
                        <a:p>
                          <a:pPr indent="0" algn="ctr">
                            <a:spcAft>
                              <a:spcPts val="0"/>
                            </a:spcAft>
                            <a:tabLst>
                              <a:tab pos="5220970" algn="l"/>
                              <a:tab pos="5581015" algn="l"/>
                            </a:tabLst>
                          </a:pPr>
                          <a:endParaRPr lang="en-US" altLang="zh-CN" sz="2400" b="1" kern="100" baseline="-25000" dirty="0">
                            <a:effectLst/>
                            <a:latin typeface="+mn-ea"/>
                            <a:ea typeface="+mn-ea"/>
                            <a:cs typeface="黑体" panose="02010609060101010101" pitchFamily="49" charset="-122"/>
                          </a:endParaRPr>
                        </a:p>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2577982"/>
                      </a:ext>
                    </a:extLst>
                  </a:tr>
                  <a:tr h="448764">
                    <a:tc>
                      <a:txBody>
                        <a:bodyPr/>
                        <a:lstStyle/>
                        <a:p>
                          <a:pPr indent="0" algn="ctr">
                            <a:spcAft>
                              <a:spcPts val="0"/>
                            </a:spcAft>
                            <a:tabLst>
                              <a:tab pos="5220970" algn="l"/>
                              <a:tab pos="5581015" algn="l"/>
                            </a:tabLst>
                          </a:pPr>
                          <a:r>
                            <a:rPr lang="en-US" sz="2400" b="1" kern="100">
                              <a:effectLst/>
                              <a:latin typeface="+mn-ea"/>
                              <a:ea typeface="+mn-ea"/>
                            </a:rPr>
                            <a:t>0  0  0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1363942"/>
                      </a:ext>
                    </a:extLst>
                  </a:tr>
                  <a:tr h="365845">
                    <a:tc>
                      <a:txBody>
                        <a:bodyPr/>
                        <a:lstStyle/>
                        <a:p>
                          <a:pPr indent="0"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a:t>
                          </a: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srgbClr val="C00000"/>
                              </a:solidFill>
                              <a:effectLst/>
                              <a:uLnTx/>
                              <a:uFillTx/>
                              <a:latin typeface="微软雅黑"/>
                              <a:ea typeface="微软雅黑"/>
                              <a:cs typeface="+mn-cs"/>
                            </a:rPr>
                            <a:t>1</a:t>
                          </a:r>
                          <a:endParaRPr kumimoji="0" lang="zh-CN" altLang="zh-CN" sz="2400" b="1" i="0" u="none" strike="noStrike" kern="100" cap="none" spc="0" normalizeH="0" baseline="0" noProof="0" dirty="0">
                            <a:ln>
                              <a:noFill/>
                            </a:ln>
                            <a:solidFill>
                              <a:srgbClr val="C00000"/>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5082701"/>
                      </a:ext>
                    </a:extLst>
                  </a:tr>
                  <a:tr h="470364">
                    <a:tc>
                      <a:txBody>
                        <a:bodyPr/>
                        <a:lstStyle/>
                        <a:p>
                          <a:pPr indent="0" algn="ctr">
                            <a:spcAft>
                              <a:spcPts val="0"/>
                            </a:spcAft>
                            <a:tabLst>
                              <a:tab pos="5220970" algn="l"/>
                              <a:tab pos="5581015" algn="l"/>
                            </a:tabLst>
                          </a:pPr>
                          <a:r>
                            <a:rPr lang="en-US" sz="2400" b="1" kern="10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1</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1613907"/>
                      </a:ext>
                    </a:extLst>
                  </a:tr>
                  <a:tr h="470364">
                    <a:tc>
                      <a:txBody>
                        <a:bodyPr/>
                        <a:lstStyle/>
                        <a:p>
                          <a:pPr indent="0" algn="ctr">
                            <a:spcAft>
                              <a:spcPts val="0"/>
                            </a:spcAft>
                            <a:tabLst>
                              <a:tab pos="5220970" algn="l"/>
                              <a:tab pos="558101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a:t>
                          </a:r>
                          <a:r>
                            <a:rPr lang="en-US" sz="2400" b="1" kern="100" dirty="0">
                              <a:solidFill>
                                <a:srgbClr val="C00000"/>
                              </a:solidFill>
                              <a:effectLst/>
                              <a:latin typeface="+mn-ea"/>
                              <a:ea typeface="+mn-ea"/>
                              <a:cs typeface="+mn-cs"/>
                            </a:rPr>
                            <a:t>1</a:t>
                          </a:r>
                          <a:endParaRPr lang="zh-CN" altLang="en-US" sz="2400" b="1" kern="100" dirty="0">
                            <a:solidFill>
                              <a:srgbClr val="C00000"/>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noProof="0" dirty="0">
                              <a:solidFill>
                                <a:srgbClr val="C00000"/>
                              </a:solidFill>
                              <a:effectLst/>
                              <a:latin typeface="+mn-ea"/>
                              <a:ea typeface="+mn-ea"/>
                              <a:cs typeface="+mn-cs"/>
                            </a:rPr>
                            <a:t>1</a:t>
                          </a:r>
                          <a:endParaRPr lang="zh-CN" altLang="zh-CN" sz="2400" b="1" kern="100" noProof="0" dirty="0">
                            <a:solidFill>
                              <a:srgbClr val="C00000"/>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601622"/>
                      </a:ext>
                    </a:extLst>
                  </a:tr>
                  <a:tr h="470364">
                    <a:tc>
                      <a:txBody>
                        <a:bodyPr/>
                        <a:lstStyle/>
                        <a:p>
                          <a:pPr indent="0" algn="ctr">
                            <a:spcAft>
                              <a:spcPts val="0"/>
                            </a:spcAft>
                            <a:tabLst>
                              <a:tab pos="5220970" algn="l"/>
                              <a:tab pos="558101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1</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2001998"/>
                      </a:ext>
                    </a:extLst>
                  </a:tr>
                  <a:tr h="470364">
                    <a:tc>
                      <a:txBody>
                        <a:bodyPr/>
                        <a:lstStyle/>
                        <a:p>
                          <a:pPr indent="0"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a:t>
                          </a:r>
                          <a:r>
                            <a:rPr lang="en-US" sz="2400" b="1" kern="100" dirty="0">
                              <a:solidFill>
                                <a:srgbClr val="C00000"/>
                              </a:solidFill>
                              <a:effectLst/>
                              <a:latin typeface="+mn-ea"/>
                              <a:ea typeface="+mn-ea"/>
                              <a:cs typeface="+mn-cs"/>
                            </a:rPr>
                            <a:t>1</a:t>
                          </a:r>
                          <a:endParaRPr lang="zh-CN" altLang="en-US" sz="2400" b="1" kern="100" dirty="0">
                            <a:solidFill>
                              <a:srgbClr val="C00000"/>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noProof="0" dirty="0">
                              <a:solidFill>
                                <a:srgbClr val="C00000"/>
                              </a:solidFill>
                              <a:effectLst/>
                              <a:latin typeface="+mn-ea"/>
                              <a:ea typeface="+mn-ea"/>
                              <a:cs typeface="+mn-cs"/>
                            </a:rPr>
                            <a:t>1</a:t>
                          </a:r>
                          <a:endParaRPr lang="zh-CN" altLang="zh-CN" sz="2400" b="1" kern="100" noProof="0" dirty="0">
                            <a:solidFill>
                              <a:srgbClr val="C00000"/>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1849397"/>
                      </a:ext>
                    </a:extLst>
                  </a:tr>
                  <a:tr h="470364">
                    <a:tc>
                      <a:txBody>
                        <a:bodyPr/>
                        <a:lstStyle/>
                        <a:p>
                          <a:pPr indent="0" algn="ctr">
                            <a:spcAft>
                              <a:spcPts val="0"/>
                            </a:spcAft>
                            <a:tabLst>
                              <a:tab pos="5220970" algn="l"/>
                              <a:tab pos="5581015" algn="l"/>
                            </a:tabLst>
                          </a:pPr>
                          <a:r>
                            <a:rPr lang="en-US" sz="2400" b="1" kern="10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1</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7765155"/>
                      </a:ext>
                    </a:extLst>
                  </a:tr>
                  <a:tr h="470364">
                    <a:tc>
                      <a:txBody>
                        <a:bodyPr/>
                        <a:lstStyle/>
                        <a:p>
                          <a:pPr indent="0" algn="ctr">
                            <a:spcAft>
                              <a:spcPts val="0"/>
                            </a:spcAft>
                            <a:tabLst>
                              <a:tab pos="5220970" algn="l"/>
                              <a:tab pos="5581015" algn="l"/>
                            </a:tabLst>
                          </a:pPr>
                          <a:r>
                            <a:rPr lang="en-US" sz="2400" b="1" kern="100">
                              <a:effectLst/>
                              <a:latin typeface="+mn-ea"/>
                              <a:ea typeface="+mn-ea"/>
                            </a:rPr>
                            <a:t>1  1  1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a:ea typeface="微软雅黑"/>
                              <a:cs typeface="+mn-cs"/>
                            </a:rPr>
                            <a:t>0</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627"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mn-cs"/>
                            </a:rPr>
                            <a:t>1</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544123"/>
                      </a:ext>
                    </a:extLst>
                  </a:tr>
                </a:tbl>
              </a:graphicData>
            </a:graphic>
          </p:graphicFrame>
        </mc:Fallback>
      </mc:AlternateContent>
      <p:sp>
        <p:nvSpPr>
          <p:cNvPr id="5" name="矩形 4">
            <a:extLst>
              <a:ext uri="{FF2B5EF4-FFF2-40B4-BE49-F238E27FC236}">
                <a16:creationId xmlns:a16="http://schemas.microsoft.com/office/drawing/2014/main" id="{FD6329E9-36A9-4216-9C3A-07649650899D}"/>
              </a:ext>
            </a:extLst>
          </p:cNvPr>
          <p:cNvSpPr/>
          <p:nvPr/>
        </p:nvSpPr>
        <p:spPr>
          <a:xfrm>
            <a:off x="233473" y="992100"/>
            <a:ext cx="11731406" cy="525505"/>
          </a:xfrm>
          <a:prstGeom prst="rect">
            <a:avLst/>
          </a:prstGeom>
          <a:solidFill>
            <a:schemeClr val="accent3"/>
          </a:solidFill>
        </p:spPr>
        <p:txBody>
          <a:bodyPr wrap="square">
            <a:spAutoFit/>
          </a:bodyPr>
          <a:lstStyle/>
          <a:p>
            <a:pPr defTabSz="1219261">
              <a:lnSpc>
                <a:spcPct val="130000"/>
              </a:lnSpc>
              <a:tabLst>
                <a:tab pos="5219404" algn="l"/>
                <a:tab pos="5579340" algn="l"/>
              </a:tabLst>
            </a:pPr>
            <a:r>
              <a:rPr lang="zh-CN" altLang="en-US" sz="2399" b="1" kern="100" dirty="0">
                <a:solidFill>
                  <a:prstClr val="black"/>
                </a:solidFill>
                <a:latin typeface="微软雅黑"/>
                <a:ea typeface="微软雅黑"/>
                <a:cs typeface="Times New Roman" panose="02020603050405020304" pitchFamily="18" charset="0"/>
              </a:rPr>
              <a:t>对</a:t>
            </a:r>
            <a:r>
              <a:rPr lang="en-US" altLang="zh-CN" sz="2399" b="1" kern="100" dirty="0">
                <a:solidFill>
                  <a:prstClr val="black"/>
                </a:solidFill>
                <a:latin typeface="微软雅黑"/>
                <a:ea typeface="微软雅黑"/>
                <a:cs typeface="Times New Roman" panose="02020603050405020304" pitchFamily="18" charset="0"/>
              </a:rPr>
              <a:t>P</a:t>
            </a:r>
            <a:r>
              <a:rPr lang="zh-CN" altLang="en-US"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黑体" panose="02010609060101010101" pitchFamily="49" charset="-122"/>
              </a:rPr>
              <a:t>Q</a:t>
            </a:r>
            <a:r>
              <a:rPr lang="zh-CN" altLang="en-US" sz="2399" b="1" kern="100" dirty="0">
                <a:solidFill>
                  <a:prstClr val="black"/>
                </a:solidFill>
                <a:latin typeface="微软雅黑"/>
                <a:ea typeface="微软雅黑"/>
                <a:cs typeface="黑体" panose="02010609060101010101" pitchFamily="49" charset="-122"/>
              </a:rPr>
              <a:t>和</a:t>
            </a:r>
            <a:r>
              <a:rPr lang="en-US" altLang="zh-CN" sz="2399" b="1" kern="100" dirty="0">
                <a:solidFill>
                  <a:prstClr val="black"/>
                </a:solidFill>
                <a:latin typeface="微软雅黑"/>
                <a:ea typeface="微软雅黑"/>
                <a:cs typeface="黑体" panose="02010609060101010101" pitchFamily="49" charset="-122"/>
              </a:rPr>
              <a:t>R</a:t>
            </a:r>
            <a:r>
              <a:rPr lang="zh-CN" altLang="en-US" sz="2399" b="1" kern="100" dirty="0">
                <a:solidFill>
                  <a:prstClr val="black"/>
                </a:solidFill>
                <a:latin typeface="微软雅黑"/>
                <a:ea typeface="微软雅黑"/>
                <a:cs typeface="黑体" panose="02010609060101010101" pitchFamily="49" charset="-122"/>
              </a:rPr>
              <a:t>三个变元的</a:t>
            </a:r>
            <a:r>
              <a:rPr lang="en-US" altLang="zh-CN" sz="2399" b="1" kern="100" dirty="0">
                <a:solidFill>
                  <a:prstClr val="black"/>
                </a:solidFill>
                <a:latin typeface="微软雅黑"/>
                <a:ea typeface="微软雅黑"/>
                <a:cs typeface="黑体" panose="02010609060101010101" pitchFamily="49" charset="-122"/>
              </a:rPr>
              <a:t>8</a:t>
            </a:r>
            <a:r>
              <a:rPr lang="zh-CN" altLang="en-US" sz="2399" b="1" kern="100" dirty="0">
                <a:solidFill>
                  <a:prstClr val="black"/>
                </a:solidFill>
                <a:latin typeface="微软雅黑"/>
                <a:ea typeface="微软雅黑"/>
                <a:cs typeface="黑体" panose="02010609060101010101" pitchFamily="49" charset="-122"/>
              </a:rPr>
              <a:t>个极小项，选择</a:t>
            </a:r>
            <a:r>
              <a:rPr lang="zh-CN" altLang="zh-CN" sz="2399" b="1" kern="100" dirty="0">
                <a:solidFill>
                  <a:prstClr val="black"/>
                </a:solidFill>
                <a:latin typeface="微软雅黑"/>
                <a:ea typeface="微软雅黑"/>
              </a:rPr>
              <a:t>哪些极</a:t>
            </a:r>
            <a:r>
              <a:rPr lang="zh-CN" altLang="en-US" sz="2399" b="1" kern="100" dirty="0">
                <a:solidFill>
                  <a:prstClr val="black"/>
                </a:solidFill>
                <a:latin typeface="微软雅黑"/>
                <a:ea typeface="微软雅黑"/>
              </a:rPr>
              <a:t>小</a:t>
            </a:r>
            <a:r>
              <a:rPr lang="zh-CN" altLang="zh-CN" sz="2399" b="1" kern="100" dirty="0">
                <a:solidFill>
                  <a:prstClr val="black"/>
                </a:solidFill>
                <a:latin typeface="微软雅黑"/>
                <a:ea typeface="微软雅黑"/>
              </a:rPr>
              <a:t>项来组成主</a:t>
            </a:r>
            <a:r>
              <a:rPr lang="zh-CN" altLang="en-US" sz="2399" b="1" kern="100" dirty="0">
                <a:solidFill>
                  <a:prstClr val="black"/>
                </a:solidFill>
                <a:latin typeface="微软雅黑"/>
                <a:ea typeface="微软雅黑"/>
              </a:rPr>
              <a:t>析</a:t>
            </a:r>
            <a:r>
              <a:rPr lang="zh-CN" altLang="zh-CN" sz="2399" b="1" kern="100" dirty="0">
                <a:solidFill>
                  <a:prstClr val="black"/>
                </a:solidFill>
                <a:latin typeface="微软雅黑"/>
                <a:ea typeface="微软雅黑"/>
              </a:rPr>
              <a:t>取范式呢？</a:t>
            </a:r>
          </a:p>
        </p:txBody>
      </p:sp>
      <p:sp>
        <p:nvSpPr>
          <p:cNvPr id="6" name="矩形标注 9">
            <a:extLst>
              <a:ext uri="{FF2B5EF4-FFF2-40B4-BE49-F238E27FC236}">
                <a16:creationId xmlns:a16="http://schemas.microsoft.com/office/drawing/2014/main" id="{2DE5986C-C0CD-4592-A070-DD92114084F5}"/>
              </a:ext>
            </a:extLst>
          </p:cNvPr>
          <p:cNvSpPr/>
          <p:nvPr/>
        </p:nvSpPr>
        <p:spPr bwMode="auto">
          <a:xfrm>
            <a:off x="233473" y="1594995"/>
            <a:ext cx="11731406" cy="658251"/>
          </a:xfrm>
          <a:prstGeom prst="wedgeRectCallout">
            <a:avLst>
              <a:gd name="adj1" fmla="val -20171"/>
              <a:gd name="adj2" fmla="val 29268"/>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defTabSz="1219261">
              <a:defRPr/>
            </a:pPr>
            <a:r>
              <a:rPr lang="zh-CN" altLang="en-US" sz="2399" b="1" dirty="0">
                <a:solidFill>
                  <a:srgbClr val="0000FF"/>
                </a:solidFill>
                <a:latin typeface="Arial"/>
                <a:ea typeface="微软雅黑"/>
              </a:rPr>
              <a:t>选择原则：选出极小项的析取式与原公式等价。</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71D6850-C013-4234-B215-03AD25990D2E}"/>
                  </a:ext>
                </a:extLst>
              </p:cNvPr>
              <p:cNvSpPr/>
              <p:nvPr/>
            </p:nvSpPr>
            <p:spPr>
              <a:xfrm>
                <a:off x="1795120" y="5425214"/>
                <a:ext cx="8608110" cy="1134726"/>
              </a:xfrm>
              <a:prstGeom prst="rect">
                <a:avLst/>
              </a:prstGeom>
              <a:solidFill>
                <a:schemeClr val="bg1">
                  <a:lumMod val="85000"/>
                </a:schemeClr>
              </a:solidFill>
            </p:spPr>
            <p:txBody>
              <a:bodyPr wrap="square">
                <a:spAutoFit/>
              </a:bodyPr>
              <a:lstStyle/>
              <a:p>
                <a:pPr defTabSz="1219261">
                  <a:lnSpc>
                    <a:spcPct val="150000"/>
                  </a:lnSpc>
                  <a:tabLst>
                    <a:tab pos="5219404" algn="l"/>
                    <a:tab pos="5579340" algn="l"/>
                  </a:tabLst>
                </a:pPr>
                <a:r>
                  <a:rPr lang="en-US" altLang="zh-CN" sz="2399" b="1" kern="100" dirty="0">
                    <a:solidFill>
                      <a:prstClr val="black"/>
                    </a:solidFill>
                    <a:latin typeface="微软雅黑"/>
                    <a:ea typeface="微软雅黑"/>
                  </a:rPr>
                  <a:t> </a:t>
                </a:r>
                <a:r>
                  <a:rPr lang="zh-CN" altLang="en-US" sz="2399" b="1" kern="100" dirty="0">
                    <a:solidFill>
                      <a:prstClr val="black"/>
                    </a:solidFill>
                    <a:latin typeface="微软雅黑"/>
                    <a:ea typeface="微软雅黑"/>
                  </a:rPr>
                  <a:t>同样的方法，发现只有</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1 </a:t>
                </a:r>
                <a:r>
                  <a:rPr lang="zh-CN" altLang="en-US" sz="2399" b="1" kern="100" dirty="0">
                    <a:solidFill>
                      <a:prstClr val="black"/>
                    </a:solidFill>
                    <a:latin typeface="微软雅黑"/>
                    <a:ea typeface="微软雅黑"/>
                  </a:rPr>
                  <a:t>、</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1</a:t>
                </a:r>
                <a:r>
                  <a:rPr lang="zh-CN" altLang="zh-CN" sz="2399" b="1" kern="100" dirty="0">
                    <a:solidFill>
                      <a:prstClr val="black"/>
                    </a:solidFill>
                    <a:latin typeface="微软雅黑"/>
                    <a:ea typeface="微软雅黑"/>
                  </a:rPr>
                  <a:t> </a:t>
                </a:r>
                <a:r>
                  <a:rPr lang="zh-CN" altLang="en-US" sz="2399" b="1" kern="100" dirty="0">
                    <a:solidFill>
                      <a:prstClr val="black"/>
                    </a:solidFill>
                    <a:latin typeface="微软雅黑"/>
                    <a:ea typeface="微软雅黑"/>
                  </a:rPr>
                  <a:t>和</a:t>
                </a:r>
                <a:r>
                  <a:rPr lang="en-US" altLang="zh-CN" sz="2399" b="1" kern="100" dirty="0">
                    <a:solidFill>
                      <a:prstClr val="black"/>
                    </a:solidFill>
                    <a:latin typeface="微软雅黑"/>
                    <a:ea typeface="微软雅黑"/>
                  </a:rPr>
                  <a:t>m</a:t>
                </a:r>
                <a:r>
                  <a:rPr lang="en-US" altLang="zh-CN" sz="2399" b="1" kern="100" baseline="-25000" dirty="0">
                    <a:solidFill>
                      <a:prstClr val="black"/>
                    </a:solidFill>
                    <a:latin typeface="微软雅黑"/>
                    <a:ea typeface="微软雅黑"/>
                  </a:rPr>
                  <a:t>5</a:t>
                </a:r>
                <a:r>
                  <a:rPr lang="zh-CN" altLang="en-US" sz="2399" b="1" kern="100" dirty="0">
                    <a:solidFill>
                      <a:prstClr val="black"/>
                    </a:solidFill>
                    <a:latin typeface="微软雅黑"/>
                    <a:ea typeface="微软雅黑"/>
                  </a:rPr>
                  <a:t>的析取才与原公式等价，  </a:t>
                </a:r>
                <a:endParaRPr lang="en-US" altLang="zh-CN" sz="2399" b="1" kern="100" dirty="0">
                  <a:solidFill>
                    <a:prstClr val="black"/>
                  </a:solidFill>
                  <a:latin typeface="微软雅黑"/>
                  <a:ea typeface="微软雅黑"/>
                </a:endParaRPr>
              </a:p>
              <a:p>
                <a:pPr defTabSz="1219261">
                  <a:lnSpc>
                    <a:spcPct val="150000"/>
                  </a:lnSpc>
                  <a:tabLst>
                    <a:tab pos="5219404" algn="l"/>
                    <a:tab pos="5579340" algn="l"/>
                  </a:tabLst>
                </a:pPr>
                <a:r>
                  <a:rPr lang="en-US" altLang="zh-CN" sz="2399" b="1" kern="100" dirty="0">
                    <a:solidFill>
                      <a:prstClr val="black"/>
                    </a:solidFill>
                    <a:latin typeface="微软雅黑"/>
                    <a:ea typeface="微软雅黑"/>
                  </a:rPr>
                  <a:t> </a:t>
                </a:r>
                <a:r>
                  <a:rPr lang="zh-CN" altLang="en-US" sz="2399" b="1" kern="100" dirty="0">
                    <a:solidFill>
                      <a:prstClr val="black"/>
                    </a:solidFill>
                    <a:latin typeface="微软雅黑"/>
                    <a:ea typeface="微软雅黑"/>
                  </a:rPr>
                  <a:t>且</a:t>
                </a:r>
                <a:r>
                  <a:rPr lang="zh-CN" altLang="en-US" sz="2399" b="1" kern="100" dirty="0">
                    <a:solidFill>
                      <a:srgbClr val="C00000"/>
                    </a:solidFill>
                    <a:latin typeface="微软雅黑"/>
                    <a:ea typeface="微软雅黑"/>
                  </a:rPr>
                  <a:t>它们恰好是</a:t>
                </a:r>
                <a:r>
                  <a:rPr lang="en-US" altLang="zh-CN" sz="2399" b="1" kern="100" dirty="0">
                    <a:solidFill>
                      <a:srgbClr val="C00000"/>
                    </a:solidFill>
                    <a:latin typeface="微软雅黑"/>
                    <a:ea typeface="微软雅黑"/>
                  </a:rPr>
                  <a:t>(P→</a:t>
                </a:r>
                <a14:m>
                  <m:oMath xmlns:m="http://schemas.openxmlformats.org/officeDocument/2006/math">
                    <m:r>
                      <a:rPr lang="en-US" altLang="zh-CN" sz="2399" b="1" kern="100">
                        <a:solidFill>
                          <a:srgbClr val="C00000"/>
                        </a:solidFill>
                        <a:latin typeface="Cambria Math" panose="02040503050406030204" pitchFamily="18" charset="0"/>
                      </a:rPr>
                      <m:t>¬</m:t>
                    </m:r>
                  </m:oMath>
                </a14:m>
                <a:r>
                  <a:rPr lang="en-US" altLang="zh-CN" sz="2399" b="1" kern="100" dirty="0">
                    <a:solidFill>
                      <a:srgbClr val="C00000"/>
                    </a:solidFill>
                    <a:latin typeface="微软雅黑"/>
                    <a:ea typeface="微软雅黑"/>
                  </a:rPr>
                  <a:t>Q)</a:t>
                </a:r>
                <a:r>
                  <a:rPr lang="zh-CN" altLang="zh-CN" sz="2399" b="1" kern="100" dirty="0">
                    <a:solidFill>
                      <a:srgbClr val="C00000"/>
                    </a:solidFill>
                    <a:latin typeface="微软雅黑"/>
                    <a:ea typeface="微软雅黑"/>
                  </a:rPr>
                  <a:t>∧</a:t>
                </a:r>
                <a:r>
                  <a:rPr lang="en-US" altLang="zh-CN" sz="2399" b="1" kern="100" dirty="0">
                    <a:solidFill>
                      <a:srgbClr val="C00000"/>
                    </a:solidFill>
                    <a:latin typeface="微软雅黑"/>
                    <a:ea typeface="微软雅黑"/>
                  </a:rPr>
                  <a:t>R</a:t>
                </a:r>
                <a:r>
                  <a:rPr lang="zh-CN" altLang="en-US" sz="2399" b="1" kern="100" dirty="0">
                    <a:solidFill>
                      <a:srgbClr val="C00000"/>
                    </a:solidFill>
                    <a:latin typeface="微软雅黑"/>
                    <a:ea typeface="微软雅黑"/>
                  </a:rPr>
                  <a:t>为真时的解释对应的极小项</a:t>
                </a:r>
                <a:r>
                  <a:rPr lang="zh-CN" altLang="en-US" sz="2399" b="1" kern="100" dirty="0">
                    <a:solidFill>
                      <a:prstClr val="black"/>
                    </a:solidFill>
                    <a:latin typeface="微软雅黑"/>
                    <a:ea typeface="微软雅黑"/>
                  </a:rPr>
                  <a:t>。</a:t>
                </a:r>
                <a:endParaRPr lang="zh-CN" altLang="zh-CN" sz="2399" b="1" kern="100" dirty="0">
                  <a:solidFill>
                    <a:prstClr val="black"/>
                  </a:solidFill>
                  <a:latin typeface="微软雅黑"/>
                  <a:ea typeface="微软雅黑"/>
                  <a:cs typeface="黑体" panose="02010609060101010101" pitchFamily="49" charset="-122"/>
                </a:endParaRPr>
              </a:p>
            </p:txBody>
          </p:sp>
        </mc:Choice>
        <mc:Fallback xmlns="">
          <p:sp>
            <p:nvSpPr>
              <p:cNvPr id="7" name="矩形 6">
                <a:extLst>
                  <a:ext uri="{FF2B5EF4-FFF2-40B4-BE49-F238E27FC236}">
                    <a16:creationId xmlns:a16="http://schemas.microsoft.com/office/drawing/2014/main" id="{671D6850-C013-4234-B215-03AD25990D2E}"/>
                  </a:ext>
                </a:extLst>
              </p:cNvPr>
              <p:cNvSpPr>
                <a:spLocks noRot="1" noChangeAspect="1" noMove="1" noResize="1" noEditPoints="1" noAdjustHandles="1" noChangeArrowheads="1" noChangeShapeType="1" noTextEdit="1"/>
              </p:cNvSpPr>
              <p:nvPr/>
            </p:nvSpPr>
            <p:spPr>
              <a:xfrm>
                <a:off x="1795120" y="5425214"/>
                <a:ext cx="8608110" cy="1134726"/>
              </a:xfrm>
              <a:prstGeom prst="rect">
                <a:avLst/>
              </a:prstGeom>
              <a:blipFill>
                <a:blip r:embed="rId5"/>
                <a:stretch>
                  <a:fillRect r="-2194" b="-11290"/>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11583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a:extLst>
              <a:ext uri="{FF2B5EF4-FFF2-40B4-BE49-F238E27FC236}">
                <a16:creationId xmlns:a16="http://schemas.microsoft.com/office/drawing/2014/main" id="{C963F576-322B-41D7-BF1F-96169354263A}"/>
              </a:ext>
            </a:extLst>
          </p:cNvPr>
          <p:cNvSpPr>
            <a:spLocks noGrp="1" noChangeArrowheads="1"/>
          </p:cNvSpPr>
          <p:nvPr>
            <p:ph type="title" idx="4294967295"/>
          </p:nvPr>
        </p:nvSpPr>
        <p:spPr>
          <a:xfrm>
            <a:off x="842896" y="230321"/>
            <a:ext cx="8064034" cy="634963"/>
          </a:xfrm>
        </p:spPr>
        <p:txBody>
          <a:bodyPr/>
          <a:lstStyle/>
          <a:p>
            <a:pPr eaLnBrk="1" hangingPunct="1"/>
            <a:r>
              <a:rPr lang="zh-CN" altLang="en-US" dirty="0"/>
              <a:t>真值表技术</a:t>
            </a:r>
          </a:p>
        </p:txBody>
      </p:sp>
      <p:sp>
        <p:nvSpPr>
          <p:cNvPr id="5" name="Text Box 650">
            <a:extLst>
              <a:ext uri="{FF2B5EF4-FFF2-40B4-BE49-F238E27FC236}">
                <a16:creationId xmlns:a16="http://schemas.microsoft.com/office/drawing/2014/main" id="{D3031C06-3E0C-43B9-8376-381CDEE71C9B}"/>
              </a:ext>
            </a:extLst>
          </p:cNvPr>
          <p:cNvSpPr txBox="1">
            <a:spLocks noChangeArrowheads="1"/>
          </p:cNvSpPr>
          <p:nvPr/>
        </p:nvSpPr>
        <p:spPr bwMode="auto">
          <a:xfrm>
            <a:off x="842895" y="1372989"/>
            <a:ext cx="9522246" cy="4113610"/>
          </a:xfrm>
          <a:prstGeom prst="rect">
            <a:avLst/>
          </a:prstGeom>
          <a:solidFill>
            <a:schemeClr val="bg1">
              <a:lumMod val="85000"/>
              <a:lumOff val="0"/>
            </a:schemeClr>
          </a:solidFill>
          <a:ln w="9525">
            <a:solidFill>
              <a:srgbClr val="000000"/>
            </a:solidFill>
            <a:miter lim="800000"/>
            <a:headEnd/>
            <a:tailEnd/>
          </a:ln>
        </p:spPr>
        <p:txBody>
          <a:bodyPr rot="0" vert="horz" wrap="square" lIns="91413" tIns="45707" rIns="91413" bIns="45707" anchor="t" anchorCtr="0" upright="1">
            <a:noAutofit/>
          </a:bodyPr>
          <a:lstStyle/>
          <a:p>
            <a:pPr algn="just" defTabSz="1219261">
              <a:lnSpc>
                <a:spcPct val="150000"/>
              </a:lnSpc>
            </a:pPr>
            <a:r>
              <a:rPr lang="zh-CN" altLang="en-US" sz="2399" b="1" kern="100" dirty="0">
                <a:solidFill>
                  <a:srgbClr val="C00000"/>
                </a:solidFill>
                <a:latin typeface="微软雅黑"/>
                <a:ea typeface="微软雅黑"/>
                <a:cs typeface="黑体" panose="02010609060101010101" pitchFamily="49" charset="-122"/>
              </a:rPr>
              <a:t>解题小贴士</a:t>
            </a:r>
            <a:r>
              <a:rPr lang="en-US" altLang="zh-CN" sz="2399" b="1" u="sng" kern="100" dirty="0">
                <a:solidFill>
                  <a:srgbClr val="C00000"/>
                </a:solidFill>
                <a:latin typeface="微软雅黑"/>
                <a:ea typeface="微软雅黑"/>
                <a:cs typeface="黑体" panose="02010609060101010101" pitchFamily="49" charset="-122"/>
              </a:rPr>
              <a:t>—</a:t>
            </a:r>
            <a:r>
              <a:rPr lang="zh-CN" altLang="en-US" sz="2399" b="1" kern="100" dirty="0">
                <a:solidFill>
                  <a:srgbClr val="C00000"/>
                </a:solidFill>
                <a:latin typeface="微软雅黑"/>
                <a:ea typeface="微软雅黑"/>
                <a:cs typeface="黑体" panose="02010609060101010101" pitchFamily="49" charset="-122"/>
              </a:rPr>
              <a:t>主合取范式、主</a:t>
            </a:r>
            <a:r>
              <a:rPr lang="zh-CN" altLang="en-US" sz="2399" b="1" kern="100" dirty="0">
                <a:solidFill>
                  <a:srgbClr val="C00000"/>
                </a:solidFill>
                <a:latin typeface="微软雅黑"/>
                <a:ea typeface="微软雅黑"/>
              </a:rPr>
              <a:t>析取范式的真值表计算方法</a:t>
            </a:r>
          </a:p>
          <a:p>
            <a:pPr indent="266620" algn="just" defTabSz="1219261">
              <a:lnSpc>
                <a:spcPct val="150000"/>
              </a:lnSpc>
              <a:tabLst>
                <a:tab pos="5219404" algn="l"/>
                <a:tab pos="5579340" algn="l"/>
              </a:tabLst>
            </a:pPr>
            <a:r>
              <a:rPr lang="zh-CN" alt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黑体" panose="02010609060101010101" pitchFamily="49" charset="-122"/>
              </a:rPr>
              <a:t>1</a:t>
            </a:r>
            <a:r>
              <a:rPr lang="zh-CN" altLang="en-US" sz="2399" b="1" kern="0" dirty="0">
                <a:solidFill>
                  <a:prstClr val="black"/>
                </a:solidFill>
                <a:latin typeface="微软雅黑"/>
                <a:ea typeface="微软雅黑"/>
                <a:cs typeface="Times New Roman" panose="02020603050405020304" pitchFamily="18" charset="0"/>
              </a:rPr>
              <a:t>）构造给定公式的真值表；</a:t>
            </a:r>
            <a:endParaRPr lang="zh-CN" altLang="en-US" sz="2399" b="1" kern="100" dirty="0">
              <a:solidFill>
                <a:prstClr val="black"/>
              </a:solidFill>
              <a:latin typeface="微软雅黑"/>
              <a:ea typeface="微软雅黑"/>
              <a:cs typeface="黑体" panose="02010609060101010101" pitchFamily="49" charset="-122"/>
            </a:endParaRPr>
          </a:p>
          <a:p>
            <a:pPr indent="266620" algn="just" defTabSz="1219261">
              <a:lnSpc>
                <a:spcPct val="150000"/>
              </a:lnSpc>
              <a:tabLst>
                <a:tab pos="5219404" algn="l"/>
                <a:tab pos="5579340" algn="l"/>
              </a:tabLst>
            </a:pPr>
            <a:r>
              <a:rPr lang="zh-CN" alt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黑体" panose="02010609060101010101" pitchFamily="49" charset="-122"/>
              </a:rPr>
              <a:t>2</a:t>
            </a:r>
            <a:r>
              <a:rPr lang="zh-CN" altLang="en-US" sz="2399" b="1" kern="0" dirty="0">
                <a:solidFill>
                  <a:prstClr val="black"/>
                </a:solidFill>
                <a:latin typeface="微软雅黑"/>
                <a:ea typeface="微软雅黑"/>
                <a:cs typeface="Times New Roman" panose="02020603050405020304" pitchFamily="18" charset="0"/>
              </a:rPr>
              <a:t>）</a:t>
            </a:r>
            <a:r>
              <a:rPr lang="zh-CN" altLang="en-US" sz="2399" b="1" kern="100" dirty="0">
                <a:solidFill>
                  <a:prstClr val="black"/>
                </a:solidFill>
                <a:latin typeface="微软雅黑"/>
                <a:ea typeface="微软雅黑"/>
                <a:cs typeface="Times New Roman" panose="02020603050405020304" pitchFamily="18" charset="0"/>
              </a:rPr>
              <a:t>选出真值结果为</a:t>
            </a:r>
            <a:r>
              <a:rPr lang="en-US" sz="2399" b="1" kern="100" dirty="0">
                <a:solidFill>
                  <a:prstClr val="black"/>
                </a:solidFill>
                <a:latin typeface="微软雅黑"/>
                <a:ea typeface="微软雅黑"/>
                <a:cs typeface="Times New Roman" panose="02020603050405020304" pitchFamily="18" charset="0"/>
              </a:rPr>
              <a:t>“1”(</a:t>
            </a:r>
            <a:r>
              <a:rPr lang="zh-CN" altLang="en-US" sz="2399" b="1" kern="100" dirty="0">
                <a:solidFill>
                  <a:prstClr val="black"/>
                </a:solidFill>
                <a:latin typeface="微软雅黑"/>
                <a:ea typeface="微软雅黑"/>
                <a:cs typeface="Times New Roman" panose="02020603050405020304" pitchFamily="18" charset="0"/>
              </a:rPr>
              <a:t>“</a:t>
            </a:r>
            <a:r>
              <a:rPr lang="en-US" sz="2399" b="1" kern="100" dirty="0">
                <a:solidFill>
                  <a:prstClr val="black"/>
                </a:solidFill>
                <a:latin typeface="微软雅黑"/>
                <a:ea typeface="微软雅黑"/>
                <a:cs typeface="Times New Roman" panose="02020603050405020304" pitchFamily="18" charset="0"/>
              </a:rPr>
              <a:t>0</a:t>
            </a:r>
            <a:r>
              <a:rPr lang="zh-CN" altLang="en-US" sz="2399" b="1" kern="100" dirty="0">
                <a:solidFill>
                  <a:prstClr val="black"/>
                </a:solidFill>
                <a:latin typeface="微软雅黑"/>
                <a:ea typeface="微软雅黑"/>
                <a:cs typeface="Times New Roman" panose="02020603050405020304" pitchFamily="18" charset="0"/>
              </a:rPr>
              <a:t>”</a:t>
            </a:r>
            <a:r>
              <a:rPr lang="en-US" sz="2399" b="1" kern="100" dirty="0">
                <a:solidFill>
                  <a:prstClr val="black"/>
                </a:solidFill>
                <a:latin typeface="微软雅黑"/>
                <a:ea typeface="微软雅黑"/>
                <a:cs typeface="Times New Roman" panose="02020603050405020304" pitchFamily="18" charset="0"/>
              </a:rPr>
              <a:t>)</a:t>
            </a:r>
            <a:r>
              <a:rPr lang="zh-CN" altLang="en-US" sz="2399" b="1" kern="100" dirty="0">
                <a:solidFill>
                  <a:prstClr val="black"/>
                </a:solidFill>
                <a:latin typeface="微软雅黑"/>
                <a:ea typeface="微软雅黑"/>
                <a:cs typeface="Times New Roman" panose="02020603050405020304" pitchFamily="18" charset="0"/>
              </a:rPr>
              <a:t>的所有行，将其对应的解释还原为极小项</a:t>
            </a:r>
            <a:r>
              <a:rPr lang="en-US" sz="2399" b="1" kern="100" dirty="0">
                <a:solidFill>
                  <a:prstClr val="black"/>
                </a:solidFill>
                <a:latin typeface="微软雅黑"/>
                <a:ea typeface="微软雅黑"/>
                <a:cs typeface="Times New Roman" panose="02020603050405020304" pitchFamily="18" charset="0"/>
              </a:rPr>
              <a:t>(</a:t>
            </a:r>
            <a:r>
              <a:rPr lang="zh-CN" altLang="en-US" sz="2399" b="1" kern="100" dirty="0">
                <a:solidFill>
                  <a:prstClr val="black"/>
                </a:solidFill>
                <a:latin typeface="微软雅黑"/>
                <a:ea typeface="微软雅黑"/>
                <a:cs typeface="Times New Roman" panose="02020603050405020304" pitchFamily="18" charset="0"/>
              </a:rPr>
              <a:t>极大项</a:t>
            </a:r>
            <a:r>
              <a:rPr lang="en-US" sz="2399" b="1" kern="100" dirty="0">
                <a:solidFill>
                  <a:prstClr val="black"/>
                </a:solidFill>
                <a:latin typeface="微软雅黑"/>
                <a:ea typeface="微软雅黑"/>
                <a:cs typeface="Times New Roman" panose="02020603050405020304" pitchFamily="18" charset="0"/>
              </a:rPr>
              <a:t>)</a:t>
            </a:r>
            <a:r>
              <a:rPr lang="zh-CN" altLang="en-US" sz="2399" b="1" kern="100" dirty="0">
                <a:solidFill>
                  <a:prstClr val="black"/>
                </a:solidFill>
                <a:latin typeface="微软雅黑"/>
                <a:ea typeface="微软雅黑"/>
                <a:cs typeface="Times New Roman" panose="02020603050405020304" pitchFamily="18" charset="0"/>
              </a:rPr>
              <a:t>；</a:t>
            </a:r>
            <a:endParaRPr lang="zh-CN" altLang="en-US" sz="2399" b="1" kern="100" dirty="0">
              <a:solidFill>
                <a:prstClr val="black"/>
              </a:solidFill>
              <a:latin typeface="微软雅黑"/>
              <a:ea typeface="微软雅黑"/>
              <a:cs typeface="黑体" panose="02010609060101010101" pitchFamily="49" charset="-122"/>
            </a:endParaRPr>
          </a:p>
          <a:p>
            <a:pPr indent="266620" algn="just" defTabSz="1219261">
              <a:lnSpc>
                <a:spcPct val="150000"/>
              </a:lnSpc>
              <a:tabLst>
                <a:tab pos="5219404" algn="l"/>
                <a:tab pos="5579340" algn="l"/>
              </a:tabLst>
            </a:pPr>
            <a:r>
              <a:rPr lang="zh-CN" altLang="en-US" sz="2399" b="1" kern="100" dirty="0">
                <a:solidFill>
                  <a:prstClr val="black"/>
                </a:solidFill>
                <a:latin typeface="微软雅黑"/>
                <a:ea typeface="微软雅黑"/>
                <a:cs typeface="Times New Roman" panose="02020603050405020304" pitchFamily="18" charset="0"/>
              </a:rPr>
              <a:t>（</a:t>
            </a:r>
            <a:r>
              <a:rPr lang="en-US" sz="2399" b="1" kern="100" dirty="0">
                <a:solidFill>
                  <a:prstClr val="black"/>
                </a:solidFill>
                <a:latin typeface="微软雅黑"/>
                <a:ea typeface="微软雅黑"/>
                <a:cs typeface="黑体" panose="02010609060101010101" pitchFamily="49" charset="-122"/>
              </a:rPr>
              <a:t>3</a:t>
            </a:r>
            <a:r>
              <a:rPr lang="zh-CN" altLang="en-US" sz="2399" b="1" kern="100" dirty="0">
                <a:solidFill>
                  <a:prstClr val="black"/>
                </a:solidFill>
                <a:latin typeface="微软雅黑"/>
                <a:ea typeface="微软雅黑"/>
                <a:cs typeface="Times New Roman" panose="02020603050405020304" pitchFamily="18" charset="0"/>
              </a:rPr>
              <a:t>）将得到的极小项</a:t>
            </a:r>
            <a:r>
              <a:rPr lang="en-US" sz="2399" b="1" kern="100" dirty="0">
                <a:solidFill>
                  <a:prstClr val="black"/>
                </a:solidFill>
                <a:latin typeface="微软雅黑"/>
                <a:ea typeface="微软雅黑"/>
                <a:cs typeface="Times New Roman" panose="02020603050405020304" pitchFamily="18" charset="0"/>
              </a:rPr>
              <a:t>(</a:t>
            </a:r>
            <a:r>
              <a:rPr lang="zh-CN" altLang="en-US" sz="2399" b="1" kern="100" dirty="0">
                <a:solidFill>
                  <a:prstClr val="black"/>
                </a:solidFill>
                <a:latin typeface="微软雅黑"/>
                <a:ea typeface="微软雅黑"/>
                <a:cs typeface="Times New Roman" panose="02020603050405020304" pitchFamily="18" charset="0"/>
              </a:rPr>
              <a:t>极大项</a:t>
            </a:r>
            <a:r>
              <a:rPr lang="en-US" sz="2399" b="1" kern="100" dirty="0">
                <a:solidFill>
                  <a:prstClr val="black"/>
                </a:solidFill>
                <a:latin typeface="微软雅黑"/>
                <a:ea typeface="微软雅黑"/>
                <a:cs typeface="Times New Roman" panose="02020603050405020304" pitchFamily="18" charset="0"/>
              </a:rPr>
              <a:t>)</a:t>
            </a:r>
            <a:r>
              <a:rPr lang="zh-CN" altLang="en-US" sz="2399" b="1" kern="100" dirty="0">
                <a:solidFill>
                  <a:prstClr val="black"/>
                </a:solidFill>
                <a:latin typeface="微软雅黑"/>
                <a:ea typeface="微软雅黑"/>
                <a:cs typeface="Times New Roman" panose="02020603050405020304" pitchFamily="18" charset="0"/>
              </a:rPr>
              <a:t>析取</a:t>
            </a:r>
            <a:r>
              <a:rPr lang="en-US" sz="2399" b="1" kern="100" dirty="0">
                <a:solidFill>
                  <a:prstClr val="black"/>
                </a:solidFill>
                <a:latin typeface="微软雅黑"/>
                <a:ea typeface="微软雅黑"/>
                <a:cs typeface="Times New Roman" panose="02020603050405020304" pitchFamily="18" charset="0"/>
              </a:rPr>
              <a:t>(</a:t>
            </a:r>
            <a:r>
              <a:rPr lang="zh-CN" altLang="en-US" sz="2399" b="1" kern="100" dirty="0">
                <a:solidFill>
                  <a:prstClr val="black"/>
                </a:solidFill>
                <a:latin typeface="微软雅黑"/>
                <a:ea typeface="微软雅黑"/>
                <a:cs typeface="Times New Roman" panose="02020603050405020304" pitchFamily="18" charset="0"/>
              </a:rPr>
              <a:t>合取</a:t>
            </a:r>
            <a:r>
              <a:rPr lang="en-US" sz="2399" b="1" kern="100" dirty="0">
                <a:solidFill>
                  <a:prstClr val="black"/>
                </a:solidFill>
                <a:latin typeface="微软雅黑"/>
                <a:ea typeface="微软雅黑"/>
                <a:cs typeface="Times New Roman" panose="02020603050405020304" pitchFamily="18" charset="0"/>
              </a:rPr>
              <a:t>)</a:t>
            </a:r>
            <a:r>
              <a:rPr lang="zh-CN" altLang="en-US" sz="2399" b="1" kern="100" dirty="0">
                <a:solidFill>
                  <a:prstClr val="black"/>
                </a:solidFill>
                <a:latin typeface="微软雅黑"/>
                <a:ea typeface="微软雅黑"/>
                <a:cs typeface="Times New Roman" panose="02020603050405020304" pitchFamily="18" charset="0"/>
              </a:rPr>
              <a:t>即可得到相应的主析取范式</a:t>
            </a:r>
            <a:r>
              <a:rPr lang="en-US" sz="2399" b="1" kern="100" dirty="0">
                <a:solidFill>
                  <a:prstClr val="black"/>
                </a:solidFill>
                <a:latin typeface="微软雅黑"/>
                <a:ea typeface="微软雅黑"/>
                <a:cs typeface="Times New Roman" panose="02020603050405020304" pitchFamily="18" charset="0"/>
              </a:rPr>
              <a:t>(</a:t>
            </a:r>
            <a:r>
              <a:rPr lang="zh-CN" altLang="en-US" sz="2399" b="1" kern="100" dirty="0">
                <a:solidFill>
                  <a:prstClr val="black"/>
                </a:solidFill>
                <a:latin typeface="微软雅黑"/>
                <a:ea typeface="微软雅黑"/>
                <a:cs typeface="Times New Roman" panose="02020603050405020304" pitchFamily="18" charset="0"/>
              </a:rPr>
              <a:t>主合取范式</a:t>
            </a:r>
            <a:r>
              <a:rPr lang="en-US" sz="2399" b="1" kern="100" dirty="0">
                <a:solidFill>
                  <a:prstClr val="black"/>
                </a:solidFill>
                <a:latin typeface="微软雅黑"/>
                <a:ea typeface="微软雅黑"/>
                <a:cs typeface="Times New Roman" panose="02020603050405020304" pitchFamily="18" charset="0"/>
              </a:rPr>
              <a:t>)</a:t>
            </a:r>
            <a:r>
              <a:rPr lang="zh-CN" altLang="en-US" sz="2399" b="1" kern="100" dirty="0">
                <a:solidFill>
                  <a:prstClr val="black"/>
                </a:solidFill>
                <a:latin typeface="微软雅黑"/>
                <a:ea typeface="微软雅黑"/>
                <a:cs typeface="Times New Roman" panose="02020603050405020304" pitchFamily="18" charset="0"/>
              </a:rPr>
              <a:t>。</a:t>
            </a:r>
            <a:endParaRPr lang="zh-CN" altLang="en-US" sz="2399" b="1" kern="100" dirty="0">
              <a:solidFill>
                <a:prstClr val="black"/>
              </a:solidFill>
              <a:latin typeface="微软雅黑"/>
              <a:ea typeface="微软雅黑"/>
              <a:cs typeface="黑体" panose="02010609060101010101" pitchFamily="49" charset="-122"/>
            </a:endParaRPr>
          </a:p>
        </p:txBody>
      </p:sp>
      <p:sp>
        <p:nvSpPr>
          <p:cNvPr id="6" name="爆炸形: 8 pt  5">
            <a:extLst>
              <a:ext uri="{FF2B5EF4-FFF2-40B4-BE49-F238E27FC236}">
                <a16:creationId xmlns:a16="http://schemas.microsoft.com/office/drawing/2014/main" id="{6C940E70-D5F4-4949-A43C-D1EFA1D71567}"/>
              </a:ext>
            </a:extLst>
          </p:cNvPr>
          <p:cNvSpPr/>
          <p:nvPr/>
        </p:nvSpPr>
        <p:spPr>
          <a:xfrm>
            <a:off x="7622735" y="4343929"/>
            <a:ext cx="3237563" cy="129502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r>
              <a:rPr lang="zh-CN" altLang="en-US" sz="2399" b="1" dirty="0">
                <a:solidFill>
                  <a:prstClr val="white"/>
                </a:solidFill>
                <a:latin typeface="Arial"/>
                <a:ea typeface="微软雅黑"/>
              </a:rPr>
              <a:t>真值表技术</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53430" y="5036483"/>
            <a:ext cx="4486893" cy="127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a:lnSpc>
                <a:spcPct val="100000"/>
              </a:lnSpc>
              <a:spcBef>
                <a:spcPct val="0"/>
              </a:spcBef>
              <a:buClrTx/>
              <a:buNone/>
            </a:pPr>
            <a:r>
              <a:rPr lang="zh-CN" altLang="en-US" sz="2400" dirty="0">
                <a:solidFill>
                  <a:srgbClr val="0000CC"/>
                </a:solidFill>
                <a:latin typeface="+mn-ea"/>
                <a:ea typeface="+mn-ea"/>
              </a:rPr>
              <a:t>我们只能看到前方很短的距离</a:t>
            </a:r>
            <a:endParaRPr lang="en-US" altLang="zh-CN" sz="2400" dirty="0">
              <a:solidFill>
                <a:srgbClr val="0000CC"/>
              </a:solidFill>
              <a:latin typeface="+mn-ea"/>
              <a:ea typeface="+mn-ea"/>
            </a:endParaRPr>
          </a:p>
          <a:p>
            <a:pPr algn="ctr">
              <a:lnSpc>
                <a:spcPct val="150000"/>
              </a:lnSpc>
              <a:spcBef>
                <a:spcPct val="0"/>
              </a:spcBef>
              <a:buClrTx/>
              <a:buNone/>
            </a:pPr>
            <a:r>
              <a:rPr lang="zh-CN" altLang="en-US" sz="2400" dirty="0">
                <a:solidFill>
                  <a:srgbClr val="0000CC"/>
                </a:solidFill>
                <a:latin typeface="+mn-ea"/>
                <a:ea typeface="+mn-ea"/>
              </a:rPr>
              <a:t>但可以看到需要做的很多事情</a:t>
            </a:r>
          </a:p>
        </p:txBody>
      </p:sp>
      <p:sp>
        <p:nvSpPr>
          <p:cNvPr id="24" name="Rectangle 2"/>
          <p:cNvSpPr txBox="1">
            <a:spLocks noChangeArrowheads="1"/>
          </p:cNvSpPr>
          <p:nvPr/>
        </p:nvSpPr>
        <p:spPr>
          <a:xfrm>
            <a:off x="772942" y="362834"/>
            <a:ext cx="5305686" cy="399960"/>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kern="1200">
                <a:solidFill>
                  <a:schemeClr val="bg1"/>
                </a:solidFill>
                <a:latin typeface="+mj-lt"/>
                <a:ea typeface="+mj-ea"/>
                <a:cs typeface="+mj-cs"/>
              </a:defRPr>
            </a:lvl1pPr>
          </a:lstStyle>
          <a:p>
            <a:r>
              <a:rPr lang="zh-CN" altLang="en-US" b="1" dirty="0">
                <a:latin typeface="+mn-ea"/>
                <a:ea typeface="+mn-ea"/>
              </a:rPr>
              <a:t>历史人物</a:t>
            </a:r>
            <a:r>
              <a:rPr lang="en-US" altLang="zh-CN" b="1" dirty="0">
                <a:latin typeface="+mn-ea"/>
                <a:ea typeface="+mn-ea"/>
              </a:rPr>
              <a:t>-</a:t>
            </a:r>
            <a:r>
              <a:rPr lang="zh-CN" altLang="en-US" b="1" dirty="0">
                <a:latin typeface="+mn-ea"/>
                <a:ea typeface="+mn-ea"/>
              </a:rPr>
              <a:t>图灵</a:t>
            </a:r>
          </a:p>
        </p:txBody>
      </p:sp>
      <p:sp>
        <p:nvSpPr>
          <p:cNvPr id="2" name="矩形 1">
            <a:extLst>
              <a:ext uri="{FF2B5EF4-FFF2-40B4-BE49-F238E27FC236}">
                <a16:creationId xmlns:a16="http://schemas.microsoft.com/office/drawing/2014/main" id="{F26BEB26-DC51-448F-8346-C8B1F82272A4}"/>
              </a:ext>
            </a:extLst>
          </p:cNvPr>
          <p:cNvSpPr/>
          <p:nvPr/>
        </p:nvSpPr>
        <p:spPr>
          <a:xfrm>
            <a:off x="4912909" y="1480810"/>
            <a:ext cx="7164762" cy="1264320"/>
          </a:xfrm>
          <a:prstGeom prst="rect">
            <a:avLst/>
          </a:prstGeom>
        </p:spPr>
        <p:txBody>
          <a:bodyPr wrap="square">
            <a:spAutoFit/>
          </a:bodyPr>
          <a:lstStyle/>
          <a:p>
            <a:pPr marL="342900" indent="-342900">
              <a:lnSpc>
                <a:spcPct val="170000"/>
              </a:lnSpc>
              <a:buFont typeface="Wingdings" panose="05000000000000000000" pitchFamily="2" charset="2"/>
              <a:buChar char="u"/>
            </a:pPr>
            <a:r>
              <a:rPr lang="en-US" altLang="zh-CN" b="1" dirty="0">
                <a:solidFill>
                  <a:srgbClr val="000000"/>
                </a:solidFill>
                <a:latin typeface="+mn-ea"/>
                <a:cs typeface="Times New Roman" panose="02020603050405020304" pitchFamily="18" charset="0"/>
              </a:rPr>
              <a:t>1931</a:t>
            </a:r>
            <a:r>
              <a:rPr lang="zh-CN" altLang="en-US" b="1" dirty="0">
                <a:solidFill>
                  <a:srgbClr val="000000"/>
                </a:solidFill>
                <a:latin typeface="+mn-ea"/>
                <a:cs typeface="Times New Roman" panose="02020603050405020304" pitchFamily="18" charset="0"/>
              </a:rPr>
              <a:t>年，图灵考入剑桥大学国王学院</a:t>
            </a:r>
            <a:endParaRPr lang="en-US" altLang="zh-CN" b="1" dirty="0">
              <a:solidFill>
                <a:srgbClr val="000000"/>
              </a:solidFill>
              <a:latin typeface="+mn-ea"/>
              <a:cs typeface="Times New Roman" panose="02020603050405020304" pitchFamily="18" charset="0"/>
            </a:endParaRPr>
          </a:p>
          <a:p>
            <a:pPr marL="342900" indent="-342900">
              <a:lnSpc>
                <a:spcPct val="170000"/>
              </a:lnSpc>
              <a:buFont typeface="Wingdings" panose="05000000000000000000" pitchFamily="2" charset="2"/>
              <a:buChar char="u"/>
            </a:pPr>
            <a:r>
              <a:rPr lang="en-US" altLang="zh-CN" b="1" dirty="0">
                <a:solidFill>
                  <a:srgbClr val="000000"/>
                </a:solidFill>
                <a:latin typeface="+mn-ea"/>
                <a:cs typeface="Times New Roman" panose="02020603050405020304" pitchFamily="18" charset="0"/>
              </a:rPr>
              <a:t>1935</a:t>
            </a:r>
            <a:r>
              <a:rPr lang="zh-CN" altLang="en-US" b="1" dirty="0">
                <a:solidFill>
                  <a:srgbClr val="000000"/>
                </a:solidFill>
                <a:latin typeface="+mn-ea"/>
                <a:cs typeface="Times New Roman" panose="02020603050405020304" pitchFamily="18" charset="0"/>
              </a:rPr>
              <a:t>年，开始在伦敦权威数学杂志上发表论文</a:t>
            </a:r>
          </a:p>
        </p:txBody>
      </p:sp>
      <p:sp>
        <p:nvSpPr>
          <p:cNvPr id="3" name="矩形 2">
            <a:extLst>
              <a:ext uri="{FF2B5EF4-FFF2-40B4-BE49-F238E27FC236}">
                <a16:creationId xmlns:a16="http://schemas.microsoft.com/office/drawing/2014/main" id="{E04367DE-4664-4BDF-9734-DC2667DA1415}"/>
              </a:ext>
            </a:extLst>
          </p:cNvPr>
          <p:cNvSpPr/>
          <p:nvPr/>
        </p:nvSpPr>
        <p:spPr>
          <a:xfrm>
            <a:off x="4906693" y="4455426"/>
            <a:ext cx="7164762" cy="1689052"/>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b="1" dirty="0">
                <a:solidFill>
                  <a:srgbClr val="000000"/>
                </a:solidFill>
                <a:latin typeface="+mn-ea"/>
                <a:cs typeface="Times New Roman" panose="02020603050405020304" pitchFamily="18" charset="0"/>
              </a:rPr>
              <a:t>图灵的成就主要在数理逻辑和计算机科学方面，包括可计算性理论，判定问题，电子计算机，人工智能等</a:t>
            </a:r>
          </a:p>
        </p:txBody>
      </p:sp>
      <p:sp>
        <p:nvSpPr>
          <p:cNvPr id="7" name="矩形 6">
            <a:extLst>
              <a:ext uri="{FF2B5EF4-FFF2-40B4-BE49-F238E27FC236}">
                <a16:creationId xmlns:a16="http://schemas.microsoft.com/office/drawing/2014/main" id="{51BD676F-FB36-46B6-B373-3A65F0ED88D4}"/>
              </a:ext>
            </a:extLst>
          </p:cNvPr>
          <p:cNvSpPr/>
          <p:nvPr/>
        </p:nvSpPr>
        <p:spPr>
          <a:xfrm>
            <a:off x="4940147" y="2715093"/>
            <a:ext cx="7097854" cy="1689052"/>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b="1" dirty="0">
                <a:solidFill>
                  <a:srgbClr val="000000"/>
                </a:solidFill>
                <a:latin typeface="+mn-ea"/>
                <a:cs typeface="Times New Roman" panose="02020603050405020304" pitchFamily="18" charset="0"/>
              </a:rPr>
              <a:t>1938</a:t>
            </a:r>
            <a:r>
              <a:rPr lang="zh-CN" altLang="en-US" b="1" dirty="0">
                <a:solidFill>
                  <a:srgbClr val="000000"/>
                </a:solidFill>
                <a:latin typeface="+mn-ea"/>
                <a:cs typeface="Times New Roman" panose="02020603050405020304" pitchFamily="18" charset="0"/>
              </a:rPr>
              <a:t>年，在普林斯顿获博士学位，其博士论文“以序数为基础的逻辑系统”，在数理逻辑研究中产生了深远的影响</a:t>
            </a:r>
          </a:p>
        </p:txBody>
      </p:sp>
      <p:pic>
        <p:nvPicPr>
          <p:cNvPr id="8" name="图片 7">
            <a:extLst>
              <a:ext uri="{FF2B5EF4-FFF2-40B4-BE49-F238E27FC236}">
                <a16:creationId xmlns:a16="http://schemas.microsoft.com/office/drawing/2014/main" id="{6741337A-FCBE-40AB-B01B-855627A199E0}"/>
              </a:ext>
            </a:extLst>
          </p:cNvPr>
          <p:cNvPicPr>
            <a:picLocks noChangeAspect="1"/>
          </p:cNvPicPr>
          <p:nvPr/>
        </p:nvPicPr>
        <p:blipFill>
          <a:blip r:embed="rId4"/>
          <a:stretch>
            <a:fillRect/>
          </a:stretch>
        </p:blipFill>
        <p:spPr>
          <a:xfrm>
            <a:off x="153430" y="1461551"/>
            <a:ext cx="4486893" cy="3227112"/>
          </a:xfrm>
          <a:prstGeom prst="rect">
            <a:avLst/>
          </a:prstGeom>
        </p:spPr>
      </p:pic>
    </p:spTree>
    <p:custDataLst>
      <p:tags r:id="rId1"/>
    </p:custDataLst>
    <p:extLst>
      <p:ext uri="{BB962C8B-B14F-4D97-AF65-F5344CB8AC3E}">
        <p14:creationId xmlns:p14="http://schemas.microsoft.com/office/powerpoint/2010/main" val="34376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circle(in)">
                                      <p:cBhvr>
                                        <p:cTn id="12" dur="20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heel(1)">
                                      <p:cBhvr>
                                        <p:cTn id="17" dur="20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heel(1)">
                                      <p:cBhvr>
                                        <p:cTn id="22" dur="2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5" name="Rectangle 2">
            <a:extLst>
              <a:ext uri="{FF2B5EF4-FFF2-40B4-BE49-F238E27FC236}">
                <a16:creationId xmlns:a16="http://schemas.microsoft.com/office/drawing/2014/main" id="{A92D513A-513C-42F1-BA46-733876B7DCE9}"/>
              </a:ext>
            </a:extLst>
          </p:cNvPr>
          <p:cNvSpPr>
            <a:spLocks noGrp="1" noChangeArrowheads="1"/>
          </p:cNvSpPr>
          <p:nvPr>
            <p:ph type="title" idx="4294967295"/>
          </p:nvPr>
        </p:nvSpPr>
        <p:spPr>
          <a:xfrm>
            <a:off x="842896" y="263142"/>
            <a:ext cx="8064034" cy="634963"/>
          </a:xfrm>
        </p:spPr>
        <p:txBody>
          <a:bodyPr/>
          <a:lstStyle/>
          <a:p>
            <a:r>
              <a:rPr lang="zh-CN" altLang="en-US" noProof="1">
                <a:solidFill>
                  <a:prstClr val="white"/>
                </a:solidFill>
              </a:rPr>
              <a:t>例</a:t>
            </a:r>
            <a:r>
              <a:rPr lang="en-US" altLang="zh-CN" noProof="1">
                <a:solidFill>
                  <a:prstClr val="white"/>
                </a:solidFill>
              </a:rPr>
              <a:t>2.27</a:t>
            </a:r>
            <a:endParaRPr lang="zh-CN" altLang="en-US" dirty="0"/>
          </a:p>
        </p:txBody>
      </p:sp>
      <p:sp>
        <p:nvSpPr>
          <p:cNvPr id="110596" name="Rectangle 3">
            <a:extLst>
              <a:ext uri="{FF2B5EF4-FFF2-40B4-BE49-F238E27FC236}">
                <a16:creationId xmlns:a16="http://schemas.microsoft.com/office/drawing/2014/main" id="{25F9A434-47DD-4A34-99B5-066B7F8FA90A}"/>
              </a:ext>
            </a:extLst>
          </p:cNvPr>
          <p:cNvSpPr>
            <a:spLocks noGrp="1" noChangeArrowheads="1"/>
          </p:cNvSpPr>
          <p:nvPr>
            <p:ph type="body" sz="half" idx="4294967295"/>
          </p:nvPr>
        </p:nvSpPr>
        <p:spPr>
          <a:xfrm>
            <a:off x="309651" y="1035969"/>
            <a:ext cx="11579051" cy="1117536"/>
          </a:xfrm>
        </p:spPr>
        <p:txBody>
          <a:bodyPr>
            <a:normAutofit/>
          </a:bodyPr>
          <a:lstStyle/>
          <a:p>
            <a:pPr marL="0" indent="0">
              <a:buNone/>
            </a:pPr>
            <a:r>
              <a:rPr lang="zh-CN" altLang="zh-CN" dirty="0">
                <a:solidFill>
                  <a:srgbClr val="C00000"/>
                </a:solidFill>
              </a:rPr>
              <a:t>例</a:t>
            </a:r>
            <a:r>
              <a:rPr lang="en-US" altLang="zh-CN" dirty="0">
                <a:solidFill>
                  <a:srgbClr val="C00000"/>
                </a:solidFill>
              </a:rPr>
              <a:t>2.27  </a:t>
            </a:r>
            <a:r>
              <a:rPr lang="zh-CN" altLang="en-US" dirty="0"/>
              <a:t>利用真值表技术求公式</a:t>
            </a:r>
            <a:r>
              <a:rPr lang="en-US" altLang="zh-CN" dirty="0"/>
              <a:t>G = </a:t>
            </a:r>
            <a:r>
              <a:rPr lang="zh-CN" altLang="en-US" dirty="0"/>
              <a:t>┐</a:t>
            </a:r>
            <a:r>
              <a:rPr lang="en-US" altLang="zh-CN" dirty="0"/>
              <a:t>(</a:t>
            </a:r>
            <a:r>
              <a:rPr lang="zh-CN" altLang="en-US" dirty="0"/>
              <a:t>Ｐ→Ｑ</a:t>
            </a:r>
            <a:r>
              <a:rPr lang="en-US" altLang="zh-CN" dirty="0"/>
              <a:t>)∨</a:t>
            </a:r>
            <a:r>
              <a:rPr lang="zh-CN" altLang="en-US" dirty="0"/>
              <a:t>Ｒ的主析取范式和主合取范式。</a:t>
            </a:r>
          </a:p>
        </p:txBody>
      </p:sp>
      <p:graphicFrame>
        <p:nvGraphicFramePr>
          <p:cNvPr id="110597" name="Group 5">
            <a:extLst>
              <a:ext uri="{FF2B5EF4-FFF2-40B4-BE49-F238E27FC236}">
                <a16:creationId xmlns:a16="http://schemas.microsoft.com/office/drawing/2014/main" id="{8BAD890E-11BF-4949-8341-FAFE1CC03724}"/>
              </a:ext>
            </a:extLst>
          </p:cNvPr>
          <p:cNvGraphicFramePr>
            <a:graphicFrameLocks noGrp="1"/>
          </p:cNvGraphicFramePr>
          <p:nvPr>
            <p:ph sz="half" idx="4294967295"/>
            <p:extLst>
              <p:ext uri="{D42A27DB-BD31-4B8C-83A1-F6EECF244321}">
                <p14:modId xmlns:p14="http://schemas.microsoft.com/office/powerpoint/2010/main" val="4032790079"/>
              </p:ext>
            </p:extLst>
          </p:nvPr>
        </p:nvGraphicFramePr>
        <p:xfrm>
          <a:off x="1740153" y="2273927"/>
          <a:ext cx="7776712" cy="4098686"/>
        </p:xfrm>
        <a:graphic>
          <a:graphicData uri="http://schemas.openxmlformats.org/drawingml/2006/table">
            <a:tbl>
              <a:tblPr/>
              <a:tblGrid>
                <a:gridCol w="1789009">
                  <a:extLst>
                    <a:ext uri="{9D8B030D-6E8A-4147-A177-3AD203B41FA5}">
                      <a16:colId xmlns:a16="http://schemas.microsoft.com/office/drawing/2014/main" val="20000"/>
                    </a:ext>
                  </a:extLst>
                </a:gridCol>
                <a:gridCol w="1358821">
                  <a:extLst>
                    <a:ext uri="{9D8B030D-6E8A-4147-A177-3AD203B41FA5}">
                      <a16:colId xmlns:a16="http://schemas.microsoft.com/office/drawing/2014/main" val="20001"/>
                    </a:ext>
                  </a:extLst>
                </a:gridCol>
                <a:gridCol w="2074742">
                  <a:extLst>
                    <a:ext uri="{9D8B030D-6E8A-4147-A177-3AD203B41FA5}">
                      <a16:colId xmlns:a16="http://schemas.microsoft.com/office/drawing/2014/main" val="20002"/>
                    </a:ext>
                  </a:extLst>
                </a:gridCol>
                <a:gridCol w="2554140">
                  <a:extLst>
                    <a:ext uri="{9D8B030D-6E8A-4147-A177-3AD203B41FA5}">
                      <a16:colId xmlns:a16="http://schemas.microsoft.com/office/drawing/2014/main" val="20003"/>
                    </a:ext>
                  </a:extLst>
                </a:gridCol>
              </a:tblGrid>
              <a:tr h="503208">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P  Q  R</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P→Q</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zh-CN" altLang="en-US" sz="2400" b="1" i="0" u="none" strike="noStrike" cap="none" normalizeH="0" baseline="0">
                          <a:ln>
                            <a:noFill/>
                          </a:ln>
                          <a:solidFill>
                            <a:srgbClr val="000000"/>
                          </a:solidFill>
                          <a:effectLst/>
                          <a:latin typeface="+mn-ea"/>
                          <a:ea typeface="+mn-ea"/>
                        </a:rPr>
                        <a:t>┐（</a:t>
                      </a:r>
                      <a:r>
                        <a:rPr kumimoji="0" lang="en-US" altLang="zh-CN" sz="2400" b="1" i="0" u="none" strike="noStrike" cap="none" normalizeH="0" baseline="0">
                          <a:ln>
                            <a:noFill/>
                          </a:ln>
                          <a:solidFill>
                            <a:srgbClr val="000000"/>
                          </a:solidFill>
                          <a:effectLst/>
                          <a:latin typeface="+mn-ea"/>
                          <a:ea typeface="+mn-ea"/>
                        </a:rPr>
                        <a:t>P→Q</a:t>
                      </a:r>
                      <a:r>
                        <a:rPr kumimoji="0" lang="zh-CN" altLang="en-US" sz="2400" b="1" i="0" u="none" strike="noStrike" cap="none" normalizeH="0" baseline="0">
                          <a:ln>
                            <a:noFill/>
                          </a:ln>
                          <a:solidFill>
                            <a:srgbClr val="000000"/>
                          </a:solidFill>
                          <a:effectLst/>
                          <a:latin typeface="+mn-ea"/>
                          <a:ea typeface="+mn-ea"/>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zh-CN" altLang="en-US" sz="2400" b="1" i="0" u="none" strike="noStrike" cap="none" normalizeH="0" baseline="0">
                          <a:ln>
                            <a:noFill/>
                          </a:ln>
                          <a:solidFill>
                            <a:srgbClr val="000000"/>
                          </a:solidFill>
                          <a:effectLst/>
                          <a:latin typeface="+mn-ea"/>
                          <a:ea typeface="+mn-ea"/>
                        </a:rPr>
                        <a:t>┐</a:t>
                      </a:r>
                      <a:r>
                        <a:rPr kumimoji="0" lang="en-US" altLang="zh-CN" sz="2400" b="1" i="0" u="none" strike="noStrike" cap="none" normalizeH="0" baseline="0">
                          <a:ln>
                            <a:noFill/>
                          </a:ln>
                          <a:solidFill>
                            <a:srgbClr val="000000"/>
                          </a:solidFill>
                          <a:effectLst/>
                          <a:latin typeface="+mn-ea"/>
                          <a:ea typeface="+mn-ea"/>
                        </a:rPr>
                        <a:t>(P→Q)∨R</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0"/>
                  </a:ext>
                </a:extLst>
              </a:tr>
              <a:tr h="46034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0  0  0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1"/>
                  </a:ext>
                </a:extLst>
              </a:tr>
              <a:tr h="487335">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0  0  1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2"/>
                  </a:ext>
                </a:extLst>
              </a:tr>
              <a:tr h="4412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0  1  0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3"/>
                  </a:ext>
                </a:extLst>
              </a:tr>
              <a:tr h="4412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0  1  1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4"/>
                  </a:ext>
                </a:extLst>
              </a:tr>
              <a:tr h="4412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1  0  0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5"/>
                  </a:ext>
                </a:extLst>
              </a:tr>
              <a:tr h="4412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1  0  1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6"/>
                  </a:ext>
                </a:extLst>
              </a:tr>
              <a:tr h="4412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1  1  0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7"/>
                  </a:ext>
                </a:extLst>
              </a:tr>
              <a:tr h="4412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1  1  1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mn-ea"/>
                          <a:ea typeface="+mn-ea"/>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8"/>
                  </a:ext>
                </a:extLst>
              </a:tr>
            </a:tbl>
          </a:graphicData>
        </a:graphic>
      </p:graphicFrame>
      <p:sp>
        <p:nvSpPr>
          <p:cNvPr id="2" name="矩形 1">
            <a:extLst>
              <a:ext uri="{FF2B5EF4-FFF2-40B4-BE49-F238E27FC236}">
                <a16:creationId xmlns:a16="http://schemas.microsoft.com/office/drawing/2014/main" id="{87768BF5-7B9F-4AE3-BC69-2771525A2B11}"/>
              </a:ext>
            </a:extLst>
          </p:cNvPr>
          <p:cNvSpPr/>
          <p:nvPr/>
        </p:nvSpPr>
        <p:spPr>
          <a:xfrm>
            <a:off x="309650" y="1608019"/>
            <a:ext cx="9448555" cy="461532"/>
          </a:xfrm>
          <a:prstGeom prst="rect">
            <a:avLst/>
          </a:prstGeom>
        </p:spPr>
        <p:txBody>
          <a:bodyPr wrap="square">
            <a:spAutoFit/>
          </a:bodyPr>
          <a:lstStyle/>
          <a:p>
            <a:pPr algn="just" defTabSz="1219261">
              <a:tabLst>
                <a:tab pos="5219404" algn="l"/>
                <a:tab pos="5579340" algn="l"/>
              </a:tabLst>
            </a:pPr>
            <a:r>
              <a:rPr lang="zh-CN" altLang="zh-CN" sz="2399" b="1" kern="100" dirty="0">
                <a:solidFill>
                  <a:srgbClr val="C00000"/>
                </a:solidFill>
                <a:latin typeface="微软雅黑"/>
                <a:ea typeface="微软雅黑"/>
                <a:cs typeface="Times New Roman" panose="02020603050405020304" pitchFamily="18" charset="0"/>
              </a:rPr>
              <a:t>解</a:t>
            </a:r>
            <a:r>
              <a:rPr lang="en-US" altLang="zh-CN" sz="2399" b="1" kern="100" dirty="0">
                <a:solidFill>
                  <a:prstClr val="black"/>
                </a:solidFill>
                <a:latin typeface="微软雅黑"/>
                <a:ea typeface="微软雅黑"/>
                <a:cs typeface="黑体" panose="02010609060101010101" pitchFamily="49" charset="-122"/>
              </a:rPr>
              <a:t>  </a:t>
            </a:r>
            <a:r>
              <a:rPr lang="zh-CN" altLang="en-US" sz="2399" b="1" kern="100" dirty="0">
                <a:solidFill>
                  <a:prstClr val="black"/>
                </a:solidFill>
                <a:latin typeface="微软雅黑"/>
                <a:ea typeface="微软雅黑"/>
                <a:cs typeface="Times New Roman" panose="02020603050405020304" pitchFamily="18" charset="0"/>
              </a:rPr>
              <a:t>（</a:t>
            </a:r>
            <a:r>
              <a:rPr lang="en-US" altLang="zh-CN" sz="2399" b="1" kern="100" dirty="0">
                <a:solidFill>
                  <a:prstClr val="black"/>
                </a:solidFill>
                <a:latin typeface="微软雅黑"/>
                <a:ea typeface="微软雅黑"/>
                <a:cs typeface="Times New Roman" panose="02020603050405020304" pitchFamily="18" charset="0"/>
              </a:rPr>
              <a:t>1</a:t>
            </a:r>
            <a:r>
              <a:rPr lang="zh-CN" altLang="en-US" sz="2399" b="1" kern="100" dirty="0">
                <a:solidFill>
                  <a:prstClr val="black"/>
                </a:solidFill>
                <a:latin typeface="微软雅黑"/>
                <a:ea typeface="微软雅黑"/>
                <a:cs typeface="Times New Roman" panose="02020603050405020304" pitchFamily="18" charset="0"/>
              </a:rPr>
              <a:t>）</a:t>
            </a:r>
            <a:r>
              <a:rPr lang="zh-CN" altLang="zh-CN" sz="2399" b="1" kern="100" dirty="0">
                <a:solidFill>
                  <a:srgbClr val="3333FF"/>
                </a:solidFill>
                <a:latin typeface="微软雅黑"/>
                <a:ea typeface="微软雅黑"/>
                <a:cs typeface="Times New Roman" panose="02020603050405020304" pitchFamily="18" charset="0"/>
              </a:rPr>
              <a:t>构造出公式</a:t>
            </a:r>
            <a:r>
              <a:rPr lang="en-US" altLang="zh-CN" sz="2399" b="1" kern="100" dirty="0">
                <a:solidFill>
                  <a:srgbClr val="3333FF"/>
                </a:solidFill>
                <a:latin typeface="微软雅黑"/>
                <a:ea typeface="微软雅黑"/>
                <a:cs typeface="黑体" panose="02010609060101010101" pitchFamily="49" charset="-122"/>
              </a:rPr>
              <a:t>G</a:t>
            </a:r>
            <a:r>
              <a:rPr lang="zh-CN" altLang="zh-CN" sz="2399" b="1" kern="100" dirty="0">
                <a:solidFill>
                  <a:srgbClr val="3333FF"/>
                </a:solidFill>
                <a:latin typeface="微软雅黑"/>
                <a:ea typeface="微软雅黑"/>
                <a:cs typeface="Times New Roman" panose="02020603050405020304" pitchFamily="18" charset="0"/>
              </a:rPr>
              <a:t>的真值表如</a:t>
            </a:r>
            <a:r>
              <a:rPr lang="zh-CN" altLang="en-US" sz="2399" b="1" kern="100" dirty="0">
                <a:solidFill>
                  <a:srgbClr val="3333FF"/>
                </a:solidFill>
                <a:latin typeface="微软雅黑"/>
                <a:ea typeface="微软雅黑"/>
                <a:cs typeface="Times New Roman" panose="02020603050405020304" pitchFamily="18" charset="0"/>
              </a:rPr>
              <a:t>下</a:t>
            </a:r>
            <a:r>
              <a:rPr lang="zh-CN" altLang="zh-CN" sz="2399" b="1" kern="100" dirty="0">
                <a:solidFill>
                  <a:srgbClr val="3333FF"/>
                </a:solidFill>
                <a:latin typeface="微软雅黑"/>
                <a:ea typeface="微软雅黑"/>
                <a:cs typeface="Times New Roman" panose="02020603050405020304" pitchFamily="18" charset="0"/>
              </a:rPr>
              <a:t>表所示。</a:t>
            </a:r>
            <a:endParaRPr lang="zh-CN" altLang="zh-CN" sz="2399" b="1" kern="100" dirty="0">
              <a:solidFill>
                <a:srgbClr val="3333FF"/>
              </a:solidFill>
              <a:latin typeface="微软雅黑"/>
              <a:ea typeface="微软雅黑"/>
              <a:cs typeface="黑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0596">
                                            <p:txEl>
                                              <p:pRg st="0" end="0"/>
                                            </p:txEl>
                                          </p:spTgt>
                                        </p:tgtEl>
                                        <p:attrNameLst>
                                          <p:attrName>style.visibility</p:attrName>
                                        </p:attrNameLst>
                                      </p:cBhvr>
                                      <p:to>
                                        <p:strVal val="visible"/>
                                      </p:to>
                                    </p:set>
                                    <p:anim calcmode="lin" valueType="num">
                                      <p:cBhvr additive="base">
                                        <p:cTn id="7" dur="500" fill="hold"/>
                                        <p:tgtEl>
                                          <p:spTgt spid="11059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059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5" presetClass="entr" presetSubtype="0" fill="hold" nodeType="clickEffect">
                                  <p:stCondLst>
                                    <p:cond delay="0"/>
                                  </p:stCondLst>
                                  <p:childTnLst>
                                    <p:set>
                                      <p:cBhvr>
                                        <p:cTn id="17" dur="1" fill="hold">
                                          <p:stCondLst>
                                            <p:cond delay="0"/>
                                          </p:stCondLst>
                                        </p:cTn>
                                        <p:tgtEl>
                                          <p:spTgt spid="110597"/>
                                        </p:tgtEl>
                                        <p:attrNameLst>
                                          <p:attrName>style.visibility</p:attrName>
                                        </p:attrNameLst>
                                      </p:cBhvr>
                                      <p:to>
                                        <p:strVal val="visible"/>
                                      </p:to>
                                    </p:set>
                                    <p:anim calcmode="lin" valueType="num">
                                      <p:cBhvr>
                                        <p:cTn id="18" dur="1000" fill="hold"/>
                                        <p:tgtEl>
                                          <p:spTgt spid="110597"/>
                                        </p:tgtEl>
                                        <p:attrNameLst>
                                          <p:attrName>ppt_w</p:attrName>
                                        </p:attrNameLst>
                                      </p:cBhvr>
                                      <p:tavLst>
                                        <p:tav tm="0">
                                          <p:val>
                                            <p:fltVal val="0"/>
                                          </p:val>
                                        </p:tav>
                                        <p:tav tm="100000">
                                          <p:val>
                                            <p:strVal val="#ppt_w"/>
                                          </p:val>
                                        </p:tav>
                                      </p:tavLst>
                                    </p:anim>
                                    <p:anim calcmode="lin" valueType="num">
                                      <p:cBhvr>
                                        <p:cTn id="19" dur="1000" fill="hold"/>
                                        <p:tgtEl>
                                          <p:spTgt spid="110597"/>
                                        </p:tgtEl>
                                        <p:attrNameLst>
                                          <p:attrName>ppt_h</p:attrName>
                                        </p:attrNameLst>
                                      </p:cBhvr>
                                      <p:tavLst>
                                        <p:tav tm="0">
                                          <p:val>
                                            <p:fltVal val="0"/>
                                          </p:val>
                                        </p:tav>
                                        <p:tav tm="100000">
                                          <p:val>
                                            <p:strVal val="#ppt_h"/>
                                          </p:val>
                                        </p:tav>
                                      </p:tavLst>
                                    </p:anim>
                                    <p:anim calcmode="lin" valueType="num">
                                      <p:cBhvr>
                                        <p:cTn id="20" dur="1000" fill="hold"/>
                                        <p:tgtEl>
                                          <p:spTgt spid="110597"/>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11059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build="p" autoUpdateAnimBg="0"/>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2">
            <a:extLst>
              <a:ext uri="{FF2B5EF4-FFF2-40B4-BE49-F238E27FC236}">
                <a16:creationId xmlns:a16="http://schemas.microsoft.com/office/drawing/2014/main" id="{6D83CEB8-2347-451C-AAF3-7130229C2BC1}"/>
              </a:ext>
            </a:extLst>
          </p:cNvPr>
          <p:cNvSpPr>
            <a:spLocks noGrp="1" noChangeArrowheads="1"/>
          </p:cNvSpPr>
          <p:nvPr>
            <p:ph type="title" idx="4294967295"/>
          </p:nvPr>
        </p:nvSpPr>
        <p:spPr>
          <a:xfrm>
            <a:off x="842896" y="219676"/>
            <a:ext cx="8064034" cy="707984"/>
          </a:xfrm>
        </p:spPr>
        <p:txBody>
          <a:bodyPr/>
          <a:lstStyle/>
          <a:p>
            <a:r>
              <a:rPr lang="zh-CN" altLang="en-US" dirty="0"/>
              <a:t>例</a:t>
            </a:r>
            <a:r>
              <a:rPr lang="en-US" altLang="zh-CN" dirty="0"/>
              <a:t>2.27(</a:t>
            </a:r>
            <a:r>
              <a:rPr lang="zh-CN" altLang="en-US" dirty="0"/>
              <a:t>续</a:t>
            </a:r>
            <a:r>
              <a:rPr lang="en-US" altLang="zh-CN" dirty="0"/>
              <a:t>)</a:t>
            </a:r>
            <a:endParaRPr lang="zh-CN" altLang="en-US" dirty="0"/>
          </a:p>
        </p:txBody>
      </p:sp>
      <p:sp>
        <p:nvSpPr>
          <p:cNvPr id="111620" name="Rectangle 3">
            <a:extLst>
              <a:ext uri="{FF2B5EF4-FFF2-40B4-BE49-F238E27FC236}">
                <a16:creationId xmlns:a16="http://schemas.microsoft.com/office/drawing/2014/main" id="{EDFE5155-FBC3-4570-9138-A81D2603E435}"/>
              </a:ext>
            </a:extLst>
          </p:cNvPr>
          <p:cNvSpPr>
            <a:spLocks noGrp="1" noChangeArrowheads="1"/>
          </p:cNvSpPr>
          <p:nvPr>
            <p:ph type="body" idx="4294967295"/>
          </p:nvPr>
        </p:nvSpPr>
        <p:spPr>
          <a:xfrm>
            <a:off x="462007" y="927660"/>
            <a:ext cx="11045804" cy="2959202"/>
          </a:xfrm>
        </p:spPr>
        <p:txBody>
          <a:bodyPr/>
          <a:lstStyle/>
          <a:p>
            <a:pPr marL="0" indent="0">
              <a:buNone/>
            </a:pPr>
            <a:r>
              <a:rPr lang="zh-CN" altLang="en-US" kern="100" dirty="0">
                <a:solidFill>
                  <a:srgbClr val="3333FF"/>
                </a:solidFill>
                <a:cs typeface="Times New Roman" panose="02020603050405020304" pitchFamily="18" charset="0"/>
              </a:rPr>
              <a:t>（</a:t>
            </a:r>
            <a:r>
              <a:rPr lang="en-US" altLang="zh-CN" kern="100" dirty="0">
                <a:solidFill>
                  <a:srgbClr val="3333FF"/>
                </a:solidFill>
                <a:cs typeface="Times New Roman" panose="02020603050405020304" pitchFamily="18" charset="0"/>
              </a:rPr>
              <a:t>2</a:t>
            </a:r>
            <a:r>
              <a:rPr lang="zh-CN" altLang="en-US" kern="100" dirty="0">
                <a:solidFill>
                  <a:srgbClr val="3333FF"/>
                </a:solidFill>
                <a:cs typeface="Times New Roman" panose="02020603050405020304" pitchFamily="18" charset="0"/>
              </a:rPr>
              <a:t>）求主析取范式</a:t>
            </a:r>
          </a:p>
          <a:p>
            <a:pPr marL="0" indent="0">
              <a:buNone/>
            </a:pPr>
            <a:r>
              <a:rPr lang="en-US" altLang="zh-CN" dirty="0">
                <a:solidFill>
                  <a:srgbClr val="C00000"/>
                </a:solidFill>
              </a:rPr>
              <a:t>1</a:t>
            </a:r>
            <a:r>
              <a:rPr lang="zh-CN" altLang="en-US" dirty="0">
                <a:solidFill>
                  <a:srgbClr val="C00000"/>
                </a:solidFill>
              </a:rPr>
              <a:t>）找出真值表中其真值为真的行：</a:t>
            </a:r>
          </a:p>
          <a:p>
            <a:pPr marL="0" indent="0">
              <a:buNone/>
            </a:pPr>
            <a:r>
              <a:rPr lang="zh-CN" altLang="en-US" dirty="0"/>
              <a:t>   </a:t>
            </a:r>
            <a:r>
              <a:rPr lang="en-US" altLang="zh-CN" dirty="0"/>
              <a:t>2.  0  0  1</a:t>
            </a:r>
            <a:r>
              <a:rPr lang="zh-CN" altLang="en-US" dirty="0"/>
              <a:t>；  </a:t>
            </a:r>
            <a:r>
              <a:rPr lang="en-US" altLang="zh-CN" dirty="0"/>
              <a:t>4.  0  1  1</a:t>
            </a:r>
            <a:r>
              <a:rPr lang="zh-CN" altLang="en-US" dirty="0"/>
              <a:t>；   </a:t>
            </a:r>
            <a:r>
              <a:rPr lang="en-US" altLang="zh-CN" dirty="0"/>
              <a:t>5.  1  0  0</a:t>
            </a:r>
            <a:r>
              <a:rPr lang="zh-CN" altLang="en-US" dirty="0"/>
              <a:t>；  </a:t>
            </a:r>
            <a:r>
              <a:rPr lang="en-US" altLang="zh-CN" dirty="0"/>
              <a:t>6.  1  0  1</a:t>
            </a:r>
            <a:r>
              <a:rPr lang="zh-CN" altLang="en-US" dirty="0"/>
              <a:t>；</a:t>
            </a:r>
            <a:r>
              <a:rPr lang="en-US" altLang="zh-CN" dirty="0"/>
              <a:t>   8.  1  1  1</a:t>
            </a:r>
            <a:r>
              <a:rPr lang="zh-CN" altLang="en-US" dirty="0"/>
              <a:t>。</a:t>
            </a:r>
          </a:p>
          <a:p>
            <a:pPr marL="0" indent="0">
              <a:buNone/>
            </a:pPr>
            <a:r>
              <a:rPr lang="en-US" altLang="zh-CN" dirty="0">
                <a:solidFill>
                  <a:srgbClr val="C00000"/>
                </a:solidFill>
              </a:rPr>
              <a:t>2</a:t>
            </a:r>
            <a:r>
              <a:rPr lang="zh-CN" altLang="en-US" dirty="0">
                <a:solidFill>
                  <a:srgbClr val="C00000"/>
                </a:solidFill>
              </a:rPr>
              <a:t>）这些行所对应的极小项分别为：</a:t>
            </a:r>
          </a:p>
          <a:p>
            <a:pPr marL="0" indent="0">
              <a:buNone/>
            </a:pPr>
            <a:r>
              <a:rPr lang="en-US" altLang="zh-CN" dirty="0"/>
              <a:t> </a:t>
            </a:r>
            <a:r>
              <a:rPr lang="zh-CN" altLang="en-US" dirty="0"/>
              <a:t>┐</a:t>
            </a:r>
            <a:r>
              <a:rPr lang="en-US" altLang="zh-CN" dirty="0"/>
              <a:t>P∧</a:t>
            </a:r>
            <a:r>
              <a:rPr lang="zh-CN" altLang="en-US" dirty="0"/>
              <a:t>┐Ｑ∧Ｒ， ┐</a:t>
            </a:r>
            <a:r>
              <a:rPr lang="en-US" altLang="zh-CN" dirty="0"/>
              <a:t>P∧</a:t>
            </a:r>
            <a:r>
              <a:rPr lang="zh-CN" altLang="en-US" dirty="0"/>
              <a:t>Ｑ∧Ｒ，</a:t>
            </a:r>
            <a:r>
              <a:rPr lang="en-US" altLang="zh-CN" dirty="0"/>
              <a:t>P∧</a:t>
            </a:r>
            <a:r>
              <a:rPr lang="zh-CN" altLang="en-US" dirty="0"/>
              <a:t>┐Ｑ∧┐Ｒ，</a:t>
            </a:r>
            <a:r>
              <a:rPr lang="en-US" altLang="zh-CN" dirty="0"/>
              <a:t>P∧</a:t>
            </a:r>
            <a:r>
              <a:rPr lang="zh-CN" altLang="en-US" dirty="0"/>
              <a:t>┐Ｑ∧Ｒ，</a:t>
            </a:r>
            <a:r>
              <a:rPr lang="en-US" altLang="zh-CN" dirty="0"/>
              <a:t>P∧</a:t>
            </a:r>
            <a:r>
              <a:rPr lang="zh-CN" altLang="en-US" dirty="0"/>
              <a:t>Ｑ∧Ｒ。</a:t>
            </a:r>
          </a:p>
        </p:txBody>
      </p:sp>
      <p:sp>
        <p:nvSpPr>
          <p:cNvPr id="5" name="Rectangle 3">
            <a:extLst>
              <a:ext uri="{FF2B5EF4-FFF2-40B4-BE49-F238E27FC236}">
                <a16:creationId xmlns:a16="http://schemas.microsoft.com/office/drawing/2014/main" id="{F90FE53B-9C13-414D-BC1A-7EB0F510B3C2}"/>
              </a:ext>
            </a:extLst>
          </p:cNvPr>
          <p:cNvSpPr txBox="1">
            <a:spLocks noChangeArrowheads="1"/>
          </p:cNvSpPr>
          <p:nvPr/>
        </p:nvSpPr>
        <p:spPr>
          <a:xfrm>
            <a:off x="525320" y="4085101"/>
            <a:ext cx="11211025" cy="2239456"/>
          </a:xfrm>
          <a:prstGeom prst="rect">
            <a:avLst/>
          </a:prstGeom>
        </p:spPr>
        <p:txBody>
          <a:bodyPr vert="horz" lIns="121882" tIns="60940" rIns="121882" bIns="60940" rtlCol="0">
            <a:normAutofit lnSpcReduction="10000"/>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defTabSz="1219261">
              <a:buNone/>
            </a:pPr>
            <a:r>
              <a:rPr lang="zh-CN" altLang="en-US" sz="2399" kern="100" dirty="0">
                <a:solidFill>
                  <a:srgbClr val="3333FF"/>
                </a:solidFill>
                <a:latin typeface="微软雅黑"/>
                <a:ea typeface="微软雅黑"/>
                <a:cs typeface="Times New Roman" panose="02020603050405020304" pitchFamily="18" charset="0"/>
              </a:rPr>
              <a:t>（</a:t>
            </a:r>
            <a:r>
              <a:rPr lang="en-US" altLang="zh-CN" sz="2399" kern="100" dirty="0">
                <a:solidFill>
                  <a:srgbClr val="3333FF"/>
                </a:solidFill>
                <a:latin typeface="微软雅黑"/>
                <a:ea typeface="微软雅黑"/>
                <a:cs typeface="Times New Roman" panose="02020603050405020304" pitchFamily="18" charset="0"/>
              </a:rPr>
              <a:t>3</a:t>
            </a:r>
            <a:r>
              <a:rPr lang="zh-CN" altLang="en-US" sz="2399" kern="100" dirty="0">
                <a:solidFill>
                  <a:srgbClr val="3333FF"/>
                </a:solidFill>
                <a:latin typeface="微软雅黑"/>
                <a:ea typeface="微软雅黑"/>
                <a:cs typeface="Times New Roman" panose="02020603050405020304" pitchFamily="18" charset="0"/>
              </a:rPr>
              <a:t>）将这些极小项进行析取即为该公式</a:t>
            </a:r>
            <a:r>
              <a:rPr lang="en-US" altLang="zh-CN" sz="2399" kern="100" dirty="0">
                <a:solidFill>
                  <a:srgbClr val="3333FF"/>
                </a:solidFill>
                <a:latin typeface="微软雅黑"/>
                <a:ea typeface="微软雅黑"/>
                <a:cs typeface="Times New Roman" panose="02020603050405020304" pitchFamily="18" charset="0"/>
              </a:rPr>
              <a:t>G</a:t>
            </a:r>
            <a:r>
              <a:rPr lang="zh-CN" altLang="en-US" sz="2399" kern="100" dirty="0">
                <a:solidFill>
                  <a:srgbClr val="3333FF"/>
                </a:solidFill>
                <a:latin typeface="微软雅黑"/>
                <a:ea typeface="微软雅黑"/>
                <a:cs typeface="Times New Roman" panose="02020603050405020304" pitchFamily="18" charset="0"/>
              </a:rPr>
              <a:t>的主析取范式。</a:t>
            </a:r>
          </a:p>
          <a:p>
            <a:pPr marL="0" indent="0" defTabSz="1219261">
              <a:buNone/>
            </a:pPr>
            <a:r>
              <a:rPr lang="en-US" altLang="zh-CN" sz="2399" dirty="0">
                <a:solidFill>
                  <a:prstClr val="black"/>
                </a:solidFill>
                <a:latin typeface="微软雅黑"/>
                <a:ea typeface="微软雅黑"/>
              </a:rPr>
              <a:t> G = </a:t>
            </a:r>
            <a:r>
              <a:rPr lang="zh-CN" altLang="en-US" sz="2399" dirty="0">
                <a:solidFill>
                  <a:prstClr val="black"/>
                </a:solidFill>
                <a:latin typeface="微软雅黑"/>
                <a:ea typeface="微软雅黑"/>
              </a:rPr>
              <a:t>┐</a:t>
            </a:r>
            <a:r>
              <a:rPr lang="en-US" altLang="zh-CN" sz="2399" dirty="0">
                <a:solidFill>
                  <a:prstClr val="black"/>
                </a:solidFill>
                <a:latin typeface="微软雅黑"/>
                <a:ea typeface="微软雅黑"/>
              </a:rPr>
              <a:t>(</a:t>
            </a:r>
            <a:r>
              <a:rPr lang="zh-CN" altLang="en-US" sz="2399" dirty="0">
                <a:solidFill>
                  <a:prstClr val="black"/>
                </a:solidFill>
                <a:latin typeface="微软雅黑"/>
                <a:ea typeface="微软雅黑"/>
              </a:rPr>
              <a:t>Ｐ→Ｑ</a:t>
            </a:r>
            <a:r>
              <a:rPr lang="en-US" altLang="zh-CN" sz="2399" dirty="0">
                <a:solidFill>
                  <a:prstClr val="black"/>
                </a:solidFill>
                <a:latin typeface="微软雅黑"/>
                <a:ea typeface="微软雅黑"/>
              </a:rPr>
              <a:t>)∨</a:t>
            </a:r>
            <a:r>
              <a:rPr lang="zh-CN" altLang="en-US" sz="2399" dirty="0">
                <a:solidFill>
                  <a:prstClr val="black"/>
                </a:solidFill>
                <a:latin typeface="微软雅黑"/>
                <a:ea typeface="微软雅黑"/>
              </a:rPr>
              <a:t>Ｒ</a:t>
            </a:r>
          </a:p>
          <a:p>
            <a:pPr marL="0" indent="0" defTabSz="1219261">
              <a:buNone/>
            </a:pPr>
            <a:r>
              <a:rPr lang="en-US" altLang="zh-CN" sz="2399" dirty="0">
                <a:solidFill>
                  <a:prstClr val="black"/>
                </a:solidFill>
                <a:latin typeface="微软雅黑"/>
                <a:ea typeface="微软雅黑"/>
              </a:rPr>
              <a:t>= (</a:t>
            </a:r>
            <a:r>
              <a:rPr lang="zh-CN" altLang="en-US" sz="2399" dirty="0">
                <a:solidFill>
                  <a:prstClr val="black"/>
                </a:solidFill>
                <a:latin typeface="微软雅黑"/>
                <a:ea typeface="微软雅黑"/>
              </a:rPr>
              <a:t>┐</a:t>
            </a:r>
            <a:r>
              <a:rPr lang="en-US" altLang="zh-CN" sz="2399" dirty="0">
                <a:solidFill>
                  <a:prstClr val="black"/>
                </a:solidFill>
                <a:latin typeface="微软雅黑"/>
                <a:ea typeface="微软雅黑"/>
              </a:rPr>
              <a:t>P∧</a:t>
            </a:r>
            <a:r>
              <a:rPr lang="zh-CN" altLang="en-US" sz="2399" dirty="0">
                <a:solidFill>
                  <a:prstClr val="black"/>
                </a:solidFill>
                <a:latin typeface="微软雅黑"/>
                <a:ea typeface="微软雅黑"/>
              </a:rPr>
              <a:t>┐Ｑ∧Ｒ</a:t>
            </a:r>
            <a:r>
              <a:rPr lang="en-US" altLang="zh-CN" sz="2399" dirty="0">
                <a:solidFill>
                  <a:prstClr val="black"/>
                </a:solidFill>
                <a:latin typeface="微软雅黑"/>
                <a:ea typeface="微软雅黑"/>
              </a:rPr>
              <a:t>)∨(</a:t>
            </a:r>
            <a:r>
              <a:rPr lang="zh-CN" altLang="en-US" sz="2399" dirty="0">
                <a:solidFill>
                  <a:prstClr val="black"/>
                </a:solidFill>
                <a:latin typeface="微软雅黑"/>
                <a:ea typeface="微软雅黑"/>
              </a:rPr>
              <a:t>┐</a:t>
            </a:r>
            <a:r>
              <a:rPr lang="en-US" altLang="zh-CN" sz="2399" dirty="0">
                <a:solidFill>
                  <a:prstClr val="black"/>
                </a:solidFill>
                <a:latin typeface="微软雅黑"/>
                <a:ea typeface="微软雅黑"/>
              </a:rPr>
              <a:t>P∧</a:t>
            </a:r>
            <a:r>
              <a:rPr lang="zh-CN" altLang="en-US" sz="2399" dirty="0">
                <a:solidFill>
                  <a:prstClr val="black"/>
                </a:solidFill>
                <a:latin typeface="微软雅黑"/>
                <a:ea typeface="微软雅黑"/>
              </a:rPr>
              <a:t>Ｑ∧Ｒ</a:t>
            </a:r>
            <a:r>
              <a:rPr lang="en-US" altLang="zh-CN" sz="2399" dirty="0">
                <a:solidFill>
                  <a:prstClr val="black"/>
                </a:solidFill>
                <a:latin typeface="微软雅黑"/>
                <a:ea typeface="微软雅黑"/>
              </a:rPr>
              <a:t>)∨(P∧</a:t>
            </a:r>
            <a:r>
              <a:rPr lang="zh-CN" altLang="en-US" sz="2399" dirty="0">
                <a:solidFill>
                  <a:prstClr val="black"/>
                </a:solidFill>
                <a:latin typeface="微软雅黑"/>
                <a:ea typeface="微软雅黑"/>
              </a:rPr>
              <a:t>┐Ｑ∧┐Ｒ</a:t>
            </a:r>
            <a:r>
              <a:rPr lang="en-US" altLang="zh-CN" sz="2399" dirty="0">
                <a:solidFill>
                  <a:prstClr val="black"/>
                </a:solidFill>
                <a:latin typeface="微软雅黑"/>
                <a:ea typeface="微软雅黑"/>
              </a:rPr>
              <a:t>)∨(P∧</a:t>
            </a:r>
            <a:r>
              <a:rPr lang="zh-CN" altLang="en-US" sz="2399" dirty="0">
                <a:solidFill>
                  <a:prstClr val="black"/>
                </a:solidFill>
                <a:latin typeface="微软雅黑"/>
                <a:ea typeface="微软雅黑"/>
              </a:rPr>
              <a:t>┐Ｑ∧Ｒ</a:t>
            </a:r>
            <a:r>
              <a:rPr lang="en-US" altLang="zh-CN" sz="2399" dirty="0">
                <a:solidFill>
                  <a:prstClr val="black"/>
                </a:solidFill>
                <a:latin typeface="微软雅黑"/>
                <a:ea typeface="微软雅黑"/>
              </a:rPr>
              <a:t>)∨(P∧</a:t>
            </a:r>
            <a:r>
              <a:rPr lang="zh-CN" altLang="en-US" sz="2399" dirty="0">
                <a:solidFill>
                  <a:prstClr val="black"/>
                </a:solidFill>
                <a:latin typeface="微软雅黑"/>
                <a:ea typeface="微软雅黑"/>
              </a:rPr>
              <a:t>Ｑ∧Ｒ</a:t>
            </a:r>
            <a:r>
              <a:rPr lang="en-US" altLang="zh-CN" sz="2399" dirty="0">
                <a:solidFill>
                  <a:prstClr val="black"/>
                </a:solidFill>
                <a:latin typeface="微软雅黑"/>
                <a:ea typeface="微软雅黑"/>
              </a:rPr>
              <a:t>)</a:t>
            </a:r>
          </a:p>
          <a:p>
            <a:pPr marL="0" indent="0" defTabSz="1219261">
              <a:buNone/>
            </a:pPr>
            <a:r>
              <a:rPr lang="en-US" altLang="zh-CN" sz="2399" dirty="0">
                <a:solidFill>
                  <a:prstClr val="black"/>
                </a:solidFill>
                <a:latin typeface="微软雅黑"/>
                <a:ea typeface="微软雅黑"/>
              </a:rPr>
              <a:t>=m</a:t>
            </a:r>
            <a:r>
              <a:rPr lang="en-US" altLang="zh-CN" sz="2399" baseline="-25000" dirty="0">
                <a:solidFill>
                  <a:prstClr val="black"/>
                </a:solidFill>
                <a:latin typeface="微软雅黑"/>
                <a:ea typeface="微软雅黑"/>
              </a:rPr>
              <a:t>1</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m</a:t>
            </a:r>
            <a:r>
              <a:rPr lang="en-US" altLang="zh-CN" sz="2399" baseline="-25000" dirty="0">
                <a:solidFill>
                  <a:prstClr val="black"/>
                </a:solidFill>
                <a:latin typeface="微软雅黑"/>
                <a:ea typeface="微软雅黑"/>
              </a:rPr>
              <a:t>3</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m</a:t>
            </a:r>
            <a:r>
              <a:rPr lang="en-US" altLang="zh-CN" sz="2399" baseline="-25000" dirty="0">
                <a:solidFill>
                  <a:prstClr val="black"/>
                </a:solidFill>
                <a:latin typeface="微软雅黑"/>
                <a:ea typeface="微软雅黑"/>
              </a:rPr>
              <a:t>4</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m</a:t>
            </a:r>
            <a:r>
              <a:rPr lang="en-US" altLang="zh-CN" sz="2399" baseline="-25000" dirty="0">
                <a:solidFill>
                  <a:prstClr val="black"/>
                </a:solidFill>
                <a:latin typeface="微软雅黑"/>
                <a:ea typeface="微软雅黑"/>
              </a:rPr>
              <a:t>5</a:t>
            </a:r>
            <a:r>
              <a:rPr lang="zh-CN" altLang="zh-CN" sz="2399" dirty="0">
                <a:solidFill>
                  <a:prstClr val="black"/>
                </a:solidFill>
                <a:latin typeface="微软雅黑"/>
                <a:ea typeface="微软雅黑"/>
              </a:rPr>
              <a:t>∨</a:t>
            </a:r>
            <a:r>
              <a:rPr lang="en-US" altLang="zh-CN" sz="2399" dirty="0">
                <a:solidFill>
                  <a:prstClr val="black"/>
                </a:solidFill>
                <a:latin typeface="微软雅黑"/>
                <a:ea typeface="微软雅黑"/>
              </a:rPr>
              <a:t>m</a:t>
            </a:r>
            <a:r>
              <a:rPr lang="en-US" altLang="zh-CN" sz="2399" baseline="-25000" dirty="0">
                <a:solidFill>
                  <a:prstClr val="black"/>
                </a:solidFill>
                <a:latin typeface="微软雅黑"/>
                <a:ea typeface="微软雅黑"/>
              </a:rPr>
              <a:t>7</a:t>
            </a:r>
            <a:endParaRPr lang="zh-CN" altLang="en-US" sz="2399" dirty="0">
              <a:solidFill>
                <a:prstClr val="black"/>
              </a:solidFill>
              <a:latin typeface="微软雅黑"/>
              <a:ea typeface="微软雅黑"/>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1620">
                                            <p:txEl>
                                              <p:pRg st="0" end="0"/>
                                            </p:txEl>
                                          </p:spTgt>
                                        </p:tgtEl>
                                        <p:attrNameLst>
                                          <p:attrName>style.visibility</p:attrName>
                                        </p:attrNameLst>
                                      </p:cBhvr>
                                      <p:to>
                                        <p:strVal val="visible"/>
                                      </p:to>
                                    </p:set>
                                    <p:anim calcmode="lin" valueType="num">
                                      <p:cBhvr additive="base">
                                        <p:cTn id="7" dur="500" fill="hold"/>
                                        <p:tgtEl>
                                          <p:spTgt spid="11162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162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1620">
                                            <p:txEl>
                                              <p:pRg st="1" end="1"/>
                                            </p:txEl>
                                          </p:spTgt>
                                        </p:tgtEl>
                                        <p:attrNameLst>
                                          <p:attrName>style.visibility</p:attrName>
                                        </p:attrNameLst>
                                      </p:cBhvr>
                                      <p:to>
                                        <p:strVal val="visible"/>
                                      </p:to>
                                    </p:set>
                                    <p:anim calcmode="lin" valueType="num">
                                      <p:cBhvr additive="base">
                                        <p:cTn id="13" dur="500" fill="hold"/>
                                        <p:tgtEl>
                                          <p:spTgt spid="11162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162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1620">
                                            <p:txEl>
                                              <p:pRg st="2" end="2"/>
                                            </p:txEl>
                                          </p:spTgt>
                                        </p:tgtEl>
                                        <p:attrNameLst>
                                          <p:attrName>style.visibility</p:attrName>
                                        </p:attrNameLst>
                                      </p:cBhvr>
                                      <p:to>
                                        <p:strVal val="visible"/>
                                      </p:to>
                                    </p:set>
                                    <p:anim calcmode="lin" valueType="num">
                                      <p:cBhvr additive="base">
                                        <p:cTn id="19" dur="500" fill="hold"/>
                                        <p:tgtEl>
                                          <p:spTgt spid="111620">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162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1620">
                                            <p:txEl>
                                              <p:pRg st="3" end="3"/>
                                            </p:txEl>
                                          </p:spTgt>
                                        </p:tgtEl>
                                        <p:attrNameLst>
                                          <p:attrName>style.visibility</p:attrName>
                                        </p:attrNameLst>
                                      </p:cBhvr>
                                      <p:to>
                                        <p:strVal val="visible"/>
                                      </p:to>
                                    </p:set>
                                    <p:anim calcmode="lin" valueType="num">
                                      <p:cBhvr additive="base">
                                        <p:cTn id="25" dur="500" fill="hold"/>
                                        <p:tgtEl>
                                          <p:spTgt spid="111620">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162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1620">
                                            <p:txEl>
                                              <p:pRg st="4" end="4"/>
                                            </p:txEl>
                                          </p:spTgt>
                                        </p:tgtEl>
                                        <p:attrNameLst>
                                          <p:attrName>style.visibility</p:attrName>
                                        </p:attrNameLst>
                                      </p:cBhvr>
                                      <p:to>
                                        <p:strVal val="visible"/>
                                      </p:to>
                                    </p:set>
                                    <p:anim calcmode="lin" valueType="num">
                                      <p:cBhvr additive="base">
                                        <p:cTn id="31" dur="500" fill="hold"/>
                                        <p:tgtEl>
                                          <p:spTgt spid="111620">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1162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80">
                                          <p:stCondLst>
                                            <p:cond delay="0"/>
                                          </p:stCondLst>
                                        </p:cTn>
                                        <p:tgtEl>
                                          <p:spTgt spid="5"/>
                                        </p:tgtEl>
                                      </p:cBhvr>
                                    </p:animEffect>
                                    <p:anim calcmode="lin" valueType="num">
                                      <p:cBhvr>
                                        <p:cTn id="3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3" dur="26">
                                          <p:stCondLst>
                                            <p:cond delay="650"/>
                                          </p:stCondLst>
                                        </p:cTn>
                                        <p:tgtEl>
                                          <p:spTgt spid="5"/>
                                        </p:tgtEl>
                                      </p:cBhvr>
                                      <p:to x="100000" y="60000"/>
                                    </p:animScale>
                                    <p:animScale>
                                      <p:cBhvr>
                                        <p:cTn id="44" dur="166" decel="50000">
                                          <p:stCondLst>
                                            <p:cond delay="676"/>
                                          </p:stCondLst>
                                        </p:cTn>
                                        <p:tgtEl>
                                          <p:spTgt spid="5"/>
                                        </p:tgtEl>
                                      </p:cBhvr>
                                      <p:to x="100000" y="100000"/>
                                    </p:animScale>
                                    <p:animScale>
                                      <p:cBhvr>
                                        <p:cTn id="45" dur="26">
                                          <p:stCondLst>
                                            <p:cond delay="1312"/>
                                          </p:stCondLst>
                                        </p:cTn>
                                        <p:tgtEl>
                                          <p:spTgt spid="5"/>
                                        </p:tgtEl>
                                      </p:cBhvr>
                                      <p:to x="100000" y="80000"/>
                                    </p:animScale>
                                    <p:animScale>
                                      <p:cBhvr>
                                        <p:cTn id="46" dur="166" decel="50000">
                                          <p:stCondLst>
                                            <p:cond delay="1338"/>
                                          </p:stCondLst>
                                        </p:cTn>
                                        <p:tgtEl>
                                          <p:spTgt spid="5"/>
                                        </p:tgtEl>
                                      </p:cBhvr>
                                      <p:to x="100000" y="100000"/>
                                    </p:animScale>
                                    <p:animScale>
                                      <p:cBhvr>
                                        <p:cTn id="47" dur="26">
                                          <p:stCondLst>
                                            <p:cond delay="1642"/>
                                          </p:stCondLst>
                                        </p:cTn>
                                        <p:tgtEl>
                                          <p:spTgt spid="5"/>
                                        </p:tgtEl>
                                      </p:cBhvr>
                                      <p:to x="100000" y="90000"/>
                                    </p:animScale>
                                    <p:animScale>
                                      <p:cBhvr>
                                        <p:cTn id="48" dur="166" decel="50000">
                                          <p:stCondLst>
                                            <p:cond delay="1668"/>
                                          </p:stCondLst>
                                        </p:cTn>
                                        <p:tgtEl>
                                          <p:spTgt spid="5"/>
                                        </p:tgtEl>
                                      </p:cBhvr>
                                      <p:to x="100000" y="100000"/>
                                    </p:animScale>
                                    <p:animScale>
                                      <p:cBhvr>
                                        <p:cTn id="49" dur="26">
                                          <p:stCondLst>
                                            <p:cond delay="1808"/>
                                          </p:stCondLst>
                                        </p:cTn>
                                        <p:tgtEl>
                                          <p:spTgt spid="5"/>
                                        </p:tgtEl>
                                      </p:cBhvr>
                                      <p:to x="100000" y="95000"/>
                                    </p:animScale>
                                    <p:animScale>
                                      <p:cBhvr>
                                        <p:cTn id="5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0" grpId="0" build="p" autoUpdateAnimBg="0"/>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3">
            <a:extLst>
              <a:ext uri="{FF2B5EF4-FFF2-40B4-BE49-F238E27FC236}">
                <a16:creationId xmlns:a16="http://schemas.microsoft.com/office/drawing/2014/main" id="{A511AFBD-FD78-45A7-AA9D-80619E09368B}"/>
              </a:ext>
            </a:extLst>
          </p:cNvPr>
          <p:cNvSpPr>
            <a:spLocks noGrp="1" noChangeArrowheads="1"/>
          </p:cNvSpPr>
          <p:nvPr>
            <p:ph type="body" idx="4294967295"/>
          </p:nvPr>
        </p:nvSpPr>
        <p:spPr>
          <a:xfrm>
            <a:off x="157294" y="927661"/>
            <a:ext cx="10969627" cy="4330405"/>
          </a:xfrm>
        </p:spPr>
        <p:txBody>
          <a:bodyPr>
            <a:normAutofit lnSpcReduction="10000"/>
          </a:bodyPr>
          <a:lstStyle/>
          <a:p>
            <a:pPr marL="0" indent="0">
              <a:buNone/>
            </a:pPr>
            <a:r>
              <a:rPr lang="zh-CN" altLang="en-US" dirty="0">
                <a:solidFill>
                  <a:srgbClr val="3333FF"/>
                </a:solidFill>
              </a:rPr>
              <a:t>（</a:t>
            </a:r>
            <a:r>
              <a:rPr lang="en-US" altLang="zh-CN" dirty="0">
                <a:solidFill>
                  <a:srgbClr val="3333FF"/>
                </a:solidFill>
              </a:rPr>
              <a:t>4</a:t>
            </a:r>
            <a:r>
              <a:rPr lang="zh-CN" altLang="en-US" dirty="0">
                <a:solidFill>
                  <a:srgbClr val="3333FF"/>
                </a:solidFill>
              </a:rPr>
              <a:t>）求主合取范式</a:t>
            </a:r>
          </a:p>
          <a:p>
            <a:pPr marL="0" indent="0">
              <a:buNone/>
            </a:pPr>
            <a:r>
              <a:rPr lang="zh-CN" altLang="en-US" dirty="0"/>
              <a:t>      </a:t>
            </a:r>
            <a:r>
              <a:rPr lang="en-US" altLang="zh-CN" dirty="0">
                <a:solidFill>
                  <a:srgbClr val="C00000"/>
                </a:solidFill>
              </a:rPr>
              <a:t>1</a:t>
            </a:r>
            <a:r>
              <a:rPr lang="zh-CN" altLang="en-US" dirty="0">
                <a:solidFill>
                  <a:srgbClr val="C00000"/>
                </a:solidFill>
              </a:rPr>
              <a:t>）找出真值表中其真值为假的行：</a:t>
            </a:r>
          </a:p>
          <a:p>
            <a:pPr marL="0" indent="0">
              <a:buNone/>
            </a:pPr>
            <a:r>
              <a:rPr lang="en-US" altLang="zh-CN" dirty="0"/>
              <a:t>           1</a:t>
            </a:r>
            <a:r>
              <a:rPr lang="zh-CN" altLang="en-US" dirty="0"/>
              <a:t>．</a:t>
            </a:r>
            <a:r>
              <a:rPr lang="en-US" altLang="zh-CN" dirty="0"/>
              <a:t>0  0  0</a:t>
            </a:r>
            <a:r>
              <a:rPr lang="zh-CN" altLang="en-US" dirty="0"/>
              <a:t>； </a:t>
            </a:r>
            <a:r>
              <a:rPr lang="en-US" altLang="zh-CN" dirty="0"/>
              <a:t>3</a:t>
            </a:r>
            <a:r>
              <a:rPr lang="zh-CN" altLang="en-US" dirty="0"/>
              <a:t>．</a:t>
            </a:r>
            <a:r>
              <a:rPr lang="en-US" altLang="zh-CN" dirty="0"/>
              <a:t>0  1  0</a:t>
            </a:r>
            <a:r>
              <a:rPr lang="zh-CN" altLang="en-US" dirty="0"/>
              <a:t>； </a:t>
            </a:r>
            <a:r>
              <a:rPr lang="en-US" altLang="zh-CN" dirty="0"/>
              <a:t>7</a:t>
            </a:r>
            <a:r>
              <a:rPr lang="zh-CN" altLang="en-US" dirty="0"/>
              <a:t>．</a:t>
            </a:r>
            <a:r>
              <a:rPr lang="en-US" altLang="zh-CN" dirty="0"/>
              <a:t>1  1  0</a:t>
            </a:r>
            <a:endParaRPr lang="zh-CN" altLang="en-US" dirty="0"/>
          </a:p>
          <a:p>
            <a:pPr marL="0" indent="0">
              <a:buNone/>
            </a:pPr>
            <a:r>
              <a:rPr lang="zh-CN" altLang="en-US" dirty="0"/>
              <a:t>      </a:t>
            </a:r>
            <a:r>
              <a:rPr lang="en-US" altLang="zh-CN" dirty="0">
                <a:solidFill>
                  <a:srgbClr val="C00000"/>
                </a:solidFill>
              </a:rPr>
              <a:t>2</a:t>
            </a:r>
            <a:r>
              <a:rPr lang="zh-CN" altLang="en-US" dirty="0">
                <a:solidFill>
                  <a:srgbClr val="C00000"/>
                </a:solidFill>
              </a:rPr>
              <a:t>）这些行所对应的极大项分别为：</a:t>
            </a:r>
          </a:p>
          <a:p>
            <a:pPr marL="0" indent="0">
              <a:buNone/>
            </a:pPr>
            <a:r>
              <a:rPr lang="en-US" altLang="zh-CN" dirty="0"/>
              <a:t>           P∨</a:t>
            </a:r>
            <a:r>
              <a:rPr lang="zh-CN" altLang="en-US" dirty="0"/>
              <a:t>Ｑ∨Ｒ、</a:t>
            </a:r>
            <a:r>
              <a:rPr lang="en-US" altLang="zh-CN" dirty="0"/>
              <a:t>P∨ </a:t>
            </a:r>
            <a:r>
              <a:rPr lang="zh-CN" altLang="en-US" dirty="0"/>
              <a:t>┐Ｑ∨Ｒ、 ┐Ｐ∨ ┐Ｑ∨Ｒ</a:t>
            </a:r>
          </a:p>
          <a:p>
            <a:pPr marL="0" indent="0">
              <a:buNone/>
            </a:pPr>
            <a:r>
              <a:rPr lang="zh-CN" altLang="en-US" dirty="0">
                <a:solidFill>
                  <a:srgbClr val="3333FF"/>
                </a:solidFill>
              </a:rPr>
              <a:t> （</a:t>
            </a:r>
            <a:r>
              <a:rPr lang="en-US" altLang="zh-CN" dirty="0">
                <a:solidFill>
                  <a:srgbClr val="3333FF"/>
                </a:solidFill>
              </a:rPr>
              <a:t>5</a:t>
            </a:r>
            <a:r>
              <a:rPr lang="zh-CN" altLang="en-US" dirty="0">
                <a:solidFill>
                  <a:srgbClr val="3333FF"/>
                </a:solidFill>
              </a:rPr>
              <a:t>）将这些极大项进行合取即为该公式</a:t>
            </a:r>
            <a:r>
              <a:rPr lang="en-US" altLang="zh-CN" dirty="0">
                <a:solidFill>
                  <a:srgbClr val="3333FF"/>
                </a:solidFill>
              </a:rPr>
              <a:t>G</a:t>
            </a:r>
            <a:r>
              <a:rPr lang="zh-CN" altLang="en-US" dirty="0">
                <a:solidFill>
                  <a:srgbClr val="3333FF"/>
                </a:solidFill>
              </a:rPr>
              <a:t>的主合取范式：</a:t>
            </a:r>
          </a:p>
          <a:p>
            <a:pPr marL="0" indent="0">
              <a:buNone/>
            </a:pPr>
            <a:r>
              <a:rPr lang="en-US" altLang="zh-CN" dirty="0"/>
              <a:t>          G = (</a:t>
            </a:r>
            <a:r>
              <a:rPr lang="zh-CN" altLang="en-US" dirty="0"/>
              <a:t>Ｐ→Ｑ</a:t>
            </a:r>
            <a:r>
              <a:rPr lang="en-US" altLang="zh-CN" dirty="0"/>
              <a:t>)∨</a:t>
            </a:r>
            <a:r>
              <a:rPr lang="zh-CN" altLang="en-US" dirty="0"/>
              <a:t>Ｒ</a:t>
            </a:r>
            <a:r>
              <a:rPr lang="en-US" altLang="zh-CN" dirty="0"/>
              <a:t> =(P∨</a:t>
            </a:r>
            <a:r>
              <a:rPr lang="zh-CN" altLang="en-US" dirty="0"/>
              <a:t>Ｑ∨Ｒ</a:t>
            </a:r>
            <a:r>
              <a:rPr lang="en-US" altLang="zh-CN" dirty="0"/>
              <a:t>)∧(P∨</a:t>
            </a:r>
            <a:r>
              <a:rPr lang="zh-CN" altLang="en-US" dirty="0"/>
              <a:t>┐Ｑ∨Ｒ</a:t>
            </a:r>
            <a:r>
              <a:rPr lang="en-US" altLang="zh-CN" dirty="0"/>
              <a:t>)∧(</a:t>
            </a:r>
            <a:r>
              <a:rPr lang="zh-CN" altLang="en-US" dirty="0"/>
              <a:t>┐Ｐ∨┐Ｑ∨Ｒ</a:t>
            </a:r>
            <a:r>
              <a:rPr lang="en-US" altLang="zh-CN" dirty="0"/>
              <a:t>)</a:t>
            </a:r>
          </a:p>
          <a:p>
            <a:pPr marL="0" indent="0">
              <a:buNone/>
            </a:pPr>
            <a:r>
              <a:rPr lang="en-US" altLang="zh-CN" dirty="0"/>
              <a:t>              = M</a:t>
            </a:r>
            <a:r>
              <a:rPr lang="en-US" altLang="zh-CN" baseline="-25000" dirty="0"/>
              <a:t>0</a:t>
            </a:r>
            <a:r>
              <a:rPr lang="zh-CN" altLang="zh-CN" dirty="0"/>
              <a:t>∧</a:t>
            </a:r>
            <a:r>
              <a:rPr lang="en-US" altLang="zh-CN" dirty="0"/>
              <a:t>M</a:t>
            </a:r>
            <a:r>
              <a:rPr lang="en-US" altLang="zh-CN" baseline="-25000" dirty="0"/>
              <a:t>2</a:t>
            </a:r>
            <a:r>
              <a:rPr lang="zh-CN" altLang="zh-CN" dirty="0"/>
              <a:t>∧</a:t>
            </a:r>
            <a:r>
              <a:rPr lang="en-US" altLang="zh-CN" dirty="0"/>
              <a:t>M</a:t>
            </a:r>
            <a:r>
              <a:rPr lang="en-US" altLang="zh-CN" baseline="-25000" dirty="0"/>
              <a:t>6 </a:t>
            </a:r>
            <a:endParaRPr lang="zh-CN" altLang="en-US" dirty="0"/>
          </a:p>
        </p:txBody>
      </p:sp>
      <p:sp>
        <p:nvSpPr>
          <p:cNvPr id="5" name="Rectangle 2">
            <a:extLst>
              <a:ext uri="{FF2B5EF4-FFF2-40B4-BE49-F238E27FC236}">
                <a16:creationId xmlns:a16="http://schemas.microsoft.com/office/drawing/2014/main" id="{77326F1A-9090-4892-B221-DABD4C0CE59A}"/>
              </a:ext>
            </a:extLst>
          </p:cNvPr>
          <p:cNvSpPr txBox="1">
            <a:spLocks noChangeArrowheads="1"/>
          </p:cNvSpPr>
          <p:nvPr/>
        </p:nvSpPr>
        <p:spPr>
          <a:xfrm>
            <a:off x="842896" y="219676"/>
            <a:ext cx="8064034" cy="707984"/>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r>
              <a:rPr lang="zh-CN" altLang="en-US" sz="2199" dirty="0">
                <a:solidFill>
                  <a:prstClr val="white"/>
                </a:solidFill>
              </a:rPr>
              <a:t>例</a:t>
            </a:r>
            <a:r>
              <a:rPr lang="en-US" altLang="zh-CN" sz="2199" dirty="0">
                <a:solidFill>
                  <a:prstClr val="white"/>
                </a:solidFill>
              </a:rPr>
              <a:t>2.27(</a:t>
            </a:r>
            <a:r>
              <a:rPr lang="zh-CN" altLang="en-US" sz="2199" dirty="0">
                <a:solidFill>
                  <a:prstClr val="white"/>
                </a:solidFill>
              </a:rPr>
              <a:t>续</a:t>
            </a:r>
            <a:r>
              <a:rPr lang="en-US" altLang="zh-CN" sz="2199" dirty="0">
                <a:solidFill>
                  <a:prstClr val="white"/>
                </a:solidFill>
              </a:rPr>
              <a:t>)</a:t>
            </a:r>
            <a:endParaRPr lang="zh-CN" altLang="en-US" sz="2199" dirty="0">
              <a:solidFill>
                <a:prstClr val="white"/>
              </a:solidFill>
              <a:latin typeface="微软雅黑"/>
              <a:ea typeface="微软雅黑"/>
            </a:endParaRPr>
          </a:p>
        </p:txBody>
      </p:sp>
      <p:sp>
        <p:nvSpPr>
          <p:cNvPr id="2" name="矩形 1">
            <a:extLst>
              <a:ext uri="{FF2B5EF4-FFF2-40B4-BE49-F238E27FC236}">
                <a16:creationId xmlns:a16="http://schemas.microsoft.com/office/drawing/2014/main" id="{8F6C64CD-9C0D-4E1A-BB32-89B3FAB67646}"/>
              </a:ext>
            </a:extLst>
          </p:cNvPr>
          <p:cNvSpPr/>
          <p:nvPr/>
        </p:nvSpPr>
        <p:spPr>
          <a:xfrm>
            <a:off x="423917" y="5364566"/>
            <a:ext cx="11350517" cy="1134997"/>
          </a:xfrm>
          <a:prstGeom prst="rect">
            <a:avLst/>
          </a:prstGeom>
          <a:solidFill>
            <a:schemeClr val="tx2">
              <a:lumMod val="20000"/>
              <a:lumOff val="80000"/>
            </a:schemeClr>
          </a:solidFill>
        </p:spPr>
        <p:txBody>
          <a:bodyPr wrap="square">
            <a:spAutoFit/>
          </a:bodyPr>
          <a:lstStyle/>
          <a:p>
            <a:pPr defTabSz="1219261">
              <a:lnSpc>
                <a:spcPct val="150000"/>
              </a:lnSpc>
            </a:pPr>
            <a:r>
              <a:rPr lang="zh-CN" altLang="en-US" sz="2399" b="1" dirty="0">
                <a:solidFill>
                  <a:srgbClr val="C00000"/>
                </a:solidFill>
                <a:latin typeface="微软雅黑"/>
                <a:ea typeface="微软雅黑"/>
              </a:rPr>
              <a:t>总结：</a:t>
            </a:r>
            <a:r>
              <a:rPr lang="zh-CN" altLang="en-US" sz="2399" b="1" dirty="0">
                <a:solidFill>
                  <a:prstClr val="black"/>
                </a:solidFill>
                <a:latin typeface="微软雅黑"/>
                <a:ea typeface="微软雅黑"/>
              </a:rPr>
              <a:t>在含</a:t>
            </a:r>
            <a:r>
              <a:rPr lang="en-US" altLang="zh-CN" sz="2399" b="1" dirty="0">
                <a:solidFill>
                  <a:prstClr val="black"/>
                </a:solidFill>
                <a:latin typeface="微软雅黑"/>
                <a:ea typeface="微软雅黑"/>
              </a:rPr>
              <a:t>n</a:t>
            </a:r>
            <a:r>
              <a:rPr lang="zh-CN" altLang="en-US" sz="2399" b="1" dirty="0">
                <a:solidFill>
                  <a:prstClr val="black"/>
                </a:solidFill>
                <a:latin typeface="微软雅黑"/>
                <a:ea typeface="微软雅黑"/>
              </a:rPr>
              <a:t>个变元的命题公式中，它的主析取范式和主合取范式中极大项和极小     </a:t>
            </a:r>
            <a:endParaRPr lang="en-US" altLang="zh-CN" sz="2399" b="1" dirty="0">
              <a:solidFill>
                <a:prstClr val="black"/>
              </a:solidFill>
              <a:latin typeface="微软雅黑"/>
              <a:ea typeface="微软雅黑"/>
            </a:endParaRPr>
          </a:p>
          <a:p>
            <a:pPr defTabSz="1219261">
              <a:lnSpc>
                <a:spcPct val="150000"/>
              </a:lnSpc>
            </a:pPr>
            <a:r>
              <a:rPr lang="en-US" altLang="zh-CN" sz="2399" b="1" dirty="0">
                <a:solidFill>
                  <a:prstClr val="black"/>
                </a:solidFill>
                <a:latin typeface="微软雅黑"/>
                <a:ea typeface="微软雅黑"/>
              </a:rPr>
              <a:t>           </a:t>
            </a:r>
            <a:r>
              <a:rPr lang="zh-CN" altLang="en-US" sz="2399" b="1" dirty="0">
                <a:solidFill>
                  <a:prstClr val="black"/>
                </a:solidFill>
                <a:latin typeface="微软雅黑"/>
                <a:ea typeface="微软雅黑"/>
              </a:rPr>
              <a:t>项恰好有</a:t>
            </a:r>
            <a:r>
              <a:rPr lang="en-US" altLang="zh-CN" sz="2399" b="1" dirty="0">
                <a:solidFill>
                  <a:prstClr val="black"/>
                </a:solidFill>
                <a:latin typeface="微软雅黑"/>
                <a:ea typeface="微软雅黑"/>
              </a:rPr>
              <a:t>2</a:t>
            </a:r>
            <a:r>
              <a:rPr lang="en-US" altLang="zh-CN" sz="2399" b="1" baseline="30000" dirty="0">
                <a:solidFill>
                  <a:prstClr val="black"/>
                </a:solidFill>
                <a:latin typeface="微软雅黑"/>
                <a:ea typeface="微软雅黑"/>
              </a:rPr>
              <a:t>n</a:t>
            </a:r>
            <a:r>
              <a:rPr lang="zh-CN" altLang="en-US" sz="2399" b="1" dirty="0">
                <a:solidFill>
                  <a:prstClr val="black"/>
                </a:solidFill>
                <a:latin typeface="微软雅黑"/>
                <a:ea typeface="微软雅黑"/>
              </a:rPr>
              <a:t>项，且下标刚好构成序列</a:t>
            </a:r>
            <a:r>
              <a:rPr lang="en-US" altLang="zh-CN" sz="2399" b="1" dirty="0">
                <a:solidFill>
                  <a:prstClr val="black"/>
                </a:solidFill>
                <a:latin typeface="微软雅黑"/>
                <a:ea typeface="微软雅黑"/>
              </a:rPr>
              <a:t>0</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2</a:t>
            </a:r>
            <a:r>
              <a:rPr lang="en-US" altLang="zh-CN" sz="2399" b="1" baseline="30000" dirty="0">
                <a:solidFill>
                  <a:prstClr val="black"/>
                </a:solidFill>
                <a:latin typeface="微软雅黑"/>
                <a:ea typeface="微软雅黑"/>
              </a:rPr>
              <a:t>n-1</a:t>
            </a:r>
            <a:r>
              <a:rPr lang="zh-CN" altLang="en-US" sz="2399" b="1" dirty="0">
                <a:solidFill>
                  <a:prstClr val="black"/>
                </a:solidFill>
                <a:latin typeface="微软雅黑"/>
                <a:ea typeface="微软雅黑"/>
              </a:rPr>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3668">
                                            <p:txEl>
                                              <p:pRg st="0" end="0"/>
                                            </p:txEl>
                                          </p:spTgt>
                                        </p:tgtEl>
                                        <p:attrNameLst>
                                          <p:attrName>style.visibility</p:attrName>
                                        </p:attrNameLst>
                                      </p:cBhvr>
                                      <p:to>
                                        <p:strVal val="visible"/>
                                      </p:to>
                                    </p:set>
                                    <p:anim calcmode="lin" valueType="num">
                                      <p:cBhvr additive="base">
                                        <p:cTn id="7" dur="500" fill="hold"/>
                                        <p:tgtEl>
                                          <p:spTgt spid="113668">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1366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3668">
                                            <p:txEl>
                                              <p:pRg st="1" end="1"/>
                                            </p:txEl>
                                          </p:spTgt>
                                        </p:tgtEl>
                                        <p:attrNameLst>
                                          <p:attrName>style.visibility</p:attrName>
                                        </p:attrNameLst>
                                      </p:cBhvr>
                                      <p:to>
                                        <p:strVal val="visible"/>
                                      </p:to>
                                    </p:set>
                                    <p:anim calcmode="lin" valueType="num">
                                      <p:cBhvr additive="base">
                                        <p:cTn id="13" dur="500" fill="hold"/>
                                        <p:tgtEl>
                                          <p:spTgt spid="113668">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1366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13668">
                                            <p:txEl>
                                              <p:pRg st="2" end="2"/>
                                            </p:txEl>
                                          </p:spTgt>
                                        </p:tgtEl>
                                        <p:attrNameLst>
                                          <p:attrName>style.visibility</p:attrName>
                                        </p:attrNameLst>
                                      </p:cBhvr>
                                      <p:to>
                                        <p:strVal val="visible"/>
                                      </p:to>
                                    </p:set>
                                    <p:anim calcmode="lin" valueType="num">
                                      <p:cBhvr additive="base">
                                        <p:cTn id="19" dur="500" fill="hold"/>
                                        <p:tgtEl>
                                          <p:spTgt spid="113668">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366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13668">
                                            <p:txEl>
                                              <p:pRg st="3" end="3"/>
                                            </p:txEl>
                                          </p:spTgt>
                                        </p:tgtEl>
                                        <p:attrNameLst>
                                          <p:attrName>style.visibility</p:attrName>
                                        </p:attrNameLst>
                                      </p:cBhvr>
                                      <p:to>
                                        <p:strVal val="visible"/>
                                      </p:to>
                                    </p:set>
                                    <p:anim calcmode="lin" valueType="num">
                                      <p:cBhvr additive="base">
                                        <p:cTn id="25" dur="500" fill="hold"/>
                                        <p:tgtEl>
                                          <p:spTgt spid="113668">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1366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13668">
                                            <p:txEl>
                                              <p:pRg st="4" end="4"/>
                                            </p:txEl>
                                          </p:spTgt>
                                        </p:tgtEl>
                                        <p:attrNameLst>
                                          <p:attrName>style.visibility</p:attrName>
                                        </p:attrNameLst>
                                      </p:cBhvr>
                                      <p:to>
                                        <p:strVal val="visible"/>
                                      </p:to>
                                    </p:set>
                                    <p:anim calcmode="lin" valueType="num">
                                      <p:cBhvr additive="base">
                                        <p:cTn id="31" dur="500" fill="hold"/>
                                        <p:tgtEl>
                                          <p:spTgt spid="113668">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1366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13668">
                                            <p:txEl>
                                              <p:pRg st="5" end="5"/>
                                            </p:txEl>
                                          </p:spTgt>
                                        </p:tgtEl>
                                        <p:attrNameLst>
                                          <p:attrName>style.visibility</p:attrName>
                                        </p:attrNameLst>
                                      </p:cBhvr>
                                      <p:to>
                                        <p:strVal val="visible"/>
                                      </p:to>
                                    </p:set>
                                    <p:anim calcmode="lin" valueType="num">
                                      <p:cBhvr additive="base">
                                        <p:cTn id="37" dur="500" fill="hold"/>
                                        <p:tgtEl>
                                          <p:spTgt spid="113668">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1366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13668">
                                            <p:txEl>
                                              <p:pRg st="6" end="6"/>
                                            </p:txEl>
                                          </p:spTgt>
                                        </p:tgtEl>
                                        <p:attrNameLst>
                                          <p:attrName>style.visibility</p:attrName>
                                        </p:attrNameLst>
                                      </p:cBhvr>
                                      <p:to>
                                        <p:strVal val="visible"/>
                                      </p:to>
                                    </p:set>
                                    <p:anim calcmode="lin" valueType="num">
                                      <p:cBhvr additive="base">
                                        <p:cTn id="43" dur="500" fill="hold"/>
                                        <p:tgtEl>
                                          <p:spTgt spid="113668">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1366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13668">
                                            <p:txEl>
                                              <p:pRg st="7" end="7"/>
                                            </p:txEl>
                                          </p:spTgt>
                                        </p:tgtEl>
                                        <p:attrNameLst>
                                          <p:attrName>style.visibility</p:attrName>
                                        </p:attrNameLst>
                                      </p:cBhvr>
                                      <p:to>
                                        <p:strVal val="visible"/>
                                      </p:to>
                                    </p:set>
                                    <p:anim calcmode="lin" valueType="num">
                                      <p:cBhvr additive="base">
                                        <p:cTn id="49" dur="500" fill="hold"/>
                                        <p:tgtEl>
                                          <p:spTgt spid="113668">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11366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randombar(horizontal)">
                                      <p:cBhvr>
                                        <p:cTn id="5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8" grpId="0" build="p" autoUpdateAnimBg="0"/>
      <p:bldP spid="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45E6BFF-1EDF-47B0-9889-56F9D7EACC7B}"/>
              </a:ext>
            </a:extLst>
          </p:cNvPr>
          <p:cNvSpPr/>
          <p:nvPr/>
        </p:nvSpPr>
        <p:spPr>
          <a:xfrm>
            <a:off x="309650" y="1089096"/>
            <a:ext cx="9750780" cy="1687923"/>
          </a:xfrm>
          <a:prstGeom prst="rect">
            <a:avLst/>
          </a:prstGeom>
        </p:spPr>
        <p:txBody>
          <a:bodyPr wrap="square">
            <a:spAutoFit/>
          </a:bodyPr>
          <a:lstStyle/>
          <a:p>
            <a:pPr defTabSz="1219261">
              <a:lnSpc>
                <a:spcPct val="150000"/>
              </a:lnSpc>
            </a:pPr>
            <a:r>
              <a:rPr lang="zh-CN" altLang="en-US" sz="2399" b="1" dirty="0">
                <a:solidFill>
                  <a:srgbClr val="C00000"/>
                </a:solidFill>
                <a:latin typeface="微软雅黑"/>
                <a:ea typeface="微软雅黑"/>
              </a:rPr>
              <a:t>例</a:t>
            </a:r>
            <a:r>
              <a:rPr lang="en-US" altLang="zh-CN" sz="2399" b="1" dirty="0">
                <a:solidFill>
                  <a:srgbClr val="C00000"/>
                </a:solidFill>
                <a:latin typeface="微软雅黑"/>
                <a:ea typeface="微软雅黑"/>
              </a:rPr>
              <a:t>2.28  </a:t>
            </a:r>
            <a:r>
              <a:rPr lang="zh-CN" altLang="en-US" sz="2399" b="1" dirty="0">
                <a:solidFill>
                  <a:prstClr val="black"/>
                </a:solidFill>
                <a:latin typeface="微软雅黑"/>
                <a:ea typeface="微软雅黑"/>
              </a:rPr>
              <a:t>求下列公式所对应的主析取范式和主合取范式。</a:t>
            </a:r>
          </a:p>
          <a:p>
            <a:pPr defTabSz="1219261">
              <a:lnSpc>
                <a:spcPct val="150000"/>
              </a:lnSpc>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G=Q∧(P∨¬Q)</a:t>
            </a:r>
          </a:p>
          <a:p>
            <a:pPr defTabSz="1219261">
              <a:lnSpc>
                <a:spcPct val="150000"/>
              </a:lnSpc>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2</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H=¬G</a:t>
            </a:r>
          </a:p>
        </p:txBody>
      </p:sp>
      <p:sp>
        <p:nvSpPr>
          <p:cNvPr id="3" name="矩形 2">
            <a:extLst>
              <a:ext uri="{FF2B5EF4-FFF2-40B4-BE49-F238E27FC236}">
                <a16:creationId xmlns:a16="http://schemas.microsoft.com/office/drawing/2014/main" id="{5E160A47-655D-41E9-9BEA-072C60C6C523}"/>
              </a:ext>
            </a:extLst>
          </p:cNvPr>
          <p:cNvSpPr/>
          <p:nvPr/>
        </p:nvSpPr>
        <p:spPr>
          <a:xfrm>
            <a:off x="309651" y="2933524"/>
            <a:ext cx="11731406" cy="2796797"/>
          </a:xfrm>
          <a:prstGeom prst="rect">
            <a:avLst/>
          </a:prstGeom>
        </p:spPr>
        <p:txBody>
          <a:bodyPr wrap="square">
            <a:spAutoFit/>
          </a:bodyPr>
          <a:lstStyle/>
          <a:p>
            <a:pPr defTabSz="1219261">
              <a:lnSpc>
                <a:spcPct val="150000"/>
              </a:lnSpc>
            </a:pPr>
            <a:r>
              <a:rPr lang="zh-CN" altLang="en-US" sz="2399" b="1" dirty="0">
                <a:solidFill>
                  <a:srgbClr val="C00000"/>
                </a:solidFill>
                <a:latin typeface="微软雅黑"/>
                <a:ea typeface="微软雅黑"/>
              </a:rPr>
              <a:t>解  </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G=Q∧(P∨¬Q)=(P∧Q)∨(Q∧¬Q)=P∧Q=m</a:t>
            </a:r>
            <a:r>
              <a:rPr lang="en-US" altLang="zh-CN" sz="2399" b="1" baseline="-25000" dirty="0">
                <a:solidFill>
                  <a:prstClr val="black"/>
                </a:solidFill>
                <a:latin typeface="微软雅黑"/>
                <a:ea typeface="微软雅黑"/>
              </a:rPr>
              <a:t>3</a:t>
            </a:r>
            <a:r>
              <a:rPr lang="en-US" altLang="zh-CN" sz="2399" b="1" dirty="0">
                <a:solidFill>
                  <a:prstClr val="black"/>
                </a:solidFill>
                <a:latin typeface="微软雅黑"/>
                <a:ea typeface="微软雅黑"/>
              </a:rPr>
              <a:t>                          (</a:t>
            </a:r>
            <a:r>
              <a:rPr lang="zh-CN" altLang="en-US" sz="2399" b="1" dirty="0">
                <a:solidFill>
                  <a:prstClr val="black"/>
                </a:solidFill>
                <a:latin typeface="微软雅黑"/>
                <a:ea typeface="微软雅黑"/>
              </a:rPr>
              <a:t>主析取范式</a:t>
            </a:r>
            <a:r>
              <a:rPr lang="en-US" altLang="zh-CN" sz="2399" b="1" dirty="0">
                <a:solidFill>
                  <a:prstClr val="black"/>
                </a:solidFill>
                <a:latin typeface="微软雅黑"/>
                <a:ea typeface="微软雅黑"/>
              </a:rPr>
              <a:t>)</a:t>
            </a:r>
          </a:p>
          <a:p>
            <a:pPr defTabSz="1219261">
              <a:lnSpc>
                <a:spcPct val="150000"/>
              </a:lnSpc>
            </a:pPr>
            <a:r>
              <a:rPr lang="en-US" altLang="zh-CN" sz="2399" b="1" dirty="0">
                <a:solidFill>
                  <a:prstClr val="black"/>
                </a:solidFill>
                <a:latin typeface="微软雅黑"/>
                <a:ea typeface="微软雅黑"/>
              </a:rPr>
              <a:t>              G=Q∧(P∨┐Q)=((¬P∧P)∨Q)∧(P∨¬Q)</a:t>
            </a:r>
          </a:p>
          <a:p>
            <a:pPr defTabSz="1219261">
              <a:lnSpc>
                <a:spcPct val="150000"/>
              </a:lnSpc>
            </a:pPr>
            <a:r>
              <a:rPr lang="en-US" altLang="zh-CN" sz="2399" b="1" dirty="0">
                <a:solidFill>
                  <a:prstClr val="black"/>
                </a:solidFill>
                <a:latin typeface="微软雅黑"/>
                <a:ea typeface="微软雅黑"/>
              </a:rPr>
              <a:t>                 =(¬P∨Q)∧(P∨Q)∧(P∨¬Q)=M</a:t>
            </a:r>
            <a:r>
              <a:rPr lang="en-US" altLang="zh-CN" sz="2399" b="1" baseline="-25000" dirty="0">
                <a:solidFill>
                  <a:prstClr val="black"/>
                </a:solidFill>
                <a:latin typeface="微软雅黑"/>
                <a:ea typeface="微软雅黑"/>
              </a:rPr>
              <a:t>0</a:t>
            </a:r>
            <a:r>
              <a:rPr lang="en-US" altLang="zh-CN" sz="2399" b="1" dirty="0">
                <a:solidFill>
                  <a:prstClr val="black"/>
                </a:solidFill>
                <a:latin typeface="微软雅黑"/>
                <a:ea typeface="微软雅黑"/>
              </a:rPr>
              <a:t>∧M</a:t>
            </a:r>
            <a:r>
              <a:rPr lang="en-US" altLang="zh-CN" sz="2399" b="1" baseline="-25000" dirty="0">
                <a:solidFill>
                  <a:prstClr val="black"/>
                </a:solidFill>
                <a:latin typeface="微软雅黑"/>
                <a:ea typeface="微软雅黑"/>
              </a:rPr>
              <a:t>1</a:t>
            </a:r>
            <a:r>
              <a:rPr lang="en-US" altLang="zh-CN" sz="2399" b="1" dirty="0">
                <a:solidFill>
                  <a:prstClr val="black"/>
                </a:solidFill>
                <a:latin typeface="微软雅黑"/>
                <a:ea typeface="微软雅黑"/>
              </a:rPr>
              <a:t>∧M</a:t>
            </a:r>
            <a:r>
              <a:rPr lang="en-US" altLang="zh-CN" sz="2399" b="1" baseline="-25000" dirty="0">
                <a:solidFill>
                  <a:prstClr val="black"/>
                </a:solidFill>
                <a:latin typeface="微软雅黑"/>
                <a:ea typeface="微软雅黑"/>
              </a:rPr>
              <a:t>2  </a:t>
            </a:r>
            <a:r>
              <a:rPr lang="en-US" altLang="zh-CN" sz="2399" b="1" dirty="0">
                <a:solidFill>
                  <a:prstClr val="black"/>
                </a:solidFill>
                <a:latin typeface="微软雅黑"/>
                <a:ea typeface="微软雅黑"/>
              </a:rPr>
              <a:t>                         (</a:t>
            </a:r>
            <a:r>
              <a:rPr lang="zh-CN" altLang="en-US" sz="2399" b="1" dirty="0">
                <a:solidFill>
                  <a:prstClr val="black"/>
                </a:solidFill>
                <a:latin typeface="微软雅黑"/>
                <a:ea typeface="微软雅黑"/>
              </a:rPr>
              <a:t>主合取范式</a:t>
            </a:r>
            <a:r>
              <a:rPr lang="en-US" altLang="zh-CN" sz="2399" b="1" dirty="0">
                <a:solidFill>
                  <a:prstClr val="black"/>
                </a:solidFill>
                <a:latin typeface="微软雅黑"/>
                <a:ea typeface="微软雅黑"/>
              </a:rPr>
              <a:t>)</a:t>
            </a:r>
          </a:p>
          <a:p>
            <a:pPr defTabSz="1219261">
              <a:lnSpc>
                <a:spcPct val="150000"/>
              </a:lnSpc>
            </a:pPr>
            <a:r>
              <a:rPr lang="zh-CN" altLang="en-US" sz="2399" b="1" dirty="0">
                <a:solidFill>
                  <a:prstClr val="black"/>
                </a:solidFill>
                <a:latin typeface="微软雅黑"/>
                <a:ea typeface="微软雅黑"/>
              </a:rPr>
              <a:t>     （</a:t>
            </a:r>
            <a:r>
              <a:rPr lang="en-US" altLang="zh-CN" sz="2399" b="1" dirty="0">
                <a:solidFill>
                  <a:prstClr val="black"/>
                </a:solidFill>
                <a:latin typeface="微软雅黑"/>
                <a:ea typeface="微软雅黑"/>
              </a:rPr>
              <a:t>2</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H=¬G=¬(M</a:t>
            </a:r>
            <a:r>
              <a:rPr lang="en-US" altLang="zh-CN" sz="2399" b="1" baseline="-25000" dirty="0">
                <a:solidFill>
                  <a:prstClr val="black"/>
                </a:solidFill>
                <a:latin typeface="微软雅黑"/>
                <a:ea typeface="微软雅黑"/>
              </a:rPr>
              <a:t>0</a:t>
            </a:r>
            <a:r>
              <a:rPr lang="en-US" altLang="zh-CN" sz="2399" b="1" dirty="0">
                <a:solidFill>
                  <a:prstClr val="black"/>
                </a:solidFill>
                <a:latin typeface="微软雅黑"/>
                <a:ea typeface="微软雅黑"/>
              </a:rPr>
              <a:t>∧M</a:t>
            </a:r>
            <a:r>
              <a:rPr lang="en-US" altLang="zh-CN" sz="2399" b="1" baseline="-25000" dirty="0">
                <a:solidFill>
                  <a:prstClr val="black"/>
                </a:solidFill>
                <a:latin typeface="微软雅黑"/>
                <a:ea typeface="微软雅黑"/>
              </a:rPr>
              <a:t>1</a:t>
            </a:r>
            <a:r>
              <a:rPr lang="en-US" altLang="zh-CN" sz="2399" b="1" dirty="0">
                <a:solidFill>
                  <a:prstClr val="black"/>
                </a:solidFill>
                <a:latin typeface="微软雅黑"/>
                <a:ea typeface="微软雅黑"/>
              </a:rPr>
              <a:t>∧M</a:t>
            </a:r>
            <a:r>
              <a:rPr lang="en-US" altLang="zh-CN" sz="2399" b="1" baseline="-25000" dirty="0">
                <a:solidFill>
                  <a:prstClr val="black"/>
                </a:solidFill>
                <a:latin typeface="微软雅黑"/>
                <a:ea typeface="微软雅黑"/>
              </a:rPr>
              <a:t>2</a:t>
            </a:r>
            <a:r>
              <a:rPr lang="en-US" altLang="zh-CN" sz="2399" b="1" dirty="0">
                <a:solidFill>
                  <a:prstClr val="black"/>
                </a:solidFill>
                <a:latin typeface="微软雅黑"/>
                <a:ea typeface="微软雅黑"/>
              </a:rPr>
              <a:t>)=¬M</a:t>
            </a:r>
            <a:r>
              <a:rPr lang="en-US" altLang="zh-CN" sz="2399" b="1" baseline="-25000" dirty="0">
                <a:solidFill>
                  <a:prstClr val="black"/>
                </a:solidFill>
                <a:latin typeface="微软雅黑"/>
                <a:ea typeface="微软雅黑"/>
              </a:rPr>
              <a:t>0</a:t>
            </a:r>
            <a:r>
              <a:rPr lang="en-US" altLang="zh-CN" sz="2399" b="1" dirty="0">
                <a:solidFill>
                  <a:prstClr val="black"/>
                </a:solidFill>
                <a:latin typeface="微软雅黑"/>
                <a:ea typeface="微软雅黑"/>
              </a:rPr>
              <a:t>∨¬M</a:t>
            </a:r>
            <a:r>
              <a:rPr lang="en-US" altLang="zh-CN" sz="2399" b="1" baseline="-25000" dirty="0">
                <a:solidFill>
                  <a:prstClr val="black"/>
                </a:solidFill>
                <a:latin typeface="微软雅黑"/>
                <a:ea typeface="微软雅黑"/>
              </a:rPr>
              <a:t>1</a:t>
            </a:r>
            <a:r>
              <a:rPr lang="en-US" altLang="zh-CN" sz="2399" b="1" dirty="0">
                <a:solidFill>
                  <a:prstClr val="black"/>
                </a:solidFill>
                <a:latin typeface="微软雅黑"/>
                <a:ea typeface="微软雅黑"/>
              </a:rPr>
              <a:t>∨¬M</a:t>
            </a:r>
            <a:r>
              <a:rPr lang="en-US" altLang="zh-CN" sz="2399" b="1" baseline="-25000" dirty="0">
                <a:solidFill>
                  <a:prstClr val="black"/>
                </a:solidFill>
                <a:latin typeface="微软雅黑"/>
                <a:ea typeface="微软雅黑"/>
              </a:rPr>
              <a:t>2</a:t>
            </a:r>
            <a:r>
              <a:rPr lang="en-US" altLang="zh-CN" sz="2399" b="1" dirty="0">
                <a:solidFill>
                  <a:prstClr val="black"/>
                </a:solidFill>
                <a:latin typeface="微软雅黑"/>
                <a:ea typeface="微软雅黑"/>
              </a:rPr>
              <a:t>= m</a:t>
            </a:r>
            <a:r>
              <a:rPr lang="en-US" altLang="zh-CN" sz="2399" b="1" baseline="-25000" dirty="0">
                <a:solidFill>
                  <a:prstClr val="black"/>
                </a:solidFill>
                <a:latin typeface="微软雅黑"/>
                <a:ea typeface="微软雅黑"/>
              </a:rPr>
              <a:t>0</a:t>
            </a:r>
            <a:r>
              <a:rPr lang="en-US" altLang="zh-CN" sz="2399" b="1" dirty="0">
                <a:solidFill>
                  <a:prstClr val="black"/>
                </a:solidFill>
                <a:latin typeface="微软雅黑"/>
                <a:ea typeface="微软雅黑"/>
              </a:rPr>
              <a:t>∨m</a:t>
            </a:r>
            <a:r>
              <a:rPr lang="en-US" altLang="zh-CN" sz="2399" b="1" baseline="-25000" dirty="0">
                <a:solidFill>
                  <a:prstClr val="black"/>
                </a:solidFill>
                <a:latin typeface="微软雅黑"/>
                <a:ea typeface="微软雅黑"/>
              </a:rPr>
              <a:t>1</a:t>
            </a:r>
            <a:r>
              <a:rPr lang="en-US" altLang="zh-CN" sz="2399" b="1" dirty="0">
                <a:solidFill>
                  <a:prstClr val="black"/>
                </a:solidFill>
                <a:latin typeface="微软雅黑"/>
                <a:ea typeface="微软雅黑"/>
              </a:rPr>
              <a:t>∨m</a:t>
            </a:r>
            <a:r>
              <a:rPr lang="en-US" altLang="zh-CN" sz="2399" b="1" baseline="-25000" dirty="0">
                <a:solidFill>
                  <a:prstClr val="black"/>
                </a:solidFill>
                <a:latin typeface="微软雅黑"/>
                <a:ea typeface="微软雅黑"/>
              </a:rPr>
              <a:t>2</a:t>
            </a:r>
            <a:r>
              <a:rPr lang="en-US" altLang="zh-CN" sz="2399" b="1" dirty="0">
                <a:solidFill>
                  <a:prstClr val="black"/>
                </a:solidFill>
                <a:latin typeface="微软雅黑"/>
                <a:ea typeface="微软雅黑"/>
              </a:rPr>
              <a:t>    (</a:t>
            </a:r>
            <a:r>
              <a:rPr lang="zh-CN" altLang="en-US" sz="2399" b="1" dirty="0">
                <a:solidFill>
                  <a:prstClr val="black"/>
                </a:solidFill>
                <a:latin typeface="微软雅黑"/>
                <a:ea typeface="微软雅黑"/>
              </a:rPr>
              <a:t>主析取范式</a:t>
            </a:r>
            <a:r>
              <a:rPr lang="en-US" altLang="zh-CN" sz="2399" b="1" dirty="0">
                <a:solidFill>
                  <a:prstClr val="black"/>
                </a:solidFill>
                <a:latin typeface="微软雅黑"/>
                <a:ea typeface="微软雅黑"/>
              </a:rPr>
              <a:t>)</a:t>
            </a:r>
          </a:p>
          <a:p>
            <a:pPr defTabSz="1219261">
              <a:lnSpc>
                <a:spcPct val="150000"/>
              </a:lnSpc>
            </a:pPr>
            <a:r>
              <a:rPr lang="en-US" altLang="zh-CN" sz="2399" b="1" dirty="0">
                <a:solidFill>
                  <a:prstClr val="black"/>
                </a:solidFill>
                <a:latin typeface="微软雅黑"/>
                <a:ea typeface="微软雅黑"/>
              </a:rPr>
              <a:t>              H=¬m</a:t>
            </a:r>
            <a:r>
              <a:rPr lang="en-US" altLang="zh-CN" sz="2399" b="1" baseline="-25000" dirty="0">
                <a:solidFill>
                  <a:prstClr val="black"/>
                </a:solidFill>
                <a:latin typeface="微软雅黑"/>
                <a:ea typeface="微软雅黑"/>
              </a:rPr>
              <a:t>3 </a:t>
            </a:r>
            <a:r>
              <a:rPr lang="en-US" altLang="zh-CN" sz="2399" b="1" dirty="0">
                <a:solidFill>
                  <a:prstClr val="black"/>
                </a:solidFill>
                <a:latin typeface="微软雅黑"/>
                <a:ea typeface="微软雅黑"/>
              </a:rPr>
              <a:t>=M</a:t>
            </a:r>
            <a:r>
              <a:rPr lang="en-US" altLang="zh-CN" sz="2399" b="1" baseline="-25000" dirty="0">
                <a:solidFill>
                  <a:prstClr val="black"/>
                </a:solidFill>
                <a:latin typeface="微软雅黑"/>
                <a:ea typeface="微软雅黑"/>
              </a:rPr>
              <a:t>3                                                                               </a:t>
            </a:r>
            <a:r>
              <a:rPr lang="en-US" altLang="zh-CN" sz="2399" b="1" dirty="0">
                <a:solidFill>
                  <a:prstClr val="black"/>
                </a:solidFill>
                <a:latin typeface="微软雅黑"/>
                <a:ea typeface="微软雅黑"/>
              </a:rPr>
              <a:t>                     (</a:t>
            </a:r>
            <a:r>
              <a:rPr lang="zh-CN" altLang="en-US" sz="2399" b="1" dirty="0">
                <a:solidFill>
                  <a:prstClr val="black"/>
                </a:solidFill>
                <a:latin typeface="微软雅黑"/>
                <a:ea typeface="微软雅黑"/>
              </a:rPr>
              <a:t>主合取范式</a:t>
            </a:r>
            <a:r>
              <a:rPr lang="en-US" altLang="zh-CN" sz="2399" b="1" dirty="0">
                <a:solidFill>
                  <a:prstClr val="black"/>
                </a:solidFill>
                <a:latin typeface="微软雅黑"/>
                <a:ea typeface="微软雅黑"/>
              </a:rPr>
              <a:t>)</a:t>
            </a:r>
          </a:p>
        </p:txBody>
      </p:sp>
      <p:sp>
        <p:nvSpPr>
          <p:cNvPr id="4" name="矩形 3">
            <a:extLst>
              <a:ext uri="{FF2B5EF4-FFF2-40B4-BE49-F238E27FC236}">
                <a16:creationId xmlns:a16="http://schemas.microsoft.com/office/drawing/2014/main" id="{D59300F9-2CFA-4F3A-815D-42C7414363FD}"/>
              </a:ext>
            </a:extLst>
          </p:cNvPr>
          <p:cNvSpPr/>
          <p:nvPr/>
        </p:nvSpPr>
        <p:spPr>
          <a:xfrm>
            <a:off x="418642" y="6043333"/>
            <a:ext cx="11731406" cy="461532"/>
          </a:xfrm>
          <a:prstGeom prst="rect">
            <a:avLst/>
          </a:prstGeom>
          <a:solidFill>
            <a:srgbClr val="FFFF00"/>
          </a:solidFill>
        </p:spPr>
        <p:txBody>
          <a:bodyPr wrap="square">
            <a:spAutoFit/>
          </a:bodyPr>
          <a:lstStyle/>
          <a:p>
            <a:pPr defTabSz="1219261"/>
            <a:r>
              <a:rPr lang="zh-CN" altLang="en-US" sz="2399" b="1" dirty="0">
                <a:solidFill>
                  <a:prstClr val="black"/>
                </a:solidFill>
                <a:latin typeface="微软雅黑"/>
                <a:ea typeface="微软雅黑"/>
              </a:rPr>
              <a:t>公式</a:t>
            </a:r>
            <a:r>
              <a:rPr lang="en-US" altLang="zh-CN" sz="2399" b="1" dirty="0">
                <a:solidFill>
                  <a:prstClr val="black"/>
                </a:solidFill>
                <a:latin typeface="微软雅黑"/>
                <a:ea typeface="微软雅黑"/>
              </a:rPr>
              <a:t>G</a:t>
            </a:r>
            <a:r>
              <a:rPr lang="zh-CN" altLang="en-US" sz="2399" b="1" dirty="0">
                <a:solidFill>
                  <a:prstClr val="black"/>
                </a:solidFill>
                <a:latin typeface="微软雅黑"/>
                <a:ea typeface="微软雅黑"/>
              </a:rPr>
              <a:t>和</a:t>
            </a:r>
            <a:r>
              <a:rPr lang="en-US" altLang="zh-CN" sz="2399" b="1" dirty="0">
                <a:solidFill>
                  <a:prstClr val="black"/>
                </a:solidFill>
                <a:latin typeface="微软雅黑"/>
                <a:ea typeface="微软雅黑"/>
              </a:rPr>
              <a:t>¬G</a:t>
            </a:r>
            <a:r>
              <a:rPr lang="zh-CN" altLang="en-US" sz="2399" b="1" dirty="0">
                <a:solidFill>
                  <a:prstClr val="black"/>
                </a:solidFill>
                <a:latin typeface="微软雅黑"/>
                <a:ea typeface="微软雅黑"/>
              </a:rPr>
              <a:t>的主析取范式恰好使用了</a:t>
            </a:r>
            <a:r>
              <a:rPr lang="en-US" altLang="zh-CN" sz="2399" b="1" dirty="0">
                <a:solidFill>
                  <a:prstClr val="black"/>
                </a:solidFill>
                <a:latin typeface="微软雅黑"/>
                <a:ea typeface="微软雅黑"/>
              </a:rPr>
              <a:t>2</a:t>
            </a:r>
            <a:r>
              <a:rPr lang="en-US" altLang="zh-CN" sz="2399" b="1" baseline="30000" dirty="0">
                <a:solidFill>
                  <a:prstClr val="black"/>
                </a:solidFill>
                <a:latin typeface="微软雅黑"/>
                <a:ea typeface="微软雅黑"/>
              </a:rPr>
              <a:t>n</a:t>
            </a:r>
            <a:r>
              <a:rPr lang="zh-CN" altLang="en-US" sz="2399" b="1" dirty="0">
                <a:solidFill>
                  <a:prstClr val="black"/>
                </a:solidFill>
                <a:latin typeface="微软雅黑"/>
                <a:ea typeface="微软雅黑"/>
              </a:rPr>
              <a:t>个极小项，主合取范式恰好使用了</a:t>
            </a:r>
            <a:r>
              <a:rPr lang="en-US" altLang="zh-CN" sz="2399" b="1" dirty="0">
                <a:solidFill>
                  <a:prstClr val="black"/>
                </a:solidFill>
                <a:latin typeface="微软雅黑"/>
                <a:ea typeface="微软雅黑"/>
              </a:rPr>
              <a:t>2</a:t>
            </a:r>
            <a:r>
              <a:rPr lang="en-US" altLang="zh-CN" sz="2399" b="1" baseline="30000" dirty="0">
                <a:solidFill>
                  <a:prstClr val="black"/>
                </a:solidFill>
                <a:latin typeface="微软雅黑"/>
                <a:ea typeface="微软雅黑"/>
              </a:rPr>
              <a:t>n</a:t>
            </a:r>
            <a:r>
              <a:rPr lang="zh-CN" altLang="en-US" sz="2399" b="1" dirty="0">
                <a:solidFill>
                  <a:prstClr val="black"/>
                </a:solidFill>
                <a:latin typeface="微软雅黑"/>
                <a:ea typeface="微软雅黑"/>
              </a:rPr>
              <a:t>个极大项。</a:t>
            </a:r>
          </a:p>
        </p:txBody>
      </p:sp>
      <p:sp>
        <p:nvSpPr>
          <p:cNvPr id="5" name="Rectangle 2">
            <a:extLst>
              <a:ext uri="{FF2B5EF4-FFF2-40B4-BE49-F238E27FC236}">
                <a16:creationId xmlns:a16="http://schemas.microsoft.com/office/drawing/2014/main" id="{FC4131A3-97BF-43B7-AEEE-AAEA7927DC0F}"/>
              </a:ext>
            </a:extLst>
          </p:cNvPr>
          <p:cNvSpPr txBox="1">
            <a:spLocks noChangeArrowheads="1"/>
          </p:cNvSpPr>
          <p:nvPr/>
        </p:nvSpPr>
        <p:spPr>
          <a:xfrm>
            <a:off x="802119" y="254781"/>
            <a:ext cx="7241756" cy="628614"/>
          </a:xfrm>
          <a:prstGeom prst="rect">
            <a:avLst/>
          </a:prstGeom>
        </p:spPr>
        <p:txBody>
          <a:bodyPr vert="horz" lIns="121917" tIns="60958" rIns="121917" bIns="60958" rtlCol="0" anchor="ctr">
            <a:noAutofit/>
          </a:bodyPr>
          <a:lstStyle>
            <a:lvl1pPr algn="l" defTabSz="1219261" rtl="0" eaLnBrk="1" latinLnBrk="0" hangingPunct="1">
              <a:spcBef>
                <a:spcPct val="0"/>
              </a:spcBef>
              <a:buNone/>
              <a:defRPr sz="2199" b="1" kern="1200">
                <a:solidFill>
                  <a:schemeClr val="bg1"/>
                </a:solidFill>
                <a:latin typeface="+mn-ea"/>
                <a:ea typeface="+mn-ea"/>
                <a:cs typeface="+mj-cs"/>
              </a:defRPr>
            </a:lvl1pPr>
          </a:lstStyle>
          <a:p>
            <a:r>
              <a:rPr lang="zh-CN" altLang="en-US" dirty="0"/>
              <a:t>例</a:t>
            </a:r>
            <a:r>
              <a:rPr lang="en-US" altLang="zh-CN" dirty="0"/>
              <a:t>2.28</a:t>
            </a:r>
            <a:endParaRPr lang="zh-CN" altLang="en-US" dirty="0"/>
          </a:p>
        </p:txBody>
      </p:sp>
    </p:spTree>
    <p:custDataLst>
      <p:tags r:id="rId1"/>
    </p:custDataLst>
    <p:extLst>
      <p:ext uri="{BB962C8B-B14F-4D97-AF65-F5344CB8AC3E}">
        <p14:creationId xmlns:p14="http://schemas.microsoft.com/office/powerpoint/2010/main" val="111343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down)">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2">
            <a:extLst>
              <a:ext uri="{FF2B5EF4-FFF2-40B4-BE49-F238E27FC236}">
                <a16:creationId xmlns:a16="http://schemas.microsoft.com/office/drawing/2014/main" id="{5E731E42-686F-4301-8531-58193E44638F}"/>
              </a:ext>
            </a:extLst>
          </p:cNvPr>
          <p:cNvSpPr>
            <a:spLocks noGrp="1" noChangeArrowheads="1"/>
          </p:cNvSpPr>
          <p:nvPr>
            <p:ph type="title" idx="4294967295"/>
          </p:nvPr>
        </p:nvSpPr>
        <p:spPr>
          <a:xfrm>
            <a:off x="842895" y="262651"/>
            <a:ext cx="8281509" cy="579404"/>
          </a:xfrm>
        </p:spPr>
        <p:txBody>
          <a:bodyPr/>
          <a:lstStyle/>
          <a:p>
            <a:pPr eaLnBrk="1" hangingPunct="1"/>
            <a:r>
              <a:rPr lang="en-US" altLang="zh-CN" dirty="0"/>
              <a:t>4  </a:t>
            </a:r>
            <a:r>
              <a:rPr lang="zh-CN" altLang="en-US" dirty="0"/>
              <a:t>主析取范式和主合取范式之间的转换方法</a:t>
            </a:r>
          </a:p>
        </p:txBody>
      </p:sp>
      <p:sp>
        <p:nvSpPr>
          <p:cNvPr id="104453" name="Rectangle 4">
            <a:extLst>
              <a:ext uri="{FF2B5EF4-FFF2-40B4-BE49-F238E27FC236}">
                <a16:creationId xmlns:a16="http://schemas.microsoft.com/office/drawing/2014/main" id="{C7B4E4EF-5EAC-4748-96C0-13F0753B4D8D}"/>
              </a:ext>
            </a:extLst>
          </p:cNvPr>
          <p:cNvSpPr>
            <a:spLocks noChangeArrowheads="1"/>
          </p:cNvSpPr>
          <p:nvPr/>
        </p:nvSpPr>
        <p:spPr bwMode="auto">
          <a:xfrm>
            <a:off x="1527439" y="2958599"/>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801" b="0">
              <a:solidFill>
                <a:srgbClr val="FF0000"/>
              </a:solidFill>
            </a:endParaRPr>
          </a:p>
        </p:txBody>
      </p:sp>
      <p:sp>
        <p:nvSpPr>
          <p:cNvPr id="104455" name="Rectangle 6">
            <a:extLst>
              <a:ext uri="{FF2B5EF4-FFF2-40B4-BE49-F238E27FC236}">
                <a16:creationId xmlns:a16="http://schemas.microsoft.com/office/drawing/2014/main" id="{F2ACD891-D65E-4429-9FEA-5E4EDD461571}"/>
              </a:ext>
            </a:extLst>
          </p:cNvPr>
          <p:cNvSpPr>
            <a:spLocks noChangeArrowheads="1"/>
          </p:cNvSpPr>
          <p:nvPr/>
        </p:nvSpPr>
        <p:spPr bwMode="auto">
          <a:xfrm>
            <a:off x="1527439" y="-260666"/>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801" b="0">
              <a:solidFill>
                <a:srgbClr val="FF0000"/>
              </a:solidFill>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0FFFB00-ED31-4A4D-B708-D8EE00580964}"/>
                  </a:ext>
                </a:extLst>
              </p:cNvPr>
              <p:cNvSpPr/>
              <p:nvPr/>
            </p:nvSpPr>
            <p:spPr>
              <a:xfrm>
                <a:off x="614362" y="1365373"/>
                <a:ext cx="11045804" cy="3350077"/>
              </a:xfrm>
              <a:prstGeom prst="rect">
                <a:avLst/>
              </a:prstGeom>
            </p:spPr>
            <p:txBody>
              <a:bodyPr wrap="square">
                <a:spAutoFit/>
              </a:bodyPr>
              <a:lstStyle/>
              <a:p>
                <a:pPr algn="just" defTabSz="1219261">
                  <a:lnSpc>
                    <a:spcPct val="150000"/>
                  </a:lnSpc>
                </a:pPr>
                <a:r>
                  <a:rPr lang="zh-CN" altLang="zh-CN" sz="2399" b="1" kern="100" dirty="0">
                    <a:solidFill>
                      <a:srgbClr val="C00000"/>
                    </a:solidFill>
                    <a:latin typeface="微软雅黑"/>
                    <a:ea typeface="微软雅黑"/>
                    <a:cs typeface="黑体" panose="02010609060101010101" pitchFamily="49" charset="-122"/>
                  </a:rPr>
                  <a:t>解题小贴士—主合取范式、主析取范式的</a:t>
                </a:r>
                <a:r>
                  <a:rPr lang="zh-CN" altLang="zh-CN" sz="2399" b="1" kern="100" dirty="0">
                    <a:solidFill>
                      <a:srgbClr val="C00000"/>
                    </a:solidFill>
                    <a:latin typeface="微软雅黑"/>
                    <a:ea typeface="微软雅黑"/>
                    <a:cs typeface="Times New Roman" panose="02020603050405020304" pitchFamily="18" charset="0"/>
                  </a:rPr>
                  <a:t>主范式相互转换法</a:t>
                </a:r>
                <a:endParaRPr lang="zh-CN" altLang="zh-CN" sz="2399" b="1" kern="100" dirty="0">
                  <a:solidFill>
                    <a:srgbClr val="C00000"/>
                  </a:solidFill>
                  <a:latin typeface="微软雅黑"/>
                  <a:ea typeface="微软雅黑"/>
                  <a:cs typeface="黑体" panose="02010609060101010101" pitchFamily="49" charset="-122"/>
                </a:endParaRPr>
              </a:p>
              <a:p>
                <a:pPr indent="133310" defTabSz="1219261">
                  <a:lnSpc>
                    <a:spcPct val="150000"/>
                  </a:lnSpc>
                  <a:tabLst>
                    <a:tab pos="5219404" algn="l"/>
                    <a:tab pos="5579340" algn="l"/>
                  </a:tabLst>
                </a:pPr>
                <a:r>
                  <a:rPr lang="zh-CN" altLang="zh-CN" sz="2399" b="1" kern="0" dirty="0">
                    <a:solidFill>
                      <a:prstClr val="black"/>
                    </a:solidFill>
                    <a:latin typeface="微软雅黑"/>
                    <a:ea typeface="微软雅黑"/>
                    <a:cs typeface="Times New Roman" panose="02020603050405020304" pitchFamily="18" charset="0"/>
                  </a:rPr>
                  <a:t>（</a:t>
                </a:r>
                <a:r>
                  <a:rPr lang="en-US" altLang="zh-CN" sz="2399" b="1" kern="0" dirty="0">
                    <a:solidFill>
                      <a:prstClr val="black"/>
                    </a:solidFill>
                    <a:latin typeface="微软雅黑"/>
                    <a:ea typeface="微软雅黑"/>
                    <a:cs typeface="Times New Roman" panose="02020603050405020304" pitchFamily="18" charset="0"/>
                  </a:rPr>
                  <a:t>1</a:t>
                </a:r>
                <a:r>
                  <a:rPr lang="zh-CN" altLang="zh-CN" sz="2399" b="1" kern="0" dirty="0">
                    <a:solidFill>
                      <a:prstClr val="black"/>
                    </a:solidFill>
                    <a:latin typeface="微软雅黑"/>
                    <a:ea typeface="微软雅黑"/>
                    <a:cs typeface="Times New Roman" panose="02020603050405020304" pitchFamily="18" charset="0"/>
                  </a:rPr>
                  <a:t>）如果</a:t>
                </a:r>
                <a:r>
                  <a:rPr lang="zh-CN" altLang="zh-CN" sz="2399" b="1" kern="100" dirty="0">
                    <a:solidFill>
                      <a:prstClr val="black"/>
                    </a:solidFill>
                    <a:latin typeface="微软雅黑"/>
                    <a:ea typeface="微软雅黑"/>
                    <a:cs typeface="Times New Roman" panose="02020603050405020304" pitchFamily="18" charset="0"/>
                  </a:rPr>
                  <a:t>已知</a:t>
                </a:r>
                <a:r>
                  <a:rPr lang="en-US" altLang="zh-CN" sz="2399" b="1" kern="100" dirty="0">
                    <a:solidFill>
                      <a:prstClr val="black"/>
                    </a:solidFill>
                    <a:latin typeface="微软雅黑"/>
                    <a:ea typeface="微软雅黑"/>
                    <a:cs typeface="黑体" panose="02010609060101010101" pitchFamily="49" charset="-122"/>
                  </a:rPr>
                  <a:t>G</a:t>
                </a:r>
                <a:r>
                  <a:rPr lang="zh-CN" altLang="zh-CN" sz="2399" b="1" kern="100" dirty="0">
                    <a:solidFill>
                      <a:prstClr val="black"/>
                    </a:solidFill>
                    <a:latin typeface="微软雅黑"/>
                    <a:ea typeface="微软雅黑"/>
                    <a:cs typeface="Times New Roman" panose="02020603050405020304" pitchFamily="18" charset="0"/>
                  </a:rPr>
                  <a:t>的主析取范式，则首先求</a:t>
                </a:r>
                <a14:m>
                  <m:oMath xmlns:m="http://schemas.openxmlformats.org/officeDocument/2006/math">
                    <m:r>
                      <a:rPr lang="en-US" altLang="zh-CN" sz="2399" b="1" i="1">
                        <a:solidFill>
                          <a:prstClr val="black"/>
                        </a:solidFill>
                        <a:latin typeface="Cambria Math" panose="02040503050406030204" pitchFamily="18" charset="0"/>
                      </a:rPr>
                      <m:t>¬</m:t>
                    </m:r>
                  </m:oMath>
                </a14:m>
                <a:r>
                  <a:rPr lang="en-US" altLang="zh-CN" sz="2399" b="1" dirty="0">
                    <a:solidFill>
                      <a:prstClr val="black"/>
                    </a:solidFill>
                    <a:latin typeface="微软雅黑"/>
                    <a:ea typeface="微软雅黑"/>
                  </a:rPr>
                  <a:t>G</a:t>
                </a:r>
                <a:r>
                  <a:rPr lang="zh-CN" altLang="zh-CN" sz="2399" b="1" dirty="0">
                    <a:solidFill>
                      <a:prstClr val="black"/>
                    </a:solidFill>
                    <a:latin typeface="微软雅黑"/>
                    <a:ea typeface="微软雅黑"/>
                  </a:rPr>
                  <a:t>的主析取范式，然后计算</a:t>
                </a:r>
                <a14:m>
                  <m:oMath xmlns:m="http://schemas.openxmlformats.org/officeDocument/2006/math">
                    <m:r>
                      <a:rPr lang="en-US" altLang="zh-CN" sz="2399" b="1" i="1">
                        <a:solidFill>
                          <a:prstClr val="black"/>
                        </a:solidFill>
                        <a:latin typeface="Cambria Math" panose="02040503050406030204" pitchFamily="18" charset="0"/>
                      </a:rPr>
                      <m:t>¬</m:t>
                    </m:r>
                    <m:r>
                      <a:rPr lang="en-US" altLang="zh-CN" sz="2399" b="1">
                        <a:solidFill>
                          <a:prstClr val="black"/>
                        </a:solidFill>
                        <a:latin typeface="Cambria Math" panose="02040503050406030204" pitchFamily="18" charset="0"/>
                      </a:rPr>
                      <m:t>(</m:t>
                    </m:r>
                    <m:r>
                      <a:rPr lang="en-US" altLang="zh-CN" sz="2399" b="1" i="1">
                        <a:solidFill>
                          <a:prstClr val="black"/>
                        </a:solidFill>
                        <a:latin typeface="Cambria Math" panose="02040503050406030204" pitchFamily="18" charset="0"/>
                      </a:rPr>
                      <m:t>¬</m:t>
                    </m:r>
                  </m:oMath>
                </a14:m>
                <a:r>
                  <a:rPr lang="en-US" altLang="zh-CN" sz="2399" b="1" dirty="0">
                    <a:solidFill>
                      <a:prstClr val="black"/>
                    </a:solidFill>
                    <a:latin typeface="微软雅黑"/>
                    <a:ea typeface="微软雅黑"/>
                  </a:rPr>
                  <a:t>G)</a:t>
                </a:r>
                <a:r>
                  <a:rPr lang="zh-CN" altLang="zh-CN" sz="2399" b="1" dirty="0">
                    <a:solidFill>
                      <a:prstClr val="black"/>
                    </a:solidFill>
                    <a:latin typeface="微软雅黑"/>
                    <a:ea typeface="微软雅黑"/>
                  </a:rPr>
                  <a:t>，计算结果就是</a:t>
                </a:r>
                <a:r>
                  <a:rPr lang="en-US" altLang="zh-CN" sz="2399" b="1" dirty="0">
                    <a:solidFill>
                      <a:prstClr val="black"/>
                    </a:solidFill>
                    <a:latin typeface="微软雅黑"/>
                    <a:ea typeface="微软雅黑"/>
                  </a:rPr>
                  <a:t>G</a:t>
                </a:r>
                <a:r>
                  <a:rPr lang="zh-CN" altLang="zh-CN" sz="2399" b="1" dirty="0">
                    <a:solidFill>
                      <a:prstClr val="black"/>
                    </a:solidFill>
                    <a:latin typeface="微软雅黑"/>
                    <a:ea typeface="微软雅黑"/>
                  </a:rPr>
                  <a:t>的主合取范式；</a:t>
                </a:r>
                <a:endParaRPr lang="en-US" altLang="zh-CN" sz="2399" b="1" dirty="0">
                  <a:solidFill>
                    <a:prstClr val="black"/>
                  </a:solidFill>
                  <a:latin typeface="微软雅黑"/>
                  <a:ea typeface="微软雅黑"/>
                </a:endParaRPr>
              </a:p>
              <a:p>
                <a:pPr indent="133310" defTabSz="1219261">
                  <a:lnSpc>
                    <a:spcPct val="150000"/>
                  </a:lnSpc>
                  <a:tabLst>
                    <a:tab pos="5219404" algn="l"/>
                    <a:tab pos="5579340" algn="l"/>
                  </a:tabLst>
                </a:pP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2</a:t>
                </a:r>
                <a:r>
                  <a:rPr lang="zh-CN" altLang="zh-CN" sz="2399" b="1" dirty="0">
                    <a:solidFill>
                      <a:prstClr val="black"/>
                    </a:solidFill>
                    <a:latin typeface="微软雅黑"/>
                    <a:ea typeface="微软雅黑"/>
                  </a:rPr>
                  <a:t>）如果已知</a:t>
                </a:r>
                <a:r>
                  <a:rPr lang="en-US" altLang="zh-CN" sz="2399" b="1" dirty="0">
                    <a:solidFill>
                      <a:prstClr val="black"/>
                    </a:solidFill>
                    <a:latin typeface="微软雅黑"/>
                    <a:ea typeface="微软雅黑"/>
                  </a:rPr>
                  <a:t>G</a:t>
                </a:r>
                <a:r>
                  <a:rPr lang="zh-CN" altLang="zh-CN" sz="2399" b="1" dirty="0">
                    <a:solidFill>
                      <a:prstClr val="black"/>
                    </a:solidFill>
                    <a:latin typeface="微软雅黑"/>
                    <a:ea typeface="微软雅黑"/>
                  </a:rPr>
                  <a:t>的主合取范式，则首先求</a:t>
                </a:r>
                <a14:m>
                  <m:oMath xmlns:m="http://schemas.openxmlformats.org/officeDocument/2006/math">
                    <m:r>
                      <a:rPr lang="en-US" altLang="zh-CN" sz="2399" b="1" i="1">
                        <a:solidFill>
                          <a:prstClr val="black"/>
                        </a:solidFill>
                        <a:latin typeface="Cambria Math" panose="02040503050406030204" pitchFamily="18" charset="0"/>
                      </a:rPr>
                      <m:t>¬</m:t>
                    </m:r>
                  </m:oMath>
                </a14:m>
                <a:r>
                  <a:rPr lang="en-US" altLang="zh-CN" sz="2399" b="1" dirty="0">
                    <a:solidFill>
                      <a:prstClr val="black"/>
                    </a:solidFill>
                    <a:latin typeface="微软雅黑"/>
                    <a:ea typeface="微软雅黑"/>
                  </a:rPr>
                  <a:t>G</a:t>
                </a:r>
                <a:r>
                  <a:rPr lang="zh-CN" altLang="zh-CN" sz="2399" b="1" dirty="0">
                    <a:solidFill>
                      <a:prstClr val="black"/>
                    </a:solidFill>
                    <a:latin typeface="微软雅黑"/>
                    <a:ea typeface="微软雅黑"/>
                  </a:rPr>
                  <a:t>的主合取范式，然后计算</a:t>
                </a:r>
                <a14:m>
                  <m:oMath xmlns:m="http://schemas.openxmlformats.org/officeDocument/2006/math">
                    <m:r>
                      <a:rPr lang="en-US" altLang="zh-CN" sz="2399" b="1" i="1">
                        <a:solidFill>
                          <a:prstClr val="black"/>
                        </a:solidFill>
                        <a:latin typeface="Cambria Math" panose="02040503050406030204" pitchFamily="18" charset="0"/>
                      </a:rPr>
                      <m:t>¬</m:t>
                    </m:r>
                    <m:r>
                      <a:rPr lang="en-US" altLang="zh-CN" sz="2399" b="1">
                        <a:solidFill>
                          <a:prstClr val="black"/>
                        </a:solidFill>
                        <a:latin typeface="Cambria Math" panose="02040503050406030204" pitchFamily="18" charset="0"/>
                      </a:rPr>
                      <m:t>(</m:t>
                    </m:r>
                    <m:r>
                      <a:rPr lang="en-US" altLang="zh-CN" sz="2399" b="1" i="1">
                        <a:solidFill>
                          <a:prstClr val="black"/>
                        </a:solidFill>
                        <a:latin typeface="Cambria Math" panose="02040503050406030204" pitchFamily="18" charset="0"/>
                      </a:rPr>
                      <m:t>¬</m:t>
                    </m:r>
                  </m:oMath>
                </a14:m>
                <a:r>
                  <a:rPr lang="en-US" altLang="zh-CN" sz="2399" b="1" dirty="0">
                    <a:solidFill>
                      <a:prstClr val="black"/>
                    </a:solidFill>
                    <a:latin typeface="微软雅黑"/>
                    <a:ea typeface="微软雅黑"/>
                  </a:rPr>
                  <a:t>G)</a:t>
                </a:r>
                <a:r>
                  <a:rPr lang="zh-CN" altLang="zh-CN" sz="2399" b="1" dirty="0">
                    <a:solidFill>
                      <a:prstClr val="black"/>
                    </a:solidFill>
                    <a:latin typeface="微软雅黑"/>
                    <a:ea typeface="微软雅黑"/>
                  </a:rPr>
                  <a:t>，计算结果就是</a:t>
                </a:r>
                <a:r>
                  <a:rPr lang="en-US" altLang="zh-CN" sz="2399" b="1" dirty="0">
                    <a:solidFill>
                      <a:prstClr val="black"/>
                    </a:solidFill>
                    <a:latin typeface="微软雅黑"/>
                    <a:ea typeface="微软雅黑"/>
                  </a:rPr>
                  <a:t>G</a:t>
                </a:r>
                <a:r>
                  <a:rPr lang="zh-CN" altLang="zh-CN" sz="2399" b="1" dirty="0">
                    <a:solidFill>
                      <a:prstClr val="black"/>
                    </a:solidFill>
                    <a:latin typeface="微软雅黑"/>
                    <a:ea typeface="微软雅黑"/>
                  </a:rPr>
                  <a:t>的主析取范式。</a:t>
                </a:r>
              </a:p>
              <a:p>
                <a:pPr indent="133310" defTabSz="1219261">
                  <a:lnSpc>
                    <a:spcPct val="150000"/>
                  </a:lnSpc>
                  <a:tabLst>
                    <a:tab pos="5219404" algn="l"/>
                    <a:tab pos="5579340" algn="l"/>
                  </a:tabLst>
                </a:pPr>
                <a:endParaRPr lang="zh-CN" altLang="zh-CN" sz="2399" b="1" kern="100" dirty="0">
                  <a:solidFill>
                    <a:prstClr val="black"/>
                  </a:solidFill>
                  <a:latin typeface="微软雅黑"/>
                  <a:ea typeface="微软雅黑"/>
                  <a:cs typeface="黑体" panose="02010609060101010101" pitchFamily="49" charset="-122"/>
                </a:endParaRPr>
              </a:p>
            </p:txBody>
          </p:sp>
        </mc:Choice>
        <mc:Fallback xmlns="">
          <p:sp>
            <p:nvSpPr>
              <p:cNvPr id="2" name="矩形 1">
                <a:extLst>
                  <a:ext uri="{FF2B5EF4-FFF2-40B4-BE49-F238E27FC236}">
                    <a16:creationId xmlns:a16="http://schemas.microsoft.com/office/drawing/2014/main" id="{90FFFB00-ED31-4A4D-B708-D8EE00580964}"/>
                  </a:ext>
                </a:extLst>
              </p:cNvPr>
              <p:cNvSpPr>
                <a:spLocks noRot="1" noChangeAspect="1" noMove="1" noResize="1" noEditPoints="1" noAdjustHandles="1" noChangeArrowheads="1" noChangeShapeType="1" noTextEdit="1"/>
              </p:cNvSpPr>
              <p:nvPr/>
            </p:nvSpPr>
            <p:spPr>
              <a:xfrm>
                <a:off x="614362" y="1365373"/>
                <a:ext cx="11045804" cy="3350077"/>
              </a:xfrm>
              <a:prstGeom prst="rect">
                <a:avLst/>
              </a:prstGeom>
              <a:blipFill>
                <a:blip r:embed="rId3"/>
                <a:stretch>
                  <a:fillRect l="-883" r="-55"/>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2">
            <a:extLst>
              <a:ext uri="{FF2B5EF4-FFF2-40B4-BE49-F238E27FC236}">
                <a16:creationId xmlns:a16="http://schemas.microsoft.com/office/drawing/2014/main" id="{51BA4A1F-AF36-40E8-986D-7F8FA3D0F58E}"/>
              </a:ext>
            </a:extLst>
          </p:cNvPr>
          <p:cNvSpPr>
            <a:spLocks noGrp="1" noChangeArrowheads="1"/>
          </p:cNvSpPr>
          <p:nvPr>
            <p:ph type="title" idx="4294967295"/>
          </p:nvPr>
        </p:nvSpPr>
        <p:spPr>
          <a:xfrm>
            <a:off x="842896" y="203292"/>
            <a:ext cx="8064034" cy="707984"/>
          </a:xfrm>
        </p:spPr>
        <p:txBody>
          <a:bodyPr/>
          <a:lstStyle/>
          <a:p>
            <a:r>
              <a:rPr lang="zh-CN" altLang="en-US" dirty="0"/>
              <a:t>例</a:t>
            </a:r>
            <a:r>
              <a:rPr lang="en-US" altLang="zh-CN" dirty="0"/>
              <a:t>2.29</a:t>
            </a:r>
            <a:endParaRPr lang="zh-CN" altLang="en-US" dirty="0"/>
          </a:p>
        </p:txBody>
      </p:sp>
      <p:sp>
        <p:nvSpPr>
          <p:cNvPr id="118788" name="Rectangle 3">
            <a:extLst>
              <a:ext uri="{FF2B5EF4-FFF2-40B4-BE49-F238E27FC236}">
                <a16:creationId xmlns:a16="http://schemas.microsoft.com/office/drawing/2014/main" id="{BD561ABE-44AE-4E7E-B1FB-C58D3F0C710F}"/>
              </a:ext>
            </a:extLst>
          </p:cNvPr>
          <p:cNvSpPr>
            <a:spLocks noGrp="1" noChangeArrowheads="1"/>
          </p:cNvSpPr>
          <p:nvPr>
            <p:ph type="body" idx="4294967295"/>
          </p:nvPr>
        </p:nvSpPr>
        <p:spPr>
          <a:xfrm>
            <a:off x="233473" y="945500"/>
            <a:ext cx="11731406" cy="707984"/>
          </a:xfrm>
        </p:spPr>
        <p:txBody>
          <a:bodyPr>
            <a:normAutofit/>
          </a:bodyPr>
          <a:lstStyle/>
          <a:p>
            <a:pPr marL="0" indent="0">
              <a:buNone/>
            </a:pPr>
            <a:r>
              <a:rPr lang="zh-CN" altLang="en-US" dirty="0">
                <a:solidFill>
                  <a:srgbClr val="C00000"/>
                </a:solidFill>
              </a:rPr>
              <a:t>例</a:t>
            </a:r>
            <a:r>
              <a:rPr lang="en-US" altLang="zh-CN" dirty="0">
                <a:solidFill>
                  <a:srgbClr val="C00000"/>
                </a:solidFill>
              </a:rPr>
              <a:t>2.29  </a:t>
            </a:r>
            <a:r>
              <a:rPr lang="zh-CN" altLang="en-US" dirty="0"/>
              <a:t>设Ｇ</a:t>
            </a:r>
            <a:r>
              <a:rPr lang="en-US" altLang="zh-CN" dirty="0"/>
              <a:t>=(</a:t>
            </a:r>
            <a:r>
              <a:rPr lang="zh-CN" altLang="en-US" dirty="0"/>
              <a:t>Ｐ∧Ｑ</a:t>
            </a:r>
            <a:r>
              <a:rPr lang="en-US" altLang="zh-CN" dirty="0"/>
              <a:t>)∨(</a:t>
            </a:r>
            <a:r>
              <a:rPr lang="en-US" altLang="zh-CN" dirty="0">
                <a:sym typeface="Symbol" panose="05050102010706020507" pitchFamily="18" charset="2"/>
              </a:rPr>
              <a:t></a:t>
            </a:r>
            <a:r>
              <a:rPr lang="zh-CN" altLang="en-US" dirty="0"/>
              <a:t>Ｐ∧Ｒ</a:t>
            </a:r>
            <a:r>
              <a:rPr lang="en-US" altLang="zh-CN" dirty="0"/>
              <a:t>)∨(</a:t>
            </a:r>
            <a:r>
              <a:rPr lang="en-US" altLang="zh-CN" dirty="0">
                <a:sym typeface="Symbol" panose="05050102010706020507" pitchFamily="18" charset="2"/>
              </a:rPr>
              <a:t></a:t>
            </a:r>
            <a:r>
              <a:rPr lang="zh-CN" altLang="en-US" dirty="0"/>
              <a:t>Ｑ∧</a:t>
            </a:r>
            <a:r>
              <a:rPr lang="zh-CN" altLang="en-US" dirty="0">
                <a:sym typeface="Symbol" panose="05050102010706020507" pitchFamily="18" charset="2"/>
              </a:rPr>
              <a:t></a:t>
            </a:r>
            <a:r>
              <a:rPr lang="zh-CN" altLang="en-US" dirty="0"/>
              <a:t>Ｒ</a:t>
            </a:r>
            <a:r>
              <a:rPr lang="en-US" altLang="zh-CN" dirty="0"/>
              <a:t>)</a:t>
            </a:r>
            <a:r>
              <a:rPr lang="zh-CN" altLang="en-US" dirty="0"/>
              <a:t>，求其对应的主析取范式和主合取范式。 </a:t>
            </a:r>
          </a:p>
        </p:txBody>
      </p:sp>
      <p:sp>
        <p:nvSpPr>
          <p:cNvPr id="118789" name="Rectangle 4">
            <a:extLst>
              <a:ext uri="{FF2B5EF4-FFF2-40B4-BE49-F238E27FC236}">
                <a16:creationId xmlns:a16="http://schemas.microsoft.com/office/drawing/2014/main" id="{DEB56E8C-6E53-417A-AC47-B646CD5DC480}"/>
              </a:ext>
            </a:extLst>
          </p:cNvPr>
          <p:cNvSpPr>
            <a:spLocks noChangeArrowheads="1"/>
          </p:cNvSpPr>
          <p:nvPr/>
        </p:nvSpPr>
        <p:spPr bwMode="auto">
          <a:xfrm>
            <a:off x="338100" y="1656659"/>
            <a:ext cx="11626779" cy="4327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997" tIns="35997" rIns="35997" bIns="35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50000"/>
              </a:lnSpc>
              <a:buNone/>
            </a:pPr>
            <a:r>
              <a:rPr lang="zh-CN" altLang="en-US" sz="2399" dirty="0">
                <a:solidFill>
                  <a:srgbClr val="C00000"/>
                </a:solidFill>
                <a:latin typeface="微软雅黑"/>
                <a:ea typeface="微软雅黑"/>
              </a:rPr>
              <a:t>解 </a:t>
            </a:r>
            <a:r>
              <a:rPr lang="zh-CN" altLang="en-US" sz="2399" dirty="0">
                <a:latin typeface="微软雅黑"/>
                <a:ea typeface="微软雅黑"/>
              </a:rPr>
              <a:t>  </a:t>
            </a:r>
            <a:r>
              <a:rPr lang="zh-CN" altLang="en-US" sz="2399" dirty="0">
                <a:solidFill>
                  <a:prstClr val="black"/>
                </a:solidFill>
                <a:latin typeface="微软雅黑"/>
                <a:ea typeface="微软雅黑"/>
              </a:rPr>
              <a:t>Ｇ</a:t>
            </a:r>
            <a:r>
              <a:rPr lang="en-US" altLang="zh-CN" sz="2399" dirty="0">
                <a:latin typeface="微软雅黑"/>
                <a:ea typeface="微软雅黑"/>
              </a:rPr>
              <a:t>= (</a:t>
            </a:r>
            <a:r>
              <a:rPr lang="zh-CN" altLang="en-US" sz="2399" dirty="0">
                <a:latin typeface="微软雅黑"/>
                <a:ea typeface="微软雅黑"/>
              </a:rPr>
              <a:t>Ｐ∧Ｑ</a:t>
            </a:r>
            <a:r>
              <a:rPr lang="en-US" altLang="zh-CN" sz="2399" dirty="0">
                <a:latin typeface="微软雅黑"/>
                <a:ea typeface="微软雅黑"/>
              </a:rPr>
              <a:t>)∨(</a:t>
            </a:r>
            <a:r>
              <a:rPr lang="en-US" altLang="zh-CN" sz="2399" dirty="0">
                <a:latin typeface="微软雅黑"/>
                <a:ea typeface="微软雅黑"/>
                <a:sym typeface="Symbol" panose="05050102010706020507" pitchFamily="18" charset="2"/>
              </a:rPr>
              <a:t></a:t>
            </a:r>
            <a:r>
              <a:rPr lang="zh-CN" altLang="en-US" sz="2399" dirty="0">
                <a:latin typeface="微软雅黑"/>
                <a:ea typeface="微软雅黑"/>
              </a:rPr>
              <a:t>Ｐ∧Ｒ</a:t>
            </a:r>
            <a:r>
              <a:rPr lang="en-US" altLang="zh-CN" sz="2399" dirty="0">
                <a:latin typeface="微软雅黑"/>
                <a:ea typeface="微软雅黑"/>
              </a:rPr>
              <a:t>)∨(</a:t>
            </a:r>
            <a:r>
              <a:rPr lang="en-US" altLang="zh-CN" sz="2399" dirty="0">
                <a:latin typeface="微软雅黑"/>
                <a:ea typeface="微软雅黑"/>
                <a:sym typeface="Symbol" panose="05050102010706020507" pitchFamily="18" charset="2"/>
              </a:rPr>
              <a:t></a:t>
            </a:r>
            <a:r>
              <a:rPr lang="zh-CN" altLang="en-US" sz="2399" dirty="0">
                <a:latin typeface="微软雅黑"/>
                <a:ea typeface="微软雅黑"/>
              </a:rPr>
              <a:t>Ｑ∧ </a:t>
            </a:r>
            <a:r>
              <a:rPr lang="zh-CN" altLang="en-US" sz="2399" dirty="0">
                <a:latin typeface="微软雅黑"/>
                <a:ea typeface="微软雅黑"/>
                <a:sym typeface="Symbol" panose="05050102010706020507" pitchFamily="18" charset="2"/>
              </a:rPr>
              <a:t></a:t>
            </a:r>
            <a:r>
              <a:rPr lang="zh-CN" altLang="en-US" sz="2399" dirty="0">
                <a:latin typeface="微软雅黑"/>
                <a:ea typeface="微软雅黑"/>
              </a:rPr>
              <a:t>Ｒ</a:t>
            </a:r>
            <a:r>
              <a:rPr lang="en-US" altLang="zh-CN" sz="2399" dirty="0">
                <a:latin typeface="微软雅黑"/>
                <a:ea typeface="微软雅黑"/>
              </a:rPr>
              <a:t>)</a:t>
            </a:r>
          </a:p>
          <a:p>
            <a:pPr defTabSz="1219261">
              <a:lnSpc>
                <a:spcPct val="150000"/>
              </a:lnSpc>
              <a:buNone/>
            </a:pPr>
            <a:r>
              <a:rPr lang="zh-CN" altLang="en-US" sz="2399" dirty="0">
                <a:latin typeface="微软雅黑"/>
                <a:ea typeface="微软雅黑"/>
              </a:rPr>
              <a:t>          </a:t>
            </a:r>
            <a:r>
              <a:rPr lang="en-US" altLang="zh-CN" sz="2399" dirty="0">
                <a:latin typeface="微软雅黑"/>
                <a:ea typeface="微软雅黑"/>
              </a:rPr>
              <a:t>=(</a:t>
            </a:r>
            <a:r>
              <a:rPr lang="zh-CN" altLang="en-US" sz="2399" dirty="0">
                <a:latin typeface="微软雅黑"/>
                <a:ea typeface="微软雅黑"/>
              </a:rPr>
              <a:t>Ｐ∧Ｑ∧</a:t>
            </a:r>
            <a:r>
              <a:rPr lang="en-US" altLang="zh-CN" sz="2399" dirty="0">
                <a:latin typeface="微软雅黑"/>
                <a:ea typeface="微软雅黑"/>
              </a:rPr>
              <a:t>(</a:t>
            </a:r>
            <a:r>
              <a:rPr lang="zh-CN" altLang="en-US" sz="2399" dirty="0">
                <a:latin typeface="微软雅黑"/>
                <a:ea typeface="微软雅黑"/>
              </a:rPr>
              <a:t>Ｒ∨</a:t>
            </a:r>
            <a:r>
              <a:rPr lang="zh-CN" altLang="en-US" sz="2399" dirty="0">
                <a:latin typeface="微软雅黑"/>
                <a:ea typeface="微软雅黑"/>
                <a:sym typeface="Symbol" panose="05050102010706020507" pitchFamily="18" charset="2"/>
              </a:rPr>
              <a:t></a:t>
            </a:r>
            <a:r>
              <a:rPr lang="zh-CN" altLang="en-US" sz="2399" dirty="0">
                <a:latin typeface="微软雅黑"/>
                <a:ea typeface="微软雅黑"/>
              </a:rPr>
              <a:t>Ｒ</a:t>
            </a:r>
            <a:r>
              <a:rPr lang="en-US" altLang="zh-CN" sz="2399" dirty="0">
                <a:latin typeface="微软雅黑"/>
                <a:ea typeface="微软雅黑"/>
              </a:rPr>
              <a:t>))∨(</a:t>
            </a:r>
            <a:r>
              <a:rPr lang="en-US" altLang="zh-CN" sz="2399" dirty="0">
                <a:latin typeface="微软雅黑"/>
                <a:ea typeface="微软雅黑"/>
                <a:sym typeface="Symbol" panose="05050102010706020507" pitchFamily="18" charset="2"/>
              </a:rPr>
              <a:t></a:t>
            </a:r>
            <a:r>
              <a:rPr lang="zh-CN" altLang="en-US" sz="2399" dirty="0">
                <a:latin typeface="微软雅黑"/>
                <a:ea typeface="微软雅黑"/>
              </a:rPr>
              <a:t>Ｐ∧</a:t>
            </a:r>
            <a:r>
              <a:rPr lang="en-US" altLang="zh-CN" sz="2399" dirty="0">
                <a:latin typeface="微软雅黑"/>
                <a:ea typeface="微软雅黑"/>
              </a:rPr>
              <a:t>(</a:t>
            </a:r>
            <a:r>
              <a:rPr lang="zh-CN" altLang="en-US" sz="2399" dirty="0">
                <a:latin typeface="微软雅黑"/>
                <a:ea typeface="微软雅黑"/>
              </a:rPr>
              <a:t>Ｑ∨</a:t>
            </a:r>
            <a:r>
              <a:rPr lang="zh-CN" altLang="en-US" sz="2399" dirty="0">
                <a:latin typeface="微软雅黑"/>
                <a:ea typeface="微软雅黑"/>
                <a:sym typeface="Symbol" panose="05050102010706020507" pitchFamily="18" charset="2"/>
              </a:rPr>
              <a:t></a:t>
            </a:r>
            <a:r>
              <a:rPr lang="zh-CN" altLang="en-US" sz="2399" dirty="0">
                <a:latin typeface="微软雅黑"/>
                <a:ea typeface="微软雅黑"/>
              </a:rPr>
              <a:t>Ｑ</a:t>
            </a:r>
            <a:r>
              <a:rPr lang="en-US" altLang="zh-CN" sz="2399" dirty="0">
                <a:latin typeface="微软雅黑"/>
                <a:ea typeface="微软雅黑"/>
              </a:rPr>
              <a:t>)∧</a:t>
            </a:r>
            <a:r>
              <a:rPr lang="zh-CN" altLang="en-US" sz="2399" dirty="0">
                <a:latin typeface="微软雅黑"/>
                <a:ea typeface="微软雅黑"/>
              </a:rPr>
              <a:t>Ｒ</a:t>
            </a:r>
            <a:r>
              <a:rPr lang="en-US" altLang="zh-CN" sz="2399" dirty="0">
                <a:latin typeface="微软雅黑"/>
                <a:ea typeface="微软雅黑"/>
              </a:rPr>
              <a:t>)</a:t>
            </a:r>
            <a:r>
              <a:rPr lang="zh-CN" altLang="en-US" sz="2399" dirty="0">
                <a:latin typeface="微软雅黑"/>
                <a:ea typeface="微软雅黑"/>
              </a:rPr>
              <a:t>∨</a:t>
            </a:r>
            <a:r>
              <a:rPr lang="en-US" altLang="zh-CN" sz="2399" dirty="0">
                <a:latin typeface="微软雅黑"/>
                <a:ea typeface="微软雅黑"/>
              </a:rPr>
              <a:t> ((</a:t>
            </a:r>
            <a:r>
              <a:rPr lang="zh-CN" altLang="en-US" sz="2399" dirty="0">
                <a:latin typeface="微软雅黑"/>
                <a:ea typeface="微软雅黑"/>
              </a:rPr>
              <a:t>Ｐ∨</a:t>
            </a:r>
            <a:r>
              <a:rPr lang="zh-CN" altLang="en-US" sz="2399" dirty="0">
                <a:latin typeface="微软雅黑"/>
                <a:ea typeface="微软雅黑"/>
                <a:sym typeface="Symbol" panose="05050102010706020507" pitchFamily="18" charset="2"/>
              </a:rPr>
              <a:t></a:t>
            </a:r>
            <a:r>
              <a:rPr lang="zh-CN" altLang="en-US" sz="2399" dirty="0">
                <a:latin typeface="微软雅黑"/>
                <a:ea typeface="微软雅黑"/>
              </a:rPr>
              <a:t>Ｐ</a:t>
            </a:r>
            <a:r>
              <a:rPr lang="en-US" altLang="zh-CN" sz="2399" dirty="0">
                <a:latin typeface="微软雅黑"/>
                <a:ea typeface="微软雅黑"/>
              </a:rPr>
              <a:t>)∧</a:t>
            </a:r>
            <a:r>
              <a:rPr lang="en-US" altLang="zh-CN" sz="2399" dirty="0">
                <a:latin typeface="微软雅黑"/>
                <a:ea typeface="微软雅黑"/>
                <a:sym typeface="Symbol" panose="05050102010706020507" pitchFamily="18" charset="2"/>
              </a:rPr>
              <a:t></a:t>
            </a:r>
            <a:r>
              <a:rPr lang="zh-CN" altLang="en-US" sz="2399" dirty="0">
                <a:latin typeface="微软雅黑"/>
                <a:ea typeface="微软雅黑"/>
              </a:rPr>
              <a:t>Ｑ∧</a:t>
            </a:r>
            <a:r>
              <a:rPr lang="zh-CN" altLang="en-US" sz="2399" dirty="0">
                <a:latin typeface="微软雅黑"/>
                <a:ea typeface="微软雅黑"/>
                <a:sym typeface="Symbol" panose="05050102010706020507" pitchFamily="18" charset="2"/>
              </a:rPr>
              <a:t></a:t>
            </a:r>
            <a:r>
              <a:rPr lang="zh-CN" altLang="en-US" sz="2399" dirty="0">
                <a:latin typeface="微软雅黑"/>
                <a:ea typeface="微软雅黑"/>
              </a:rPr>
              <a:t>Ｒ</a:t>
            </a:r>
            <a:r>
              <a:rPr lang="en-US" altLang="zh-CN" sz="2399" dirty="0">
                <a:latin typeface="微软雅黑"/>
                <a:ea typeface="微软雅黑"/>
              </a:rPr>
              <a:t>)</a:t>
            </a:r>
            <a:r>
              <a:rPr lang="zh-CN" altLang="en-US" sz="2399" dirty="0">
                <a:latin typeface="微软雅黑"/>
                <a:ea typeface="微软雅黑"/>
              </a:rPr>
              <a:t>       </a:t>
            </a:r>
          </a:p>
          <a:p>
            <a:pPr defTabSz="1219261">
              <a:lnSpc>
                <a:spcPct val="150000"/>
              </a:lnSpc>
              <a:buNone/>
            </a:pPr>
            <a:r>
              <a:rPr lang="en-US" altLang="zh-CN" sz="2399" dirty="0">
                <a:latin typeface="微软雅黑"/>
                <a:ea typeface="微软雅黑"/>
              </a:rPr>
              <a:t>          = (</a:t>
            </a:r>
            <a:r>
              <a:rPr lang="zh-CN" altLang="en-US" sz="2399" dirty="0">
                <a:latin typeface="微软雅黑"/>
                <a:ea typeface="微软雅黑"/>
              </a:rPr>
              <a:t>Ｐ∧Ｑ∧Ｒ</a:t>
            </a:r>
            <a:r>
              <a:rPr lang="en-US" altLang="zh-CN" sz="2399" dirty="0">
                <a:latin typeface="微软雅黑"/>
                <a:ea typeface="微软雅黑"/>
              </a:rPr>
              <a:t>)∨(</a:t>
            </a:r>
            <a:r>
              <a:rPr lang="zh-CN" altLang="en-US" sz="2399" dirty="0">
                <a:latin typeface="微软雅黑"/>
                <a:ea typeface="微软雅黑"/>
              </a:rPr>
              <a:t>Ｐ∧Ｑ∧</a:t>
            </a:r>
            <a:r>
              <a:rPr lang="zh-CN" altLang="en-US" sz="2399" dirty="0">
                <a:latin typeface="微软雅黑"/>
                <a:ea typeface="微软雅黑"/>
                <a:sym typeface="Symbol" panose="05050102010706020507" pitchFamily="18" charset="2"/>
              </a:rPr>
              <a:t></a:t>
            </a:r>
            <a:r>
              <a:rPr lang="zh-CN" altLang="en-US" sz="2399" dirty="0">
                <a:latin typeface="微软雅黑"/>
                <a:ea typeface="微软雅黑"/>
              </a:rPr>
              <a:t>Ｒ</a:t>
            </a:r>
            <a:r>
              <a:rPr lang="en-US" altLang="zh-CN" sz="2399" dirty="0">
                <a:latin typeface="微软雅黑"/>
                <a:ea typeface="微软雅黑"/>
              </a:rPr>
              <a:t>)∨(</a:t>
            </a:r>
            <a:r>
              <a:rPr lang="en-US" altLang="zh-CN" sz="2399" dirty="0">
                <a:latin typeface="微软雅黑"/>
                <a:ea typeface="微软雅黑"/>
                <a:sym typeface="Symbol" panose="05050102010706020507" pitchFamily="18" charset="2"/>
              </a:rPr>
              <a:t></a:t>
            </a:r>
            <a:r>
              <a:rPr lang="zh-CN" altLang="en-US" sz="2399" dirty="0">
                <a:latin typeface="微软雅黑"/>
                <a:ea typeface="微软雅黑"/>
              </a:rPr>
              <a:t>Ｐ∧Ｑ∧Ｒ</a:t>
            </a:r>
            <a:r>
              <a:rPr lang="en-US" altLang="zh-CN" sz="2399" dirty="0">
                <a:latin typeface="微软雅黑"/>
                <a:ea typeface="微软雅黑"/>
              </a:rPr>
              <a:t>)</a:t>
            </a:r>
          </a:p>
          <a:p>
            <a:pPr marL="742728" lvl="1" indent="-285664" defTabSz="1219261">
              <a:lnSpc>
                <a:spcPct val="150000"/>
              </a:lnSpc>
              <a:buNone/>
            </a:pPr>
            <a:r>
              <a:rPr lang="zh-CN" altLang="en-US" sz="2399" dirty="0">
                <a:latin typeface="微软雅黑"/>
                <a:ea typeface="微软雅黑"/>
              </a:rPr>
              <a:t>                           ∨</a:t>
            </a:r>
            <a:r>
              <a:rPr lang="en-US" altLang="zh-CN" sz="2399" dirty="0">
                <a:latin typeface="微软雅黑"/>
                <a:ea typeface="微软雅黑"/>
              </a:rPr>
              <a:t>(</a:t>
            </a:r>
            <a:r>
              <a:rPr lang="en-US" altLang="zh-CN" sz="2399" dirty="0">
                <a:latin typeface="微软雅黑"/>
                <a:ea typeface="微软雅黑"/>
                <a:sym typeface="Symbol" panose="05050102010706020507" pitchFamily="18" charset="2"/>
              </a:rPr>
              <a:t></a:t>
            </a:r>
            <a:r>
              <a:rPr lang="zh-CN" altLang="en-US" sz="2399" dirty="0">
                <a:latin typeface="微软雅黑"/>
                <a:ea typeface="微软雅黑"/>
              </a:rPr>
              <a:t>Ｐ∧</a:t>
            </a:r>
            <a:r>
              <a:rPr lang="zh-CN" altLang="en-US" sz="2399" dirty="0">
                <a:latin typeface="微软雅黑"/>
                <a:ea typeface="微软雅黑"/>
                <a:sym typeface="Symbol" panose="05050102010706020507" pitchFamily="18" charset="2"/>
              </a:rPr>
              <a:t></a:t>
            </a:r>
            <a:r>
              <a:rPr lang="zh-CN" altLang="en-US" sz="2399" dirty="0">
                <a:latin typeface="微软雅黑"/>
                <a:ea typeface="微软雅黑"/>
              </a:rPr>
              <a:t>Ｑ∧Ｒ</a:t>
            </a:r>
            <a:r>
              <a:rPr lang="en-US" altLang="zh-CN" sz="2399" dirty="0">
                <a:latin typeface="微软雅黑"/>
                <a:ea typeface="微软雅黑"/>
              </a:rPr>
              <a:t>)∨(</a:t>
            </a:r>
            <a:r>
              <a:rPr lang="zh-CN" altLang="en-US" sz="2399" dirty="0">
                <a:latin typeface="微软雅黑"/>
                <a:ea typeface="微软雅黑"/>
              </a:rPr>
              <a:t>Ｐ∧</a:t>
            </a:r>
            <a:r>
              <a:rPr lang="zh-CN" altLang="en-US" sz="2399" dirty="0">
                <a:latin typeface="微软雅黑"/>
                <a:ea typeface="微软雅黑"/>
                <a:sym typeface="Symbol" panose="05050102010706020507" pitchFamily="18" charset="2"/>
              </a:rPr>
              <a:t></a:t>
            </a:r>
            <a:r>
              <a:rPr lang="zh-CN" altLang="en-US" sz="2399" dirty="0">
                <a:latin typeface="微软雅黑"/>
                <a:ea typeface="微软雅黑"/>
              </a:rPr>
              <a:t>Ｑ∧</a:t>
            </a:r>
            <a:r>
              <a:rPr lang="zh-CN" altLang="en-US" sz="2399" dirty="0">
                <a:latin typeface="微软雅黑"/>
                <a:ea typeface="微软雅黑"/>
                <a:sym typeface="Symbol" panose="05050102010706020507" pitchFamily="18" charset="2"/>
              </a:rPr>
              <a:t></a:t>
            </a:r>
            <a:r>
              <a:rPr lang="zh-CN" altLang="en-US" sz="2399" dirty="0">
                <a:latin typeface="微软雅黑"/>
                <a:ea typeface="微软雅黑"/>
              </a:rPr>
              <a:t>Ｒ</a:t>
            </a:r>
            <a:r>
              <a:rPr lang="en-US" altLang="zh-CN" sz="2399" dirty="0">
                <a:latin typeface="微软雅黑"/>
                <a:ea typeface="微软雅黑"/>
              </a:rPr>
              <a:t>)∨(</a:t>
            </a:r>
            <a:r>
              <a:rPr lang="en-US" altLang="zh-CN" sz="2399" dirty="0">
                <a:latin typeface="微软雅黑"/>
                <a:ea typeface="微软雅黑"/>
                <a:sym typeface="Symbol" panose="05050102010706020507" pitchFamily="18" charset="2"/>
              </a:rPr>
              <a:t></a:t>
            </a:r>
            <a:r>
              <a:rPr lang="zh-CN" altLang="en-US" sz="2399" dirty="0">
                <a:latin typeface="微软雅黑"/>
                <a:ea typeface="微软雅黑"/>
              </a:rPr>
              <a:t>Ｐ∧</a:t>
            </a:r>
            <a:r>
              <a:rPr lang="zh-CN" altLang="en-US" sz="2399" dirty="0">
                <a:latin typeface="微软雅黑"/>
                <a:ea typeface="微软雅黑"/>
                <a:sym typeface="Symbol" panose="05050102010706020507" pitchFamily="18" charset="2"/>
              </a:rPr>
              <a:t></a:t>
            </a:r>
            <a:r>
              <a:rPr lang="zh-CN" altLang="en-US" sz="2399" dirty="0">
                <a:latin typeface="微软雅黑"/>
                <a:ea typeface="微软雅黑"/>
              </a:rPr>
              <a:t>Ｑ∧</a:t>
            </a:r>
            <a:r>
              <a:rPr lang="zh-CN" altLang="en-US" sz="2399" dirty="0">
                <a:latin typeface="微软雅黑"/>
                <a:ea typeface="微软雅黑"/>
                <a:sym typeface="Symbol" panose="05050102010706020507" pitchFamily="18" charset="2"/>
              </a:rPr>
              <a:t></a:t>
            </a:r>
            <a:r>
              <a:rPr lang="zh-CN" altLang="en-US" sz="2399" dirty="0">
                <a:latin typeface="微软雅黑"/>
                <a:ea typeface="微软雅黑"/>
              </a:rPr>
              <a:t>Ｒ</a:t>
            </a:r>
            <a:r>
              <a:rPr lang="en-US" altLang="zh-CN" sz="2399" dirty="0">
                <a:latin typeface="微软雅黑"/>
                <a:ea typeface="微软雅黑"/>
              </a:rPr>
              <a:t>)</a:t>
            </a:r>
          </a:p>
          <a:p>
            <a:pPr defTabSz="1219261">
              <a:lnSpc>
                <a:spcPct val="150000"/>
              </a:lnSpc>
              <a:buNone/>
            </a:pPr>
            <a:r>
              <a:rPr lang="zh-CN" altLang="en-US" sz="2399" dirty="0">
                <a:latin typeface="微软雅黑"/>
                <a:ea typeface="微软雅黑"/>
              </a:rPr>
              <a:t>           </a:t>
            </a:r>
            <a:r>
              <a:rPr lang="en-US" altLang="zh-CN" sz="2399" dirty="0">
                <a:latin typeface="微软雅黑"/>
                <a:ea typeface="微软雅黑"/>
              </a:rPr>
              <a:t>= (</a:t>
            </a:r>
            <a:r>
              <a:rPr lang="en-US" altLang="zh-CN" sz="2399" dirty="0">
                <a:latin typeface="微软雅黑"/>
                <a:ea typeface="微软雅黑"/>
                <a:sym typeface="Symbol" panose="05050102010706020507" pitchFamily="18" charset="2"/>
              </a:rPr>
              <a:t></a:t>
            </a:r>
            <a:r>
              <a:rPr lang="zh-CN" altLang="en-US" sz="2399" dirty="0">
                <a:latin typeface="微软雅黑"/>
                <a:ea typeface="微软雅黑"/>
              </a:rPr>
              <a:t>Ｐ∧</a:t>
            </a:r>
            <a:r>
              <a:rPr lang="zh-CN" altLang="en-US" sz="2399" dirty="0">
                <a:latin typeface="微软雅黑"/>
                <a:ea typeface="微软雅黑"/>
                <a:sym typeface="Symbol" panose="05050102010706020507" pitchFamily="18" charset="2"/>
              </a:rPr>
              <a:t></a:t>
            </a:r>
            <a:r>
              <a:rPr lang="zh-CN" altLang="en-US" sz="2399" dirty="0">
                <a:latin typeface="微软雅黑"/>
                <a:ea typeface="微软雅黑"/>
              </a:rPr>
              <a:t>Ｑ∧</a:t>
            </a:r>
            <a:r>
              <a:rPr lang="zh-CN" altLang="en-US" sz="2399" dirty="0">
                <a:latin typeface="微软雅黑"/>
                <a:ea typeface="微软雅黑"/>
                <a:sym typeface="Symbol" panose="05050102010706020507" pitchFamily="18" charset="2"/>
              </a:rPr>
              <a:t></a:t>
            </a:r>
            <a:r>
              <a:rPr lang="zh-CN" altLang="en-US" sz="2399" dirty="0">
                <a:latin typeface="微软雅黑"/>
                <a:ea typeface="微软雅黑"/>
              </a:rPr>
              <a:t>Ｒ</a:t>
            </a:r>
            <a:r>
              <a:rPr lang="en-US" altLang="zh-CN" sz="2399" dirty="0">
                <a:latin typeface="微软雅黑"/>
                <a:ea typeface="微软雅黑"/>
              </a:rPr>
              <a:t>)∨(</a:t>
            </a:r>
            <a:r>
              <a:rPr lang="en-US" altLang="zh-CN" sz="2399" dirty="0">
                <a:latin typeface="微软雅黑"/>
                <a:ea typeface="微软雅黑"/>
                <a:sym typeface="Symbol" panose="05050102010706020507" pitchFamily="18" charset="2"/>
              </a:rPr>
              <a:t></a:t>
            </a:r>
            <a:r>
              <a:rPr lang="zh-CN" altLang="en-US" sz="2399" dirty="0">
                <a:latin typeface="微软雅黑"/>
                <a:ea typeface="微软雅黑"/>
              </a:rPr>
              <a:t>Ｐ∧</a:t>
            </a:r>
            <a:r>
              <a:rPr lang="zh-CN" altLang="en-US" sz="2399" dirty="0">
                <a:latin typeface="微软雅黑"/>
                <a:ea typeface="微软雅黑"/>
                <a:sym typeface="Symbol" panose="05050102010706020507" pitchFamily="18" charset="2"/>
              </a:rPr>
              <a:t></a:t>
            </a:r>
            <a:r>
              <a:rPr lang="zh-CN" altLang="en-US" sz="2399" dirty="0">
                <a:latin typeface="微软雅黑"/>
                <a:ea typeface="微软雅黑"/>
              </a:rPr>
              <a:t>Ｑ∧Ｒ</a:t>
            </a:r>
            <a:r>
              <a:rPr lang="en-US" altLang="zh-CN" sz="2399" dirty="0">
                <a:latin typeface="微软雅黑"/>
                <a:ea typeface="微软雅黑"/>
              </a:rPr>
              <a:t>)∨(</a:t>
            </a:r>
            <a:r>
              <a:rPr lang="en-US" altLang="zh-CN" sz="2399" dirty="0">
                <a:latin typeface="微软雅黑"/>
                <a:ea typeface="微软雅黑"/>
                <a:sym typeface="Symbol" panose="05050102010706020507" pitchFamily="18" charset="2"/>
              </a:rPr>
              <a:t></a:t>
            </a:r>
            <a:r>
              <a:rPr lang="zh-CN" altLang="en-US" sz="2399" dirty="0">
                <a:latin typeface="微软雅黑"/>
                <a:ea typeface="微软雅黑"/>
              </a:rPr>
              <a:t>Ｐ∧Ｑ∧Ｒ</a:t>
            </a:r>
            <a:r>
              <a:rPr lang="en-US" altLang="zh-CN" sz="2399" dirty="0">
                <a:latin typeface="微软雅黑"/>
                <a:ea typeface="微软雅黑"/>
              </a:rPr>
              <a:t>) </a:t>
            </a:r>
          </a:p>
          <a:p>
            <a:pPr marL="742728" lvl="1" indent="-285664" defTabSz="1219261">
              <a:lnSpc>
                <a:spcPct val="150000"/>
              </a:lnSpc>
              <a:buNone/>
            </a:pPr>
            <a:r>
              <a:rPr lang="zh-CN" altLang="en-US" sz="2399" dirty="0">
                <a:latin typeface="微软雅黑"/>
                <a:ea typeface="微软雅黑"/>
              </a:rPr>
              <a:t>		                 ∨</a:t>
            </a:r>
            <a:r>
              <a:rPr lang="en-US" altLang="zh-CN" sz="2399" dirty="0">
                <a:latin typeface="微软雅黑"/>
                <a:ea typeface="微软雅黑"/>
              </a:rPr>
              <a:t>(</a:t>
            </a:r>
            <a:r>
              <a:rPr lang="zh-CN" altLang="en-US" sz="2399" dirty="0">
                <a:latin typeface="微软雅黑"/>
                <a:ea typeface="微软雅黑"/>
              </a:rPr>
              <a:t>Ｐ∧</a:t>
            </a:r>
            <a:r>
              <a:rPr lang="zh-CN" altLang="en-US" sz="2399" dirty="0">
                <a:latin typeface="微软雅黑"/>
                <a:ea typeface="微软雅黑"/>
                <a:sym typeface="Symbol" panose="05050102010706020507" pitchFamily="18" charset="2"/>
              </a:rPr>
              <a:t></a:t>
            </a:r>
            <a:r>
              <a:rPr lang="zh-CN" altLang="en-US" sz="2399" dirty="0">
                <a:latin typeface="微软雅黑"/>
                <a:ea typeface="微软雅黑"/>
              </a:rPr>
              <a:t>Ｑ∧</a:t>
            </a:r>
            <a:r>
              <a:rPr lang="zh-CN" altLang="en-US" sz="2399" dirty="0">
                <a:latin typeface="微软雅黑"/>
                <a:ea typeface="微软雅黑"/>
                <a:sym typeface="Symbol" panose="05050102010706020507" pitchFamily="18" charset="2"/>
              </a:rPr>
              <a:t></a:t>
            </a:r>
            <a:r>
              <a:rPr lang="zh-CN" altLang="en-US" sz="2399" dirty="0">
                <a:latin typeface="微软雅黑"/>
                <a:ea typeface="微软雅黑"/>
              </a:rPr>
              <a:t>Ｒ</a:t>
            </a:r>
            <a:r>
              <a:rPr lang="en-US" altLang="zh-CN" sz="2399" dirty="0">
                <a:latin typeface="微软雅黑"/>
                <a:ea typeface="微软雅黑"/>
              </a:rPr>
              <a:t>)∨(</a:t>
            </a:r>
            <a:r>
              <a:rPr lang="zh-CN" altLang="en-US" sz="2399" dirty="0">
                <a:latin typeface="微软雅黑"/>
                <a:ea typeface="微软雅黑"/>
              </a:rPr>
              <a:t>Ｐ∧Ｑ∧</a:t>
            </a:r>
            <a:r>
              <a:rPr lang="zh-CN" altLang="en-US" sz="2399" dirty="0">
                <a:latin typeface="微软雅黑"/>
                <a:ea typeface="微软雅黑"/>
                <a:sym typeface="Symbol" panose="05050102010706020507" pitchFamily="18" charset="2"/>
              </a:rPr>
              <a:t></a:t>
            </a:r>
            <a:r>
              <a:rPr lang="zh-CN" altLang="en-US" sz="2399" dirty="0">
                <a:latin typeface="微软雅黑"/>
                <a:ea typeface="微软雅黑"/>
              </a:rPr>
              <a:t>Ｒ</a:t>
            </a:r>
            <a:r>
              <a:rPr lang="en-US" altLang="zh-CN" sz="2399" dirty="0">
                <a:latin typeface="微软雅黑"/>
                <a:ea typeface="微软雅黑"/>
              </a:rPr>
              <a:t>)∨(</a:t>
            </a:r>
            <a:r>
              <a:rPr lang="zh-CN" altLang="en-US" sz="2399" dirty="0">
                <a:latin typeface="微软雅黑"/>
                <a:ea typeface="微软雅黑"/>
              </a:rPr>
              <a:t>Ｐ∧Ｑ∧Ｒ</a:t>
            </a:r>
            <a:r>
              <a:rPr lang="en-US" altLang="zh-CN" sz="2399" dirty="0">
                <a:latin typeface="微软雅黑"/>
                <a:ea typeface="微软雅黑"/>
              </a:rPr>
              <a:t>)</a:t>
            </a:r>
          </a:p>
          <a:p>
            <a:pPr defTabSz="1219261">
              <a:lnSpc>
                <a:spcPct val="150000"/>
              </a:lnSpc>
              <a:buNone/>
            </a:pPr>
            <a:r>
              <a:rPr lang="zh-CN" altLang="en-US" sz="2399" dirty="0">
                <a:latin typeface="微软雅黑"/>
                <a:ea typeface="微软雅黑"/>
              </a:rPr>
              <a:t>           </a:t>
            </a:r>
            <a:r>
              <a:rPr lang="en-US" altLang="zh-CN" sz="2399" dirty="0">
                <a:latin typeface="微软雅黑"/>
                <a:ea typeface="微软雅黑"/>
              </a:rPr>
              <a:t>= </a:t>
            </a:r>
            <a:r>
              <a:rPr lang="en-US" altLang="zh-CN" sz="2399" dirty="0">
                <a:solidFill>
                  <a:srgbClr val="3333FF"/>
                </a:solidFill>
                <a:latin typeface="微软雅黑"/>
                <a:ea typeface="微软雅黑"/>
              </a:rPr>
              <a:t>m</a:t>
            </a:r>
            <a:r>
              <a:rPr lang="en-US" altLang="zh-CN" sz="2399" baseline="-25000" dirty="0">
                <a:solidFill>
                  <a:srgbClr val="3333FF"/>
                </a:solidFill>
                <a:latin typeface="微软雅黑"/>
                <a:ea typeface="微软雅黑"/>
              </a:rPr>
              <a:t>0</a:t>
            </a:r>
            <a:r>
              <a:rPr lang="en-US" altLang="zh-CN" sz="2399" dirty="0">
                <a:solidFill>
                  <a:srgbClr val="3333FF"/>
                </a:solidFill>
                <a:latin typeface="微软雅黑"/>
                <a:ea typeface="微软雅黑"/>
              </a:rPr>
              <a:t>∨m</a:t>
            </a:r>
            <a:r>
              <a:rPr lang="en-US" altLang="zh-CN" sz="2399" baseline="-25000" dirty="0">
                <a:solidFill>
                  <a:srgbClr val="3333FF"/>
                </a:solidFill>
                <a:latin typeface="微软雅黑"/>
                <a:ea typeface="微软雅黑"/>
              </a:rPr>
              <a:t>1</a:t>
            </a:r>
            <a:r>
              <a:rPr lang="en-US" altLang="zh-CN" sz="2399" dirty="0">
                <a:solidFill>
                  <a:srgbClr val="3333FF"/>
                </a:solidFill>
                <a:latin typeface="微软雅黑"/>
                <a:ea typeface="微软雅黑"/>
              </a:rPr>
              <a:t>∨m</a:t>
            </a:r>
            <a:r>
              <a:rPr lang="en-US" altLang="zh-CN" sz="2399" baseline="-25000" dirty="0">
                <a:solidFill>
                  <a:srgbClr val="3333FF"/>
                </a:solidFill>
                <a:latin typeface="微软雅黑"/>
                <a:ea typeface="微软雅黑"/>
              </a:rPr>
              <a:t>3</a:t>
            </a:r>
            <a:r>
              <a:rPr lang="en-US" altLang="zh-CN" sz="2399" dirty="0">
                <a:solidFill>
                  <a:srgbClr val="3333FF"/>
                </a:solidFill>
                <a:latin typeface="微软雅黑"/>
                <a:ea typeface="微软雅黑"/>
              </a:rPr>
              <a:t>∨m</a:t>
            </a:r>
            <a:r>
              <a:rPr lang="en-US" altLang="zh-CN" sz="2399" baseline="-25000" dirty="0">
                <a:solidFill>
                  <a:srgbClr val="3333FF"/>
                </a:solidFill>
                <a:latin typeface="微软雅黑"/>
                <a:ea typeface="微软雅黑"/>
              </a:rPr>
              <a:t>4</a:t>
            </a:r>
            <a:r>
              <a:rPr lang="en-US" altLang="zh-CN" sz="2399" dirty="0">
                <a:solidFill>
                  <a:srgbClr val="3333FF"/>
                </a:solidFill>
                <a:latin typeface="微软雅黑"/>
                <a:ea typeface="微软雅黑"/>
              </a:rPr>
              <a:t>∨m</a:t>
            </a:r>
            <a:r>
              <a:rPr lang="en-US" altLang="zh-CN" sz="2399" baseline="-25000" dirty="0">
                <a:solidFill>
                  <a:srgbClr val="3333FF"/>
                </a:solidFill>
                <a:latin typeface="微软雅黑"/>
                <a:ea typeface="微软雅黑"/>
              </a:rPr>
              <a:t>6</a:t>
            </a:r>
            <a:r>
              <a:rPr lang="en-US" altLang="zh-CN" sz="2399" dirty="0">
                <a:solidFill>
                  <a:srgbClr val="3333FF"/>
                </a:solidFill>
                <a:latin typeface="微软雅黑"/>
                <a:ea typeface="微软雅黑"/>
              </a:rPr>
              <a:t>∨m</a:t>
            </a:r>
            <a:r>
              <a:rPr lang="en-US" altLang="zh-CN" sz="2399" baseline="-25000" dirty="0">
                <a:solidFill>
                  <a:srgbClr val="3333FF"/>
                </a:solidFill>
                <a:latin typeface="微软雅黑"/>
                <a:ea typeface="微软雅黑"/>
              </a:rPr>
              <a:t>7</a:t>
            </a:r>
            <a:r>
              <a:rPr lang="en-US" altLang="zh-CN" sz="2399" dirty="0">
                <a:solidFill>
                  <a:srgbClr val="3333FF"/>
                </a:solidFill>
                <a:latin typeface="微软雅黑"/>
                <a:ea typeface="微软雅黑"/>
              </a:rPr>
              <a:t>  </a:t>
            </a:r>
            <a:r>
              <a:rPr lang="en-US" altLang="zh-CN" sz="2399" dirty="0">
                <a:latin typeface="微软雅黑"/>
                <a:ea typeface="微软雅黑"/>
              </a:rPr>
              <a:t>	                                   ───</a:t>
            </a:r>
            <a:r>
              <a:rPr lang="zh-CN" altLang="en-US" sz="2399" dirty="0">
                <a:latin typeface="微软雅黑"/>
                <a:ea typeface="微软雅黑"/>
              </a:rPr>
              <a:t>主析取范式</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18789">
                                            <p:txEl>
                                              <p:pRg st="0" end="0"/>
                                            </p:txEl>
                                          </p:spTgt>
                                        </p:tgtEl>
                                        <p:attrNameLst>
                                          <p:attrName>style.visibility</p:attrName>
                                        </p:attrNameLst>
                                      </p:cBhvr>
                                      <p:to>
                                        <p:strVal val="visible"/>
                                      </p:to>
                                    </p:set>
                                    <p:anim calcmode="lin" valueType="num">
                                      <p:cBhvr>
                                        <p:cTn id="7" dur="1000" fill="hold"/>
                                        <p:tgtEl>
                                          <p:spTgt spid="11878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1878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18789">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8789">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118789">
                                            <p:txEl>
                                              <p:pRg st="1" end="1"/>
                                            </p:txEl>
                                          </p:spTgt>
                                        </p:tgtEl>
                                        <p:attrNameLst>
                                          <p:attrName>style.visibility</p:attrName>
                                        </p:attrNameLst>
                                      </p:cBhvr>
                                      <p:to>
                                        <p:strVal val="visible"/>
                                      </p:to>
                                    </p:set>
                                    <p:anim calcmode="lin" valueType="num">
                                      <p:cBhvr>
                                        <p:cTn id="15" dur="1000" fill="hold"/>
                                        <p:tgtEl>
                                          <p:spTgt spid="118789">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18789">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18789">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18789">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118789">
                                            <p:txEl>
                                              <p:pRg st="2" end="2"/>
                                            </p:txEl>
                                          </p:spTgt>
                                        </p:tgtEl>
                                        <p:attrNameLst>
                                          <p:attrName>style.visibility</p:attrName>
                                        </p:attrNameLst>
                                      </p:cBhvr>
                                      <p:to>
                                        <p:strVal val="visible"/>
                                      </p:to>
                                    </p:set>
                                    <p:anim calcmode="lin" valueType="num">
                                      <p:cBhvr>
                                        <p:cTn id="23" dur="1000" fill="hold"/>
                                        <p:tgtEl>
                                          <p:spTgt spid="118789">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118789">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118789">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18789">
                                            <p:txEl>
                                              <p:pRg st="2" end="2"/>
                                            </p:txEl>
                                          </p:spTgt>
                                        </p:tgtEl>
                                        <p:attrNameLst>
                                          <p:attrName>ppt_y</p:attrName>
                                        </p:attrNameLst>
                                      </p:cBhvr>
                                      <p:tavLst>
                                        <p:tav tm="0" fmla="#ppt_y+(sin(-2*pi*(1-$))*-#ppt_x+cos(-2*pi*(1-$))*(1-#ppt_y))*(1-$)">
                                          <p:val>
                                            <p:fltVal val="0"/>
                                          </p:val>
                                        </p:tav>
                                        <p:tav tm="100000">
                                          <p:val>
                                            <p:fltVal val="1"/>
                                          </p:val>
                                        </p:tav>
                                      </p:tavLst>
                                    </p:anim>
                                  </p:childTnLst>
                                </p:cTn>
                              </p:par>
                              <p:par>
                                <p:cTn id="27" presetID="15" presetClass="entr" presetSubtype="0" fill="hold" grpId="0" nodeType="withEffect">
                                  <p:stCondLst>
                                    <p:cond delay="0"/>
                                  </p:stCondLst>
                                  <p:childTnLst>
                                    <p:set>
                                      <p:cBhvr>
                                        <p:cTn id="28" dur="1" fill="hold">
                                          <p:stCondLst>
                                            <p:cond delay="0"/>
                                          </p:stCondLst>
                                        </p:cTn>
                                        <p:tgtEl>
                                          <p:spTgt spid="118789">
                                            <p:txEl>
                                              <p:pRg st="3" end="3"/>
                                            </p:txEl>
                                          </p:spTgt>
                                        </p:tgtEl>
                                        <p:attrNameLst>
                                          <p:attrName>style.visibility</p:attrName>
                                        </p:attrNameLst>
                                      </p:cBhvr>
                                      <p:to>
                                        <p:strVal val="visible"/>
                                      </p:to>
                                    </p:set>
                                    <p:anim calcmode="lin" valueType="num">
                                      <p:cBhvr>
                                        <p:cTn id="29" dur="1000" fill="hold"/>
                                        <p:tgtEl>
                                          <p:spTgt spid="118789">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118789">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118789">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118789">
                                            <p:txEl>
                                              <p:pRg st="3" end="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5" presetClass="entr" presetSubtype="0" fill="hold" grpId="0" nodeType="clickEffect">
                                  <p:stCondLst>
                                    <p:cond delay="0"/>
                                  </p:stCondLst>
                                  <p:childTnLst>
                                    <p:set>
                                      <p:cBhvr>
                                        <p:cTn id="36" dur="1" fill="hold">
                                          <p:stCondLst>
                                            <p:cond delay="0"/>
                                          </p:stCondLst>
                                        </p:cTn>
                                        <p:tgtEl>
                                          <p:spTgt spid="118789">
                                            <p:txEl>
                                              <p:pRg st="4" end="4"/>
                                            </p:txEl>
                                          </p:spTgt>
                                        </p:tgtEl>
                                        <p:attrNameLst>
                                          <p:attrName>style.visibility</p:attrName>
                                        </p:attrNameLst>
                                      </p:cBhvr>
                                      <p:to>
                                        <p:strVal val="visible"/>
                                      </p:to>
                                    </p:set>
                                    <p:anim calcmode="lin" valueType="num">
                                      <p:cBhvr>
                                        <p:cTn id="37" dur="1000" fill="hold"/>
                                        <p:tgtEl>
                                          <p:spTgt spid="118789">
                                            <p:txEl>
                                              <p:pRg st="4" end="4"/>
                                            </p:txEl>
                                          </p:spTgt>
                                        </p:tgtEl>
                                        <p:attrNameLst>
                                          <p:attrName>ppt_w</p:attrName>
                                        </p:attrNameLst>
                                      </p:cBhvr>
                                      <p:tavLst>
                                        <p:tav tm="0">
                                          <p:val>
                                            <p:fltVal val="0"/>
                                          </p:val>
                                        </p:tav>
                                        <p:tav tm="100000">
                                          <p:val>
                                            <p:strVal val="#ppt_w"/>
                                          </p:val>
                                        </p:tav>
                                      </p:tavLst>
                                    </p:anim>
                                    <p:anim calcmode="lin" valueType="num">
                                      <p:cBhvr>
                                        <p:cTn id="38" dur="1000" fill="hold"/>
                                        <p:tgtEl>
                                          <p:spTgt spid="118789">
                                            <p:txEl>
                                              <p:pRg st="4" end="4"/>
                                            </p:txEl>
                                          </p:spTgt>
                                        </p:tgtEl>
                                        <p:attrNameLst>
                                          <p:attrName>ppt_h</p:attrName>
                                        </p:attrNameLst>
                                      </p:cBhvr>
                                      <p:tavLst>
                                        <p:tav tm="0">
                                          <p:val>
                                            <p:fltVal val="0"/>
                                          </p:val>
                                        </p:tav>
                                        <p:tav tm="100000">
                                          <p:val>
                                            <p:strVal val="#ppt_h"/>
                                          </p:val>
                                        </p:tav>
                                      </p:tavLst>
                                    </p:anim>
                                    <p:anim calcmode="lin" valueType="num">
                                      <p:cBhvr>
                                        <p:cTn id="39" dur="1000" fill="hold"/>
                                        <p:tgtEl>
                                          <p:spTgt spid="118789">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118789">
                                            <p:txEl>
                                              <p:pRg st="4" end="4"/>
                                            </p:txEl>
                                          </p:spTgt>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grpId="0" nodeType="withEffect">
                                  <p:stCondLst>
                                    <p:cond delay="0"/>
                                  </p:stCondLst>
                                  <p:childTnLst>
                                    <p:set>
                                      <p:cBhvr>
                                        <p:cTn id="42" dur="1" fill="hold">
                                          <p:stCondLst>
                                            <p:cond delay="0"/>
                                          </p:stCondLst>
                                        </p:cTn>
                                        <p:tgtEl>
                                          <p:spTgt spid="118789">
                                            <p:txEl>
                                              <p:pRg st="5" end="5"/>
                                            </p:txEl>
                                          </p:spTgt>
                                        </p:tgtEl>
                                        <p:attrNameLst>
                                          <p:attrName>style.visibility</p:attrName>
                                        </p:attrNameLst>
                                      </p:cBhvr>
                                      <p:to>
                                        <p:strVal val="visible"/>
                                      </p:to>
                                    </p:set>
                                    <p:anim calcmode="lin" valueType="num">
                                      <p:cBhvr>
                                        <p:cTn id="43" dur="1000" fill="hold"/>
                                        <p:tgtEl>
                                          <p:spTgt spid="118789">
                                            <p:txEl>
                                              <p:pRg st="5" end="5"/>
                                            </p:txEl>
                                          </p:spTgt>
                                        </p:tgtEl>
                                        <p:attrNameLst>
                                          <p:attrName>ppt_w</p:attrName>
                                        </p:attrNameLst>
                                      </p:cBhvr>
                                      <p:tavLst>
                                        <p:tav tm="0">
                                          <p:val>
                                            <p:fltVal val="0"/>
                                          </p:val>
                                        </p:tav>
                                        <p:tav tm="100000">
                                          <p:val>
                                            <p:strVal val="#ppt_w"/>
                                          </p:val>
                                        </p:tav>
                                      </p:tavLst>
                                    </p:anim>
                                    <p:anim calcmode="lin" valueType="num">
                                      <p:cBhvr>
                                        <p:cTn id="44" dur="1000" fill="hold"/>
                                        <p:tgtEl>
                                          <p:spTgt spid="118789">
                                            <p:txEl>
                                              <p:pRg st="5" end="5"/>
                                            </p:txEl>
                                          </p:spTgt>
                                        </p:tgtEl>
                                        <p:attrNameLst>
                                          <p:attrName>ppt_h</p:attrName>
                                        </p:attrNameLst>
                                      </p:cBhvr>
                                      <p:tavLst>
                                        <p:tav tm="0">
                                          <p:val>
                                            <p:fltVal val="0"/>
                                          </p:val>
                                        </p:tav>
                                        <p:tav tm="100000">
                                          <p:val>
                                            <p:strVal val="#ppt_h"/>
                                          </p:val>
                                        </p:tav>
                                      </p:tavLst>
                                    </p:anim>
                                    <p:anim calcmode="lin" valueType="num">
                                      <p:cBhvr>
                                        <p:cTn id="45" dur="1000" fill="hold"/>
                                        <p:tgtEl>
                                          <p:spTgt spid="118789">
                                            <p:txEl>
                                              <p:pRg st="5" end="5"/>
                                            </p:txEl>
                                          </p:spTgt>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18789">
                                            <p:txEl>
                                              <p:pRg st="5" end="5"/>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5" presetClass="entr" presetSubtype="0" fill="hold" grpId="0" nodeType="clickEffect">
                                  <p:stCondLst>
                                    <p:cond delay="0"/>
                                  </p:stCondLst>
                                  <p:childTnLst>
                                    <p:set>
                                      <p:cBhvr>
                                        <p:cTn id="50" dur="1" fill="hold">
                                          <p:stCondLst>
                                            <p:cond delay="0"/>
                                          </p:stCondLst>
                                        </p:cTn>
                                        <p:tgtEl>
                                          <p:spTgt spid="118789">
                                            <p:txEl>
                                              <p:pRg st="6" end="6"/>
                                            </p:txEl>
                                          </p:spTgt>
                                        </p:tgtEl>
                                        <p:attrNameLst>
                                          <p:attrName>style.visibility</p:attrName>
                                        </p:attrNameLst>
                                      </p:cBhvr>
                                      <p:to>
                                        <p:strVal val="visible"/>
                                      </p:to>
                                    </p:set>
                                    <p:anim calcmode="lin" valueType="num">
                                      <p:cBhvr>
                                        <p:cTn id="51" dur="1000" fill="hold"/>
                                        <p:tgtEl>
                                          <p:spTgt spid="118789">
                                            <p:txEl>
                                              <p:pRg st="6" end="6"/>
                                            </p:txEl>
                                          </p:spTgt>
                                        </p:tgtEl>
                                        <p:attrNameLst>
                                          <p:attrName>ppt_w</p:attrName>
                                        </p:attrNameLst>
                                      </p:cBhvr>
                                      <p:tavLst>
                                        <p:tav tm="0">
                                          <p:val>
                                            <p:fltVal val="0"/>
                                          </p:val>
                                        </p:tav>
                                        <p:tav tm="100000">
                                          <p:val>
                                            <p:strVal val="#ppt_w"/>
                                          </p:val>
                                        </p:tav>
                                      </p:tavLst>
                                    </p:anim>
                                    <p:anim calcmode="lin" valueType="num">
                                      <p:cBhvr>
                                        <p:cTn id="52" dur="1000" fill="hold"/>
                                        <p:tgtEl>
                                          <p:spTgt spid="118789">
                                            <p:txEl>
                                              <p:pRg st="6" end="6"/>
                                            </p:txEl>
                                          </p:spTgt>
                                        </p:tgtEl>
                                        <p:attrNameLst>
                                          <p:attrName>ppt_h</p:attrName>
                                        </p:attrNameLst>
                                      </p:cBhvr>
                                      <p:tavLst>
                                        <p:tav tm="0">
                                          <p:val>
                                            <p:fltVal val="0"/>
                                          </p:val>
                                        </p:tav>
                                        <p:tav tm="100000">
                                          <p:val>
                                            <p:strVal val="#ppt_h"/>
                                          </p:val>
                                        </p:tav>
                                      </p:tavLst>
                                    </p:anim>
                                    <p:anim calcmode="lin" valueType="num">
                                      <p:cBhvr>
                                        <p:cTn id="53" dur="1000" fill="hold"/>
                                        <p:tgtEl>
                                          <p:spTgt spid="118789">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118789">
                                            <p:txEl>
                                              <p:pRg st="6" end="6"/>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9" grpId="0" uiExpand="1"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a:extLst>
              <a:ext uri="{FF2B5EF4-FFF2-40B4-BE49-F238E27FC236}">
                <a16:creationId xmlns:a16="http://schemas.microsoft.com/office/drawing/2014/main" id="{D824F9B7-7831-4203-9FBF-96DF77C80984}"/>
              </a:ext>
            </a:extLst>
          </p:cNvPr>
          <p:cNvSpPr>
            <a:spLocks noGrp="1" noChangeArrowheads="1"/>
          </p:cNvSpPr>
          <p:nvPr>
            <p:ph type="title" idx="4294967295"/>
          </p:nvPr>
        </p:nvSpPr>
        <p:spPr>
          <a:xfrm>
            <a:off x="842896" y="215334"/>
            <a:ext cx="8064034" cy="707984"/>
          </a:xfrm>
        </p:spPr>
        <p:txBody>
          <a:bodyPr/>
          <a:lstStyle/>
          <a:p>
            <a:r>
              <a:rPr lang="zh-CN" altLang="en-US" dirty="0"/>
              <a:t>例</a:t>
            </a:r>
            <a:r>
              <a:rPr lang="en-US" altLang="zh-CN" dirty="0"/>
              <a:t>2.29 (</a:t>
            </a:r>
            <a:r>
              <a:rPr lang="zh-CN" altLang="en-US" dirty="0"/>
              <a:t>续</a:t>
            </a:r>
            <a:r>
              <a:rPr lang="en-US" altLang="zh-CN" dirty="0"/>
              <a:t>)</a:t>
            </a:r>
            <a:endParaRPr lang="zh-CN" altLang="en-US" dirty="0"/>
          </a:p>
        </p:txBody>
      </p:sp>
      <mc:AlternateContent xmlns:mc="http://schemas.openxmlformats.org/markup-compatibility/2006" xmlns:a14="http://schemas.microsoft.com/office/drawing/2010/main">
        <mc:Choice Requires="a14">
          <p:sp>
            <p:nvSpPr>
              <p:cNvPr id="109572" name="Rectangle 3">
                <a:extLst>
                  <a:ext uri="{FF2B5EF4-FFF2-40B4-BE49-F238E27FC236}">
                    <a16:creationId xmlns:a16="http://schemas.microsoft.com/office/drawing/2014/main" id="{68D3487C-7CB4-4ACB-98ED-691B4B560B16}"/>
                  </a:ext>
                </a:extLst>
              </p:cNvPr>
              <p:cNvSpPr>
                <a:spLocks noGrp="1" noChangeArrowheads="1"/>
              </p:cNvSpPr>
              <p:nvPr>
                <p:ph type="body" idx="4294967295"/>
              </p:nvPr>
            </p:nvSpPr>
            <p:spPr>
              <a:xfrm>
                <a:off x="309650" y="1068279"/>
                <a:ext cx="11502872" cy="1653534"/>
              </a:xfrm>
            </p:spPr>
            <p:txBody>
              <a:bodyPr>
                <a:normAutofit/>
              </a:bodyPr>
              <a:lstStyle/>
              <a:p>
                <a:pPr marL="0" indent="0">
                  <a:lnSpc>
                    <a:spcPct val="140000"/>
                  </a:lnSpc>
                  <a:buNone/>
                </a:pPr>
                <a:r>
                  <a:rPr lang="en-US" altLang="zh-CN" dirty="0">
                    <a:solidFill>
                      <a:srgbClr val="3333FF"/>
                    </a:solidFill>
                    <a:sym typeface="Symbol" panose="05050102010706020507" pitchFamily="18" charset="2"/>
                  </a:rPr>
                  <a:t></a:t>
                </a:r>
                <a:r>
                  <a:rPr lang="zh-CN" altLang="en-US" dirty="0">
                    <a:solidFill>
                      <a:srgbClr val="3333FF"/>
                    </a:solidFill>
                  </a:rPr>
                  <a:t>Ｇ</a:t>
                </a:r>
                <a:r>
                  <a:rPr lang="en-US" altLang="zh-CN" dirty="0">
                    <a:solidFill>
                      <a:srgbClr val="3333FF"/>
                    </a:solidFill>
                  </a:rPr>
                  <a:t>= m</a:t>
                </a:r>
                <a:r>
                  <a:rPr lang="en-US" altLang="zh-CN" baseline="-25000" dirty="0">
                    <a:solidFill>
                      <a:srgbClr val="3333FF"/>
                    </a:solidFill>
                  </a:rPr>
                  <a:t>2</a:t>
                </a:r>
                <a:r>
                  <a:rPr lang="en-US" altLang="zh-CN" dirty="0">
                    <a:solidFill>
                      <a:srgbClr val="3333FF"/>
                    </a:solidFill>
                  </a:rPr>
                  <a:t>∨m</a:t>
                </a:r>
                <a:r>
                  <a:rPr lang="en-US" altLang="zh-CN" baseline="-25000" dirty="0">
                    <a:solidFill>
                      <a:srgbClr val="3333FF"/>
                    </a:solidFill>
                  </a:rPr>
                  <a:t>5</a:t>
                </a:r>
                <a14:m>
                  <m:oMath xmlns:m="http://schemas.openxmlformats.org/officeDocument/2006/math">
                    <m:r>
                      <a:rPr lang="en-US" altLang="zh-CN" b="1" i="0" smtClean="0">
                        <a:latin typeface="Cambria Math" panose="02040503050406030204" pitchFamily="18" charset="0"/>
                      </a:rPr>
                      <m:t>                                                                                                         </m:t>
                    </m:r>
                    <m:r>
                      <a:rPr lang="en-US" altLang="zh-CN" i="1">
                        <a:latin typeface="Cambria Math" panose="02040503050406030204" pitchFamily="18" charset="0"/>
                      </a:rPr>
                      <m:t>¬</m:t>
                    </m:r>
                  </m:oMath>
                </a14:m>
                <a:r>
                  <a:rPr lang="en-US" altLang="zh-CN" dirty="0"/>
                  <a:t>G</a:t>
                </a:r>
                <a:r>
                  <a:rPr lang="zh-CN" altLang="zh-CN" dirty="0"/>
                  <a:t>的主析取范式</a:t>
                </a:r>
                <a:r>
                  <a:rPr lang="en-US" altLang="zh-CN" dirty="0"/>
                  <a:t>)</a:t>
                </a:r>
                <a:endParaRPr lang="en-US" altLang="zh-CN" baseline="-25000" dirty="0">
                  <a:solidFill>
                    <a:srgbClr val="3333FF"/>
                  </a:solidFill>
                </a:endParaRPr>
              </a:p>
              <a:p>
                <a:pPr marL="0" indent="0">
                  <a:lnSpc>
                    <a:spcPct val="140000"/>
                  </a:lnSpc>
                  <a:buNone/>
                </a:pPr>
                <a:r>
                  <a:rPr lang="en-US" altLang="zh-CN" dirty="0">
                    <a:solidFill>
                      <a:srgbClr val="C00000"/>
                    </a:solidFill>
                  </a:rPr>
                  <a:t> </a:t>
                </a:r>
                <a:r>
                  <a:rPr lang="zh-CN" altLang="en-US" dirty="0">
                    <a:solidFill>
                      <a:srgbClr val="C00000"/>
                    </a:solidFill>
                  </a:rPr>
                  <a:t>Ｇ</a:t>
                </a:r>
                <a:r>
                  <a:rPr lang="en-US" altLang="zh-CN" dirty="0">
                    <a:solidFill>
                      <a:srgbClr val="C00000"/>
                    </a:solidFill>
                  </a:rPr>
                  <a:t>= </a:t>
                </a:r>
                <a:r>
                  <a:rPr lang="en-US" altLang="zh-CN" dirty="0">
                    <a:solidFill>
                      <a:srgbClr val="C00000"/>
                    </a:solidFill>
                    <a:sym typeface="Symbol" panose="05050102010706020507" pitchFamily="18" charset="2"/>
                  </a:rPr>
                  <a:t></a:t>
                </a:r>
                <a:r>
                  <a:rPr lang="zh-CN" altLang="en-US" dirty="0">
                    <a:solidFill>
                      <a:srgbClr val="C00000"/>
                    </a:solidFill>
                  </a:rPr>
                  <a:t>Ｇ＝ </a:t>
                </a:r>
                <a:r>
                  <a:rPr lang="zh-CN" altLang="en-US" dirty="0">
                    <a:solidFill>
                      <a:srgbClr val="C00000"/>
                    </a:solidFill>
                    <a:sym typeface="Symbol" panose="05050102010706020507" pitchFamily="18" charset="2"/>
                  </a:rPr>
                  <a:t></a:t>
                </a:r>
                <a:r>
                  <a:rPr lang="en-US" altLang="zh-CN" dirty="0">
                    <a:solidFill>
                      <a:srgbClr val="C00000"/>
                    </a:solidFill>
                  </a:rPr>
                  <a:t>(m</a:t>
                </a:r>
                <a:r>
                  <a:rPr lang="en-US" altLang="zh-CN" baseline="-25000" dirty="0">
                    <a:solidFill>
                      <a:srgbClr val="C00000"/>
                    </a:solidFill>
                  </a:rPr>
                  <a:t>2</a:t>
                </a:r>
                <a:r>
                  <a:rPr lang="en-US" altLang="zh-CN" dirty="0">
                    <a:solidFill>
                      <a:srgbClr val="C00000"/>
                    </a:solidFill>
                  </a:rPr>
                  <a:t>∨m</a:t>
                </a:r>
                <a:r>
                  <a:rPr lang="en-US" altLang="zh-CN" baseline="-25000" dirty="0">
                    <a:solidFill>
                      <a:srgbClr val="C00000"/>
                    </a:solidFill>
                  </a:rPr>
                  <a:t>5</a:t>
                </a:r>
                <a:r>
                  <a:rPr lang="en-US" altLang="zh-CN" dirty="0">
                    <a:solidFill>
                      <a:srgbClr val="C00000"/>
                    </a:solidFill>
                  </a:rPr>
                  <a:t>)</a:t>
                </a:r>
                <a:r>
                  <a:rPr lang="zh-CN" altLang="en-US" dirty="0"/>
                  <a:t>＝</a:t>
                </a:r>
                <a:r>
                  <a:rPr lang="zh-CN" altLang="en-US" dirty="0">
                    <a:sym typeface="Symbol" panose="05050102010706020507" pitchFamily="18" charset="2"/>
                  </a:rPr>
                  <a:t></a:t>
                </a:r>
                <a:r>
                  <a:rPr lang="en-US" altLang="zh-CN" dirty="0"/>
                  <a:t>m</a:t>
                </a:r>
                <a:r>
                  <a:rPr lang="en-US" altLang="zh-CN" baseline="-25000" dirty="0"/>
                  <a:t>2</a:t>
                </a:r>
                <a:r>
                  <a:rPr lang="en-US" altLang="zh-CN" dirty="0"/>
                  <a:t>∧</a:t>
                </a:r>
                <a:r>
                  <a:rPr lang="en-US" altLang="zh-CN" dirty="0">
                    <a:sym typeface="Symbol" panose="05050102010706020507" pitchFamily="18" charset="2"/>
                  </a:rPr>
                  <a:t></a:t>
                </a:r>
                <a:r>
                  <a:rPr lang="en-US" altLang="zh-CN" dirty="0"/>
                  <a:t>m</a:t>
                </a:r>
                <a:r>
                  <a:rPr lang="en-US" altLang="zh-CN" baseline="-25000" dirty="0"/>
                  <a:t>5</a:t>
                </a:r>
                <a:r>
                  <a:rPr lang="en-US" altLang="zh-CN" dirty="0"/>
                  <a:t>=</a:t>
                </a:r>
                <a:r>
                  <a:rPr lang="en-US" altLang="zh-CN" dirty="0">
                    <a:solidFill>
                      <a:schemeClr val="accent2"/>
                    </a:solidFill>
                  </a:rPr>
                  <a:t> </a:t>
                </a:r>
                <a:r>
                  <a:rPr lang="en-US" altLang="zh-CN" dirty="0">
                    <a:solidFill>
                      <a:srgbClr val="C00000"/>
                    </a:solidFill>
                  </a:rPr>
                  <a:t>M</a:t>
                </a:r>
                <a:r>
                  <a:rPr lang="en-US" altLang="zh-CN" baseline="-25000" dirty="0">
                    <a:solidFill>
                      <a:srgbClr val="C00000"/>
                    </a:solidFill>
                  </a:rPr>
                  <a:t>2</a:t>
                </a:r>
                <a:r>
                  <a:rPr lang="en-US" altLang="zh-CN" dirty="0">
                    <a:solidFill>
                      <a:srgbClr val="C00000"/>
                    </a:solidFill>
                  </a:rPr>
                  <a:t>∧M</a:t>
                </a:r>
                <a:r>
                  <a:rPr lang="en-US" altLang="zh-CN" baseline="-25000" dirty="0">
                    <a:solidFill>
                      <a:srgbClr val="C00000"/>
                    </a:solidFill>
                  </a:rPr>
                  <a:t>5</a:t>
                </a:r>
              </a:p>
              <a:p>
                <a:pPr marL="0" indent="0">
                  <a:lnSpc>
                    <a:spcPct val="140000"/>
                  </a:lnSpc>
                  <a:buNone/>
                </a:pPr>
                <a:r>
                  <a:rPr lang="en-US" altLang="zh-CN" dirty="0"/>
                  <a:t>                = (</a:t>
                </a:r>
                <a:r>
                  <a:rPr lang="zh-CN" altLang="en-US" dirty="0"/>
                  <a:t>Ｐ∨</a:t>
                </a:r>
                <a:r>
                  <a:rPr lang="zh-CN" altLang="en-US" dirty="0">
                    <a:sym typeface="Symbol" panose="05050102010706020507" pitchFamily="18" charset="2"/>
                  </a:rPr>
                  <a:t></a:t>
                </a:r>
                <a:r>
                  <a:rPr lang="zh-CN" altLang="en-US" dirty="0"/>
                  <a:t>Ｑ∨Ｒ</a:t>
                </a:r>
                <a:r>
                  <a:rPr lang="en-US" altLang="zh-CN" dirty="0"/>
                  <a:t>)∧(</a:t>
                </a:r>
                <a:r>
                  <a:rPr lang="en-US" altLang="zh-CN" dirty="0">
                    <a:sym typeface="Symbol" panose="05050102010706020507" pitchFamily="18" charset="2"/>
                  </a:rPr>
                  <a:t></a:t>
                </a:r>
                <a:r>
                  <a:rPr lang="zh-CN" altLang="en-US" dirty="0"/>
                  <a:t>Ｐ∨Ｑ∨</a:t>
                </a:r>
                <a:r>
                  <a:rPr lang="zh-CN" altLang="en-US" dirty="0">
                    <a:sym typeface="Symbol" panose="05050102010706020507" pitchFamily="18" charset="2"/>
                  </a:rPr>
                  <a:t></a:t>
                </a:r>
                <a:r>
                  <a:rPr lang="zh-CN" altLang="en-US" dirty="0"/>
                  <a:t>Ｒ</a:t>
                </a:r>
                <a:r>
                  <a:rPr lang="en-US" altLang="zh-CN" dirty="0"/>
                  <a:t>)          </a:t>
                </a:r>
                <a:r>
                  <a:rPr lang="zh-CN" altLang="en-US" dirty="0"/>
                  <a:t>	    	   （</a:t>
                </a:r>
                <a:r>
                  <a:rPr lang="en-US" altLang="zh-CN" dirty="0"/>
                  <a:t>G</a:t>
                </a:r>
                <a:r>
                  <a:rPr lang="zh-CN" altLang="en-US" dirty="0"/>
                  <a:t>的主合取范式） </a:t>
                </a:r>
              </a:p>
            </p:txBody>
          </p:sp>
        </mc:Choice>
        <mc:Fallback xmlns="">
          <p:sp>
            <p:nvSpPr>
              <p:cNvPr id="109572" name="Rectangle 3">
                <a:extLst>
                  <a:ext uri="{FF2B5EF4-FFF2-40B4-BE49-F238E27FC236}">
                    <a16:creationId xmlns:a16="http://schemas.microsoft.com/office/drawing/2014/main" id="{68D3487C-7CB4-4ACB-98ED-691B4B560B16}"/>
                  </a:ext>
                </a:extLst>
              </p:cNvPr>
              <p:cNvSpPr>
                <a:spLocks noGrp="1" noRot="1" noChangeAspect="1" noMove="1" noResize="1" noEditPoints="1" noAdjustHandles="1" noChangeArrowheads="1" noChangeShapeType="1" noTextEdit="1"/>
              </p:cNvSpPr>
              <p:nvPr>
                <p:ph type="body" idx="4294967295"/>
              </p:nvPr>
            </p:nvSpPr>
            <p:spPr>
              <a:xfrm>
                <a:off x="309650" y="1068279"/>
                <a:ext cx="11502872" cy="1653534"/>
              </a:xfrm>
              <a:blipFill>
                <a:blip r:embed="rId3"/>
                <a:stretch>
                  <a:fillRect l="-583" r="-1590" b="-4797"/>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A5C2A42-8046-49C9-AD4D-E4AC2CA4FF60}"/>
              </a:ext>
            </a:extLst>
          </p:cNvPr>
          <p:cNvGrpSpPr/>
          <p:nvPr/>
        </p:nvGrpSpPr>
        <p:grpSpPr>
          <a:xfrm>
            <a:off x="594886" y="3429794"/>
            <a:ext cx="10979256" cy="3067056"/>
            <a:chOff x="592985" y="3429000"/>
            <a:chExt cx="10221022" cy="3066346"/>
          </a:xfrm>
        </p:grpSpPr>
        <p:sp>
          <p:nvSpPr>
            <p:cNvPr id="6" name="卷形: 水平 5">
              <a:extLst>
                <a:ext uri="{FF2B5EF4-FFF2-40B4-BE49-F238E27FC236}">
                  <a16:creationId xmlns:a16="http://schemas.microsoft.com/office/drawing/2014/main" id="{3EAD9521-5303-491F-A3FC-6BEADC9ACE23}"/>
                </a:ext>
              </a:extLst>
            </p:cNvPr>
            <p:cNvSpPr/>
            <p:nvPr/>
          </p:nvSpPr>
          <p:spPr>
            <a:xfrm>
              <a:off x="592985" y="3429000"/>
              <a:ext cx="9978895" cy="306634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583">
                <a:lnSpc>
                  <a:spcPct val="150000"/>
                </a:lnSpc>
              </a:pPr>
              <a:r>
                <a:rPr lang="zh-CN" altLang="en-US" b="1" dirty="0">
                  <a:solidFill>
                    <a:prstClr val="white"/>
                  </a:solidFill>
                  <a:latin typeface="微软雅黑"/>
                  <a:ea typeface="微软雅黑"/>
                </a:rPr>
                <a:t>主合取范式、主析取范式的计算方法</a:t>
              </a:r>
            </a:p>
            <a:p>
              <a:pPr indent="457291" defTabSz="914583">
                <a:lnSpc>
                  <a:spcPct val="150000"/>
                </a:lnSpc>
              </a:pPr>
              <a:r>
                <a:rPr lang="zh-CN" altLang="en-US" b="1" dirty="0">
                  <a:solidFill>
                    <a:prstClr val="white"/>
                  </a:solidFill>
                  <a:latin typeface="微软雅黑"/>
                  <a:ea typeface="微软雅黑"/>
                </a:rPr>
                <a:t>（</a:t>
              </a:r>
              <a:r>
                <a:rPr lang="en-US" altLang="zh-CN" b="1" dirty="0">
                  <a:solidFill>
                    <a:prstClr val="white"/>
                  </a:solidFill>
                  <a:latin typeface="微软雅黑"/>
                  <a:ea typeface="微软雅黑"/>
                </a:rPr>
                <a:t>1</a:t>
              </a:r>
              <a:r>
                <a:rPr lang="zh-CN" altLang="en-US" b="1" dirty="0">
                  <a:solidFill>
                    <a:prstClr val="white"/>
                  </a:solidFill>
                  <a:latin typeface="微软雅黑"/>
                  <a:ea typeface="微软雅黑"/>
                </a:rPr>
                <a:t>）公式转换法</a:t>
              </a:r>
            </a:p>
            <a:p>
              <a:pPr indent="457291" defTabSz="914583">
                <a:lnSpc>
                  <a:spcPct val="150000"/>
                </a:lnSpc>
              </a:pPr>
              <a:r>
                <a:rPr lang="zh-CN" altLang="en-US" b="1" dirty="0">
                  <a:solidFill>
                    <a:prstClr val="white"/>
                  </a:solidFill>
                  <a:latin typeface="微软雅黑"/>
                  <a:ea typeface="微软雅黑"/>
                </a:rPr>
                <a:t>（</a:t>
              </a:r>
              <a:r>
                <a:rPr lang="en-US" altLang="zh-CN" b="1" dirty="0">
                  <a:solidFill>
                    <a:prstClr val="white"/>
                  </a:solidFill>
                  <a:latin typeface="微软雅黑"/>
                  <a:ea typeface="微软雅黑"/>
                </a:rPr>
                <a:t>2</a:t>
              </a:r>
              <a:r>
                <a:rPr lang="zh-CN" altLang="en-US" b="1" dirty="0">
                  <a:solidFill>
                    <a:prstClr val="white"/>
                  </a:solidFill>
                  <a:latin typeface="微软雅黑"/>
                  <a:ea typeface="微软雅黑"/>
                </a:rPr>
                <a:t>）真值表技术</a:t>
              </a:r>
            </a:p>
            <a:p>
              <a:pPr indent="457291" defTabSz="914583">
                <a:lnSpc>
                  <a:spcPct val="150000"/>
                </a:lnSpc>
              </a:pPr>
              <a:r>
                <a:rPr lang="zh-CN" altLang="en-US" b="1" dirty="0">
                  <a:solidFill>
                    <a:prstClr val="white"/>
                  </a:solidFill>
                  <a:latin typeface="微软雅黑"/>
                  <a:ea typeface="微软雅黑"/>
                </a:rPr>
                <a:t>（</a:t>
              </a:r>
              <a:r>
                <a:rPr lang="en-US" altLang="zh-CN" b="1" dirty="0">
                  <a:solidFill>
                    <a:prstClr val="white"/>
                  </a:solidFill>
                  <a:latin typeface="微软雅黑"/>
                  <a:ea typeface="微软雅黑"/>
                </a:rPr>
                <a:t>3</a:t>
              </a:r>
              <a:r>
                <a:rPr lang="zh-CN" altLang="en-US" b="1" dirty="0">
                  <a:solidFill>
                    <a:prstClr val="white"/>
                  </a:solidFill>
                  <a:latin typeface="微软雅黑"/>
                  <a:ea typeface="微软雅黑"/>
                </a:rPr>
                <a:t>）主范式转换法</a:t>
              </a:r>
            </a:p>
          </p:txBody>
        </p:sp>
        <p:sp>
          <p:nvSpPr>
            <p:cNvPr id="7" name="爆炸形: 8 pt  6">
              <a:extLst>
                <a:ext uri="{FF2B5EF4-FFF2-40B4-BE49-F238E27FC236}">
                  <a16:creationId xmlns:a16="http://schemas.microsoft.com/office/drawing/2014/main" id="{FCF6CCB8-595C-4C4C-977F-23E31190CF87}"/>
                </a:ext>
              </a:extLst>
            </p:cNvPr>
            <p:cNvSpPr/>
            <p:nvPr/>
          </p:nvSpPr>
          <p:spPr>
            <a:xfrm>
              <a:off x="7577193" y="3468424"/>
              <a:ext cx="3236814" cy="129472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1"/>
              <a:r>
                <a:rPr lang="zh-CN" altLang="en-US" sz="2399" b="1" dirty="0">
                  <a:solidFill>
                    <a:prstClr val="white"/>
                  </a:solidFill>
                  <a:latin typeface="Arial"/>
                  <a:ea typeface="微软雅黑"/>
                </a:rPr>
                <a:t>总结</a:t>
              </a:r>
              <a:endParaRPr lang="zh-CN" altLang="en-US" sz="2399" dirty="0">
                <a:solidFill>
                  <a:prstClr val="white"/>
                </a:solidFill>
                <a:latin typeface="Arial"/>
                <a:ea typeface="微软雅黑"/>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400" cy="5510051"/>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9" name="矩形 28"/>
          <p:cNvSpPr/>
          <p:nvPr/>
        </p:nvSpPr>
        <p:spPr>
          <a:xfrm>
            <a:off x="5757541" y="4689154"/>
            <a:ext cx="4913633" cy="439022"/>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7" name="TextBox 1"/>
          <p:cNvSpPr txBox="1"/>
          <p:nvPr/>
        </p:nvSpPr>
        <p:spPr>
          <a:xfrm>
            <a:off x="7013575" y="2368891"/>
            <a:ext cx="1231106" cy="369353"/>
          </a:xfrm>
          <a:prstGeom prst="rect">
            <a:avLst/>
          </a:prstGeom>
          <a:noFill/>
          <a:ln>
            <a:noFill/>
          </a:ln>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历史人物</a:t>
            </a:r>
          </a:p>
        </p:txBody>
      </p:sp>
      <p:sp>
        <p:nvSpPr>
          <p:cNvPr id="18" name="TextBox 1"/>
          <p:cNvSpPr txBox="1"/>
          <p:nvPr/>
        </p:nvSpPr>
        <p:spPr>
          <a:xfrm>
            <a:off x="7013575" y="1771674"/>
            <a:ext cx="2769989"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本章导读及学习要求</a:t>
            </a:r>
          </a:p>
        </p:txBody>
      </p:sp>
      <p:sp>
        <p:nvSpPr>
          <p:cNvPr id="47" name="TextBox 1"/>
          <p:cNvSpPr txBox="1"/>
          <p:nvPr/>
        </p:nvSpPr>
        <p:spPr>
          <a:xfrm>
            <a:off x="7013575" y="3010694"/>
            <a:ext cx="246221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命题与命题联结词</a:t>
            </a:r>
          </a:p>
        </p:txBody>
      </p:sp>
      <p:sp>
        <p:nvSpPr>
          <p:cNvPr id="48" name="TextBox 1"/>
          <p:cNvSpPr txBox="1"/>
          <p:nvPr/>
        </p:nvSpPr>
        <p:spPr>
          <a:xfrm>
            <a:off x="7013575" y="3549826"/>
            <a:ext cx="3385542"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命题公式、解释与真值表</a:t>
            </a:r>
          </a:p>
        </p:txBody>
      </p:sp>
      <p:sp>
        <p:nvSpPr>
          <p:cNvPr id="51" name="Freeform 3"/>
          <p:cNvSpPr/>
          <p:nvPr/>
        </p:nvSpPr>
        <p:spPr>
          <a:xfrm>
            <a:off x="6695261" y="1305604"/>
            <a:ext cx="45719" cy="5024095"/>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a:ea typeface="微软雅黑"/>
              <a:cs typeface="+mn-cs"/>
            </a:endParaRPr>
          </a:p>
        </p:txBody>
      </p:sp>
      <p:sp>
        <p:nvSpPr>
          <p:cNvPr id="52" name="Freeform 3"/>
          <p:cNvSpPr/>
          <p:nvPr/>
        </p:nvSpPr>
        <p:spPr>
          <a:xfrm>
            <a:off x="6632575" y="181272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Freeform 3"/>
          <p:cNvSpPr/>
          <p:nvPr/>
        </p:nvSpPr>
        <p:spPr>
          <a:xfrm>
            <a:off x="6632575" y="241969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Freeform 3"/>
          <p:cNvSpPr/>
          <p:nvPr/>
        </p:nvSpPr>
        <p:spPr>
          <a:xfrm>
            <a:off x="6632575" y="30511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Freeform 3"/>
          <p:cNvSpPr/>
          <p:nvPr/>
        </p:nvSpPr>
        <p:spPr>
          <a:xfrm>
            <a:off x="6632575" y="35923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4B836"/>
          </a:solidFill>
          <a:ln w="12700">
            <a:solidFill>
              <a:srgbClr val="92D05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6" name="TextBox 1"/>
          <p:cNvSpPr txBox="1"/>
          <p:nvPr/>
        </p:nvSpPr>
        <p:spPr>
          <a:xfrm>
            <a:off x="6048108" y="1777080"/>
            <a:ext cx="426399"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Arial"/>
                <a:ea typeface="微软雅黑"/>
                <a:cs typeface="Microsoft YaHei UI" pitchFamily="18" charset="0"/>
              </a:rPr>
              <a:t>   1</a:t>
            </a:r>
            <a:endParaRPr kumimoji="0" lang="zh-CN" altLang="en-US" sz="2400" b="1" i="0" u="none" strike="noStrike" kern="1200" cap="none" spc="0" normalizeH="0" baseline="0" noProof="0" dirty="0">
              <a:ln>
                <a:noFill/>
              </a:ln>
              <a:solidFill>
                <a:prstClr val="white"/>
              </a:solidFill>
              <a:effectLst/>
              <a:uLnTx/>
              <a:uFillTx/>
              <a:latin typeface="Arial"/>
              <a:ea typeface="微软雅黑"/>
              <a:cs typeface="Microsoft YaHei UI" pitchFamily="18" charset="0"/>
            </a:endParaRP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marL="0" marR="0" lvl="0" indent="0" algn="l" defTabSz="1219627" rtl="0" eaLnBrk="1" fontAlgn="auto" latinLnBrk="0" hangingPunct="1">
              <a:lnSpc>
                <a:spcPts val="6936"/>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4197DF"/>
                </a:solidFill>
                <a:effectLst/>
                <a:uLnTx/>
                <a:uFillTx/>
                <a:latin typeface="Microsoft YaHei UI" pitchFamily="18" charset="0"/>
                <a:ea typeface="微软雅黑"/>
                <a:cs typeface="Microsoft YaHei UI" pitchFamily="18" charset="0"/>
              </a:rPr>
              <a:t>内容导航</a:t>
            </a:r>
            <a:endParaRPr kumimoji="0" lang="en-US" altLang="zh-CN" sz="3600" b="1" i="0" u="none" strike="noStrike" kern="1200" cap="none" spc="0" normalizeH="0" baseline="0" noProof="0" dirty="0">
              <a:ln>
                <a:noFill/>
              </a:ln>
              <a:solidFill>
                <a:srgbClr val="4197DF"/>
              </a:solidFill>
              <a:effectLst/>
              <a:uLnTx/>
              <a:uFillTx/>
              <a:latin typeface="Microsoft YaHei UI" pitchFamily="18" charset="0"/>
              <a:ea typeface="微软雅黑"/>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marL="0" marR="0" lvl="0" indent="0" algn="dist" defTabSz="1219627" rtl="0" eaLnBrk="1" fontAlgn="auto" latinLnBrk="0" hangingPunct="1">
              <a:lnSpc>
                <a:spcPts val="1601"/>
              </a:lnSpc>
              <a:spcBef>
                <a:spcPts val="0"/>
              </a:spcBef>
              <a:spcAft>
                <a:spcPts val="0"/>
              </a:spcAft>
              <a:buClrTx/>
              <a:buSzTx/>
              <a:buFontTx/>
              <a:buNone/>
              <a:tabLst/>
              <a:defRPr/>
            </a:pPr>
            <a:r>
              <a:rPr kumimoji="0" lang="en-US" altLang="zh-CN" sz="1900" b="1" i="0" u="none" strike="noStrike" kern="1200" cap="none" spc="0" normalizeH="0" baseline="0" noProof="0" dirty="0">
                <a:ln>
                  <a:noFill/>
                </a:ln>
                <a:solidFill>
                  <a:srgbClr val="4197DF"/>
                </a:solidFill>
                <a:effectLst/>
                <a:uLnTx/>
                <a:uFillTx/>
                <a:latin typeface="Times New Roman" pitchFamily="18" charset="0"/>
                <a:ea typeface="微软雅黑"/>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TextBox 1"/>
          <p:cNvSpPr txBox="1"/>
          <p:nvPr/>
        </p:nvSpPr>
        <p:spPr>
          <a:xfrm>
            <a:off x="7013575" y="4191794"/>
            <a:ext cx="2794035"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公式的标准型</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a:t>
            </a: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范式</a:t>
            </a:r>
          </a:p>
        </p:txBody>
      </p:sp>
      <p:sp>
        <p:nvSpPr>
          <p:cNvPr id="39" name="TextBox 1"/>
          <p:cNvSpPr txBox="1"/>
          <p:nvPr/>
        </p:nvSpPr>
        <p:spPr>
          <a:xfrm>
            <a:off x="7000875" y="4775994"/>
            <a:ext cx="2769989"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schemeClr val="bg1"/>
                </a:solidFill>
                <a:effectLst/>
                <a:uLnTx/>
                <a:uFillTx/>
                <a:latin typeface="Arial"/>
                <a:ea typeface="微软雅黑"/>
              </a:rPr>
              <a:t>命题逻辑的推理理论</a:t>
            </a:r>
            <a:endParaRPr kumimoji="0" lang="zh-CN" altLang="en-US" sz="2400" b="1" i="0" u="none" strike="noStrike" kern="1200" cap="none" spc="0" normalizeH="0" baseline="0" noProof="0" dirty="0">
              <a:ln>
                <a:noFill/>
              </a:ln>
              <a:solidFill>
                <a:schemeClr val="bg1"/>
              </a:solidFill>
              <a:effectLst/>
              <a:uLnTx/>
              <a:uFillTx/>
              <a:latin typeface="Microsoft YaHei UI" pitchFamily="18" charset="0"/>
              <a:ea typeface="微软雅黑"/>
              <a:cs typeface="Microsoft YaHei UI" pitchFamily="18" charset="0"/>
            </a:endParaRPr>
          </a:p>
        </p:txBody>
      </p:sp>
      <p:sp>
        <p:nvSpPr>
          <p:cNvPr id="40" name="Freeform 3"/>
          <p:cNvSpPr/>
          <p:nvPr/>
        </p:nvSpPr>
        <p:spPr>
          <a:xfrm>
            <a:off x="6632575" y="423657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Freeform 3"/>
          <p:cNvSpPr/>
          <p:nvPr/>
        </p:nvSpPr>
        <p:spPr>
          <a:xfrm>
            <a:off x="6632575" y="481914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chemeClr val="bg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42" name="TextBox 1"/>
          <p:cNvSpPr txBox="1"/>
          <p:nvPr/>
        </p:nvSpPr>
        <p:spPr>
          <a:xfrm>
            <a:off x="6048108" y="2972594"/>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2.1</a:t>
            </a:r>
          </a:p>
        </p:txBody>
      </p:sp>
      <p:sp>
        <p:nvSpPr>
          <p:cNvPr id="43" name="TextBox 1"/>
          <p:cNvSpPr txBox="1"/>
          <p:nvPr/>
        </p:nvSpPr>
        <p:spPr>
          <a:xfrm>
            <a:off x="6048108" y="3531394"/>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2.2</a:t>
            </a:r>
          </a:p>
        </p:txBody>
      </p:sp>
      <p:sp>
        <p:nvSpPr>
          <p:cNvPr id="44" name="TextBox 1"/>
          <p:cNvSpPr txBox="1"/>
          <p:nvPr/>
        </p:nvSpPr>
        <p:spPr>
          <a:xfrm>
            <a:off x="6048108" y="4185778"/>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2.3</a:t>
            </a:r>
          </a:p>
        </p:txBody>
      </p:sp>
      <p:sp>
        <p:nvSpPr>
          <p:cNvPr id="45" name="TextBox 1"/>
          <p:cNvSpPr txBox="1"/>
          <p:nvPr/>
        </p:nvSpPr>
        <p:spPr>
          <a:xfrm>
            <a:off x="6048108" y="4789362"/>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bg1"/>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schemeClr val="bg1"/>
                </a:solidFill>
                <a:effectLst/>
                <a:uLnTx/>
                <a:uFillTx/>
                <a:latin typeface="Microsoft YaHei UI" pitchFamily="18" charset="0"/>
                <a:ea typeface="微软雅黑"/>
                <a:cs typeface="Microsoft YaHei UI" pitchFamily="18" charset="0"/>
              </a:rPr>
              <a:t>2.4</a:t>
            </a:r>
          </a:p>
        </p:txBody>
      </p:sp>
      <p:sp>
        <p:nvSpPr>
          <p:cNvPr id="77" name="等腰三角形 76"/>
          <p:cNvSpPr/>
          <p:nvPr/>
        </p:nvSpPr>
        <p:spPr>
          <a:xfrm>
            <a:off x="6190430" y="1686470"/>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78" name="等腰三角形 77"/>
          <p:cNvSpPr/>
          <p:nvPr/>
        </p:nvSpPr>
        <p:spPr>
          <a:xfrm>
            <a:off x="6169707" y="235082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a:ea typeface="微软雅黑"/>
              <a:cs typeface="+mn-cs"/>
            </a:endParaRPr>
          </a:p>
        </p:txBody>
      </p:sp>
      <p:sp>
        <p:nvSpPr>
          <p:cNvPr id="80" name="TextBox 1"/>
          <p:cNvSpPr txBox="1"/>
          <p:nvPr/>
        </p:nvSpPr>
        <p:spPr>
          <a:xfrm>
            <a:off x="7018519" y="5351908"/>
            <a:ext cx="2154436"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prstClr val="black"/>
                </a:solidFill>
                <a:effectLst/>
                <a:uLnTx/>
                <a:uFillTx/>
                <a:latin typeface="Arial"/>
                <a:ea typeface="微软雅黑"/>
                <a:cs typeface="+mn-cs"/>
              </a:rPr>
              <a:t>命题逻辑的应用</a:t>
            </a:r>
            <a:endPar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endParaRPr>
          </a:p>
        </p:txBody>
      </p:sp>
      <p:sp>
        <p:nvSpPr>
          <p:cNvPr id="81" name="Freeform 3"/>
          <p:cNvSpPr/>
          <p:nvPr/>
        </p:nvSpPr>
        <p:spPr>
          <a:xfrm>
            <a:off x="6650219" y="53950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82" name="TextBox 1"/>
          <p:cNvSpPr txBox="1"/>
          <p:nvPr/>
        </p:nvSpPr>
        <p:spPr>
          <a:xfrm>
            <a:off x="6065752" y="5365276"/>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2.5</a:t>
            </a:r>
          </a:p>
        </p:txBody>
      </p:sp>
      <p:sp>
        <p:nvSpPr>
          <p:cNvPr id="49" name="TextBox 1">
            <a:extLst>
              <a:ext uri="{FF2B5EF4-FFF2-40B4-BE49-F238E27FC236}">
                <a16:creationId xmlns:a16="http://schemas.microsoft.com/office/drawing/2014/main" id="{C950D117-C22D-4FE8-B5F9-4055FCCB634E}"/>
              </a:ext>
            </a:extLst>
          </p:cNvPr>
          <p:cNvSpPr txBox="1"/>
          <p:nvPr/>
        </p:nvSpPr>
        <p:spPr>
          <a:xfrm>
            <a:off x="6993940" y="5910708"/>
            <a:ext cx="61555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作业</a:t>
            </a:r>
          </a:p>
        </p:txBody>
      </p:sp>
      <p:sp>
        <p:nvSpPr>
          <p:cNvPr id="50" name="Freeform 3">
            <a:extLst>
              <a:ext uri="{FF2B5EF4-FFF2-40B4-BE49-F238E27FC236}">
                <a16:creationId xmlns:a16="http://schemas.microsoft.com/office/drawing/2014/main" id="{A2F34426-D05C-4088-85BE-86DB99842785}"/>
              </a:ext>
            </a:extLst>
          </p:cNvPr>
          <p:cNvSpPr/>
          <p:nvPr/>
        </p:nvSpPr>
        <p:spPr>
          <a:xfrm>
            <a:off x="6625640" y="59538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62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55" name="TextBox 1">
            <a:extLst>
              <a:ext uri="{FF2B5EF4-FFF2-40B4-BE49-F238E27FC236}">
                <a16:creationId xmlns:a16="http://schemas.microsoft.com/office/drawing/2014/main" id="{2D6C56C1-5D24-479B-9596-0B761538F1BE}"/>
              </a:ext>
            </a:extLst>
          </p:cNvPr>
          <p:cNvSpPr txBox="1"/>
          <p:nvPr/>
        </p:nvSpPr>
        <p:spPr>
          <a:xfrm>
            <a:off x="6058106" y="5924076"/>
            <a:ext cx="551433" cy="369353"/>
          </a:xfrm>
          <a:prstGeom prst="rect">
            <a:avLst/>
          </a:prstGeom>
          <a:noFill/>
        </p:spPr>
        <p:txBody>
          <a:bodyPr wrap="none" lIns="0" tIns="0" rIns="0" bIns="60981" rtlCol="0">
            <a:spAutoFit/>
          </a:bodyPr>
          <a:lstStyle/>
          <a:p>
            <a:pPr marL="0" marR="0" lvl="0" indent="0" algn="l" defTabSz="1219627" rtl="0" eaLnBrk="1" fontAlgn="auto" latinLnBrk="0" hangingPunct="1">
              <a:lnSpc>
                <a:spcPts val="2401"/>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微软雅黑"/>
                <a:cs typeface="Microsoft YaHei UI" pitchFamily="18" charset="0"/>
              </a:rPr>
              <a:t> </a:t>
            </a:r>
            <a:r>
              <a:rPr kumimoji="0" lang="en-US" altLang="zh-CN" sz="2400" b="1" i="0" u="none" strike="noStrike" kern="1200" cap="none" spc="0" normalizeH="0" baseline="0" noProof="0" dirty="0">
                <a:ln>
                  <a:noFill/>
                </a:ln>
                <a:solidFill>
                  <a:prstClr val="black"/>
                </a:solidFill>
                <a:effectLst/>
                <a:uLnTx/>
                <a:uFillTx/>
                <a:latin typeface="Microsoft YaHei UI" pitchFamily="18" charset="0"/>
                <a:ea typeface="微软雅黑"/>
                <a:cs typeface="Microsoft YaHei UI" pitchFamily="18" charset="0"/>
              </a:rPr>
              <a:t>2.6</a:t>
            </a:r>
          </a:p>
        </p:txBody>
      </p:sp>
    </p:spTree>
    <p:extLst>
      <p:ext uri="{BB962C8B-B14F-4D97-AF65-F5344CB8AC3E}">
        <p14:creationId xmlns:p14="http://schemas.microsoft.com/office/powerpoint/2010/main" val="1461298326"/>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1" name="Rectangle 4">
            <a:extLst>
              <a:ext uri="{FF2B5EF4-FFF2-40B4-BE49-F238E27FC236}">
                <a16:creationId xmlns:a16="http://schemas.microsoft.com/office/drawing/2014/main" id="{CE215D91-22DB-49E8-B3BA-DF7CCFD47375}"/>
              </a:ext>
            </a:extLst>
          </p:cNvPr>
          <p:cNvSpPr>
            <a:spLocks noGrp="1" noChangeArrowheads="1"/>
          </p:cNvSpPr>
          <p:nvPr>
            <p:ph type="title" idx="4294967295"/>
          </p:nvPr>
        </p:nvSpPr>
        <p:spPr>
          <a:xfrm>
            <a:off x="890888" y="220595"/>
            <a:ext cx="8064034" cy="707984"/>
          </a:xfrm>
        </p:spPr>
        <p:txBody>
          <a:bodyPr/>
          <a:lstStyle/>
          <a:p>
            <a:pPr eaLnBrk="1" hangingPunct="1"/>
            <a:r>
              <a:rPr lang="en-US" altLang="zh-CN" dirty="0">
                <a:latin typeface="Arial" panose="020B0604020202020204" pitchFamily="34" charset="0"/>
              </a:rPr>
              <a:t>2.4  </a:t>
            </a:r>
            <a:r>
              <a:rPr lang="zh-CN" altLang="en-US" dirty="0">
                <a:latin typeface="Arial" panose="020B0604020202020204" pitchFamily="34" charset="0"/>
              </a:rPr>
              <a:t>命题逻辑的推理理论 </a:t>
            </a:r>
          </a:p>
        </p:txBody>
      </p:sp>
      <p:grpSp>
        <p:nvGrpSpPr>
          <p:cNvPr id="130052" name="Group 4">
            <a:extLst>
              <a:ext uri="{FF2B5EF4-FFF2-40B4-BE49-F238E27FC236}">
                <a16:creationId xmlns:a16="http://schemas.microsoft.com/office/drawing/2014/main" id="{D3C946BB-D224-4B14-BE26-ECC9B38B75EC}"/>
              </a:ext>
            </a:extLst>
          </p:cNvPr>
          <p:cNvGrpSpPr>
            <a:grpSpLocks/>
          </p:cNvGrpSpPr>
          <p:nvPr/>
        </p:nvGrpSpPr>
        <p:grpSpPr bwMode="auto">
          <a:xfrm>
            <a:off x="1298550" y="2177168"/>
            <a:ext cx="2295392" cy="2262058"/>
            <a:chOff x="0" y="0"/>
            <a:chExt cx="1446" cy="1425"/>
          </a:xfrm>
        </p:grpSpPr>
        <p:sp>
          <p:nvSpPr>
            <p:cNvPr id="119832" name="AutoShape 55">
              <a:extLst>
                <a:ext uri="{FF2B5EF4-FFF2-40B4-BE49-F238E27FC236}">
                  <a16:creationId xmlns:a16="http://schemas.microsoft.com/office/drawing/2014/main" id="{5FCA7724-22A0-44C4-8879-6E995D8745C5}"/>
                </a:ext>
              </a:extLst>
            </p:cNvPr>
            <p:cNvSpPr>
              <a:spLocks noChangeArrowheads="1"/>
            </p:cNvSpPr>
            <p:nvPr/>
          </p:nvSpPr>
          <p:spPr bwMode="auto">
            <a:xfrm>
              <a:off x="0" y="240"/>
              <a:ext cx="1446" cy="1185"/>
            </a:xfrm>
            <a:prstGeom prst="roundRect">
              <a:avLst>
                <a:gd name="adj" fmla="val 4690"/>
              </a:avLst>
            </a:prstGeom>
            <a:noFill/>
            <a:ln w="5715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399">
                <a:solidFill>
                  <a:srgbClr val="FF0000"/>
                </a:solidFill>
                <a:latin typeface="微软雅黑"/>
                <a:ea typeface="微软雅黑"/>
              </a:endParaRPr>
            </a:p>
          </p:txBody>
        </p:sp>
        <p:sp>
          <p:nvSpPr>
            <p:cNvPr id="130054" name="AutoShape 56">
              <a:extLst>
                <a:ext uri="{FF2B5EF4-FFF2-40B4-BE49-F238E27FC236}">
                  <a16:creationId xmlns:a16="http://schemas.microsoft.com/office/drawing/2014/main" id="{22E11E72-E4AA-46F7-8819-91CCE98EA2B7}"/>
                </a:ext>
              </a:extLst>
            </p:cNvPr>
            <p:cNvSpPr>
              <a:spLocks noChangeArrowheads="1"/>
            </p:cNvSpPr>
            <p:nvPr/>
          </p:nvSpPr>
          <p:spPr bwMode="auto">
            <a:xfrm>
              <a:off x="136" y="0"/>
              <a:ext cx="1174" cy="390"/>
            </a:xfrm>
            <a:prstGeom prst="roundRect">
              <a:avLst>
                <a:gd name="adj" fmla="val 50000"/>
              </a:avLst>
            </a:prstGeom>
            <a:gradFill rotWithShape="1">
              <a:gsLst>
                <a:gs pos="0">
                  <a:srgbClr val="2C0B32"/>
                </a:gs>
                <a:gs pos="50000">
                  <a:schemeClr val="folHlink"/>
                </a:gs>
                <a:gs pos="100000">
                  <a:srgbClr val="2C0B3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800">
                  <a:solidFill>
                    <a:srgbClr val="FF0000"/>
                  </a:solidFill>
                  <a:latin typeface="黑体" panose="02010609060101010101" pitchFamily="49" charset="-122"/>
                  <a:ea typeface="黑体" panose="02010609060101010101" pitchFamily="49" charset="-122"/>
                </a:defRPr>
              </a:lvl1pPr>
              <a:lvl2pPr marL="742950" indent="-285750" eaLnBrk="0" hangingPunct="0">
                <a:defRPr sz="2800">
                  <a:solidFill>
                    <a:srgbClr val="FF0000"/>
                  </a:solidFill>
                  <a:latin typeface="黑体" panose="02010609060101010101" pitchFamily="49" charset="-122"/>
                  <a:ea typeface="黑体" panose="02010609060101010101" pitchFamily="49" charset="-122"/>
                </a:defRPr>
              </a:lvl2pPr>
              <a:lvl3pPr marL="1143000" indent="-228600" eaLnBrk="0" hangingPunct="0">
                <a:defRPr sz="2800">
                  <a:solidFill>
                    <a:srgbClr val="FF0000"/>
                  </a:solidFill>
                  <a:latin typeface="黑体" panose="02010609060101010101" pitchFamily="49" charset="-122"/>
                  <a:ea typeface="黑体" panose="02010609060101010101" pitchFamily="49" charset="-122"/>
                </a:defRPr>
              </a:lvl3pPr>
              <a:lvl4pPr marL="1600200" indent="-228600" eaLnBrk="0" hangingPunct="0">
                <a:defRPr sz="2800">
                  <a:solidFill>
                    <a:srgbClr val="FF0000"/>
                  </a:solidFill>
                  <a:latin typeface="黑体" panose="02010609060101010101" pitchFamily="49" charset="-122"/>
                  <a:ea typeface="黑体" panose="02010609060101010101" pitchFamily="49" charset="-122"/>
                </a:defRPr>
              </a:lvl4pPr>
              <a:lvl5pPr marL="2057400" indent="-228600" eaLnBrk="0" hangingPunct="0">
                <a:defRPr sz="28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9pPr>
            </a:lstStyle>
            <a:p>
              <a:pPr defTabSz="1219261" eaLnBrk="1" hangingPunct="1">
                <a:defRPr/>
              </a:pPr>
              <a:endParaRPr lang="zh-CN" altLang="en-US" sz="2399" b="1">
                <a:latin typeface="微软雅黑"/>
                <a:ea typeface="微软雅黑"/>
              </a:endParaRPr>
            </a:p>
          </p:txBody>
        </p:sp>
        <p:sp>
          <p:nvSpPr>
            <p:cNvPr id="119834" name="AutoShape 58">
              <a:extLst>
                <a:ext uri="{FF2B5EF4-FFF2-40B4-BE49-F238E27FC236}">
                  <a16:creationId xmlns:a16="http://schemas.microsoft.com/office/drawing/2014/main" id="{D947A959-9739-4554-ADA6-5D52A9B62A9A}"/>
                </a:ext>
              </a:extLst>
            </p:cNvPr>
            <p:cNvSpPr>
              <a:spLocks noChangeArrowheads="1"/>
            </p:cNvSpPr>
            <p:nvPr/>
          </p:nvSpPr>
          <p:spPr bwMode="auto">
            <a:xfrm flipH="1">
              <a:off x="200" y="165"/>
              <a:ext cx="46" cy="151"/>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399">
                <a:solidFill>
                  <a:srgbClr val="FF0000"/>
                </a:solidFill>
                <a:latin typeface="微软雅黑"/>
                <a:ea typeface="微软雅黑"/>
              </a:endParaRPr>
            </a:p>
          </p:txBody>
        </p:sp>
        <p:sp>
          <p:nvSpPr>
            <p:cNvPr id="119835" name="Text Box 59">
              <a:extLst>
                <a:ext uri="{FF2B5EF4-FFF2-40B4-BE49-F238E27FC236}">
                  <a16:creationId xmlns:a16="http://schemas.microsoft.com/office/drawing/2014/main" id="{C891FD73-DF47-4C84-B8BC-DBE207E60F24}"/>
                </a:ext>
              </a:extLst>
            </p:cNvPr>
            <p:cNvSpPr txBox="1">
              <a:spLocks noChangeArrowheads="1"/>
            </p:cNvSpPr>
            <p:nvPr/>
          </p:nvSpPr>
          <p:spPr bwMode="auto">
            <a:xfrm>
              <a:off x="363" y="14"/>
              <a:ext cx="69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zh-CN" altLang="en-US" sz="2399">
                  <a:solidFill>
                    <a:prstClr val="white"/>
                  </a:solidFill>
                  <a:latin typeface="微软雅黑"/>
                  <a:ea typeface="微软雅黑"/>
                </a:rPr>
                <a:t>概念</a:t>
              </a:r>
            </a:p>
          </p:txBody>
        </p:sp>
        <p:sp>
          <p:nvSpPr>
            <p:cNvPr id="119836" name="Text Box 60">
              <a:extLst>
                <a:ext uri="{FF2B5EF4-FFF2-40B4-BE49-F238E27FC236}">
                  <a16:creationId xmlns:a16="http://schemas.microsoft.com/office/drawing/2014/main" id="{9990E3EB-8DE6-4042-BA2A-88E29BAA8858}"/>
                </a:ext>
              </a:extLst>
            </p:cNvPr>
            <p:cNvSpPr txBox="1">
              <a:spLocks noChangeArrowheads="1"/>
            </p:cNvSpPr>
            <p:nvPr/>
          </p:nvSpPr>
          <p:spPr bwMode="auto">
            <a:xfrm>
              <a:off x="172" y="526"/>
              <a:ext cx="1031"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zh-CN" altLang="en-US" sz="2399" dirty="0">
                  <a:solidFill>
                    <a:srgbClr val="333300"/>
                  </a:solidFill>
                  <a:latin typeface="微软雅黑"/>
                  <a:ea typeface="微软雅黑"/>
                </a:rPr>
                <a:t>描述问题的句子</a:t>
              </a:r>
            </a:p>
          </p:txBody>
        </p:sp>
      </p:grpSp>
      <p:grpSp>
        <p:nvGrpSpPr>
          <p:cNvPr id="130058" name="Group 10">
            <a:extLst>
              <a:ext uri="{FF2B5EF4-FFF2-40B4-BE49-F238E27FC236}">
                <a16:creationId xmlns:a16="http://schemas.microsoft.com/office/drawing/2014/main" id="{EBA55E8E-EA33-439C-879A-D83E523D97E2}"/>
              </a:ext>
            </a:extLst>
          </p:cNvPr>
          <p:cNvGrpSpPr>
            <a:grpSpLocks/>
          </p:cNvGrpSpPr>
          <p:nvPr/>
        </p:nvGrpSpPr>
        <p:grpSpPr bwMode="auto">
          <a:xfrm>
            <a:off x="3620893" y="1061227"/>
            <a:ext cx="3298633" cy="3168466"/>
            <a:chOff x="0" y="0"/>
            <a:chExt cx="2078" cy="1996"/>
          </a:xfrm>
        </p:grpSpPr>
        <p:sp>
          <p:nvSpPr>
            <p:cNvPr id="119823" name="AutoShape 57">
              <a:extLst>
                <a:ext uri="{FF2B5EF4-FFF2-40B4-BE49-F238E27FC236}">
                  <a16:creationId xmlns:a16="http://schemas.microsoft.com/office/drawing/2014/main" id="{2D5C5737-2878-479F-88D8-A7624EBDB222}"/>
                </a:ext>
              </a:extLst>
            </p:cNvPr>
            <p:cNvSpPr>
              <a:spLocks noChangeArrowheads="1"/>
            </p:cNvSpPr>
            <p:nvPr/>
          </p:nvSpPr>
          <p:spPr bwMode="auto">
            <a:xfrm flipH="1">
              <a:off x="153" y="922"/>
              <a:ext cx="45" cy="151"/>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399">
                <a:solidFill>
                  <a:srgbClr val="FF0000"/>
                </a:solidFill>
                <a:latin typeface="微软雅黑"/>
                <a:ea typeface="微软雅黑"/>
              </a:endParaRPr>
            </a:p>
          </p:txBody>
        </p:sp>
        <p:sp>
          <p:nvSpPr>
            <p:cNvPr id="119825" name="AutoShape 43">
              <a:extLst>
                <a:ext uri="{FF2B5EF4-FFF2-40B4-BE49-F238E27FC236}">
                  <a16:creationId xmlns:a16="http://schemas.microsoft.com/office/drawing/2014/main" id="{56BA791B-4371-4658-AB71-C8AD2EA64326}"/>
                </a:ext>
              </a:extLst>
            </p:cNvPr>
            <p:cNvSpPr>
              <a:spLocks noChangeArrowheads="1"/>
            </p:cNvSpPr>
            <p:nvPr/>
          </p:nvSpPr>
          <p:spPr bwMode="auto">
            <a:xfrm>
              <a:off x="587" y="587"/>
              <a:ext cx="1446" cy="1409"/>
            </a:xfrm>
            <a:prstGeom prst="roundRect">
              <a:avLst>
                <a:gd name="adj" fmla="val 4690"/>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399">
                <a:solidFill>
                  <a:srgbClr val="FF0000"/>
                </a:solidFill>
                <a:latin typeface="微软雅黑"/>
                <a:ea typeface="微软雅黑"/>
              </a:endParaRPr>
            </a:p>
          </p:txBody>
        </p:sp>
        <p:sp>
          <p:nvSpPr>
            <p:cNvPr id="3" name="AutoShape 44">
              <a:extLst>
                <a:ext uri="{FF2B5EF4-FFF2-40B4-BE49-F238E27FC236}">
                  <a16:creationId xmlns:a16="http://schemas.microsoft.com/office/drawing/2014/main" id="{1D86CAD5-6E82-4493-9103-6CA21CE63B48}"/>
                </a:ext>
              </a:extLst>
            </p:cNvPr>
            <p:cNvSpPr>
              <a:spLocks noChangeArrowheads="1"/>
            </p:cNvSpPr>
            <p:nvPr/>
          </p:nvSpPr>
          <p:spPr bwMode="auto">
            <a:xfrm>
              <a:off x="734" y="363"/>
              <a:ext cx="1174" cy="363"/>
            </a:xfrm>
            <a:prstGeom prst="roundRect">
              <a:avLst>
                <a:gd name="adj" fmla="val 50000"/>
              </a:avLst>
            </a:prstGeom>
            <a:gradFill rotWithShape="1">
              <a:gsLst>
                <a:gs pos="0">
                  <a:srgbClr val="670013"/>
                </a:gs>
                <a:gs pos="50000">
                  <a:schemeClr val="accent2"/>
                </a:gs>
                <a:gs pos="100000">
                  <a:srgbClr val="67001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800">
                  <a:solidFill>
                    <a:srgbClr val="FF0000"/>
                  </a:solidFill>
                  <a:latin typeface="黑体" panose="02010609060101010101" pitchFamily="49" charset="-122"/>
                  <a:ea typeface="黑体" panose="02010609060101010101" pitchFamily="49" charset="-122"/>
                </a:defRPr>
              </a:lvl1pPr>
              <a:lvl2pPr marL="742950" indent="-285750" eaLnBrk="0" hangingPunct="0">
                <a:defRPr sz="2800">
                  <a:solidFill>
                    <a:srgbClr val="FF0000"/>
                  </a:solidFill>
                  <a:latin typeface="黑体" panose="02010609060101010101" pitchFamily="49" charset="-122"/>
                  <a:ea typeface="黑体" panose="02010609060101010101" pitchFamily="49" charset="-122"/>
                </a:defRPr>
              </a:lvl2pPr>
              <a:lvl3pPr marL="1143000" indent="-228600" eaLnBrk="0" hangingPunct="0">
                <a:defRPr sz="2800">
                  <a:solidFill>
                    <a:srgbClr val="FF0000"/>
                  </a:solidFill>
                  <a:latin typeface="黑体" panose="02010609060101010101" pitchFamily="49" charset="-122"/>
                  <a:ea typeface="黑体" panose="02010609060101010101" pitchFamily="49" charset="-122"/>
                </a:defRPr>
              </a:lvl3pPr>
              <a:lvl4pPr marL="1600200" indent="-228600" eaLnBrk="0" hangingPunct="0">
                <a:defRPr sz="2800">
                  <a:solidFill>
                    <a:srgbClr val="FF0000"/>
                  </a:solidFill>
                  <a:latin typeface="黑体" panose="02010609060101010101" pitchFamily="49" charset="-122"/>
                  <a:ea typeface="黑体" panose="02010609060101010101" pitchFamily="49" charset="-122"/>
                </a:defRPr>
              </a:lvl4pPr>
              <a:lvl5pPr marL="2057400" indent="-228600" eaLnBrk="0" hangingPunct="0">
                <a:defRPr sz="28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9pPr>
            </a:lstStyle>
            <a:p>
              <a:pPr defTabSz="1219261" eaLnBrk="1" hangingPunct="1">
                <a:defRPr/>
              </a:pPr>
              <a:endParaRPr lang="zh-CN" altLang="en-US" sz="2399" b="1">
                <a:latin typeface="微软雅黑"/>
                <a:ea typeface="微软雅黑"/>
              </a:endParaRPr>
            </a:p>
          </p:txBody>
        </p:sp>
        <p:sp>
          <p:nvSpPr>
            <p:cNvPr id="119827" name="AutoShape 45">
              <a:extLst>
                <a:ext uri="{FF2B5EF4-FFF2-40B4-BE49-F238E27FC236}">
                  <a16:creationId xmlns:a16="http://schemas.microsoft.com/office/drawing/2014/main" id="{7A13AB47-ABAB-4DB9-AD2F-A9EAA6B04A97}"/>
                </a:ext>
              </a:extLst>
            </p:cNvPr>
            <p:cNvSpPr>
              <a:spLocks noChangeArrowheads="1"/>
            </p:cNvSpPr>
            <p:nvPr/>
          </p:nvSpPr>
          <p:spPr bwMode="auto">
            <a:xfrm flipH="1">
              <a:off x="1790" y="548"/>
              <a:ext cx="46" cy="91"/>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399">
                <a:solidFill>
                  <a:srgbClr val="FF0000"/>
                </a:solidFill>
                <a:latin typeface="微软雅黑"/>
                <a:ea typeface="微软雅黑"/>
              </a:endParaRPr>
            </a:p>
          </p:txBody>
        </p:sp>
        <p:sp>
          <p:nvSpPr>
            <p:cNvPr id="119828" name="AutoShape 46">
              <a:extLst>
                <a:ext uri="{FF2B5EF4-FFF2-40B4-BE49-F238E27FC236}">
                  <a16:creationId xmlns:a16="http://schemas.microsoft.com/office/drawing/2014/main" id="{6DF20FB9-F0EE-4402-A845-275BE0A4B217}"/>
                </a:ext>
              </a:extLst>
            </p:cNvPr>
            <p:cNvSpPr>
              <a:spLocks noChangeArrowheads="1"/>
            </p:cNvSpPr>
            <p:nvPr/>
          </p:nvSpPr>
          <p:spPr bwMode="auto">
            <a:xfrm flipH="1">
              <a:off x="788" y="542"/>
              <a:ext cx="45" cy="91"/>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399">
                <a:solidFill>
                  <a:srgbClr val="FF0000"/>
                </a:solidFill>
                <a:latin typeface="微软雅黑"/>
                <a:ea typeface="微软雅黑"/>
              </a:endParaRPr>
            </a:p>
          </p:txBody>
        </p:sp>
        <p:sp>
          <p:nvSpPr>
            <p:cNvPr id="119829" name="Freeform 51">
              <a:extLst>
                <a:ext uri="{FF2B5EF4-FFF2-40B4-BE49-F238E27FC236}">
                  <a16:creationId xmlns:a16="http://schemas.microsoft.com/office/drawing/2014/main" id="{3F58A8AC-4AA0-4E8B-8590-3D2303311346}"/>
                </a:ext>
              </a:extLst>
            </p:cNvPr>
            <p:cNvSpPr>
              <a:spLocks noChangeArrowheads="1"/>
            </p:cNvSpPr>
            <p:nvPr/>
          </p:nvSpPr>
          <p:spPr bwMode="auto">
            <a:xfrm>
              <a:off x="0" y="0"/>
              <a:ext cx="924" cy="729"/>
            </a:xfrm>
            <a:custGeom>
              <a:avLst/>
              <a:gdLst>
                <a:gd name="T0" fmla="*/ 0 w 982"/>
                <a:gd name="T1" fmla="*/ 265 h 774"/>
                <a:gd name="T2" fmla="*/ 2 w 982"/>
                <a:gd name="T3" fmla="*/ 263 h 774"/>
                <a:gd name="T4" fmla="*/ 8 w 982"/>
                <a:gd name="T5" fmla="*/ 256 h 774"/>
                <a:gd name="T6" fmla="*/ 8 w 982"/>
                <a:gd name="T7" fmla="*/ 250 h 774"/>
                <a:gd name="T8" fmla="*/ 10 w 982"/>
                <a:gd name="T9" fmla="*/ 236 h 774"/>
                <a:gd name="T10" fmla="*/ 18 w 982"/>
                <a:gd name="T11" fmla="*/ 224 h 774"/>
                <a:gd name="T12" fmla="*/ 25 w 982"/>
                <a:gd name="T13" fmla="*/ 209 h 774"/>
                <a:gd name="T14" fmla="*/ 36 w 982"/>
                <a:gd name="T15" fmla="*/ 196 h 774"/>
                <a:gd name="T16" fmla="*/ 48 w 982"/>
                <a:gd name="T17" fmla="*/ 180 h 774"/>
                <a:gd name="T18" fmla="*/ 62 w 982"/>
                <a:gd name="T19" fmla="*/ 165 h 774"/>
                <a:gd name="T20" fmla="*/ 78 w 982"/>
                <a:gd name="T21" fmla="*/ 149 h 774"/>
                <a:gd name="T22" fmla="*/ 99 w 982"/>
                <a:gd name="T23" fmla="*/ 136 h 774"/>
                <a:gd name="T24" fmla="*/ 119 w 982"/>
                <a:gd name="T25" fmla="*/ 122 h 774"/>
                <a:gd name="T26" fmla="*/ 142 w 982"/>
                <a:gd name="T27" fmla="*/ 114 h 774"/>
                <a:gd name="T28" fmla="*/ 162 w 982"/>
                <a:gd name="T29" fmla="*/ 108 h 774"/>
                <a:gd name="T30" fmla="*/ 182 w 982"/>
                <a:gd name="T31" fmla="*/ 102 h 774"/>
                <a:gd name="T32" fmla="*/ 199 w 982"/>
                <a:gd name="T33" fmla="*/ 102 h 774"/>
                <a:gd name="T34" fmla="*/ 215 w 982"/>
                <a:gd name="T35" fmla="*/ 102 h 774"/>
                <a:gd name="T36" fmla="*/ 228 w 982"/>
                <a:gd name="T37" fmla="*/ 102 h 774"/>
                <a:gd name="T38" fmla="*/ 238 w 982"/>
                <a:gd name="T39" fmla="*/ 107 h 774"/>
                <a:gd name="T40" fmla="*/ 247 w 982"/>
                <a:gd name="T41" fmla="*/ 108 h 774"/>
                <a:gd name="T42" fmla="*/ 252 w 982"/>
                <a:gd name="T43" fmla="*/ 111 h 774"/>
                <a:gd name="T44" fmla="*/ 257 w 982"/>
                <a:gd name="T45" fmla="*/ 114 h 774"/>
                <a:gd name="T46" fmla="*/ 257 w 982"/>
                <a:gd name="T47" fmla="*/ 115 h 774"/>
                <a:gd name="T48" fmla="*/ 228 w 982"/>
                <a:gd name="T49" fmla="*/ 162 h 774"/>
                <a:gd name="T50" fmla="*/ 327 w 982"/>
                <a:gd name="T51" fmla="*/ 126 h 774"/>
                <a:gd name="T52" fmla="*/ 305 w 982"/>
                <a:gd name="T53" fmla="*/ 0 h 774"/>
                <a:gd name="T54" fmla="*/ 286 w 982"/>
                <a:gd name="T55" fmla="*/ 51 h 774"/>
                <a:gd name="T56" fmla="*/ 285 w 982"/>
                <a:gd name="T57" fmla="*/ 51 h 774"/>
                <a:gd name="T58" fmla="*/ 280 w 982"/>
                <a:gd name="T59" fmla="*/ 48 h 774"/>
                <a:gd name="T60" fmla="*/ 275 w 982"/>
                <a:gd name="T61" fmla="*/ 45 h 774"/>
                <a:gd name="T62" fmla="*/ 266 w 982"/>
                <a:gd name="T63" fmla="*/ 42 h 774"/>
                <a:gd name="T64" fmla="*/ 257 w 982"/>
                <a:gd name="T65" fmla="*/ 41 h 774"/>
                <a:gd name="T66" fmla="*/ 245 w 982"/>
                <a:gd name="T67" fmla="*/ 39 h 774"/>
                <a:gd name="T68" fmla="*/ 232 w 982"/>
                <a:gd name="T69" fmla="*/ 38 h 774"/>
                <a:gd name="T70" fmla="*/ 217 w 982"/>
                <a:gd name="T71" fmla="*/ 38 h 774"/>
                <a:gd name="T72" fmla="*/ 200 w 982"/>
                <a:gd name="T73" fmla="*/ 40 h 774"/>
                <a:gd name="T74" fmla="*/ 181 w 982"/>
                <a:gd name="T75" fmla="*/ 42 h 774"/>
                <a:gd name="T76" fmla="*/ 161 w 982"/>
                <a:gd name="T77" fmla="*/ 50 h 774"/>
                <a:gd name="T78" fmla="*/ 142 w 982"/>
                <a:gd name="T79" fmla="*/ 58 h 774"/>
                <a:gd name="T80" fmla="*/ 119 w 982"/>
                <a:gd name="T81" fmla="*/ 71 h 774"/>
                <a:gd name="T82" fmla="*/ 98 w 982"/>
                <a:gd name="T83" fmla="*/ 88 h 774"/>
                <a:gd name="T84" fmla="*/ 77 w 982"/>
                <a:gd name="T85" fmla="*/ 105 h 774"/>
                <a:gd name="T86" fmla="*/ 60 w 982"/>
                <a:gd name="T87" fmla="*/ 122 h 774"/>
                <a:gd name="T88" fmla="*/ 45 w 982"/>
                <a:gd name="T89" fmla="*/ 144 h 774"/>
                <a:gd name="T90" fmla="*/ 34 w 982"/>
                <a:gd name="T91" fmla="*/ 164 h 774"/>
                <a:gd name="T92" fmla="*/ 24 w 982"/>
                <a:gd name="T93" fmla="*/ 183 h 774"/>
                <a:gd name="T94" fmla="*/ 17 w 982"/>
                <a:gd name="T95" fmla="*/ 201 h 774"/>
                <a:gd name="T96" fmla="*/ 9 w 982"/>
                <a:gd name="T97" fmla="*/ 219 h 774"/>
                <a:gd name="T98" fmla="*/ 8 w 982"/>
                <a:gd name="T99" fmla="*/ 234 h 774"/>
                <a:gd name="T100" fmla="*/ 8 w 982"/>
                <a:gd name="T101" fmla="*/ 247 h 774"/>
                <a:gd name="T102" fmla="*/ 4 w 982"/>
                <a:gd name="T103" fmla="*/ 255 h 774"/>
                <a:gd name="T104" fmla="*/ 0 w 982"/>
                <a:gd name="T105" fmla="*/ 262 h 774"/>
                <a:gd name="T106" fmla="*/ 0 w 982"/>
                <a:gd name="T107" fmla="*/ 265 h 7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2"/>
                <a:gd name="T163" fmla="*/ 0 h 774"/>
                <a:gd name="T164" fmla="*/ 982 w 982"/>
                <a:gd name="T165" fmla="*/ 774 h 7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AD7CB6">
                    <a:alpha val="31998"/>
                  </a:srgbClr>
                </a:gs>
                <a:gs pos="100000">
                  <a:schemeClr val="folHlink"/>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261"/>
              <a:endParaRPr lang="zh-CN" altLang="en-US" sz="2399" b="1">
                <a:solidFill>
                  <a:prstClr val="black"/>
                </a:solidFill>
                <a:latin typeface="微软雅黑"/>
                <a:ea typeface="微软雅黑"/>
              </a:endParaRPr>
            </a:p>
          </p:txBody>
        </p:sp>
        <p:sp>
          <p:nvSpPr>
            <p:cNvPr id="119830" name="Text Box 52">
              <a:extLst>
                <a:ext uri="{FF2B5EF4-FFF2-40B4-BE49-F238E27FC236}">
                  <a16:creationId xmlns:a16="http://schemas.microsoft.com/office/drawing/2014/main" id="{C3D84866-9D48-4DC8-9B36-CBADDEA8595D}"/>
                </a:ext>
              </a:extLst>
            </p:cNvPr>
            <p:cNvSpPr txBox="1">
              <a:spLocks noChangeArrowheads="1"/>
            </p:cNvSpPr>
            <p:nvPr/>
          </p:nvSpPr>
          <p:spPr bwMode="auto">
            <a:xfrm>
              <a:off x="1080" y="359"/>
              <a:ext cx="45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3997" rIns="53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zh-CN" altLang="en-US" sz="2399">
                  <a:solidFill>
                    <a:prstClr val="white"/>
                  </a:solidFill>
                  <a:latin typeface="微软雅黑"/>
                  <a:ea typeface="微软雅黑"/>
                </a:rPr>
                <a:t>判断</a:t>
              </a:r>
            </a:p>
          </p:txBody>
        </p:sp>
        <p:sp>
          <p:nvSpPr>
            <p:cNvPr id="119831" name="Text Box 61">
              <a:extLst>
                <a:ext uri="{FF2B5EF4-FFF2-40B4-BE49-F238E27FC236}">
                  <a16:creationId xmlns:a16="http://schemas.microsoft.com/office/drawing/2014/main" id="{7C743C1D-41A0-4B2D-87F5-153A6326707C}"/>
                </a:ext>
              </a:extLst>
            </p:cNvPr>
            <p:cNvSpPr txBox="1">
              <a:spLocks noChangeArrowheads="1"/>
            </p:cNvSpPr>
            <p:nvPr/>
          </p:nvSpPr>
          <p:spPr bwMode="auto">
            <a:xfrm>
              <a:off x="734" y="880"/>
              <a:ext cx="1344"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zh-CN" altLang="en-US" sz="2399" dirty="0">
                  <a:latin typeface="微软雅黑"/>
                  <a:ea typeface="微软雅黑"/>
                </a:rPr>
                <a:t>对概念的肯定</a:t>
              </a:r>
              <a:r>
                <a:rPr lang="zh-CN" altLang="en-US" sz="2399" dirty="0">
                  <a:solidFill>
                    <a:srgbClr val="333300"/>
                  </a:solidFill>
                  <a:latin typeface="微软雅黑"/>
                  <a:ea typeface="微软雅黑"/>
                </a:rPr>
                <a:t>与否定的判断</a:t>
              </a:r>
            </a:p>
          </p:txBody>
        </p:sp>
      </p:grpSp>
      <p:grpSp>
        <p:nvGrpSpPr>
          <p:cNvPr id="130068" name="Group 20">
            <a:extLst>
              <a:ext uri="{FF2B5EF4-FFF2-40B4-BE49-F238E27FC236}">
                <a16:creationId xmlns:a16="http://schemas.microsoft.com/office/drawing/2014/main" id="{0FECF1BC-55F8-4595-B71A-BE20A11D290A}"/>
              </a:ext>
            </a:extLst>
          </p:cNvPr>
          <p:cNvGrpSpPr>
            <a:grpSpLocks/>
          </p:cNvGrpSpPr>
          <p:nvPr/>
        </p:nvGrpSpPr>
        <p:grpSpPr bwMode="auto">
          <a:xfrm>
            <a:off x="6946477" y="863149"/>
            <a:ext cx="3155768" cy="3095446"/>
            <a:chOff x="0" y="0"/>
            <a:chExt cx="1988" cy="1950"/>
          </a:xfrm>
        </p:grpSpPr>
        <p:sp>
          <p:nvSpPr>
            <p:cNvPr id="119816" name="Freeform 42">
              <a:extLst>
                <a:ext uri="{FF2B5EF4-FFF2-40B4-BE49-F238E27FC236}">
                  <a16:creationId xmlns:a16="http://schemas.microsoft.com/office/drawing/2014/main" id="{B7AC149F-A789-4C50-8B15-DACCFF0EB982}"/>
                </a:ext>
              </a:extLst>
            </p:cNvPr>
            <p:cNvSpPr>
              <a:spLocks noChangeArrowheads="1"/>
            </p:cNvSpPr>
            <p:nvPr/>
          </p:nvSpPr>
          <p:spPr bwMode="auto">
            <a:xfrm>
              <a:off x="0" y="0"/>
              <a:ext cx="924" cy="728"/>
            </a:xfrm>
            <a:custGeom>
              <a:avLst/>
              <a:gdLst>
                <a:gd name="T0" fmla="*/ 0 w 982"/>
                <a:gd name="T1" fmla="*/ 258 h 774"/>
                <a:gd name="T2" fmla="*/ 2 w 982"/>
                <a:gd name="T3" fmla="*/ 256 h 774"/>
                <a:gd name="T4" fmla="*/ 8 w 982"/>
                <a:gd name="T5" fmla="*/ 250 h 774"/>
                <a:gd name="T6" fmla="*/ 8 w 982"/>
                <a:gd name="T7" fmla="*/ 243 h 774"/>
                <a:gd name="T8" fmla="*/ 10 w 982"/>
                <a:gd name="T9" fmla="*/ 230 h 774"/>
                <a:gd name="T10" fmla="*/ 18 w 982"/>
                <a:gd name="T11" fmla="*/ 217 h 774"/>
                <a:gd name="T12" fmla="*/ 25 w 982"/>
                <a:gd name="T13" fmla="*/ 203 h 774"/>
                <a:gd name="T14" fmla="*/ 36 w 982"/>
                <a:gd name="T15" fmla="*/ 191 h 774"/>
                <a:gd name="T16" fmla="*/ 48 w 982"/>
                <a:gd name="T17" fmla="*/ 175 h 774"/>
                <a:gd name="T18" fmla="*/ 62 w 982"/>
                <a:gd name="T19" fmla="*/ 159 h 774"/>
                <a:gd name="T20" fmla="*/ 78 w 982"/>
                <a:gd name="T21" fmla="*/ 146 h 774"/>
                <a:gd name="T22" fmla="*/ 99 w 982"/>
                <a:gd name="T23" fmla="*/ 133 h 774"/>
                <a:gd name="T24" fmla="*/ 119 w 982"/>
                <a:gd name="T25" fmla="*/ 119 h 774"/>
                <a:gd name="T26" fmla="*/ 142 w 982"/>
                <a:gd name="T27" fmla="*/ 111 h 774"/>
                <a:gd name="T28" fmla="*/ 162 w 982"/>
                <a:gd name="T29" fmla="*/ 104 h 774"/>
                <a:gd name="T30" fmla="*/ 182 w 982"/>
                <a:gd name="T31" fmla="*/ 101 h 774"/>
                <a:gd name="T32" fmla="*/ 199 w 982"/>
                <a:gd name="T33" fmla="*/ 99 h 774"/>
                <a:gd name="T34" fmla="*/ 215 w 982"/>
                <a:gd name="T35" fmla="*/ 99 h 774"/>
                <a:gd name="T36" fmla="*/ 228 w 982"/>
                <a:gd name="T37" fmla="*/ 101 h 774"/>
                <a:gd name="T38" fmla="*/ 238 w 982"/>
                <a:gd name="T39" fmla="*/ 104 h 774"/>
                <a:gd name="T40" fmla="*/ 247 w 982"/>
                <a:gd name="T41" fmla="*/ 105 h 774"/>
                <a:gd name="T42" fmla="*/ 252 w 982"/>
                <a:gd name="T43" fmla="*/ 109 h 774"/>
                <a:gd name="T44" fmla="*/ 257 w 982"/>
                <a:gd name="T45" fmla="*/ 111 h 774"/>
                <a:gd name="T46" fmla="*/ 257 w 982"/>
                <a:gd name="T47" fmla="*/ 111 h 774"/>
                <a:gd name="T48" fmla="*/ 228 w 982"/>
                <a:gd name="T49" fmla="*/ 158 h 774"/>
                <a:gd name="T50" fmla="*/ 327 w 982"/>
                <a:gd name="T51" fmla="*/ 123 h 774"/>
                <a:gd name="T52" fmla="*/ 305 w 982"/>
                <a:gd name="T53" fmla="*/ 0 h 774"/>
                <a:gd name="T54" fmla="*/ 286 w 982"/>
                <a:gd name="T55" fmla="*/ 50 h 774"/>
                <a:gd name="T56" fmla="*/ 285 w 982"/>
                <a:gd name="T57" fmla="*/ 49 h 774"/>
                <a:gd name="T58" fmla="*/ 280 w 982"/>
                <a:gd name="T59" fmla="*/ 47 h 774"/>
                <a:gd name="T60" fmla="*/ 275 w 982"/>
                <a:gd name="T61" fmla="*/ 44 h 774"/>
                <a:gd name="T62" fmla="*/ 266 w 982"/>
                <a:gd name="T63" fmla="*/ 41 h 774"/>
                <a:gd name="T64" fmla="*/ 257 w 982"/>
                <a:gd name="T65" fmla="*/ 40 h 774"/>
                <a:gd name="T66" fmla="*/ 245 w 982"/>
                <a:gd name="T67" fmla="*/ 38 h 774"/>
                <a:gd name="T68" fmla="*/ 232 w 982"/>
                <a:gd name="T69" fmla="*/ 36 h 774"/>
                <a:gd name="T70" fmla="*/ 217 w 982"/>
                <a:gd name="T71" fmla="*/ 36 h 774"/>
                <a:gd name="T72" fmla="*/ 200 w 982"/>
                <a:gd name="T73" fmla="*/ 38 h 774"/>
                <a:gd name="T74" fmla="*/ 181 w 982"/>
                <a:gd name="T75" fmla="*/ 41 h 774"/>
                <a:gd name="T76" fmla="*/ 161 w 982"/>
                <a:gd name="T77" fmla="*/ 49 h 774"/>
                <a:gd name="T78" fmla="*/ 142 w 982"/>
                <a:gd name="T79" fmla="*/ 56 h 774"/>
                <a:gd name="T80" fmla="*/ 119 w 982"/>
                <a:gd name="T81" fmla="*/ 70 h 774"/>
                <a:gd name="T82" fmla="*/ 98 w 982"/>
                <a:gd name="T83" fmla="*/ 86 h 774"/>
                <a:gd name="T84" fmla="*/ 77 w 982"/>
                <a:gd name="T85" fmla="*/ 103 h 774"/>
                <a:gd name="T86" fmla="*/ 60 w 982"/>
                <a:gd name="T87" fmla="*/ 121 h 774"/>
                <a:gd name="T88" fmla="*/ 45 w 982"/>
                <a:gd name="T89" fmla="*/ 140 h 774"/>
                <a:gd name="T90" fmla="*/ 34 w 982"/>
                <a:gd name="T91" fmla="*/ 159 h 774"/>
                <a:gd name="T92" fmla="*/ 24 w 982"/>
                <a:gd name="T93" fmla="*/ 179 h 774"/>
                <a:gd name="T94" fmla="*/ 17 w 982"/>
                <a:gd name="T95" fmla="*/ 196 h 774"/>
                <a:gd name="T96" fmla="*/ 9 w 982"/>
                <a:gd name="T97" fmla="*/ 213 h 774"/>
                <a:gd name="T98" fmla="*/ 8 w 982"/>
                <a:gd name="T99" fmla="*/ 229 h 774"/>
                <a:gd name="T100" fmla="*/ 8 w 982"/>
                <a:gd name="T101" fmla="*/ 239 h 774"/>
                <a:gd name="T102" fmla="*/ 4 w 982"/>
                <a:gd name="T103" fmla="*/ 248 h 774"/>
                <a:gd name="T104" fmla="*/ 0 w 982"/>
                <a:gd name="T105" fmla="*/ 254 h 774"/>
                <a:gd name="T106" fmla="*/ 0 w 982"/>
                <a:gd name="T107" fmla="*/ 258 h 7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2"/>
                <a:gd name="T163" fmla="*/ 0 h 774"/>
                <a:gd name="T164" fmla="*/ 982 w 982"/>
                <a:gd name="T165" fmla="*/ 774 h 7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2869A3">
                    <a:alpha val="31998"/>
                  </a:srgbClr>
                </a:gs>
                <a:gs pos="100000">
                  <a:schemeClr val="hlink"/>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261"/>
              <a:endParaRPr lang="zh-CN" altLang="en-US" sz="2399" b="1">
                <a:solidFill>
                  <a:prstClr val="black"/>
                </a:solidFill>
                <a:latin typeface="微软雅黑"/>
                <a:ea typeface="微软雅黑"/>
              </a:endParaRPr>
            </a:p>
          </p:txBody>
        </p:sp>
        <p:sp>
          <p:nvSpPr>
            <p:cNvPr id="119817" name="AutoShape 47">
              <a:extLst>
                <a:ext uri="{FF2B5EF4-FFF2-40B4-BE49-F238E27FC236}">
                  <a16:creationId xmlns:a16="http://schemas.microsoft.com/office/drawing/2014/main" id="{453251DC-95E2-4A68-8292-3FB048A4D774}"/>
                </a:ext>
              </a:extLst>
            </p:cNvPr>
            <p:cNvSpPr>
              <a:spLocks noChangeArrowheads="1"/>
            </p:cNvSpPr>
            <p:nvPr/>
          </p:nvSpPr>
          <p:spPr bwMode="auto">
            <a:xfrm>
              <a:off x="542" y="587"/>
              <a:ext cx="1446" cy="1363"/>
            </a:xfrm>
            <a:prstGeom prst="roundRect">
              <a:avLst>
                <a:gd name="adj" fmla="val 4690"/>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399">
                <a:solidFill>
                  <a:srgbClr val="FF0000"/>
                </a:solidFill>
                <a:latin typeface="微软雅黑"/>
                <a:ea typeface="微软雅黑"/>
              </a:endParaRPr>
            </a:p>
          </p:txBody>
        </p:sp>
        <p:sp>
          <p:nvSpPr>
            <p:cNvPr id="130071" name="AutoShape 48">
              <a:extLst>
                <a:ext uri="{FF2B5EF4-FFF2-40B4-BE49-F238E27FC236}">
                  <a16:creationId xmlns:a16="http://schemas.microsoft.com/office/drawing/2014/main" id="{C61C6DDF-8B89-4BA1-8582-1D1FF65ADD5D}"/>
                </a:ext>
              </a:extLst>
            </p:cNvPr>
            <p:cNvSpPr>
              <a:spLocks noChangeArrowheads="1"/>
            </p:cNvSpPr>
            <p:nvPr/>
          </p:nvSpPr>
          <p:spPr bwMode="auto">
            <a:xfrm>
              <a:off x="678" y="363"/>
              <a:ext cx="1174" cy="315"/>
            </a:xfrm>
            <a:prstGeom prst="roundRect">
              <a:avLst>
                <a:gd name="adj" fmla="val 50000"/>
              </a:avLst>
            </a:prstGeom>
            <a:gradFill rotWithShape="1">
              <a:gsLst>
                <a:gs pos="0">
                  <a:srgbClr val="092A47"/>
                </a:gs>
                <a:gs pos="50000">
                  <a:schemeClr val="hlink"/>
                </a:gs>
                <a:gs pos="100000">
                  <a:srgbClr val="092A47"/>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800">
                  <a:solidFill>
                    <a:srgbClr val="FF0000"/>
                  </a:solidFill>
                  <a:latin typeface="黑体" panose="02010609060101010101" pitchFamily="49" charset="-122"/>
                  <a:ea typeface="黑体" panose="02010609060101010101" pitchFamily="49" charset="-122"/>
                </a:defRPr>
              </a:lvl1pPr>
              <a:lvl2pPr marL="742950" indent="-285750" eaLnBrk="0" hangingPunct="0">
                <a:defRPr sz="2800">
                  <a:solidFill>
                    <a:srgbClr val="FF0000"/>
                  </a:solidFill>
                  <a:latin typeface="黑体" panose="02010609060101010101" pitchFamily="49" charset="-122"/>
                  <a:ea typeface="黑体" panose="02010609060101010101" pitchFamily="49" charset="-122"/>
                </a:defRPr>
              </a:lvl2pPr>
              <a:lvl3pPr marL="1143000" indent="-228600" eaLnBrk="0" hangingPunct="0">
                <a:defRPr sz="2800">
                  <a:solidFill>
                    <a:srgbClr val="FF0000"/>
                  </a:solidFill>
                  <a:latin typeface="黑体" panose="02010609060101010101" pitchFamily="49" charset="-122"/>
                  <a:ea typeface="黑体" panose="02010609060101010101" pitchFamily="49" charset="-122"/>
                </a:defRPr>
              </a:lvl3pPr>
              <a:lvl4pPr marL="1600200" indent="-228600" eaLnBrk="0" hangingPunct="0">
                <a:defRPr sz="2800">
                  <a:solidFill>
                    <a:srgbClr val="FF0000"/>
                  </a:solidFill>
                  <a:latin typeface="黑体" panose="02010609060101010101" pitchFamily="49" charset="-122"/>
                  <a:ea typeface="黑体" panose="02010609060101010101" pitchFamily="49" charset="-122"/>
                </a:defRPr>
              </a:lvl4pPr>
              <a:lvl5pPr marL="2057400" indent="-228600" eaLnBrk="0" hangingPunct="0">
                <a:defRPr sz="28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9pPr>
            </a:lstStyle>
            <a:p>
              <a:pPr defTabSz="1219261" eaLnBrk="1" hangingPunct="1">
                <a:defRPr/>
              </a:pPr>
              <a:endParaRPr lang="zh-CN" altLang="en-US" sz="2399" b="1">
                <a:latin typeface="微软雅黑"/>
                <a:ea typeface="微软雅黑"/>
              </a:endParaRPr>
            </a:p>
          </p:txBody>
        </p:sp>
        <p:sp>
          <p:nvSpPr>
            <p:cNvPr id="119819" name="AutoShape 49">
              <a:extLst>
                <a:ext uri="{FF2B5EF4-FFF2-40B4-BE49-F238E27FC236}">
                  <a16:creationId xmlns:a16="http://schemas.microsoft.com/office/drawing/2014/main" id="{5ED18D52-B24F-4CFD-AF80-BF6DB1F2C185}"/>
                </a:ext>
              </a:extLst>
            </p:cNvPr>
            <p:cNvSpPr>
              <a:spLocks noChangeArrowheads="1"/>
            </p:cNvSpPr>
            <p:nvPr/>
          </p:nvSpPr>
          <p:spPr bwMode="auto">
            <a:xfrm flipH="1">
              <a:off x="1740" y="542"/>
              <a:ext cx="45" cy="90"/>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399">
                <a:solidFill>
                  <a:srgbClr val="FF0000"/>
                </a:solidFill>
                <a:latin typeface="微软雅黑"/>
                <a:ea typeface="微软雅黑"/>
              </a:endParaRPr>
            </a:p>
          </p:txBody>
        </p:sp>
        <p:sp>
          <p:nvSpPr>
            <p:cNvPr id="119820" name="AutoShape 50">
              <a:extLst>
                <a:ext uri="{FF2B5EF4-FFF2-40B4-BE49-F238E27FC236}">
                  <a16:creationId xmlns:a16="http://schemas.microsoft.com/office/drawing/2014/main" id="{127ED2C6-433A-48A1-9CB3-F1EC7CBE3684}"/>
                </a:ext>
              </a:extLst>
            </p:cNvPr>
            <p:cNvSpPr>
              <a:spLocks noChangeArrowheads="1"/>
            </p:cNvSpPr>
            <p:nvPr/>
          </p:nvSpPr>
          <p:spPr bwMode="auto">
            <a:xfrm flipH="1">
              <a:off x="743" y="542"/>
              <a:ext cx="45" cy="90"/>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endParaRPr lang="zh-CN" altLang="en-US" sz="2399">
                <a:solidFill>
                  <a:srgbClr val="FF0000"/>
                </a:solidFill>
                <a:latin typeface="微软雅黑"/>
                <a:ea typeface="微软雅黑"/>
              </a:endParaRPr>
            </a:p>
          </p:txBody>
        </p:sp>
        <p:sp>
          <p:nvSpPr>
            <p:cNvPr id="119821" name="Text Box 53">
              <a:extLst>
                <a:ext uri="{FF2B5EF4-FFF2-40B4-BE49-F238E27FC236}">
                  <a16:creationId xmlns:a16="http://schemas.microsoft.com/office/drawing/2014/main" id="{8D9EFD21-7007-44E0-B5E0-028CC2C35BE9}"/>
                </a:ext>
              </a:extLst>
            </p:cNvPr>
            <p:cNvSpPr txBox="1">
              <a:spLocks noChangeArrowheads="1"/>
            </p:cNvSpPr>
            <p:nvPr/>
          </p:nvSpPr>
          <p:spPr bwMode="auto">
            <a:xfrm>
              <a:off x="1064" y="357"/>
              <a:ext cx="45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3997" rIns="53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0"/>
                </a:spcBef>
                <a:buClrTx/>
                <a:buNone/>
              </a:pPr>
              <a:r>
                <a:rPr lang="zh-CN" altLang="en-US" sz="2399">
                  <a:solidFill>
                    <a:prstClr val="white"/>
                  </a:solidFill>
                  <a:latin typeface="微软雅黑"/>
                  <a:ea typeface="微软雅黑"/>
                </a:rPr>
                <a:t>推理</a:t>
              </a:r>
            </a:p>
          </p:txBody>
        </p:sp>
        <p:sp>
          <p:nvSpPr>
            <p:cNvPr id="119822" name="Text Box 62">
              <a:extLst>
                <a:ext uri="{FF2B5EF4-FFF2-40B4-BE49-F238E27FC236}">
                  <a16:creationId xmlns:a16="http://schemas.microsoft.com/office/drawing/2014/main" id="{A6942F2E-EE67-4729-93D8-D893F898B458}"/>
                </a:ext>
              </a:extLst>
            </p:cNvPr>
            <p:cNvSpPr txBox="1">
              <a:spLocks noChangeArrowheads="1"/>
            </p:cNvSpPr>
            <p:nvPr/>
          </p:nvSpPr>
          <p:spPr bwMode="auto">
            <a:xfrm>
              <a:off x="596" y="714"/>
              <a:ext cx="1344"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pPr>
              <a:r>
                <a:rPr lang="zh-CN" altLang="en-US" sz="2399">
                  <a:latin typeface="微软雅黑"/>
                  <a:ea typeface="微软雅黑"/>
                </a:rPr>
                <a:t>从一个或多个前提推出结论的</a:t>
              </a:r>
              <a:r>
                <a:rPr lang="zh-CN" altLang="en-US" sz="2399">
                  <a:solidFill>
                    <a:srgbClr val="333300"/>
                  </a:solidFill>
                  <a:latin typeface="微软雅黑"/>
                  <a:ea typeface="微软雅黑"/>
                </a:rPr>
                <a:t>思维过程</a:t>
              </a:r>
            </a:p>
          </p:txBody>
        </p:sp>
      </p:grpSp>
      <p:sp>
        <p:nvSpPr>
          <p:cNvPr id="130076" name="Text Box 71">
            <a:extLst>
              <a:ext uri="{FF2B5EF4-FFF2-40B4-BE49-F238E27FC236}">
                <a16:creationId xmlns:a16="http://schemas.microsoft.com/office/drawing/2014/main" id="{9023127B-E0E2-4A2E-9770-3EBFF228FEE7}"/>
              </a:ext>
            </a:extLst>
          </p:cNvPr>
          <p:cNvSpPr txBox="1">
            <a:spLocks noChangeArrowheads="1"/>
          </p:cNvSpPr>
          <p:nvPr/>
        </p:nvSpPr>
        <p:spPr bwMode="auto">
          <a:xfrm>
            <a:off x="2210820" y="4703782"/>
            <a:ext cx="7776713" cy="523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61">
              <a:lnSpc>
                <a:spcPct val="100000"/>
              </a:lnSpc>
              <a:spcBef>
                <a:spcPct val="50000"/>
              </a:spcBef>
              <a:buClrTx/>
              <a:buNone/>
            </a:pPr>
            <a:r>
              <a:rPr lang="zh-CN" altLang="en-US" dirty="0">
                <a:solidFill>
                  <a:srgbClr val="C00000"/>
                </a:solidFill>
                <a:latin typeface="微软雅黑"/>
                <a:ea typeface="微软雅黑"/>
              </a:rPr>
              <a:t>认识世界的渐进过程</a:t>
            </a:r>
          </a:p>
        </p:txBody>
      </p:sp>
      <p:sp>
        <p:nvSpPr>
          <p:cNvPr id="29" name="Text Box 71">
            <a:extLst>
              <a:ext uri="{FF2B5EF4-FFF2-40B4-BE49-F238E27FC236}">
                <a16:creationId xmlns:a16="http://schemas.microsoft.com/office/drawing/2014/main" id="{3C5CD5A0-D446-4A37-8760-D632F50A888E}"/>
              </a:ext>
            </a:extLst>
          </p:cNvPr>
          <p:cNvSpPr txBox="1">
            <a:spLocks noChangeArrowheads="1"/>
          </p:cNvSpPr>
          <p:nvPr/>
        </p:nvSpPr>
        <p:spPr bwMode="auto">
          <a:xfrm>
            <a:off x="233472" y="5791896"/>
            <a:ext cx="11963115" cy="95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50000"/>
              </a:spcBef>
              <a:buClrTx/>
              <a:buNone/>
            </a:pPr>
            <a:r>
              <a:rPr lang="zh-CN" altLang="en-US" dirty="0">
                <a:solidFill>
                  <a:srgbClr val="3333FF"/>
                </a:solidFill>
                <a:latin typeface="微软雅黑"/>
                <a:ea typeface="微软雅黑"/>
              </a:rPr>
              <a:t>推理</a:t>
            </a:r>
            <a:r>
              <a:rPr lang="zh-CN" altLang="en-US" dirty="0">
                <a:solidFill>
                  <a:prstClr val="black"/>
                </a:solidFill>
                <a:latin typeface="微软雅黑"/>
                <a:ea typeface="微软雅黑"/>
              </a:rPr>
              <a:t>就是</a:t>
            </a:r>
            <a:r>
              <a:rPr lang="zh-CN" altLang="en-US" dirty="0">
                <a:solidFill>
                  <a:srgbClr val="3333FF"/>
                </a:solidFill>
                <a:latin typeface="微软雅黑"/>
                <a:ea typeface="微软雅黑"/>
              </a:rPr>
              <a:t>从前提出发，应用推理规则推出结论的过程</a:t>
            </a:r>
            <a:r>
              <a:rPr lang="zh-CN" altLang="en-US" dirty="0">
                <a:solidFill>
                  <a:prstClr val="black"/>
                </a:solidFill>
                <a:latin typeface="微软雅黑"/>
                <a:ea typeface="微软雅黑"/>
              </a:rPr>
              <a:t>，其中，前提是已知命题公式的集合，结论是应用推理规则推出的命题公式。</a:t>
            </a:r>
          </a:p>
        </p:txBody>
      </p:sp>
    </p:spTree>
    <p:custDataLst>
      <p:tags r:id="rId1"/>
    </p:custData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style.rotation</p:attrName>
                                        </p:attrNameLst>
                                      </p:cBhvr>
                                      <p:tavLst>
                                        <p:tav tm="0">
                                          <p:val>
                                            <p:fltVal val="720"/>
                                          </p:val>
                                        </p:tav>
                                        <p:tav tm="100000">
                                          <p:val>
                                            <p:fltVal val="0"/>
                                          </p:val>
                                        </p:tav>
                                      </p:tavLst>
                                    </p:anim>
                                    <p:anim calcmode="lin" valueType="num">
                                      <p:cBhvr>
                                        <p:cTn id="9" dur="2000" fill="hold"/>
                                        <p:tgtEl>
                                          <p:spTgt spid="29"/>
                                        </p:tgtEl>
                                        <p:attrNameLst>
                                          <p:attrName>ppt_h</p:attrName>
                                        </p:attrNameLst>
                                      </p:cBhvr>
                                      <p:tavLst>
                                        <p:tav tm="0">
                                          <p:val>
                                            <p:fltVal val="0"/>
                                          </p:val>
                                        </p:tav>
                                        <p:tav tm="100000">
                                          <p:val>
                                            <p:strVal val="#ppt_h"/>
                                          </p:val>
                                        </p:tav>
                                      </p:tavLst>
                                    </p:anim>
                                    <p:anim calcmode="lin" valueType="num">
                                      <p:cBhvr>
                                        <p:cTn id="10" dur="2000" fill="hold"/>
                                        <p:tgtEl>
                                          <p:spTgt spid="2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2">
            <a:extLst>
              <a:ext uri="{FF2B5EF4-FFF2-40B4-BE49-F238E27FC236}">
                <a16:creationId xmlns:a16="http://schemas.microsoft.com/office/drawing/2014/main" id="{FBA8C0B7-F5B4-42AA-AAE0-59EEB16AE6A5}"/>
              </a:ext>
            </a:extLst>
          </p:cNvPr>
          <p:cNvSpPr>
            <a:spLocks noGrp="1" noChangeArrowheads="1"/>
          </p:cNvSpPr>
          <p:nvPr>
            <p:ph type="title" idx="4294967295"/>
          </p:nvPr>
        </p:nvSpPr>
        <p:spPr>
          <a:xfrm>
            <a:off x="815188" y="133325"/>
            <a:ext cx="8064034" cy="923872"/>
          </a:xfrm>
        </p:spPr>
        <p:txBody>
          <a:bodyPr/>
          <a:lstStyle/>
          <a:p>
            <a:r>
              <a:rPr lang="en-US" altLang="zh-CN" dirty="0"/>
              <a:t>2.4.1  </a:t>
            </a:r>
            <a:r>
              <a:rPr lang="zh-CN" altLang="en-US" dirty="0"/>
              <a:t>推理的基本概念</a:t>
            </a: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8644730-3ACB-4C16-98E4-4B5888CFA2F5}"/>
                  </a:ext>
                </a:extLst>
              </p:cNvPr>
              <p:cNvSpPr/>
              <p:nvPr/>
            </p:nvSpPr>
            <p:spPr>
              <a:xfrm>
                <a:off x="462007" y="982885"/>
                <a:ext cx="11198161" cy="2242401"/>
              </a:xfrm>
              <a:prstGeom prst="rect">
                <a:avLst/>
              </a:prstGeom>
            </p:spPr>
            <p:txBody>
              <a:bodyPr wrap="square">
                <a:spAutoFit/>
              </a:bodyPr>
              <a:lstStyle/>
              <a:p>
                <a:pPr defTabSz="1219261">
                  <a:lnSpc>
                    <a:spcPct val="150000"/>
                  </a:lnSpc>
                </a:pPr>
                <a:r>
                  <a:rPr lang="zh-CN" altLang="en-US" sz="2399" b="1" dirty="0">
                    <a:solidFill>
                      <a:srgbClr val="C00000"/>
                    </a:solidFill>
                    <a:latin typeface="微软雅黑"/>
                    <a:ea typeface="微软雅黑"/>
                  </a:rPr>
                  <a:t>定义</a:t>
                </a:r>
                <a:r>
                  <a:rPr lang="en-US" altLang="zh-CN" sz="2399" b="1" dirty="0">
                    <a:solidFill>
                      <a:srgbClr val="C00000"/>
                    </a:solidFill>
                    <a:latin typeface="微软雅黑"/>
                    <a:ea typeface="微软雅黑"/>
                  </a:rPr>
                  <a:t>2.17  </a:t>
                </a:r>
                <a:r>
                  <a:rPr lang="zh-CN" altLang="en-US" sz="2399" b="1" dirty="0">
                    <a:solidFill>
                      <a:prstClr val="black"/>
                    </a:solidFill>
                    <a:latin typeface="微软雅黑"/>
                    <a:ea typeface="微软雅黑"/>
                  </a:rPr>
                  <a:t>设</a:t>
                </a:r>
                <a:r>
                  <a:rPr lang="en-US" altLang="zh-CN" sz="2399" b="1" dirty="0">
                    <a:solidFill>
                      <a:prstClr val="black"/>
                    </a:solidFill>
                    <a:latin typeface="微软雅黑"/>
                    <a:ea typeface="微软雅黑"/>
                  </a:rPr>
                  <a:t>G</a:t>
                </a:r>
                <a:r>
                  <a:rPr lang="en-US" altLang="zh-CN" sz="2399" b="1" baseline="-25000" dirty="0">
                    <a:solidFill>
                      <a:prstClr val="black"/>
                    </a:solidFill>
                    <a:latin typeface="微软雅黑"/>
                    <a:ea typeface="微软雅黑"/>
                  </a:rPr>
                  <a:t>1</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G</a:t>
                </a:r>
                <a:r>
                  <a:rPr lang="en-US" altLang="zh-CN" sz="2399" b="1" baseline="-25000" dirty="0">
                    <a:solidFill>
                      <a:prstClr val="black"/>
                    </a:solidFill>
                    <a:latin typeface="微软雅黑"/>
                    <a:ea typeface="微软雅黑"/>
                  </a:rPr>
                  <a:t>2</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a:t>
                </a:r>
                <a:r>
                  <a:rPr lang="zh-CN" altLang="zh-CN" sz="2399" b="1" dirty="0">
                    <a:solidFill>
                      <a:prstClr val="black"/>
                    </a:solidFill>
                    <a:latin typeface="微软雅黑"/>
                    <a:ea typeface="微软雅黑"/>
                  </a:rPr>
                  <a:t>，</a:t>
                </a:r>
                <a:r>
                  <a:rPr lang="en-US" altLang="zh-CN" sz="2399" b="1" dirty="0" err="1">
                    <a:solidFill>
                      <a:prstClr val="black"/>
                    </a:solidFill>
                    <a:latin typeface="微软雅黑"/>
                    <a:ea typeface="微软雅黑"/>
                  </a:rPr>
                  <a:t>G</a:t>
                </a:r>
                <a:r>
                  <a:rPr lang="en-US" altLang="zh-CN" sz="2399" b="1" baseline="-25000" dirty="0" err="1">
                    <a:solidFill>
                      <a:prstClr val="black"/>
                    </a:solidFill>
                    <a:latin typeface="微软雅黑"/>
                    <a:ea typeface="微软雅黑"/>
                  </a:rPr>
                  <a:t>n</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H</a:t>
                </a:r>
                <a:r>
                  <a:rPr lang="zh-CN" altLang="en-US" sz="2399" b="1" dirty="0">
                    <a:solidFill>
                      <a:prstClr val="black"/>
                    </a:solidFill>
                    <a:latin typeface="微软雅黑"/>
                    <a:ea typeface="微软雅黑"/>
                  </a:rPr>
                  <a:t>是命题公式。</a:t>
                </a:r>
                <a:r>
                  <a:rPr lang="zh-CN" altLang="en-US" sz="2399" b="1" dirty="0">
                    <a:solidFill>
                      <a:srgbClr val="3333FF"/>
                    </a:solidFill>
                    <a:latin typeface="微软雅黑"/>
                    <a:ea typeface="微软雅黑"/>
                  </a:rPr>
                  <a:t>对任意解释</a:t>
                </a:r>
                <a:r>
                  <a:rPr lang="en-US" altLang="zh-CN" sz="2399" b="1" dirty="0">
                    <a:solidFill>
                      <a:srgbClr val="3333FF"/>
                    </a:solidFill>
                    <a:latin typeface="微软雅黑"/>
                    <a:ea typeface="微软雅黑"/>
                  </a:rPr>
                  <a:t>I</a:t>
                </a:r>
                <a:r>
                  <a:rPr lang="zh-CN" altLang="en-US" sz="2399" b="1" dirty="0">
                    <a:solidFill>
                      <a:srgbClr val="3333FF"/>
                    </a:solidFill>
                    <a:latin typeface="微软雅黑"/>
                    <a:ea typeface="微软雅黑"/>
                  </a:rPr>
                  <a:t>，如果</a:t>
                </a:r>
                <a:r>
                  <a:rPr lang="en-US" altLang="zh-CN" sz="2399" b="1" dirty="0">
                    <a:solidFill>
                      <a:srgbClr val="3333FF"/>
                    </a:solidFill>
                    <a:latin typeface="微软雅黑"/>
                    <a:ea typeface="微软雅黑"/>
                  </a:rPr>
                  <a:t>G</a:t>
                </a:r>
                <a:r>
                  <a:rPr lang="en-US" altLang="zh-CN" sz="2399" b="1" baseline="-25000" dirty="0">
                    <a:solidFill>
                      <a:srgbClr val="3333FF"/>
                    </a:solidFill>
                    <a:latin typeface="微软雅黑"/>
                    <a:ea typeface="微软雅黑"/>
                  </a:rPr>
                  <a:t>1</a:t>
                </a:r>
                <a:r>
                  <a:rPr lang="zh-CN" altLang="zh-CN" sz="2399" b="1" dirty="0">
                    <a:solidFill>
                      <a:srgbClr val="3333FF"/>
                    </a:solidFill>
                    <a:latin typeface="微软雅黑"/>
                    <a:ea typeface="微软雅黑"/>
                  </a:rPr>
                  <a:t>∧</a:t>
                </a:r>
                <a:r>
                  <a:rPr lang="en-US" altLang="zh-CN" sz="2399" b="1" dirty="0">
                    <a:solidFill>
                      <a:srgbClr val="3333FF"/>
                    </a:solidFill>
                    <a:latin typeface="微软雅黑"/>
                    <a:ea typeface="微软雅黑"/>
                  </a:rPr>
                  <a:t>G</a:t>
                </a:r>
                <a:r>
                  <a:rPr lang="en-US" altLang="zh-CN" sz="2399" b="1" baseline="-25000" dirty="0">
                    <a:solidFill>
                      <a:srgbClr val="3333FF"/>
                    </a:solidFill>
                    <a:latin typeface="微软雅黑"/>
                    <a:ea typeface="微软雅黑"/>
                  </a:rPr>
                  <a:t>2</a:t>
                </a:r>
                <a:r>
                  <a:rPr lang="zh-CN" altLang="zh-CN" sz="2399" b="1" dirty="0">
                    <a:solidFill>
                      <a:srgbClr val="3333FF"/>
                    </a:solidFill>
                    <a:latin typeface="微软雅黑"/>
                    <a:ea typeface="微软雅黑"/>
                  </a:rPr>
                  <a:t>∧</a:t>
                </a:r>
                <a:r>
                  <a:rPr lang="en-US" altLang="zh-CN" sz="2399" b="1" dirty="0">
                    <a:solidFill>
                      <a:srgbClr val="3333FF"/>
                    </a:solidFill>
                    <a:latin typeface="微软雅黑"/>
                    <a:ea typeface="微软雅黑"/>
                  </a:rPr>
                  <a:t>…</a:t>
                </a:r>
                <a:r>
                  <a:rPr lang="zh-CN" altLang="zh-CN" sz="2399" b="1" dirty="0">
                    <a:solidFill>
                      <a:srgbClr val="3333FF"/>
                    </a:solidFill>
                    <a:latin typeface="微软雅黑"/>
                    <a:ea typeface="微软雅黑"/>
                  </a:rPr>
                  <a:t>∧</a:t>
                </a:r>
                <a:r>
                  <a:rPr lang="en-US" altLang="zh-CN" sz="2399" b="1" dirty="0" err="1">
                    <a:solidFill>
                      <a:srgbClr val="3333FF"/>
                    </a:solidFill>
                    <a:latin typeface="微软雅黑"/>
                    <a:ea typeface="微软雅黑"/>
                  </a:rPr>
                  <a:t>G</a:t>
                </a:r>
                <a:r>
                  <a:rPr lang="en-US" altLang="zh-CN" sz="2399" b="1" baseline="-25000" dirty="0" err="1">
                    <a:solidFill>
                      <a:srgbClr val="3333FF"/>
                    </a:solidFill>
                    <a:latin typeface="微软雅黑"/>
                    <a:ea typeface="微软雅黑"/>
                  </a:rPr>
                  <a:t>n</a:t>
                </a:r>
                <a:r>
                  <a:rPr lang="zh-CN" altLang="en-US" sz="2399" b="1" dirty="0">
                    <a:solidFill>
                      <a:srgbClr val="3333FF"/>
                    </a:solidFill>
                    <a:latin typeface="微软雅黑"/>
                    <a:ea typeface="微软雅黑"/>
                  </a:rPr>
                  <a:t>为真，</a:t>
                </a:r>
                <a:r>
                  <a:rPr lang="en-US" altLang="zh-CN" sz="2399" b="1" dirty="0">
                    <a:solidFill>
                      <a:srgbClr val="3333FF"/>
                    </a:solidFill>
                    <a:latin typeface="微软雅黑"/>
                    <a:ea typeface="微软雅黑"/>
                  </a:rPr>
                  <a:t>H</a:t>
                </a:r>
                <a:r>
                  <a:rPr lang="zh-CN" altLang="en-US" sz="2399" b="1" dirty="0">
                    <a:solidFill>
                      <a:srgbClr val="3333FF"/>
                    </a:solidFill>
                    <a:latin typeface="微软雅黑"/>
                    <a:ea typeface="微软雅黑"/>
                  </a:rPr>
                  <a:t>也为真，或者</a:t>
                </a:r>
                <a:r>
                  <a:rPr lang="en-US" altLang="zh-CN" sz="2399" b="1" dirty="0">
                    <a:solidFill>
                      <a:srgbClr val="3333FF"/>
                    </a:solidFill>
                    <a:latin typeface="微软雅黑"/>
                    <a:ea typeface="微软雅黑"/>
                  </a:rPr>
                  <a:t>G</a:t>
                </a:r>
                <a:r>
                  <a:rPr lang="en-US" altLang="zh-CN" sz="2399" b="1" baseline="-25000" dirty="0">
                    <a:solidFill>
                      <a:srgbClr val="3333FF"/>
                    </a:solidFill>
                    <a:latin typeface="微软雅黑"/>
                    <a:ea typeface="微软雅黑"/>
                  </a:rPr>
                  <a:t>1</a:t>
                </a:r>
                <a:r>
                  <a:rPr lang="zh-CN" altLang="zh-CN" sz="2399" b="1" dirty="0">
                    <a:solidFill>
                      <a:srgbClr val="3333FF"/>
                    </a:solidFill>
                    <a:latin typeface="微软雅黑"/>
                    <a:ea typeface="微软雅黑"/>
                  </a:rPr>
                  <a:t>∧</a:t>
                </a:r>
                <a:r>
                  <a:rPr lang="en-US" altLang="zh-CN" sz="2399" b="1" dirty="0">
                    <a:solidFill>
                      <a:srgbClr val="3333FF"/>
                    </a:solidFill>
                    <a:latin typeface="微软雅黑"/>
                    <a:ea typeface="微软雅黑"/>
                  </a:rPr>
                  <a:t>G</a:t>
                </a:r>
                <a:r>
                  <a:rPr lang="en-US" altLang="zh-CN" sz="2399" b="1" baseline="-25000" dirty="0">
                    <a:solidFill>
                      <a:srgbClr val="3333FF"/>
                    </a:solidFill>
                    <a:latin typeface="微软雅黑"/>
                    <a:ea typeface="微软雅黑"/>
                  </a:rPr>
                  <a:t>2</a:t>
                </a:r>
                <a:r>
                  <a:rPr lang="zh-CN" altLang="zh-CN" sz="2399" b="1" dirty="0">
                    <a:solidFill>
                      <a:srgbClr val="3333FF"/>
                    </a:solidFill>
                    <a:latin typeface="微软雅黑"/>
                    <a:ea typeface="微软雅黑"/>
                  </a:rPr>
                  <a:t>∧</a:t>
                </a:r>
                <a:r>
                  <a:rPr lang="en-US" altLang="zh-CN" sz="2399" b="1" dirty="0">
                    <a:solidFill>
                      <a:srgbClr val="3333FF"/>
                    </a:solidFill>
                    <a:latin typeface="微软雅黑"/>
                    <a:ea typeface="微软雅黑"/>
                  </a:rPr>
                  <a:t>…</a:t>
                </a:r>
                <a:r>
                  <a:rPr lang="zh-CN" altLang="zh-CN" sz="2399" b="1" dirty="0">
                    <a:solidFill>
                      <a:srgbClr val="3333FF"/>
                    </a:solidFill>
                    <a:latin typeface="微软雅黑"/>
                    <a:ea typeface="微软雅黑"/>
                  </a:rPr>
                  <a:t>∧</a:t>
                </a:r>
                <a:r>
                  <a:rPr lang="en-US" altLang="zh-CN" sz="2399" b="1" dirty="0" err="1">
                    <a:solidFill>
                      <a:srgbClr val="3333FF"/>
                    </a:solidFill>
                    <a:latin typeface="微软雅黑"/>
                    <a:ea typeface="微软雅黑"/>
                  </a:rPr>
                  <a:t>G</a:t>
                </a:r>
                <a:r>
                  <a:rPr lang="en-US" altLang="zh-CN" sz="2399" b="1" baseline="-25000" dirty="0" err="1">
                    <a:solidFill>
                      <a:srgbClr val="3333FF"/>
                    </a:solidFill>
                    <a:latin typeface="微软雅黑"/>
                    <a:ea typeface="微软雅黑"/>
                  </a:rPr>
                  <a:t>n</a:t>
                </a:r>
                <a:r>
                  <a:rPr lang="zh-CN" altLang="en-US" sz="2399" b="1" dirty="0">
                    <a:solidFill>
                      <a:srgbClr val="3333FF"/>
                    </a:solidFill>
                    <a:latin typeface="微软雅黑"/>
                    <a:ea typeface="微软雅黑"/>
                  </a:rPr>
                  <a:t>为假</a:t>
                </a:r>
                <a:r>
                  <a:rPr lang="zh-CN" altLang="en-US" sz="2399" b="1" dirty="0">
                    <a:solidFill>
                      <a:prstClr val="black"/>
                    </a:solidFill>
                    <a:latin typeface="微软雅黑"/>
                    <a:ea typeface="微软雅黑"/>
                  </a:rPr>
                  <a:t>，</a:t>
                </a:r>
                <a:r>
                  <a:rPr lang="zh-CN" altLang="en-US" sz="2399" b="1" dirty="0">
                    <a:solidFill>
                      <a:srgbClr val="3333FF"/>
                    </a:solidFill>
                    <a:latin typeface="微软雅黑"/>
                    <a:ea typeface="微软雅黑"/>
                  </a:rPr>
                  <a:t>则称</a:t>
                </a:r>
                <a:r>
                  <a:rPr lang="en-US" altLang="zh-CN" sz="2399" b="1" dirty="0">
                    <a:solidFill>
                      <a:srgbClr val="3333FF"/>
                    </a:solidFill>
                    <a:latin typeface="微软雅黑"/>
                    <a:ea typeface="微软雅黑"/>
                  </a:rPr>
                  <a:t>H</a:t>
                </a:r>
                <a:r>
                  <a:rPr lang="zh-CN" altLang="en-US" sz="2399" b="1" dirty="0">
                    <a:solidFill>
                      <a:srgbClr val="3333FF"/>
                    </a:solidFill>
                    <a:latin typeface="微软雅黑"/>
                    <a:ea typeface="微软雅黑"/>
                  </a:rPr>
                  <a:t>是</a:t>
                </a:r>
                <a:r>
                  <a:rPr lang="en-US" altLang="zh-CN" sz="2399" b="1" dirty="0">
                    <a:solidFill>
                      <a:srgbClr val="3333FF"/>
                    </a:solidFill>
                    <a:latin typeface="微软雅黑"/>
                    <a:ea typeface="微软雅黑"/>
                  </a:rPr>
                  <a:t>G</a:t>
                </a:r>
                <a:r>
                  <a:rPr lang="en-US" altLang="zh-CN" sz="2399" b="1" baseline="-25000" dirty="0">
                    <a:solidFill>
                      <a:srgbClr val="3333FF"/>
                    </a:solidFill>
                    <a:latin typeface="微软雅黑"/>
                    <a:ea typeface="微软雅黑"/>
                  </a:rPr>
                  <a:t>1</a:t>
                </a:r>
                <a:r>
                  <a:rPr lang="zh-CN" altLang="zh-CN" sz="2399" b="1" dirty="0">
                    <a:solidFill>
                      <a:srgbClr val="3333FF"/>
                    </a:solidFill>
                    <a:latin typeface="微软雅黑"/>
                    <a:ea typeface="微软雅黑"/>
                  </a:rPr>
                  <a:t>，</a:t>
                </a:r>
                <a:r>
                  <a:rPr lang="en-US" altLang="zh-CN" sz="2399" b="1" dirty="0">
                    <a:solidFill>
                      <a:srgbClr val="3333FF"/>
                    </a:solidFill>
                    <a:latin typeface="微软雅黑"/>
                    <a:ea typeface="微软雅黑"/>
                  </a:rPr>
                  <a:t>G</a:t>
                </a:r>
                <a:r>
                  <a:rPr lang="en-US" altLang="zh-CN" sz="2399" b="1" baseline="-25000" dirty="0">
                    <a:solidFill>
                      <a:srgbClr val="3333FF"/>
                    </a:solidFill>
                    <a:latin typeface="微软雅黑"/>
                    <a:ea typeface="微软雅黑"/>
                  </a:rPr>
                  <a:t>2</a:t>
                </a:r>
                <a:r>
                  <a:rPr lang="zh-CN" altLang="zh-CN" sz="2399" b="1" dirty="0">
                    <a:solidFill>
                      <a:srgbClr val="3333FF"/>
                    </a:solidFill>
                    <a:latin typeface="微软雅黑"/>
                    <a:ea typeface="微软雅黑"/>
                  </a:rPr>
                  <a:t>，</a:t>
                </a:r>
                <a:r>
                  <a:rPr lang="en-US" altLang="zh-CN" sz="2399" b="1" dirty="0">
                    <a:solidFill>
                      <a:srgbClr val="3333FF"/>
                    </a:solidFill>
                    <a:latin typeface="微软雅黑"/>
                    <a:ea typeface="微软雅黑"/>
                  </a:rPr>
                  <a:t>…</a:t>
                </a:r>
                <a:r>
                  <a:rPr lang="zh-CN" altLang="zh-CN" sz="2399" b="1" dirty="0">
                    <a:solidFill>
                      <a:srgbClr val="3333FF"/>
                    </a:solidFill>
                    <a:latin typeface="微软雅黑"/>
                    <a:ea typeface="微软雅黑"/>
                  </a:rPr>
                  <a:t>，</a:t>
                </a:r>
                <a:r>
                  <a:rPr lang="en-US" altLang="zh-CN" sz="2399" b="1" dirty="0" err="1">
                    <a:solidFill>
                      <a:srgbClr val="3333FF"/>
                    </a:solidFill>
                    <a:latin typeface="微软雅黑"/>
                    <a:ea typeface="微软雅黑"/>
                  </a:rPr>
                  <a:t>G</a:t>
                </a:r>
                <a:r>
                  <a:rPr lang="en-US" altLang="zh-CN" sz="2399" b="1" baseline="-25000" dirty="0" err="1">
                    <a:solidFill>
                      <a:srgbClr val="3333FF"/>
                    </a:solidFill>
                    <a:latin typeface="微软雅黑"/>
                    <a:ea typeface="微软雅黑"/>
                  </a:rPr>
                  <a:t>n</a:t>
                </a:r>
                <a:r>
                  <a:rPr lang="zh-CN" altLang="en-US" sz="2399" b="1" dirty="0">
                    <a:solidFill>
                      <a:srgbClr val="3333FF"/>
                    </a:solidFill>
                    <a:latin typeface="微软雅黑"/>
                    <a:ea typeface="微软雅黑"/>
                  </a:rPr>
                  <a:t>的逻辑结果</a:t>
                </a:r>
                <a:r>
                  <a:rPr lang="en-US" altLang="zh-CN" sz="2399" b="1" dirty="0">
                    <a:solidFill>
                      <a:prstClr val="black"/>
                    </a:solidFill>
                    <a:latin typeface="微软雅黑"/>
                    <a:ea typeface="微软雅黑"/>
                  </a:rPr>
                  <a:t>(Logic Conclusion)</a:t>
                </a:r>
                <a:r>
                  <a:rPr lang="zh-CN" altLang="en-US" sz="2399" b="1" dirty="0">
                    <a:solidFill>
                      <a:prstClr val="black"/>
                    </a:solidFill>
                    <a:latin typeface="微软雅黑"/>
                    <a:ea typeface="微软雅黑"/>
                  </a:rPr>
                  <a:t>，或者</a:t>
                </a:r>
                <a:r>
                  <a:rPr lang="en-US" altLang="zh-CN" sz="2399" b="1" dirty="0">
                    <a:solidFill>
                      <a:prstClr val="black"/>
                    </a:solidFill>
                    <a:latin typeface="微软雅黑"/>
                    <a:ea typeface="微软雅黑"/>
                  </a:rPr>
                  <a:t>G</a:t>
                </a:r>
                <a:r>
                  <a:rPr lang="en-US" altLang="zh-CN" sz="2399" b="1" baseline="-25000" dirty="0">
                    <a:solidFill>
                      <a:prstClr val="black"/>
                    </a:solidFill>
                    <a:latin typeface="微软雅黑"/>
                    <a:ea typeface="微软雅黑"/>
                  </a:rPr>
                  <a:t>1</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G</a:t>
                </a:r>
                <a:r>
                  <a:rPr lang="en-US" altLang="zh-CN" sz="2399" b="1" baseline="-25000" dirty="0">
                    <a:solidFill>
                      <a:prstClr val="black"/>
                    </a:solidFill>
                    <a:latin typeface="微软雅黑"/>
                    <a:ea typeface="微软雅黑"/>
                  </a:rPr>
                  <a:t>2</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a:t>
                </a:r>
                <a:r>
                  <a:rPr lang="zh-CN" altLang="zh-CN" sz="2399" b="1" dirty="0">
                    <a:solidFill>
                      <a:prstClr val="black"/>
                    </a:solidFill>
                    <a:latin typeface="微软雅黑"/>
                    <a:ea typeface="微软雅黑"/>
                  </a:rPr>
                  <a:t>，</a:t>
                </a:r>
                <a:r>
                  <a:rPr lang="en-US" altLang="zh-CN" sz="2399" b="1" dirty="0" err="1">
                    <a:solidFill>
                      <a:prstClr val="black"/>
                    </a:solidFill>
                    <a:latin typeface="微软雅黑"/>
                    <a:ea typeface="微软雅黑"/>
                  </a:rPr>
                  <a:t>G</a:t>
                </a:r>
                <a:r>
                  <a:rPr lang="en-US" altLang="zh-CN" sz="2399" b="1" baseline="-25000" dirty="0" err="1">
                    <a:solidFill>
                      <a:prstClr val="black"/>
                    </a:solidFill>
                    <a:latin typeface="微软雅黑"/>
                    <a:ea typeface="微软雅黑"/>
                  </a:rPr>
                  <a:t>n</a:t>
                </a:r>
                <a:r>
                  <a:rPr lang="zh-CN" altLang="en-US" sz="2399" b="1" dirty="0">
                    <a:solidFill>
                      <a:srgbClr val="C00000"/>
                    </a:solidFill>
                    <a:latin typeface="微软雅黑"/>
                    <a:ea typeface="微软雅黑"/>
                  </a:rPr>
                  <a:t>共同蕴涵</a:t>
                </a:r>
                <a:r>
                  <a:rPr lang="en-US" altLang="zh-CN" sz="2399" b="1" dirty="0">
                    <a:solidFill>
                      <a:prstClr val="black"/>
                    </a:solidFill>
                    <a:latin typeface="微软雅黑"/>
                    <a:ea typeface="微软雅黑"/>
                  </a:rPr>
                  <a:t>H</a:t>
                </a:r>
                <a:r>
                  <a:rPr lang="zh-CN" altLang="en-US" sz="2399" b="1" dirty="0">
                    <a:solidFill>
                      <a:prstClr val="black"/>
                    </a:solidFill>
                    <a:latin typeface="微软雅黑"/>
                    <a:ea typeface="微软雅黑"/>
                  </a:rPr>
                  <a:t>，记为</a:t>
                </a:r>
                <a:r>
                  <a:rPr lang="en-US" altLang="zh-CN" sz="2399" b="1" dirty="0">
                    <a:solidFill>
                      <a:prstClr val="black"/>
                    </a:solidFill>
                    <a:latin typeface="微软雅黑"/>
                    <a:ea typeface="微软雅黑"/>
                  </a:rPr>
                  <a:t>G</a:t>
                </a:r>
                <a:r>
                  <a:rPr lang="en-US" altLang="zh-CN" sz="2399" b="1" baseline="-25000" dirty="0">
                    <a:solidFill>
                      <a:prstClr val="black"/>
                    </a:solidFill>
                    <a:latin typeface="微软雅黑"/>
                    <a:ea typeface="微软雅黑"/>
                  </a:rPr>
                  <a:t>1</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G</a:t>
                </a:r>
                <a:r>
                  <a:rPr lang="en-US" altLang="zh-CN" sz="2399" b="1" baseline="-25000" dirty="0">
                    <a:solidFill>
                      <a:prstClr val="black"/>
                    </a:solidFill>
                    <a:latin typeface="微软雅黑"/>
                    <a:ea typeface="微软雅黑"/>
                  </a:rPr>
                  <a:t>2</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a:t>
                </a:r>
                <a:r>
                  <a:rPr lang="zh-CN" altLang="zh-CN" sz="2399" b="1" dirty="0">
                    <a:solidFill>
                      <a:prstClr val="black"/>
                    </a:solidFill>
                    <a:latin typeface="微软雅黑"/>
                    <a:ea typeface="微软雅黑"/>
                  </a:rPr>
                  <a:t>，</a:t>
                </a:r>
                <a:r>
                  <a:rPr lang="en-US" altLang="zh-CN" sz="2399" b="1" dirty="0" err="1">
                    <a:solidFill>
                      <a:prstClr val="black"/>
                    </a:solidFill>
                    <a:latin typeface="微软雅黑"/>
                    <a:ea typeface="微软雅黑"/>
                  </a:rPr>
                  <a:t>G</a:t>
                </a:r>
                <a:r>
                  <a:rPr lang="en-US" altLang="zh-CN" sz="2399" b="1" baseline="-25000" dirty="0" err="1">
                    <a:solidFill>
                      <a:prstClr val="black"/>
                    </a:solidFill>
                    <a:latin typeface="微软雅黑"/>
                    <a:ea typeface="微软雅黑"/>
                  </a:rPr>
                  <a:t>n</a:t>
                </a:r>
                <a14:m>
                  <m:oMath xmlns:m="http://schemas.openxmlformats.org/officeDocument/2006/math">
                    <m:r>
                      <a:rPr lang="en-US" altLang="zh-CN" sz="2399" b="1" i="1">
                        <a:solidFill>
                          <a:prstClr val="black"/>
                        </a:solidFill>
                        <a:latin typeface="Cambria Math" panose="02040503050406030204" pitchFamily="18" charset="0"/>
                      </a:rPr>
                      <m:t>⇒</m:t>
                    </m:r>
                  </m:oMath>
                </a14:m>
                <a:r>
                  <a:rPr lang="en-US" altLang="zh-CN" sz="2399" b="1" dirty="0">
                    <a:solidFill>
                      <a:prstClr val="black"/>
                    </a:solidFill>
                    <a:latin typeface="微软雅黑"/>
                    <a:ea typeface="微软雅黑"/>
                  </a:rPr>
                  <a:t>H</a:t>
                </a:r>
                <a:r>
                  <a:rPr lang="zh-CN" altLang="en-US" sz="2399" b="1" dirty="0">
                    <a:solidFill>
                      <a:prstClr val="black"/>
                    </a:solidFill>
                    <a:latin typeface="微软雅黑"/>
                    <a:ea typeface="微软雅黑"/>
                  </a:rPr>
                  <a:t>。</a:t>
                </a:r>
              </a:p>
            </p:txBody>
          </p:sp>
        </mc:Choice>
        <mc:Fallback xmlns="">
          <p:sp>
            <p:nvSpPr>
              <p:cNvPr id="12" name="矩形 11">
                <a:extLst>
                  <a:ext uri="{FF2B5EF4-FFF2-40B4-BE49-F238E27FC236}">
                    <a16:creationId xmlns:a16="http://schemas.microsoft.com/office/drawing/2014/main" id="{E8644730-3ACB-4C16-98E4-4B5888CFA2F5}"/>
                  </a:ext>
                </a:extLst>
              </p:cNvPr>
              <p:cNvSpPr>
                <a:spLocks noRot="1" noChangeAspect="1" noMove="1" noResize="1" noEditPoints="1" noAdjustHandles="1" noChangeArrowheads="1" noChangeShapeType="1" noTextEdit="1"/>
              </p:cNvSpPr>
              <p:nvPr/>
            </p:nvSpPr>
            <p:spPr>
              <a:xfrm>
                <a:off x="462007" y="982885"/>
                <a:ext cx="11198161" cy="2242401"/>
              </a:xfrm>
              <a:prstGeom prst="rect">
                <a:avLst/>
              </a:prstGeom>
              <a:blipFill>
                <a:blip r:embed="rId4"/>
                <a:stretch>
                  <a:fillRect l="-871" b="-5163"/>
                </a:stretch>
              </a:blipFill>
            </p:spPr>
            <p:txBody>
              <a:bodyPr/>
              <a:lstStyle/>
              <a:p>
                <a:r>
                  <a:rPr lang="zh-CN" altLang="en-US">
                    <a:noFill/>
                  </a:rPr>
                  <a:t> </a:t>
                </a:r>
              </a:p>
            </p:txBody>
          </p:sp>
        </mc:Fallback>
      </mc:AlternateContent>
      <p:sp>
        <p:nvSpPr>
          <p:cNvPr id="7" name="Rectangle 3">
            <a:extLst>
              <a:ext uri="{FF2B5EF4-FFF2-40B4-BE49-F238E27FC236}">
                <a16:creationId xmlns:a16="http://schemas.microsoft.com/office/drawing/2014/main" id="{9B83E271-B5F6-4EC1-AD21-5E12FD9B1FEB}"/>
              </a:ext>
            </a:extLst>
          </p:cNvPr>
          <p:cNvSpPr txBox="1">
            <a:spLocks noChangeArrowheads="1"/>
          </p:cNvSpPr>
          <p:nvPr/>
        </p:nvSpPr>
        <p:spPr>
          <a:xfrm>
            <a:off x="432831" y="3886862"/>
            <a:ext cx="11734580" cy="1166499"/>
          </a:xfrm>
          <a:prstGeom prst="rect">
            <a:avLst/>
          </a:prstGeom>
          <a:solidFill>
            <a:schemeClr val="accent1">
              <a:lumMod val="75000"/>
            </a:schemeClr>
          </a:solidFill>
        </p:spPr>
        <p:txBody>
          <a:bodyPr vert="horz" lIns="121882" tIns="60940" rIns="121882" bIns="60940" rtlCol="0">
            <a:no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lnSpc>
                <a:spcPct val="150000"/>
              </a:lnSpc>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defTabSz="1219261">
              <a:buNone/>
            </a:pPr>
            <a:r>
              <a:rPr lang="zh-CN" altLang="en-US" sz="2399" dirty="0">
                <a:solidFill>
                  <a:prstClr val="white"/>
                </a:solidFill>
                <a:latin typeface="微软雅黑"/>
                <a:ea typeface="微软雅黑"/>
              </a:rPr>
              <a:t>定理</a:t>
            </a:r>
            <a:r>
              <a:rPr lang="en-US" altLang="zh-CN" sz="2399" dirty="0">
                <a:solidFill>
                  <a:prstClr val="white"/>
                </a:solidFill>
                <a:latin typeface="微软雅黑"/>
                <a:ea typeface="微软雅黑"/>
              </a:rPr>
              <a:t>2.6   </a:t>
            </a:r>
            <a:r>
              <a:rPr lang="zh-CN" altLang="en-US" sz="2399" dirty="0">
                <a:solidFill>
                  <a:prstClr val="white"/>
                </a:solidFill>
                <a:latin typeface="微软雅黑"/>
                <a:ea typeface="微软雅黑"/>
              </a:rPr>
              <a:t>公式</a:t>
            </a:r>
            <a:r>
              <a:rPr lang="en-US" altLang="zh-CN" sz="2399" dirty="0">
                <a:solidFill>
                  <a:prstClr val="white"/>
                </a:solidFill>
                <a:latin typeface="微软雅黑"/>
                <a:ea typeface="微软雅黑"/>
              </a:rPr>
              <a:t>H</a:t>
            </a:r>
            <a:r>
              <a:rPr lang="zh-CN" altLang="en-US" sz="2399" dirty="0">
                <a:solidFill>
                  <a:prstClr val="white"/>
                </a:solidFill>
                <a:latin typeface="微软雅黑"/>
                <a:ea typeface="微软雅黑"/>
              </a:rPr>
              <a:t>是前提集合</a:t>
            </a:r>
            <a:r>
              <a:rPr lang="en-US" altLang="zh-CN" sz="2399" dirty="0">
                <a:solidFill>
                  <a:prstClr val="white"/>
                </a:solidFill>
                <a:latin typeface="微软雅黑"/>
                <a:ea typeface="微软雅黑"/>
              </a:rPr>
              <a:t>Г={G</a:t>
            </a:r>
            <a:r>
              <a:rPr lang="en-US" altLang="zh-CN" sz="2399" baseline="-25000" dirty="0">
                <a:solidFill>
                  <a:prstClr val="white"/>
                </a:solidFill>
                <a:latin typeface="微软雅黑"/>
                <a:ea typeface="微软雅黑"/>
              </a:rPr>
              <a:t>1</a:t>
            </a:r>
            <a:r>
              <a:rPr lang="en-US" altLang="zh-CN" sz="2399" dirty="0">
                <a:solidFill>
                  <a:prstClr val="white"/>
                </a:solidFill>
                <a:latin typeface="微软雅黑"/>
                <a:ea typeface="微软雅黑"/>
              </a:rPr>
              <a:t>,G</a:t>
            </a:r>
            <a:r>
              <a:rPr lang="en-US" altLang="zh-CN" sz="2399" baseline="-25000" dirty="0">
                <a:solidFill>
                  <a:prstClr val="white"/>
                </a:solidFill>
                <a:latin typeface="微软雅黑"/>
                <a:ea typeface="微软雅黑"/>
              </a:rPr>
              <a:t>2</a:t>
            </a:r>
            <a:r>
              <a:rPr lang="en-US" altLang="zh-CN" sz="2399" dirty="0">
                <a:solidFill>
                  <a:prstClr val="white"/>
                </a:solidFill>
                <a:latin typeface="微软雅黑"/>
                <a:ea typeface="微软雅黑"/>
              </a:rPr>
              <a:t>,…,</a:t>
            </a:r>
            <a:r>
              <a:rPr lang="en-US" altLang="zh-CN" sz="2399" dirty="0" err="1">
                <a:solidFill>
                  <a:prstClr val="white"/>
                </a:solidFill>
                <a:latin typeface="微软雅黑"/>
                <a:ea typeface="微软雅黑"/>
              </a:rPr>
              <a:t>G</a:t>
            </a:r>
            <a:r>
              <a:rPr lang="en-US" altLang="zh-CN" sz="2399" baseline="-25000" dirty="0" err="1">
                <a:solidFill>
                  <a:prstClr val="white"/>
                </a:solidFill>
                <a:latin typeface="微软雅黑"/>
                <a:ea typeface="微软雅黑"/>
              </a:rPr>
              <a:t>n</a:t>
            </a:r>
            <a:r>
              <a:rPr lang="en-US" altLang="zh-CN" sz="2399" dirty="0">
                <a:solidFill>
                  <a:prstClr val="white"/>
                </a:solidFill>
                <a:latin typeface="微软雅黑"/>
                <a:ea typeface="微软雅黑"/>
              </a:rPr>
              <a:t>}</a:t>
            </a:r>
            <a:r>
              <a:rPr lang="zh-CN" altLang="en-US" sz="2399" dirty="0">
                <a:solidFill>
                  <a:prstClr val="white"/>
                </a:solidFill>
                <a:latin typeface="微软雅黑"/>
                <a:ea typeface="微软雅黑"/>
              </a:rPr>
              <a:t>的逻辑结果</a:t>
            </a:r>
            <a:r>
              <a:rPr lang="zh-CN" altLang="en-US" sz="2399" dirty="0">
                <a:solidFill>
                  <a:srgbClr val="FFFF00"/>
                </a:solidFill>
                <a:latin typeface="微软雅黑"/>
                <a:ea typeface="微软雅黑"/>
              </a:rPr>
              <a:t>当且仅当</a:t>
            </a:r>
            <a:r>
              <a:rPr lang="en-US" altLang="zh-CN" sz="2399" dirty="0">
                <a:solidFill>
                  <a:prstClr val="white"/>
                </a:solidFill>
                <a:latin typeface="微软雅黑"/>
                <a:ea typeface="微软雅黑"/>
              </a:rPr>
              <a:t> G</a:t>
            </a:r>
            <a:r>
              <a:rPr lang="en-US" altLang="zh-CN" sz="2399" baseline="-25000" dirty="0">
                <a:solidFill>
                  <a:prstClr val="white"/>
                </a:solidFill>
                <a:latin typeface="微软雅黑"/>
                <a:ea typeface="微软雅黑"/>
              </a:rPr>
              <a:t>1</a:t>
            </a:r>
            <a:r>
              <a:rPr lang="en-US" altLang="zh-CN" sz="2399" dirty="0">
                <a:solidFill>
                  <a:prstClr val="white"/>
                </a:solidFill>
                <a:latin typeface="微软雅黑"/>
                <a:ea typeface="微软雅黑"/>
              </a:rPr>
              <a:t>∧G</a:t>
            </a:r>
            <a:r>
              <a:rPr lang="en-US" altLang="zh-CN" sz="2399" baseline="-25000" dirty="0">
                <a:solidFill>
                  <a:prstClr val="white"/>
                </a:solidFill>
                <a:latin typeface="微软雅黑"/>
                <a:ea typeface="微软雅黑"/>
              </a:rPr>
              <a:t>2</a:t>
            </a:r>
            <a:r>
              <a:rPr lang="en-US" altLang="zh-CN" sz="2399" dirty="0">
                <a:solidFill>
                  <a:prstClr val="white"/>
                </a:solidFill>
                <a:latin typeface="微软雅黑"/>
                <a:ea typeface="微软雅黑"/>
              </a:rPr>
              <a:t>∧…∧</a:t>
            </a:r>
            <a:r>
              <a:rPr lang="en-US" altLang="zh-CN" sz="2399" dirty="0" err="1">
                <a:solidFill>
                  <a:prstClr val="white"/>
                </a:solidFill>
                <a:latin typeface="微软雅黑"/>
                <a:ea typeface="微软雅黑"/>
              </a:rPr>
              <a:t>G</a:t>
            </a:r>
            <a:r>
              <a:rPr lang="en-US" altLang="zh-CN" sz="2399" baseline="-25000" dirty="0" err="1">
                <a:solidFill>
                  <a:prstClr val="white"/>
                </a:solidFill>
                <a:latin typeface="微软雅黑"/>
                <a:ea typeface="微软雅黑"/>
              </a:rPr>
              <a:t>n</a:t>
            </a:r>
            <a:r>
              <a:rPr lang="en-US" altLang="zh-CN" sz="2399" dirty="0">
                <a:solidFill>
                  <a:prstClr val="white"/>
                </a:solidFill>
                <a:latin typeface="微软雅黑"/>
                <a:ea typeface="微软雅黑"/>
              </a:rPr>
              <a:t>→</a:t>
            </a:r>
            <a:r>
              <a:rPr lang="zh-CN" altLang="en-US" sz="2399" dirty="0">
                <a:solidFill>
                  <a:prstClr val="white"/>
                </a:solidFill>
                <a:latin typeface="微软雅黑"/>
                <a:ea typeface="微软雅黑"/>
              </a:rPr>
              <a:t>Ｈ</a:t>
            </a:r>
            <a:r>
              <a:rPr lang="en-US" altLang="zh-CN" sz="2399" dirty="0">
                <a:solidFill>
                  <a:prstClr val="white"/>
                </a:solidFill>
                <a:latin typeface="微软雅黑"/>
                <a:ea typeface="微软雅黑"/>
              </a:rPr>
              <a:t> </a:t>
            </a:r>
            <a:r>
              <a:rPr lang="zh-CN" altLang="en-US" sz="2399" dirty="0">
                <a:solidFill>
                  <a:prstClr val="white"/>
                </a:solidFill>
                <a:latin typeface="微软雅黑"/>
                <a:ea typeface="微软雅黑"/>
              </a:rPr>
              <a:t>为永真公式。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A3AB8D9-EBB1-44F9-BF65-0946C4274668}"/>
              </a:ext>
            </a:extLst>
          </p:cNvPr>
          <p:cNvSpPr/>
          <p:nvPr/>
        </p:nvSpPr>
        <p:spPr>
          <a:xfrm>
            <a:off x="1588223" y="5944394"/>
            <a:ext cx="3262432" cy="461665"/>
          </a:xfrm>
          <a:prstGeom prst="rect">
            <a:avLst/>
          </a:prstGeom>
        </p:spPr>
        <p:txBody>
          <a:bodyPr wrap="none">
            <a:spAutoFit/>
          </a:bodyPr>
          <a:lstStyle/>
          <a:p>
            <a:pPr algn="ctr"/>
            <a:r>
              <a:rPr lang="zh-CN" altLang="en-US" b="1" dirty="0">
                <a:latin typeface="+mn-ea"/>
                <a:cs typeface="Times New Roman" panose="02020603050405020304" pitchFamily="18" charset="0"/>
              </a:rPr>
              <a:t>英国数学家、逻辑学家</a:t>
            </a:r>
            <a:endParaRPr lang="en-US" altLang="zh-CN" b="1" dirty="0">
              <a:latin typeface="+mn-ea"/>
              <a:cs typeface="Times New Roman" panose="02020603050405020304" pitchFamily="18" charset="0"/>
            </a:endParaRPr>
          </a:p>
        </p:txBody>
      </p:sp>
      <p:pic>
        <p:nvPicPr>
          <p:cNvPr id="10" name="图片 9" descr="De Morgan Augustus.jpg">
            <a:extLst>
              <a:ext uri="{FF2B5EF4-FFF2-40B4-BE49-F238E27FC236}">
                <a16:creationId xmlns:a16="http://schemas.microsoft.com/office/drawing/2014/main" id="{9525A468-A66D-4C7D-BA84-7AB2314181D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3375" y="1450834"/>
            <a:ext cx="3124200" cy="3957920"/>
          </a:xfrm>
          <a:prstGeom prst="rect">
            <a:avLst/>
          </a:prstGeom>
          <a:noFill/>
          <a:ln>
            <a:noFill/>
          </a:ln>
        </p:spPr>
      </p:pic>
      <p:sp>
        <p:nvSpPr>
          <p:cNvPr id="4" name="矩形 3">
            <a:extLst>
              <a:ext uri="{FF2B5EF4-FFF2-40B4-BE49-F238E27FC236}">
                <a16:creationId xmlns:a16="http://schemas.microsoft.com/office/drawing/2014/main" id="{7DE2B53C-3EB4-48E2-87EC-B3F9F365F379}"/>
              </a:ext>
            </a:extLst>
          </p:cNvPr>
          <p:cNvSpPr/>
          <p:nvPr/>
        </p:nvSpPr>
        <p:spPr>
          <a:xfrm>
            <a:off x="5993084" y="4253646"/>
            <a:ext cx="3186927" cy="1135054"/>
          </a:xfrm>
          <a:prstGeom prst="rect">
            <a:avLst/>
          </a:prstGeom>
          <a:solidFill>
            <a:srgbClr val="1157AB"/>
          </a:solidFill>
        </p:spPr>
        <p:txBody>
          <a:bodyPr wrap="square">
            <a:spAutoFit/>
          </a:bodyPr>
          <a:lstStyle/>
          <a:p>
            <a:pPr>
              <a:lnSpc>
                <a:spcPct val="150000"/>
              </a:lnSpc>
            </a:pPr>
            <a:r>
              <a:rPr lang="zh-CN" altLang="en-US" dirty="0">
                <a:solidFill>
                  <a:schemeClr val="bg1"/>
                </a:solidFill>
                <a:latin typeface="+mn-ea"/>
              </a:rPr>
              <a:t>┐</a:t>
            </a:r>
            <a:r>
              <a:rPr lang="en-US" altLang="zh-CN" dirty="0">
                <a:solidFill>
                  <a:schemeClr val="bg1"/>
                </a:solidFill>
                <a:latin typeface="+mn-ea"/>
              </a:rPr>
              <a:t>(G∨H)</a:t>
            </a:r>
            <a:r>
              <a:rPr lang="zh-CN" altLang="en-US" dirty="0">
                <a:solidFill>
                  <a:schemeClr val="bg1"/>
                </a:solidFill>
                <a:latin typeface="+mn-ea"/>
              </a:rPr>
              <a:t>＝┐</a:t>
            </a:r>
            <a:r>
              <a:rPr lang="en-US" altLang="zh-CN" dirty="0">
                <a:solidFill>
                  <a:schemeClr val="bg1"/>
                </a:solidFill>
                <a:latin typeface="+mn-ea"/>
              </a:rPr>
              <a:t>G∧┐H   </a:t>
            </a:r>
          </a:p>
          <a:p>
            <a:pPr>
              <a:lnSpc>
                <a:spcPct val="150000"/>
              </a:lnSpc>
            </a:pPr>
            <a:r>
              <a:rPr lang="en-US" altLang="zh-CN" dirty="0">
                <a:solidFill>
                  <a:schemeClr val="bg1"/>
                </a:solidFill>
                <a:latin typeface="+mn-ea"/>
              </a:rPr>
              <a:t> </a:t>
            </a:r>
            <a:r>
              <a:rPr lang="zh-CN" altLang="en-US" dirty="0">
                <a:solidFill>
                  <a:schemeClr val="bg1"/>
                </a:solidFill>
                <a:latin typeface="+mn-ea"/>
              </a:rPr>
              <a:t>┐</a:t>
            </a:r>
            <a:r>
              <a:rPr lang="en-US" altLang="zh-CN" dirty="0">
                <a:solidFill>
                  <a:schemeClr val="bg1"/>
                </a:solidFill>
                <a:latin typeface="+mn-ea"/>
              </a:rPr>
              <a:t>(G∧H)</a:t>
            </a:r>
            <a:r>
              <a:rPr lang="zh-CN" altLang="en-US" dirty="0">
                <a:solidFill>
                  <a:schemeClr val="bg1"/>
                </a:solidFill>
                <a:latin typeface="+mn-ea"/>
              </a:rPr>
              <a:t>＝┐</a:t>
            </a:r>
            <a:r>
              <a:rPr lang="en-US" altLang="zh-CN" dirty="0">
                <a:solidFill>
                  <a:schemeClr val="bg1"/>
                </a:solidFill>
                <a:latin typeface="+mn-ea"/>
              </a:rPr>
              <a:t>G∨┐H</a:t>
            </a:r>
          </a:p>
        </p:txBody>
      </p:sp>
      <p:sp>
        <p:nvSpPr>
          <p:cNvPr id="6" name="矩形 5">
            <a:extLst>
              <a:ext uri="{FF2B5EF4-FFF2-40B4-BE49-F238E27FC236}">
                <a16:creationId xmlns:a16="http://schemas.microsoft.com/office/drawing/2014/main" id="{064687AB-C282-47F6-B487-D9A3DDDF0034}"/>
              </a:ext>
            </a:extLst>
          </p:cNvPr>
          <p:cNvSpPr/>
          <p:nvPr/>
        </p:nvSpPr>
        <p:spPr>
          <a:xfrm>
            <a:off x="6844757" y="5944393"/>
            <a:ext cx="1556836" cy="461665"/>
          </a:xfrm>
          <a:prstGeom prst="rect">
            <a:avLst/>
          </a:prstGeom>
        </p:spPr>
        <p:txBody>
          <a:bodyPr wrap="none">
            <a:spAutoFit/>
          </a:bodyPr>
          <a:lstStyle/>
          <a:p>
            <a:r>
              <a:rPr lang="zh-CN" altLang="en-US" b="1" dirty="0"/>
              <a:t>德</a:t>
            </a:r>
            <a:r>
              <a:rPr lang="zh-CN" altLang="en-US" b="1" dirty="0">
                <a:sym typeface="Symbol" panose="05050102010706020507" pitchFamily="18" charset="2"/>
              </a:rPr>
              <a:t></a:t>
            </a:r>
            <a:r>
              <a:rPr lang="zh-CN" altLang="en-US" b="1" dirty="0"/>
              <a:t>摩根律</a:t>
            </a:r>
          </a:p>
        </p:txBody>
      </p:sp>
      <mc:AlternateContent xmlns:mc="http://schemas.openxmlformats.org/markup-compatibility/2006" xmlns:a14="http://schemas.microsoft.com/office/drawing/2010/main">
        <mc:Choice Requires="a14">
          <p:sp>
            <p:nvSpPr>
              <p:cNvPr id="13" name="Object 6">
                <a:extLst>
                  <a:ext uri="{FF2B5EF4-FFF2-40B4-BE49-F238E27FC236}">
                    <a16:creationId xmlns:a16="http://schemas.microsoft.com/office/drawing/2014/main" id="{1F792296-075E-4E2F-A6E4-821A529885B9}"/>
                  </a:ext>
                </a:extLst>
              </p:cNvPr>
              <p:cNvSpPr txBox="1"/>
              <p:nvPr/>
            </p:nvSpPr>
            <p:spPr bwMode="auto">
              <a:xfrm>
                <a:off x="5903411" y="2587966"/>
                <a:ext cx="3276600" cy="1325053"/>
              </a:xfrm>
              <a:prstGeom prst="rect">
                <a:avLst/>
              </a:prstGeom>
              <a:solidFill>
                <a:srgbClr val="1157AB"/>
              </a:solidFill>
              <a:ln>
                <a:noFill/>
              </a:ln>
              <a:effectLst/>
            </p:spPr>
            <p:txBody>
              <a:bodyPr>
                <a:normAutofit/>
              </a:bodyPr>
              <a:lstStyle/>
              <a:p>
                <a:pPr>
                  <a:lnSpc>
                    <a:spcPct val="150000"/>
                  </a:lnSpc>
                </a:pPr>
                <a14:m>
                  <m:oMathPara xmlns:m="http://schemas.openxmlformats.org/officeDocument/2006/math">
                    <m:oMathParaPr>
                      <m:jc m:val="left"/>
                    </m:oMathParaPr>
                    <m:oMath xmlns:m="http://schemas.openxmlformats.org/officeDocument/2006/math">
                      <m:bar>
                        <m:barPr>
                          <m:pos m:val="top"/>
                          <m:ctrlPr>
                            <a:rPr lang="zh-CN" altLang="en-US" b="1" i="1" smtClean="0">
                              <a:solidFill>
                                <a:schemeClr val="bg1"/>
                              </a:solidFill>
                              <a:latin typeface="Cambria Math" panose="02040503050406030204" pitchFamily="18" charset="0"/>
                            </a:rPr>
                          </m:ctrlPr>
                        </m:barPr>
                        <m:e>
                          <m:r>
                            <a:rPr lang="zh-CN" altLang="en-US" b="1" i="0">
                              <a:solidFill>
                                <a:schemeClr val="bg1"/>
                              </a:solidFill>
                              <a:latin typeface="Cambria Math" panose="02040503050406030204" pitchFamily="18" charset="0"/>
                            </a:rPr>
                            <m:t>𝐀</m:t>
                          </m:r>
                          <m:r>
                            <a:rPr lang="zh-CN" altLang="en-US" b="1" i="0">
                              <a:solidFill>
                                <a:schemeClr val="bg1"/>
                              </a:solidFill>
                              <a:latin typeface="Cambria Math" panose="02040503050406030204" pitchFamily="18" charset="0"/>
                            </a:rPr>
                            <m:t>∪</m:t>
                          </m:r>
                          <m:r>
                            <a:rPr lang="zh-CN" altLang="en-US" b="1" i="0">
                              <a:solidFill>
                                <a:schemeClr val="bg1"/>
                              </a:solidFill>
                              <a:latin typeface="Cambria Math" panose="02040503050406030204" pitchFamily="18" charset="0"/>
                            </a:rPr>
                            <m:t>𝐁</m:t>
                          </m:r>
                        </m:e>
                      </m:bar>
                      <m:r>
                        <a:rPr lang="zh-CN" altLang="en-US" b="1" i="0">
                          <a:solidFill>
                            <a:schemeClr val="bg1"/>
                          </a:solidFill>
                          <a:latin typeface="Cambria Math" panose="02040503050406030204" pitchFamily="18" charset="0"/>
                        </a:rPr>
                        <m:t>=</m:t>
                      </m:r>
                      <m:bar>
                        <m:barPr>
                          <m:pos m:val="top"/>
                          <m:ctrlPr>
                            <a:rPr lang="zh-CN" altLang="en-US" b="1" i="1">
                              <a:solidFill>
                                <a:schemeClr val="bg1"/>
                              </a:solidFill>
                              <a:latin typeface="Cambria Math" panose="02040503050406030204" pitchFamily="18" charset="0"/>
                            </a:rPr>
                          </m:ctrlPr>
                        </m:barPr>
                        <m:e>
                          <m:r>
                            <a:rPr lang="zh-CN" altLang="en-US" b="1" i="0">
                              <a:solidFill>
                                <a:schemeClr val="bg1"/>
                              </a:solidFill>
                              <a:latin typeface="Cambria Math" panose="02040503050406030204" pitchFamily="18" charset="0"/>
                            </a:rPr>
                            <m:t>𝐀</m:t>
                          </m:r>
                        </m:e>
                      </m:bar>
                      <m:r>
                        <a:rPr lang="zh-CN" altLang="en-US" b="1" i="0">
                          <a:solidFill>
                            <a:schemeClr val="bg1"/>
                          </a:solidFill>
                          <a:latin typeface="Cambria Math" panose="02040503050406030204" pitchFamily="18" charset="0"/>
                        </a:rPr>
                        <m:t>∩</m:t>
                      </m:r>
                      <m:bar>
                        <m:barPr>
                          <m:pos m:val="top"/>
                          <m:ctrlPr>
                            <a:rPr lang="zh-CN" altLang="en-US" b="1" i="1">
                              <a:solidFill>
                                <a:schemeClr val="bg1"/>
                              </a:solidFill>
                              <a:latin typeface="Cambria Math" panose="02040503050406030204" pitchFamily="18" charset="0"/>
                            </a:rPr>
                          </m:ctrlPr>
                        </m:barPr>
                        <m:e>
                          <m:r>
                            <a:rPr lang="zh-CN" altLang="en-US" b="1" i="0">
                              <a:solidFill>
                                <a:schemeClr val="bg1"/>
                              </a:solidFill>
                              <a:latin typeface="Cambria Math" panose="02040503050406030204" pitchFamily="18" charset="0"/>
                            </a:rPr>
                            <m:t>𝐁</m:t>
                          </m:r>
                        </m:e>
                      </m:bar>
                      <m:r>
                        <a:rPr lang="en-US" altLang="zh-CN" b="1" i="0" smtClean="0">
                          <a:solidFill>
                            <a:schemeClr val="bg1"/>
                          </a:solidFill>
                          <a:latin typeface="Cambria Math" panose="02040503050406030204" pitchFamily="18" charset="0"/>
                        </a:rPr>
                        <m:t>          </m:t>
                      </m:r>
                    </m:oMath>
                  </m:oMathPara>
                </a14:m>
                <a:endParaRPr lang="en-US" altLang="zh-CN" b="1" i="0" dirty="0">
                  <a:solidFill>
                    <a:schemeClr val="bg1"/>
                  </a:solidFill>
                  <a:latin typeface="+mn-ea"/>
                </a:endParaRPr>
              </a:p>
              <a:p>
                <a:pPr>
                  <a:lnSpc>
                    <a:spcPct val="150000"/>
                  </a:lnSpc>
                </a:pPr>
                <a14:m>
                  <m:oMathPara xmlns:m="http://schemas.openxmlformats.org/officeDocument/2006/math">
                    <m:oMathParaPr>
                      <m:jc m:val="left"/>
                    </m:oMathParaPr>
                    <m:oMath xmlns:m="http://schemas.openxmlformats.org/officeDocument/2006/math">
                      <m:r>
                        <a:rPr lang="en-US" altLang="zh-CN" b="1" i="0" smtClean="0">
                          <a:solidFill>
                            <a:schemeClr val="bg1"/>
                          </a:solidFill>
                          <a:latin typeface="Cambria Math" panose="02040503050406030204" pitchFamily="18" charset="0"/>
                        </a:rPr>
                        <m:t> </m:t>
                      </m:r>
                      <m:bar>
                        <m:barPr>
                          <m:pos m:val="top"/>
                          <m:ctrlPr>
                            <a:rPr lang="zh-CN" altLang="en-US" b="1" i="1">
                              <a:solidFill>
                                <a:schemeClr val="bg1"/>
                              </a:solidFill>
                              <a:latin typeface="Cambria Math" panose="02040503050406030204" pitchFamily="18" charset="0"/>
                            </a:rPr>
                          </m:ctrlPr>
                        </m:barPr>
                        <m:e>
                          <m:r>
                            <a:rPr lang="zh-CN" altLang="en-US" b="1" i="0">
                              <a:solidFill>
                                <a:schemeClr val="bg1"/>
                              </a:solidFill>
                              <a:latin typeface="Cambria Math" panose="02040503050406030204" pitchFamily="18" charset="0"/>
                            </a:rPr>
                            <m:t>𝐀</m:t>
                          </m:r>
                          <m:r>
                            <a:rPr lang="zh-CN" altLang="en-US" b="1" i="0">
                              <a:solidFill>
                                <a:schemeClr val="bg1"/>
                              </a:solidFill>
                              <a:latin typeface="Cambria Math" panose="02040503050406030204" pitchFamily="18" charset="0"/>
                            </a:rPr>
                            <m:t>∩</m:t>
                          </m:r>
                          <m:r>
                            <a:rPr lang="zh-CN" altLang="en-US" b="1" i="0">
                              <a:solidFill>
                                <a:schemeClr val="bg1"/>
                              </a:solidFill>
                              <a:latin typeface="Cambria Math" panose="02040503050406030204" pitchFamily="18" charset="0"/>
                            </a:rPr>
                            <m:t>𝐁</m:t>
                          </m:r>
                        </m:e>
                      </m:bar>
                      <m:r>
                        <a:rPr lang="zh-CN" altLang="en-US" b="1" i="0">
                          <a:solidFill>
                            <a:schemeClr val="bg1"/>
                          </a:solidFill>
                          <a:latin typeface="Cambria Math" panose="02040503050406030204" pitchFamily="18" charset="0"/>
                        </a:rPr>
                        <m:t>=</m:t>
                      </m:r>
                      <m:bar>
                        <m:barPr>
                          <m:pos m:val="top"/>
                          <m:ctrlPr>
                            <a:rPr lang="zh-CN" altLang="en-US" b="1" i="1">
                              <a:solidFill>
                                <a:schemeClr val="bg1"/>
                              </a:solidFill>
                              <a:latin typeface="Cambria Math" panose="02040503050406030204" pitchFamily="18" charset="0"/>
                            </a:rPr>
                          </m:ctrlPr>
                        </m:barPr>
                        <m:e>
                          <m:r>
                            <a:rPr lang="zh-CN" altLang="en-US" b="1" i="0">
                              <a:solidFill>
                                <a:schemeClr val="bg1"/>
                              </a:solidFill>
                              <a:latin typeface="Cambria Math" panose="02040503050406030204" pitchFamily="18" charset="0"/>
                            </a:rPr>
                            <m:t>𝐀</m:t>
                          </m:r>
                        </m:e>
                      </m:bar>
                      <m:r>
                        <a:rPr lang="zh-CN" altLang="en-US" b="1" i="0">
                          <a:solidFill>
                            <a:schemeClr val="bg1"/>
                          </a:solidFill>
                          <a:latin typeface="Cambria Math" panose="02040503050406030204" pitchFamily="18" charset="0"/>
                        </a:rPr>
                        <m:t>∪</m:t>
                      </m:r>
                      <m:bar>
                        <m:barPr>
                          <m:pos m:val="top"/>
                          <m:ctrlPr>
                            <a:rPr lang="zh-CN" altLang="en-US" b="1" i="1">
                              <a:solidFill>
                                <a:schemeClr val="bg1"/>
                              </a:solidFill>
                              <a:latin typeface="Cambria Math" panose="02040503050406030204" pitchFamily="18" charset="0"/>
                            </a:rPr>
                          </m:ctrlPr>
                        </m:barPr>
                        <m:e>
                          <m:r>
                            <a:rPr lang="zh-CN" altLang="en-US" b="1" i="0">
                              <a:solidFill>
                                <a:schemeClr val="bg1"/>
                              </a:solidFill>
                              <a:latin typeface="Cambria Math" panose="02040503050406030204" pitchFamily="18" charset="0"/>
                            </a:rPr>
                            <m:t>𝐁</m:t>
                          </m:r>
                        </m:e>
                      </m:bar>
                    </m:oMath>
                  </m:oMathPara>
                </a14:m>
                <a:endParaRPr lang="zh-CN" altLang="en-US" b="1" dirty="0">
                  <a:solidFill>
                    <a:schemeClr val="bg1"/>
                  </a:solidFill>
                  <a:latin typeface="+mn-ea"/>
                </a:endParaRPr>
              </a:p>
            </p:txBody>
          </p:sp>
        </mc:Choice>
        <mc:Fallback xmlns="">
          <p:sp>
            <p:nvSpPr>
              <p:cNvPr id="13" name="Object 6">
                <a:extLst>
                  <a:ext uri="{FF2B5EF4-FFF2-40B4-BE49-F238E27FC236}">
                    <a16:creationId xmlns:a16="http://schemas.microsoft.com/office/drawing/2014/main" id="{1F792296-075E-4E2F-A6E4-821A529885B9}"/>
                  </a:ext>
                </a:extLst>
              </p:cNvPr>
              <p:cNvSpPr txBox="1">
                <a:spLocks noRot="1" noChangeAspect="1" noMove="1" noResize="1" noEditPoints="1" noAdjustHandles="1" noChangeArrowheads="1" noChangeShapeType="1" noTextEdit="1"/>
              </p:cNvSpPr>
              <p:nvPr/>
            </p:nvSpPr>
            <p:spPr bwMode="auto">
              <a:xfrm>
                <a:off x="5903411" y="2587966"/>
                <a:ext cx="3276600" cy="1325053"/>
              </a:xfrm>
              <a:prstGeom prst="rect">
                <a:avLst/>
              </a:prstGeom>
              <a:blipFill>
                <a:blip r:embed="rId7"/>
                <a:stretch>
                  <a:fillRect/>
                </a:stretch>
              </a:blipFill>
              <a:ln>
                <a:noFill/>
              </a:ln>
              <a:effectLst/>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174AA9A8-4197-40D2-BBE4-E76E5EA02B62}"/>
              </a:ext>
            </a:extLst>
          </p:cNvPr>
          <p:cNvSpPr/>
          <p:nvPr/>
        </p:nvSpPr>
        <p:spPr>
          <a:xfrm>
            <a:off x="5718176" y="1282599"/>
            <a:ext cx="5181600" cy="1135054"/>
          </a:xfrm>
          <a:prstGeom prst="rect">
            <a:avLst/>
          </a:prstGeom>
        </p:spPr>
        <p:txBody>
          <a:bodyPr wrap="square">
            <a:spAutoFit/>
          </a:bodyPr>
          <a:lstStyle/>
          <a:p>
            <a:pPr>
              <a:lnSpc>
                <a:spcPct val="150000"/>
              </a:lnSpc>
            </a:pPr>
            <a:r>
              <a:rPr lang="zh-CN" altLang="en-US" b="1" dirty="0">
                <a:latin typeface="+mn-ea"/>
              </a:rPr>
              <a:t>德</a:t>
            </a:r>
            <a:r>
              <a:rPr lang="en-US" altLang="zh-CN" b="1" dirty="0">
                <a:latin typeface="+mn-ea"/>
              </a:rPr>
              <a:t>·</a:t>
            </a:r>
            <a:r>
              <a:rPr lang="zh-CN" altLang="en-US" b="1" dirty="0">
                <a:latin typeface="+mn-ea"/>
              </a:rPr>
              <a:t>摩根发展了一套适合推理的符号，</a:t>
            </a:r>
            <a:endParaRPr lang="en-US" altLang="zh-CN" b="1" dirty="0">
              <a:latin typeface="+mn-ea"/>
            </a:endParaRPr>
          </a:p>
          <a:p>
            <a:pPr>
              <a:lnSpc>
                <a:spcPct val="150000"/>
              </a:lnSpc>
            </a:pPr>
            <a:r>
              <a:rPr lang="zh-CN" altLang="en-US" b="1" dirty="0">
                <a:latin typeface="+mn-ea"/>
              </a:rPr>
              <a:t>并首创关系逻辑的研究</a:t>
            </a:r>
          </a:p>
        </p:txBody>
      </p:sp>
      <p:sp>
        <p:nvSpPr>
          <p:cNvPr id="9" name="Rectangle 2">
            <a:extLst>
              <a:ext uri="{FF2B5EF4-FFF2-40B4-BE49-F238E27FC236}">
                <a16:creationId xmlns:a16="http://schemas.microsoft.com/office/drawing/2014/main" id="{575A68F4-B974-4EE9-9EE9-7D12FFB24EE2}"/>
              </a:ext>
            </a:extLst>
          </p:cNvPr>
          <p:cNvSpPr txBox="1">
            <a:spLocks noChangeArrowheads="1"/>
          </p:cNvSpPr>
          <p:nvPr/>
        </p:nvSpPr>
        <p:spPr>
          <a:xfrm>
            <a:off x="772942" y="362834"/>
            <a:ext cx="5305686" cy="399960"/>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kern="1200">
                <a:solidFill>
                  <a:schemeClr val="bg1"/>
                </a:solidFill>
                <a:latin typeface="+mj-lt"/>
                <a:ea typeface="+mj-ea"/>
                <a:cs typeface="+mj-cs"/>
              </a:defRPr>
            </a:lvl1pPr>
          </a:lstStyle>
          <a:p>
            <a:r>
              <a:rPr lang="zh-CN" altLang="en-US" b="1" dirty="0">
                <a:latin typeface="+mn-ea"/>
                <a:ea typeface="+mn-ea"/>
              </a:rPr>
              <a:t>历史人物</a:t>
            </a:r>
            <a:r>
              <a:rPr lang="en-US" altLang="zh-CN" b="1" dirty="0">
                <a:latin typeface="+mn-ea"/>
                <a:ea typeface="+mn-ea"/>
              </a:rPr>
              <a:t>-</a:t>
            </a:r>
            <a:r>
              <a:rPr lang="zh-CN" altLang="en-US" b="1" dirty="0">
                <a:latin typeface="+mn-ea"/>
                <a:ea typeface="+mn-ea"/>
              </a:rPr>
              <a:t>德</a:t>
            </a:r>
            <a:r>
              <a:rPr lang="zh-CN" altLang="en-US" b="1" dirty="0">
                <a:sym typeface="Symbol" panose="05050102010706020507" pitchFamily="18" charset="2"/>
              </a:rPr>
              <a:t></a:t>
            </a:r>
            <a:r>
              <a:rPr lang="zh-CN" altLang="en-US" b="1" dirty="0">
                <a:latin typeface="+mn-ea"/>
                <a:ea typeface="+mn-ea"/>
              </a:rPr>
              <a:t>摩根</a:t>
            </a:r>
          </a:p>
        </p:txBody>
      </p:sp>
    </p:spTree>
    <p:custDataLst>
      <p:tags r:id="rId1"/>
    </p:custDataLst>
    <p:extLst>
      <p:ext uri="{BB962C8B-B14F-4D97-AF65-F5344CB8AC3E}">
        <p14:creationId xmlns:p14="http://schemas.microsoft.com/office/powerpoint/2010/main" val="222910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3" grpId="0" animBg="1"/>
      <p:bldP spid="1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2">
            <a:extLst>
              <a:ext uri="{FF2B5EF4-FFF2-40B4-BE49-F238E27FC236}">
                <a16:creationId xmlns:a16="http://schemas.microsoft.com/office/drawing/2014/main" id="{65552CB0-5A71-4A38-B991-896D0C15588B}"/>
              </a:ext>
            </a:extLst>
          </p:cNvPr>
          <p:cNvSpPr>
            <a:spLocks noGrp="1" noChangeArrowheads="1"/>
          </p:cNvSpPr>
          <p:nvPr>
            <p:ph type="title" idx="4294967295"/>
          </p:nvPr>
        </p:nvSpPr>
        <p:spPr>
          <a:xfrm>
            <a:off x="801291" y="104967"/>
            <a:ext cx="8064034" cy="923872"/>
          </a:xfrm>
        </p:spPr>
        <p:txBody>
          <a:bodyPr/>
          <a:lstStyle/>
          <a:p>
            <a:pPr eaLnBrk="1" hangingPunct="1"/>
            <a:r>
              <a:rPr lang="zh-CN" altLang="en-US" dirty="0"/>
              <a:t>定理</a:t>
            </a:r>
            <a:r>
              <a:rPr lang="en-US" altLang="zh-CN" dirty="0"/>
              <a:t>2.6 </a:t>
            </a:r>
            <a:r>
              <a:rPr lang="zh-CN" altLang="en-US" dirty="0"/>
              <a:t>证明</a:t>
            </a:r>
          </a:p>
        </p:txBody>
      </p:sp>
      <p:sp>
        <p:nvSpPr>
          <p:cNvPr id="135173" name="Rectangle 4">
            <a:extLst>
              <a:ext uri="{FF2B5EF4-FFF2-40B4-BE49-F238E27FC236}">
                <a16:creationId xmlns:a16="http://schemas.microsoft.com/office/drawing/2014/main" id="{208454A0-BB53-4DCC-B90C-FD739DA6C645}"/>
              </a:ext>
            </a:extLst>
          </p:cNvPr>
          <p:cNvSpPr>
            <a:spLocks noChangeArrowheads="1"/>
          </p:cNvSpPr>
          <p:nvPr/>
        </p:nvSpPr>
        <p:spPr bwMode="auto">
          <a:xfrm>
            <a:off x="233473" y="1525346"/>
            <a:ext cx="11731406" cy="309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50000"/>
              </a:lnSpc>
              <a:buNone/>
            </a:pPr>
            <a:r>
              <a:rPr lang="zh-CN" altLang="en-US" sz="2399" dirty="0">
                <a:solidFill>
                  <a:srgbClr val="FF0000"/>
                </a:solidFill>
                <a:latin typeface="微软雅黑"/>
                <a:ea typeface="微软雅黑"/>
              </a:rPr>
              <a:t>证明  </a:t>
            </a:r>
            <a:r>
              <a:rPr lang="zh-CN" altLang="en-US" sz="2399" dirty="0">
                <a:solidFill>
                  <a:srgbClr val="3333FF"/>
                </a:solidFill>
                <a:latin typeface="微软雅黑"/>
                <a:ea typeface="微软雅黑"/>
              </a:rPr>
              <a:t>充分性</a:t>
            </a:r>
            <a:r>
              <a:rPr lang="zh-CN" altLang="en-US" sz="2399" dirty="0">
                <a:solidFill>
                  <a:prstClr val="black"/>
                </a:solidFill>
                <a:latin typeface="微软雅黑"/>
                <a:ea typeface="微软雅黑"/>
              </a:rPr>
              <a:t> </a:t>
            </a:r>
            <a:endParaRPr lang="en-US" altLang="zh-CN" sz="2399" dirty="0">
              <a:solidFill>
                <a:prstClr val="black"/>
              </a:solidFill>
              <a:latin typeface="微软雅黑"/>
              <a:ea typeface="微软雅黑"/>
            </a:endParaRPr>
          </a:p>
          <a:p>
            <a:pPr defTabSz="1219261">
              <a:lnSpc>
                <a:spcPct val="150000"/>
              </a:lnSpc>
              <a:buNone/>
            </a:pPr>
            <a:r>
              <a:rPr lang="en-US" altLang="zh-CN" sz="2399" dirty="0">
                <a:solidFill>
                  <a:prstClr val="black"/>
                </a:solidFill>
                <a:latin typeface="微软雅黑"/>
                <a:ea typeface="微软雅黑"/>
              </a:rPr>
              <a:t>         </a:t>
            </a:r>
            <a:r>
              <a:rPr lang="zh-CN" altLang="en-US" sz="2399" dirty="0">
                <a:solidFill>
                  <a:prstClr val="black"/>
                </a:solidFill>
                <a:latin typeface="微软雅黑"/>
                <a:ea typeface="微软雅黑"/>
              </a:rPr>
              <a:t>因为</a:t>
            </a:r>
            <a:r>
              <a:rPr lang="en-US" altLang="zh-CN" sz="2399" dirty="0">
                <a:latin typeface="微软雅黑"/>
                <a:ea typeface="微软雅黑"/>
              </a:rPr>
              <a:t>G</a:t>
            </a:r>
            <a:r>
              <a:rPr lang="en-US" altLang="zh-CN" sz="2399" baseline="-25000" dirty="0">
                <a:latin typeface="微软雅黑"/>
                <a:ea typeface="微软雅黑"/>
              </a:rPr>
              <a:t>1</a:t>
            </a:r>
            <a:r>
              <a:rPr lang="en-US" altLang="zh-CN" sz="2399" dirty="0">
                <a:latin typeface="微软雅黑"/>
                <a:ea typeface="微软雅黑"/>
              </a:rPr>
              <a:t>∧G</a:t>
            </a:r>
            <a:r>
              <a:rPr lang="en-US" altLang="zh-CN" sz="2399" baseline="-25000" dirty="0">
                <a:latin typeface="微软雅黑"/>
                <a:ea typeface="微软雅黑"/>
              </a:rPr>
              <a:t>2</a:t>
            </a:r>
            <a:r>
              <a:rPr lang="en-US" altLang="zh-CN" sz="2399" dirty="0">
                <a:latin typeface="微软雅黑"/>
                <a:ea typeface="微软雅黑"/>
              </a:rPr>
              <a:t>∧…∧</a:t>
            </a:r>
            <a:r>
              <a:rPr lang="en-US" altLang="zh-CN" sz="2399" dirty="0" err="1">
                <a:latin typeface="微软雅黑"/>
                <a:ea typeface="微软雅黑"/>
              </a:rPr>
              <a:t>G</a:t>
            </a:r>
            <a:r>
              <a:rPr lang="en-US" altLang="zh-CN" sz="2399" baseline="-25000" dirty="0" err="1">
                <a:latin typeface="微软雅黑"/>
                <a:ea typeface="微软雅黑"/>
              </a:rPr>
              <a:t>n</a:t>
            </a:r>
            <a:r>
              <a:rPr lang="en-US" altLang="zh-CN" sz="2399" dirty="0">
                <a:latin typeface="微软雅黑"/>
                <a:ea typeface="微软雅黑"/>
              </a:rPr>
              <a:t>→</a:t>
            </a:r>
            <a:r>
              <a:rPr lang="zh-CN" altLang="en-US" sz="2399" dirty="0">
                <a:latin typeface="微软雅黑"/>
                <a:ea typeface="微软雅黑"/>
              </a:rPr>
              <a:t>Ｈ</a:t>
            </a:r>
            <a:r>
              <a:rPr lang="zh-CN" altLang="en-US" sz="2399" dirty="0">
                <a:solidFill>
                  <a:prstClr val="black"/>
                </a:solidFill>
                <a:latin typeface="微软雅黑"/>
                <a:ea typeface="微软雅黑"/>
              </a:rPr>
              <a:t>是永真公式，</a:t>
            </a:r>
            <a:endParaRPr lang="en-US" altLang="zh-CN" sz="2399" dirty="0">
              <a:solidFill>
                <a:prstClr val="black"/>
              </a:solidFill>
              <a:latin typeface="微软雅黑"/>
              <a:ea typeface="微软雅黑"/>
            </a:endParaRPr>
          </a:p>
          <a:p>
            <a:pPr defTabSz="1219261">
              <a:lnSpc>
                <a:spcPct val="150000"/>
              </a:lnSpc>
              <a:buNone/>
            </a:pPr>
            <a:r>
              <a:rPr lang="en-US" altLang="zh-CN" sz="2399" dirty="0">
                <a:solidFill>
                  <a:prstClr val="black"/>
                </a:solidFill>
                <a:latin typeface="微软雅黑"/>
                <a:ea typeface="微软雅黑"/>
              </a:rPr>
              <a:t>         </a:t>
            </a:r>
            <a:r>
              <a:rPr lang="zh-CN" altLang="en-US" sz="2399" dirty="0">
                <a:solidFill>
                  <a:prstClr val="black"/>
                </a:solidFill>
                <a:latin typeface="微软雅黑"/>
                <a:ea typeface="微软雅黑"/>
              </a:rPr>
              <a:t>所以</a:t>
            </a:r>
            <a:r>
              <a:rPr lang="zh-CN" altLang="en-US" sz="2399" dirty="0">
                <a:solidFill>
                  <a:srgbClr val="7030A0"/>
                </a:solidFill>
                <a:latin typeface="微软雅黑"/>
                <a:ea typeface="微软雅黑"/>
              </a:rPr>
              <a:t>根据“→”的真值规定，对任意给定的解释</a:t>
            </a:r>
            <a:r>
              <a:rPr lang="en-US" altLang="zh-CN" sz="2399" dirty="0">
                <a:solidFill>
                  <a:srgbClr val="7030A0"/>
                </a:solidFill>
                <a:latin typeface="微软雅黑"/>
                <a:ea typeface="微软雅黑"/>
              </a:rPr>
              <a:t>I</a:t>
            </a:r>
            <a:r>
              <a:rPr lang="zh-CN" altLang="en-US" sz="2399" dirty="0">
                <a:solidFill>
                  <a:srgbClr val="7030A0"/>
                </a:solidFill>
                <a:latin typeface="微软雅黑"/>
                <a:ea typeface="微软雅黑"/>
              </a:rPr>
              <a:t>，</a:t>
            </a:r>
            <a:r>
              <a:rPr lang="en-US" altLang="zh-CN" sz="2399" dirty="0">
                <a:solidFill>
                  <a:srgbClr val="7030A0"/>
                </a:solidFill>
                <a:latin typeface="微软雅黑"/>
                <a:ea typeface="微软雅黑"/>
              </a:rPr>
              <a:t>G</a:t>
            </a:r>
            <a:r>
              <a:rPr lang="en-US" altLang="zh-CN" sz="2399" baseline="-25000" dirty="0">
                <a:solidFill>
                  <a:srgbClr val="7030A0"/>
                </a:solidFill>
                <a:latin typeface="微软雅黑"/>
                <a:ea typeface="微软雅黑"/>
              </a:rPr>
              <a:t>1</a:t>
            </a:r>
            <a:r>
              <a:rPr lang="en-US" altLang="zh-CN" sz="2399" dirty="0">
                <a:solidFill>
                  <a:srgbClr val="7030A0"/>
                </a:solidFill>
                <a:latin typeface="微软雅黑"/>
                <a:ea typeface="微软雅黑"/>
              </a:rPr>
              <a:t>∧G</a:t>
            </a:r>
            <a:r>
              <a:rPr lang="en-US" altLang="zh-CN" sz="2399" baseline="-25000" dirty="0">
                <a:solidFill>
                  <a:srgbClr val="7030A0"/>
                </a:solidFill>
                <a:latin typeface="微软雅黑"/>
                <a:ea typeface="微软雅黑"/>
              </a:rPr>
              <a:t>2</a:t>
            </a:r>
            <a:r>
              <a:rPr lang="en-US" altLang="zh-CN" sz="2399" dirty="0">
                <a:solidFill>
                  <a:srgbClr val="7030A0"/>
                </a:solidFill>
                <a:latin typeface="微软雅黑"/>
                <a:ea typeface="微软雅黑"/>
              </a:rPr>
              <a:t>∧…∧</a:t>
            </a:r>
            <a:r>
              <a:rPr lang="en-US" altLang="zh-CN" sz="2399" dirty="0" err="1">
                <a:solidFill>
                  <a:srgbClr val="7030A0"/>
                </a:solidFill>
                <a:latin typeface="微软雅黑"/>
                <a:ea typeface="微软雅黑"/>
              </a:rPr>
              <a:t>G</a:t>
            </a:r>
            <a:r>
              <a:rPr lang="en-US" altLang="zh-CN" sz="2399" baseline="-25000" dirty="0" err="1">
                <a:solidFill>
                  <a:srgbClr val="7030A0"/>
                </a:solidFill>
                <a:latin typeface="微软雅黑"/>
                <a:ea typeface="微软雅黑"/>
              </a:rPr>
              <a:t>n</a:t>
            </a:r>
            <a:r>
              <a:rPr lang="zh-CN" altLang="en-US" sz="2399" dirty="0">
                <a:solidFill>
                  <a:srgbClr val="7030A0"/>
                </a:solidFill>
                <a:latin typeface="微软雅黑"/>
                <a:ea typeface="微软雅黑"/>
              </a:rPr>
              <a:t>为假或者为真。</a:t>
            </a:r>
            <a:endParaRPr lang="en-US" altLang="zh-CN" sz="2399" dirty="0">
              <a:solidFill>
                <a:srgbClr val="7030A0"/>
              </a:solidFill>
              <a:latin typeface="微软雅黑"/>
              <a:ea typeface="微软雅黑"/>
            </a:endParaRPr>
          </a:p>
          <a:p>
            <a:pPr defTabSz="1219261">
              <a:lnSpc>
                <a:spcPct val="150000"/>
              </a:lnSpc>
              <a:buNone/>
            </a:pPr>
            <a:r>
              <a:rPr lang="zh-CN" altLang="en-US" sz="2399" dirty="0">
                <a:solidFill>
                  <a:prstClr val="black"/>
                </a:solidFill>
                <a:latin typeface="微软雅黑"/>
                <a:ea typeface="微软雅黑"/>
              </a:rPr>
              <a:t>         当</a:t>
            </a:r>
            <a:r>
              <a:rPr lang="en-US" altLang="zh-CN" sz="2399" dirty="0">
                <a:latin typeface="微软雅黑"/>
                <a:ea typeface="微软雅黑"/>
              </a:rPr>
              <a:t>G</a:t>
            </a:r>
            <a:r>
              <a:rPr lang="en-US" altLang="zh-CN" sz="2399" baseline="-25000" dirty="0">
                <a:latin typeface="微软雅黑"/>
                <a:ea typeface="微软雅黑"/>
              </a:rPr>
              <a:t>1</a:t>
            </a:r>
            <a:r>
              <a:rPr lang="en-US" altLang="zh-CN" sz="2399" dirty="0">
                <a:latin typeface="微软雅黑"/>
                <a:ea typeface="微软雅黑"/>
              </a:rPr>
              <a:t>∧G</a:t>
            </a:r>
            <a:r>
              <a:rPr lang="en-US" altLang="zh-CN" sz="2399" baseline="-25000" dirty="0">
                <a:latin typeface="微软雅黑"/>
                <a:ea typeface="微软雅黑"/>
              </a:rPr>
              <a:t>2</a:t>
            </a:r>
            <a:r>
              <a:rPr lang="en-US" altLang="zh-CN" sz="2399" dirty="0">
                <a:latin typeface="微软雅黑"/>
                <a:ea typeface="微软雅黑"/>
              </a:rPr>
              <a:t>∧…∧</a:t>
            </a:r>
            <a:r>
              <a:rPr lang="en-US" altLang="zh-CN" sz="2399" dirty="0" err="1">
                <a:latin typeface="微软雅黑"/>
                <a:ea typeface="微软雅黑"/>
              </a:rPr>
              <a:t>G</a:t>
            </a:r>
            <a:r>
              <a:rPr lang="en-US" altLang="zh-CN" sz="2399" baseline="-25000" dirty="0" err="1">
                <a:latin typeface="微软雅黑"/>
                <a:ea typeface="微软雅黑"/>
              </a:rPr>
              <a:t>n</a:t>
            </a:r>
            <a:r>
              <a:rPr lang="zh-CN" altLang="en-US" sz="2399" dirty="0">
                <a:solidFill>
                  <a:prstClr val="black"/>
                </a:solidFill>
                <a:latin typeface="微软雅黑"/>
                <a:ea typeface="微软雅黑"/>
              </a:rPr>
              <a:t>为真时，</a:t>
            </a:r>
            <a:r>
              <a:rPr lang="en-US" altLang="zh-CN" sz="2399" dirty="0">
                <a:solidFill>
                  <a:prstClr val="black"/>
                </a:solidFill>
                <a:latin typeface="微软雅黑"/>
                <a:ea typeface="微软雅黑"/>
              </a:rPr>
              <a:t>H</a:t>
            </a:r>
            <a:r>
              <a:rPr lang="zh-CN" altLang="en-US" sz="2399" dirty="0">
                <a:solidFill>
                  <a:prstClr val="black"/>
                </a:solidFill>
                <a:latin typeface="微软雅黑"/>
                <a:ea typeface="微软雅黑"/>
              </a:rPr>
              <a:t>必为真。</a:t>
            </a:r>
            <a:endParaRPr lang="en-US" altLang="zh-CN" sz="2399" dirty="0">
              <a:solidFill>
                <a:prstClr val="black"/>
              </a:solidFill>
              <a:latin typeface="微软雅黑"/>
              <a:ea typeface="微软雅黑"/>
            </a:endParaRPr>
          </a:p>
          <a:p>
            <a:pPr defTabSz="1219261">
              <a:lnSpc>
                <a:spcPct val="150000"/>
              </a:lnSpc>
              <a:buNone/>
            </a:pPr>
            <a:r>
              <a:rPr lang="en-US" altLang="zh-CN" sz="2399" dirty="0">
                <a:solidFill>
                  <a:prstClr val="black"/>
                </a:solidFill>
                <a:latin typeface="微软雅黑"/>
                <a:ea typeface="微软雅黑"/>
              </a:rPr>
              <a:t>          </a:t>
            </a:r>
            <a:r>
              <a:rPr lang="zh-CN" altLang="en-US" sz="2399" dirty="0">
                <a:solidFill>
                  <a:prstClr val="black"/>
                </a:solidFill>
                <a:latin typeface="微软雅黑"/>
                <a:ea typeface="微软雅黑"/>
              </a:rPr>
              <a:t>根据定义</a:t>
            </a:r>
            <a:r>
              <a:rPr lang="en-US" altLang="zh-CN" sz="2399" dirty="0">
                <a:solidFill>
                  <a:prstClr val="black"/>
                </a:solidFill>
                <a:latin typeface="微软雅黑"/>
                <a:ea typeface="微软雅黑"/>
              </a:rPr>
              <a:t>2.17</a:t>
            </a:r>
            <a:r>
              <a:rPr lang="zh-CN" altLang="en-US" sz="2399" dirty="0">
                <a:solidFill>
                  <a:prstClr val="black"/>
                </a:solidFill>
                <a:latin typeface="微软雅黑"/>
                <a:ea typeface="微软雅黑"/>
              </a:rPr>
              <a:t>，公式</a:t>
            </a:r>
            <a:r>
              <a:rPr lang="en-US" altLang="zh-CN" sz="2399" dirty="0">
                <a:solidFill>
                  <a:prstClr val="black"/>
                </a:solidFill>
                <a:latin typeface="微软雅黑"/>
                <a:ea typeface="微软雅黑"/>
              </a:rPr>
              <a:t>H</a:t>
            </a:r>
            <a:r>
              <a:rPr lang="zh-CN" altLang="en-US" sz="2399" dirty="0">
                <a:solidFill>
                  <a:prstClr val="black"/>
                </a:solidFill>
                <a:latin typeface="微软雅黑"/>
                <a:ea typeface="微软雅黑"/>
              </a:rPr>
              <a:t>是前提集合</a:t>
            </a:r>
            <a:r>
              <a:rPr lang="en-US" altLang="zh-CN" sz="2399" dirty="0">
                <a:solidFill>
                  <a:prstClr val="black"/>
                </a:solidFill>
                <a:latin typeface="微软雅黑"/>
                <a:ea typeface="微软雅黑"/>
              </a:rPr>
              <a:t>Г={</a:t>
            </a:r>
            <a:r>
              <a:rPr lang="en-US" altLang="zh-CN" sz="2399" dirty="0">
                <a:latin typeface="微软雅黑"/>
                <a:ea typeface="微软雅黑"/>
              </a:rPr>
              <a:t>G</a:t>
            </a:r>
            <a:r>
              <a:rPr lang="en-US" altLang="zh-CN" sz="2399" baseline="-25000" dirty="0">
                <a:latin typeface="微软雅黑"/>
                <a:ea typeface="微软雅黑"/>
              </a:rPr>
              <a:t>1</a:t>
            </a:r>
            <a:r>
              <a:rPr lang="en-US" altLang="zh-CN" sz="2399" dirty="0">
                <a:latin typeface="微软雅黑"/>
                <a:ea typeface="微软雅黑"/>
              </a:rPr>
              <a:t>,G</a:t>
            </a:r>
            <a:r>
              <a:rPr lang="en-US" altLang="zh-CN" sz="2399" baseline="-25000" dirty="0">
                <a:latin typeface="微软雅黑"/>
                <a:ea typeface="微软雅黑"/>
              </a:rPr>
              <a:t>2</a:t>
            </a:r>
            <a:r>
              <a:rPr lang="en-US" altLang="zh-CN" sz="2399" dirty="0">
                <a:latin typeface="微软雅黑"/>
                <a:ea typeface="微软雅黑"/>
              </a:rPr>
              <a:t>,…,</a:t>
            </a:r>
            <a:r>
              <a:rPr lang="en-US" altLang="zh-CN" sz="2399" dirty="0" err="1">
                <a:latin typeface="微软雅黑"/>
                <a:ea typeface="微软雅黑"/>
              </a:rPr>
              <a:t>G</a:t>
            </a:r>
            <a:r>
              <a:rPr lang="en-US" altLang="zh-CN" sz="2399" baseline="-25000" dirty="0" err="1">
                <a:latin typeface="微软雅黑"/>
                <a:ea typeface="微软雅黑"/>
              </a:rPr>
              <a:t>n</a:t>
            </a:r>
            <a:r>
              <a:rPr lang="en-US" altLang="zh-CN" sz="2399" dirty="0">
                <a:solidFill>
                  <a:prstClr val="black"/>
                </a:solidFill>
                <a:latin typeface="微软雅黑"/>
                <a:ea typeface="微软雅黑"/>
              </a:rPr>
              <a:t>}</a:t>
            </a:r>
            <a:r>
              <a:rPr lang="zh-CN" altLang="en-US" sz="2399" dirty="0">
                <a:solidFill>
                  <a:prstClr val="black"/>
                </a:solidFill>
                <a:latin typeface="微软雅黑"/>
                <a:ea typeface="微软雅黑"/>
              </a:rPr>
              <a:t>的逻辑结果。</a:t>
            </a:r>
          </a:p>
        </p:txBody>
      </p:sp>
    </p:spTree>
    <p:custDataLst>
      <p:tags r:id="rId1"/>
    </p:custDataLst>
    <p:extLst>
      <p:ext uri="{BB962C8B-B14F-4D97-AF65-F5344CB8AC3E}">
        <p14:creationId xmlns:p14="http://schemas.microsoft.com/office/powerpoint/2010/main" val="1925451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5173"/>
                                        </p:tgtEl>
                                        <p:attrNameLst>
                                          <p:attrName>style.visibility</p:attrName>
                                        </p:attrNameLst>
                                      </p:cBhvr>
                                      <p:to>
                                        <p:strVal val="visible"/>
                                      </p:to>
                                    </p:set>
                                    <p:anim calcmode="lin" valueType="num">
                                      <p:cBhvr additive="base">
                                        <p:cTn id="7" dur="500" fill="hold"/>
                                        <p:tgtEl>
                                          <p:spTgt spid="135173"/>
                                        </p:tgtEl>
                                        <p:attrNameLst>
                                          <p:attrName>ppt_x</p:attrName>
                                        </p:attrNameLst>
                                      </p:cBhvr>
                                      <p:tavLst>
                                        <p:tav tm="0">
                                          <p:val>
                                            <p:strVal val="0-#ppt_w/2"/>
                                          </p:val>
                                        </p:tav>
                                        <p:tav tm="100000">
                                          <p:val>
                                            <p:strVal val="#ppt_x"/>
                                          </p:val>
                                        </p:tav>
                                      </p:tavLst>
                                    </p:anim>
                                    <p:anim calcmode="lin" valueType="num">
                                      <p:cBhvr additive="base">
                                        <p:cTn id="8" dur="500" fill="hold"/>
                                        <p:tgtEl>
                                          <p:spTgt spid="1351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3"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Rectangle 4">
            <a:extLst>
              <a:ext uri="{FF2B5EF4-FFF2-40B4-BE49-F238E27FC236}">
                <a16:creationId xmlns:a16="http://schemas.microsoft.com/office/drawing/2014/main" id="{208454A0-BB53-4DCC-B90C-FD739DA6C645}"/>
              </a:ext>
            </a:extLst>
          </p:cNvPr>
          <p:cNvSpPr>
            <a:spLocks noChangeArrowheads="1"/>
          </p:cNvSpPr>
          <p:nvPr/>
        </p:nvSpPr>
        <p:spPr bwMode="auto">
          <a:xfrm>
            <a:off x="233473" y="1883986"/>
            <a:ext cx="11731406" cy="309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61">
              <a:lnSpc>
                <a:spcPct val="150000"/>
              </a:lnSpc>
              <a:buNone/>
            </a:pPr>
            <a:r>
              <a:rPr lang="zh-CN" altLang="en-US" sz="2399" dirty="0">
                <a:solidFill>
                  <a:srgbClr val="FF0000"/>
                </a:solidFill>
                <a:latin typeface="微软雅黑"/>
                <a:ea typeface="微软雅黑"/>
              </a:rPr>
              <a:t>证明  </a:t>
            </a:r>
            <a:r>
              <a:rPr lang="zh-CN" altLang="en-US" sz="2399" dirty="0">
                <a:solidFill>
                  <a:srgbClr val="3333FF"/>
                </a:solidFill>
                <a:latin typeface="微软雅黑"/>
                <a:ea typeface="微软雅黑"/>
              </a:rPr>
              <a:t>必要性</a:t>
            </a:r>
            <a:r>
              <a:rPr lang="zh-CN" altLang="en-US" sz="2399" dirty="0">
                <a:solidFill>
                  <a:prstClr val="black"/>
                </a:solidFill>
                <a:latin typeface="微软雅黑"/>
                <a:ea typeface="微软雅黑"/>
              </a:rPr>
              <a:t> 因为公式</a:t>
            </a:r>
            <a:r>
              <a:rPr lang="en-US" altLang="zh-CN" sz="2399" dirty="0">
                <a:solidFill>
                  <a:prstClr val="black"/>
                </a:solidFill>
                <a:latin typeface="微软雅黑"/>
                <a:ea typeface="微软雅黑"/>
              </a:rPr>
              <a:t>H</a:t>
            </a:r>
            <a:r>
              <a:rPr lang="zh-CN" altLang="en-US" sz="2399" dirty="0">
                <a:solidFill>
                  <a:prstClr val="black"/>
                </a:solidFill>
                <a:latin typeface="微软雅黑"/>
                <a:ea typeface="微软雅黑"/>
              </a:rPr>
              <a:t>是前提集合</a:t>
            </a:r>
            <a:r>
              <a:rPr lang="en-US" altLang="zh-CN" sz="2399" dirty="0">
                <a:solidFill>
                  <a:prstClr val="black"/>
                </a:solidFill>
                <a:latin typeface="微软雅黑"/>
                <a:ea typeface="微软雅黑"/>
              </a:rPr>
              <a:t>Г={</a:t>
            </a:r>
            <a:r>
              <a:rPr lang="en-US" altLang="zh-CN" sz="2399" dirty="0">
                <a:latin typeface="微软雅黑"/>
                <a:ea typeface="微软雅黑"/>
              </a:rPr>
              <a:t>G</a:t>
            </a:r>
            <a:r>
              <a:rPr lang="en-US" altLang="zh-CN" sz="2399" baseline="-25000" dirty="0">
                <a:latin typeface="微软雅黑"/>
                <a:ea typeface="微软雅黑"/>
              </a:rPr>
              <a:t>1</a:t>
            </a:r>
            <a:r>
              <a:rPr lang="en-US" altLang="zh-CN" sz="2399" dirty="0">
                <a:latin typeface="微软雅黑"/>
                <a:ea typeface="微软雅黑"/>
              </a:rPr>
              <a:t>,G</a:t>
            </a:r>
            <a:r>
              <a:rPr lang="en-US" altLang="zh-CN" sz="2399" baseline="-25000" dirty="0">
                <a:latin typeface="微软雅黑"/>
                <a:ea typeface="微软雅黑"/>
              </a:rPr>
              <a:t>2</a:t>
            </a:r>
            <a:r>
              <a:rPr lang="en-US" altLang="zh-CN" sz="2399" dirty="0">
                <a:latin typeface="微软雅黑"/>
                <a:ea typeface="微软雅黑"/>
              </a:rPr>
              <a:t>,…,</a:t>
            </a:r>
            <a:r>
              <a:rPr lang="en-US" altLang="zh-CN" sz="2399" dirty="0" err="1">
                <a:latin typeface="微软雅黑"/>
                <a:ea typeface="微软雅黑"/>
              </a:rPr>
              <a:t>G</a:t>
            </a:r>
            <a:r>
              <a:rPr lang="en-US" altLang="zh-CN" sz="2399" baseline="-25000" dirty="0" err="1">
                <a:latin typeface="微软雅黑"/>
                <a:ea typeface="微软雅黑"/>
              </a:rPr>
              <a:t>n</a:t>
            </a:r>
            <a:r>
              <a:rPr lang="en-US" altLang="zh-CN" sz="2399" dirty="0">
                <a:solidFill>
                  <a:prstClr val="black"/>
                </a:solidFill>
                <a:latin typeface="微软雅黑"/>
                <a:ea typeface="微软雅黑"/>
              </a:rPr>
              <a:t>}</a:t>
            </a:r>
            <a:r>
              <a:rPr lang="zh-CN" altLang="en-US" sz="2399" dirty="0">
                <a:solidFill>
                  <a:prstClr val="black"/>
                </a:solidFill>
                <a:latin typeface="微软雅黑"/>
                <a:ea typeface="微软雅黑"/>
              </a:rPr>
              <a:t>的逻辑结果，</a:t>
            </a:r>
            <a:endParaRPr lang="en-US" altLang="zh-CN" sz="2399" dirty="0">
              <a:solidFill>
                <a:prstClr val="black"/>
              </a:solidFill>
              <a:latin typeface="微软雅黑"/>
              <a:ea typeface="微软雅黑"/>
            </a:endParaRPr>
          </a:p>
          <a:p>
            <a:pPr defTabSz="1219261">
              <a:lnSpc>
                <a:spcPct val="150000"/>
              </a:lnSpc>
              <a:buNone/>
            </a:pPr>
            <a:r>
              <a:rPr lang="en-US" altLang="zh-CN" sz="2399" dirty="0">
                <a:solidFill>
                  <a:prstClr val="black"/>
                </a:solidFill>
                <a:latin typeface="微软雅黑"/>
                <a:ea typeface="微软雅黑"/>
              </a:rPr>
              <a:t>        </a:t>
            </a:r>
            <a:r>
              <a:rPr lang="zh-CN" altLang="en-US" sz="2399" dirty="0">
                <a:solidFill>
                  <a:prstClr val="black"/>
                </a:solidFill>
                <a:latin typeface="微软雅黑"/>
                <a:ea typeface="微软雅黑"/>
              </a:rPr>
              <a:t>根据定义</a:t>
            </a:r>
            <a:r>
              <a:rPr lang="en-US" altLang="zh-CN" sz="2399" dirty="0">
                <a:solidFill>
                  <a:prstClr val="black"/>
                </a:solidFill>
                <a:latin typeface="微软雅黑"/>
                <a:ea typeface="微软雅黑"/>
              </a:rPr>
              <a:t>2.17</a:t>
            </a:r>
            <a:r>
              <a:rPr lang="zh-CN" altLang="en-US" sz="2399" dirty="0">
                <a:solidFill>
                  <a:prstClr val="black"/>
                </a:solidFill>
                <a:latin typeface="微软雅黑"/>
                <a:ea typeface="微软雅黑"/>
              </a:rPr>
              <a:t>，对任意给定的解释</a:t>
            </a:r>
            <a:r>
              <a:rPr lang="en-US" altLang="zh-CN" sz="2399" dirty="0">
                <a:solidFill>
                  <a:prstClr val="black"/>
                </a:solidFill>
                <a:latin typeface="微软雅黑"/>
                <a:ea typeface="微软雅黑"/>
              </a:rPr>
              <a:t>I</a:t>
            </a:r>
            <a:r>
              <a:rPr lang="zh-CN" altLang="en-US" sz="2399" dirty="0">
                <a:solidFill>
                  <a:prstClr val="black"/>
                </a:solidFill>
                <a:latin typeface="微软雅黑"/>
                <a:ea typeface="微软雅黑"/>
              </a:rPr>
              <a:t>，如果</a:t>
            </a:r>
            <a:r>
              <a:rPr lang="en-US" altLang="zh-CN" sz="2399" dirty="0">
                <a:latin typeface="微软雅黑"/>
                <a:ea typeface="微软雅黑"/>
              </a:rPr>
              <a:t>G</a:t>
            </a:r>
            <a:r>
              <a:rPr lang="en-US" altLang="zh-CN" sz="2399" baseline="-25000" dirty="0">
                <a:latin typeface="微软雅黑"/>
                <a:ea typeface="微软雅黑"/>
              </a:rPr>
              <a:t>1</a:t>
            </a:r>
            <a:r>
              <a:rPr lang="en-US" altLang="zh-CN" sz="2399" dirty="0">
                <a:latin typeface="微软雅黑"/>
                <a:ea typeface="微软雅黑"/>
              </a:rPr>
              <a:t>∧G</a:t>
            </a:r>
            <a:r>
              <a:rPr lang="en-US" altLang="zh-CN" sz="2399" baseline="-25000" dirty="0">
                <a:latin typeface="微软雅黑"/>
                <a:ea typeface="微软雅黑"/>
              </a:rPr>
              <a:t>2</a:t>
            </a:r>
            <a:r>
              <a:rPr lang="en-US" altLang="zh-CN" sz="2399" dirty="0">
                <a:latin typeface="微软雅黑"/>
                <a:ea typeface="微软雅黑"/>
              </a:rPr>
              <a:t>∧…∧</a:t>
            </a:r>
            <a:r>
              <a:rPr lang="en-US" altLang="zh-CN" sz="2399" dirty="0" err="1">
                <a:latin typeface="微软雅黑"/>
                <a:ea typeface="微软雅黑"/>
              </a:rPr>
              <a:t>G</a:t>
            </a:r>
            <a:r>
              <a:rPr lang="en-US" altLang="zh-CN" sz="2399" baseline="-25000" dirty="0" err="1">
                <a:latin typeface="微软雅黑"/>
                <a:ea typeface="微软雅黑"/>
              </a:rPr>
              <a:t>n</a:t>
            </a:r>
            <a:r>
              <a:rPr lang="zh-CN" altLang="en-US" sz="2399" dirty="0">
                <a:solidFill>
                  <a:prstClr val="black"/>
                </a:solidFill>
                <a:latin typeface="微软雅黑"/>
                <a:ea typeface="微软雅黑"/>
              </a:rPr>
              <a:t>为真，则</a:t>
            </a:r>
            <a:r>
              <a:rPr lang="en-US" altLang="zh-CN" sz="2399" dirty="0">
                <a:solidFill>
                  <a:prstClr val="black"/>
                </a:solidFill>
                <a:latin typeface="微软雅黑"/>
                <a:ea typeface="微软雅黑"/>
              </a:rPr>
              <a:t>H</a:t>
            </a:r>
            <a:r>
              <a:rPr lang="zh-CN" altLang="en-US" sz="2399" dirty="0">
                <a:solidFill>
                  <a:prstClr val="black"/>
                </a:solidFill>
                <a:latin typeface="微软雅黑"/>
                <a:ea typeface="微软雅黑"/>
              </a:rPr>
              <a:t>为真，</a:t>
            </a:r>
            <a:endParaRPr lang="en-US" altLang="zh-CN" sz="2399" dirty="0">
              <a:solidFill>
                <a:prstClr val="black"/>
              </a:solidFill>
              <a:latin typeface="微软雅黑"/>
              <a:ea typeface="微软雅黑"/>
            </a:endParaRPr>
          </a:p>
          <a:p>
            <a:pPr defTabSz="1219261">
              <a:lnSpc>
                <a:spcPct val="150000"/>
              </a:lnSpc>
              <a:buNone/>
            </a:pPr>
            <a:r>
              <a:rPr lang="en-US" altLang="zh-CN" sz="2399" dirty="0">
                <a:solidFill>
                  <a:prstClr val="black"/>
                </a:solidFill>
                <a:latin typeface="微软雅黑"/>
                <a:ea typeface="微软雅黑"/>
              </a:rPr>
              <a:t>        </a:t>
            </a:r>
            <a:r>
              <a:rPr lang="zh-CN" altLang="en-US" sz="2399" dirty="0">
                <a:solidFill>
                  <a:prstClr val="black"/>
                </a:solidFill>
                <a:latin typeface="微软雅黑"/>
                <a:ea typeface="微软雅黑"/>
              </a:rPr>
              <a:t>此时</a:t>
            </a:r>
            <a:r>
              <a:rPr lang="en-US" altLang="zh-CN" sz="2399" dirty="0">
                <a:latin typeface="微软雅黑"/>
                <a:ea typeface="微软雅黑"/>
              </a:rPr>
              <a:t>G</a:t>
            </a:r>
            <a:r>
              <a:rPr lang="en-US" altLang="zh-CN" sz="2399" baseline="-25000" dirty="0">
                <a:latin typeface="微软雅黑"/>
                <a:ea typeface="微软雅黑"/>
              </a:rPr>
              <a:t>1</a:t>
            </a:r>
            <a:r>
              <a:rPr lang="en-US" altLang="zh-CN" sz="2399" dirty="0">
                <a:latin typeface="微软雅黑"/>
                <a:ea typeface="微软雅黑"/>
              </a:rPr>
              <a:t>∧G</a:t>
            </a:r>
            <a:r>
              <a:rPr lang="en-US" altLang="zh-CN" sz="2399" baseline="-25000" dirty="0">
                <a:latin typeface="微软雅黑"/>
                <a:ea typeface="微软雅黑"/>
              </a:rPr>
              <a:t>2</a:t>
            </a:r>
            <a:r>
              <a:rPr lang="en-US" altLang="zh-CN" sz="2399" dirty="0">
                <a:latin typeface="微软雅黑"/>
                <a:ea typeface="微软雅黑"/>
              </a:rPr>
              <a:t>∧…∧</a:t>
            </a:r>
            <a:r>
              <a:rPr lang="en-US" altLang="zh-CN" sz="2399" dirty="0" err="1">
                <a:latin typeface="微软雅黑"/>
                <a:ea typeface="微软雅黑"/>
              </a:rPr>
              <a:t>G</a:t>
            </a:r>
            <a:r>
              <a:rPr lang="en-US" altLang="zh-CN" sz="2399" baseline="-25000" dirty="0" err="1">
                <a:latin typeface="微软雅黑"/>
                <a:ea typeface="微软雅黑"/>
              </a:rPr>
              <a:t>n</a:t>
            </a:r>
            <a:r>
              <a:rPr lang="en-US" altLang="zh-CN" sz="2399" baseline="-25000" dirty="0">
                <a:latin typeface="微软雅黑"/>
                <a:ea typeface="微软雅黑"/>
              </a:rPr>
              <a:t> </a:t>
            </a:r>
            <a:r>
              <a:rPr lang="en-US" altLang="zh-CN" sz="2399" dirty="0">
                <a:solidFill>
                  <a:prstClr val="black"/>
                </a:solidFill>
                <a:latin typeface="微软雅黑"/>
                <a:ea typeface="微软雅黑"/>
              </a:rPr>
              <a:t>→H</a:t>
            </a:r>
            <a:r>
              <a:rPr lang="zh-CN" altLang="en-US" sz="2399" dirty="0">
                <a:solidFill>
                  <a:prstClr val="black"/>
                </a:solidFill>
                <a:latin typeface="微软雅黑"/>
                <a:ea typeface="微软雅黑"/>
              </a:rPr>
              <a:t>为真；</a:t>
            </a:r>
            <a:endParaRPr lang="en-US" altLang="zh-CN" sz="2399" dirty="0">
              <a:solidFill>
                <a:prstClr val="black"/>
              </a:solidFill>
              <a:latin typeface="微软雅黑"/>
              <a:ea typeface="微软雅黑"/>
            </a:endParaRPr>
          </a:p>
          <a:p>
            <a:pPr defTabSz="1219261">
              <a:lnSpc>
                <a:spcPct val="150000"/>
              </a:lnSpc>
              <a:buNone/>
            </a:pPr>
            <a:r>
              <a:rPr lang="en-US" altLang="zh-CN" sz="2399" dirty="0">
                <a:solidFill>
                  <a:prstClr val="black"/>
                </a:solidFill>
                <a:latin typeface="微软雅黑"/>
                <a:ea typeface="微软雅黑"/>
              </a:rPr>
              <a:t>        </a:t>
            </a:r>
            <a:r>
              <a:rPr lang="zh-CN" altLang="en-US" sz="2399" dirty="0">
                <a:solidFill>
                  <a:prstClr val="black"/>
                </a:solidFill>
                <a:latin typeface="微软雅黑"/>
                <a:ea typeface="微软雅黑"/>
              </a:rPr>
              <a:t>如果</a:t>
            </a:r>
            <a:r>
              <a:rPr lang="en-US" altLang="zh-CN" sz="2399" dirty="0">
                <a:latin typeface="微软雅黑"/>
                <a:ea typeface="微软雅黑"/>
              </a:rPr>
              <a:t>G</a:t>
            </a:r>
            <a:r>
              <a:rPr lang="en-US" altLang="zh-CN" sz="2399" baseline="-25000" dirty="0">
                <a:latin typeface="微软雅黑"/>
                <a:ea typeface="微软雅黑"/>
              </a:rPr>
              <a:t>1</a:t>
            </a:r>
            <a:r>
              <a:rPr lang="en-US" altLang="zh-CN" sz="2399" dirty="0">
                <a:latin typeface="微软雅黑"/>
                <a:ea typeface="微软雅黑"/>
              </a:rPr>
              <a:t>∧G</a:t>
            </a:r>
            <a:r>
              <a:rPr lang="en-US" altLang="zh-CN" sz="2399" baseline="-25000" dirty="0">
                <a:latin typeface="微软雅黑"/>
                <a:ea typeface="微软雅黑"/>
              </a:rPr>
              <a:t>2</a:t>
            </a:r>
            <a:r>
              <a:rPr lang="en-US" altLang="zh-CN" sz="2399" dirty="0">
                <a:latin typeface="微软雅黑"/>
                <a:ea typeface="微软雅黑"/>
              </a:rPr>
              <a:t>∧…∧</a:t>
            </a:r>
            <a:r>
              <a:rPr lang="en-US" altLang="zh-CN" sz="2399" dirty="0" err="1">
                <a:latin typeface="微软雅黑"/>
                <a:ea typeface="微软雅黑"/>
              </a:rPr>
              <a:t>G</a:t>
            </a:r>
            <a:r>
              <a:rPr lang="en-US" altLang="zh-CN" sz="2399" baseline="-25000" dirty="0" err="1">
                <a:latin typeface="微软雅黑"/>
                <a:ea typeface="微软雅黑"/>
              </a:rPr>
              <a:t>n</a:t>
            </a:r>
            <a:r>
              <a:rPr lang="zh-CN" altLang="en-US" sz="2399" dirty="0">
                <a:solidFill>
                  <a:prstClr val="black"/>
                </a:solidFill>
                <a:latin typeface="微软雅黑"/>
                <a:ea typeface="微软雅黑"/>
              </a:rPr>
              <a:t>为假，不管</a:t>
            </a:r>
            <a:r>
              <a:rPr lang="en-US" altLang="zh-CN" sz="2399" dirty="0">
                <a:solidFill>
                  <a:prstClr val="black"/>
                </a:solidFill>
                <a:latin typeface="微软雅黑"/>
                <a:ea typeface="微软雅黑"/>
              </a:rPr>
              <a:t>H</a:t>
            </a:r>
            <a:r>
              <a:rPr lang="zh-CN" altLang="en-US" sz="2399" dirty="0">
                <a:solidFill>
                  <a:prstClr val="black"/>
                </a:solidFill>
                <a:latin typeface="微软雅黑"/>
                <a:ea typeface="微软雅黑"/>
              </a:rPr>
              <a:t>的真值如何，</a:t>
            </a:r>
            <a:r>
              <a:rPr lang="en-US" altLang="zh-CN" sz="2399" dirty="0">
                <a:latin typeface="微软雅黑"/>
                <a:ea typeface="微软雅黑"/>
              </a:rPr>
              <a:t> G</a:t>
            </a:r>
            <a:r>
              <a:rPr lang="en-US" altLang="zh-CN" sz="2399" baseline="-25000" dirty="0">
                <a:latin typeface="微软雅黑"/>
                <a:ea typeface="微软雅黑"/>
              </a:rPr>
              <a:t>1</a:t>
            </a:r>
            <a:r>
              <a:rPr lang="en-US" altLang="zh-CN" sz="2399" dirty="0">
                <a:latin typeface="微软雅黑"/>
                <a:ea typeface="微软雅黑"/>
              </a:rPr>
              <a:t>∧G</a:t>
            </a:r>
            <a:r>
              <a:rPr lang="en-US" altLang="zh-CN" sz="2399" baseline="-25000" dirty="0">
                <a:latin typeface="微软雅黑"/>
                <a:ea typeface="微软雅黑"/>
              </a:rPr>
              <a:t>2</a:t>
            </a:r>
            <a:r>
              <a:rPr lang="en-US" altLang="zh-CN" sz="2399" dirty="0">
                <a:latin typeface="微软雅黑"/>
                <a:ea typeface="微软雅黑"/>
              </a:rPr>
              <a:t>∧…∧</a:t>
            </a:r>
            <a:r>
              <a:rPr lang="en-US" altLang="zh-CN" sz="2399" dirty="0" err="1">
                <a:latin typeface="微软雅黑"/>
                <a:ea typeface="微软雅黑"/>
              </a:rPr>
              <a:t>G</a:t>
            </a:r>
            <a:r>
              <a:rPr lang="en-US" altLang="zh-CN" sz="2399" baseline="-25000" dirty="0" err="1">
                <a:latin typeface="微软雅黑"/>
                <a:ea typeface="微软雅黑"/>
              </a:rPr>
              <a:t>n</a:t>
            </a:r>
            <a:r>
              <a:rPr lang="en-US" altLang="zh-CN" sz="2399" dirty="0" err="1">
                <a:solidFill>
                  <a:prstClr val="black"/>
                </a:solidFill>
                <a:latin typeface="微软雅黑"/>
                <a:ea typeface="微软雅黑"/>
              </a:rPr>
              <a:t>→H</a:t>
            </a:r>
            <a:r>
              <a:rPr lang="zh-CN" altLang="en-US" sz="2399" dirty="0">
                <a:solidFill>
                  <a:prstClr val="black"/>
                </a:solidFill>
                <a:latin typeface="微软雅黑"/>
                <a:ea typeface="微软雅黑"/>
              </a:rPr>
              <a:t>也为真。</a:t>
            </a:r>
            <a:endParaRPr lang="en-US" altLang="zh-CN" sz="2399" dirty="0">
              <a:solidFill>
                <a:prstClr val="black"/>
              </a:solidFill>
              <a:latin typeface="微软雅黑"/>
              <a:ea typeface="微软雅黑"/>
            </a:endParaRPr>
          </a:p>
          <a:p>
            <a:pPr defTabSz="1219261">
              <a:lnSpc>
                <a:spcPct val="150000"/>
              </a:lnSpc>
              <a:buNone/>
            </a:pPr>
            <a:r>
              <a:rPr lang="en-US" altLang="zh-CN" sz="2399" dirty="0">
                <a:solidFill>
                  <a:prstClr val="black"/>
                </a:solidFill>
                <a:latin typeface="微软雅黑"/>
                <a:ea typeface="微软雅黑"/>
              </a:rPr>
              <a:t>        </a:t>
            </a:r>
            <a:r>
              <a:rPr lang="zh-CN" altLang="en-US" sz="2399" dirty="0">
                <a:solidFill>
                  <a:prstClr val="black"/>
                </a:solidFill>
                <a:latin typeface="微软雅黑"/>
                <a:ea typeface="微软雅黑"/>
              </a:rPr>
              <a:t>从而</a:t>
            </a:r>
            <a:r>
              <a:rPr lang="en-US" altLang="zh-CN" sz="2399" dirty="0">
                <a:latin typeface="微软雅黑"/>
                <a:ea typeface="微软雅黑"/>
              </a:rPr>
              <a:t>G</a:t>
            </a:r>
            <a:r>
              <a:rPr lang="en-US" altLang="zh-CN" sz="2399" baseline="-25000" dirty="0">
                <a:latin typeface="微软雅黑"/>
                <a:ea typeface="微软雅黑"/>
              </a:rPr>
              <a:t>1</a:t>
            </a:r>
            <a:r>
              <a:rPr lang="en-US" altLang="zh-CN" sz="2399" dirty="0">
                <a:latin typeface="微软雅黑"/>
                <a:ea typeface="微软雅黑"/>
              </a:rPr>
              <a:t>∧G</a:t>
            </a:r>
            <a:r>
              <a:rPr lang="en-US" altLang="zh-CN" sz="2399" baseline="-25000" dirty="0">
                <a:latin typeface="微软雅黑"/>
                <a:ea typeface="微软雅黑"/>
              </a:rPr>
              <a:t>2</a:t>
            </a:r>
            <a:r>
              <a:rPr lang="en-US" altLang="zh-CN" sz="2399" dirty="0">
                <a:latin typeface="微软雅黑"/>
                <a:ea typeface="微软雅黑"/>
              </a:rPr>
              <a:t>∧…∧</a:t>
            </a:r>
            <a:r>
              <a:rPr lang="en-US" altLang="zh-CN" sz="2399" dirty="0" err="1">
                <a:latin typeface="微软雅黑"/>
                <a:ea typeface="微软雅黑"/>
              </a:rPr>
              <a:t>G</a:t>
            </a:r>
            <a:r>
              <a:rPr lang="en-US" altLang="zh-CN" sz="2399" baseline="-25000" dirty="0" err="1">
                <a:latin typeface="微软雅黑"/>
                <a:ea typeface="微软雅黑"/>
              </a:rPr>
              <a:t>n</a:t>
            </a:r>
            <a:r>
              <a:rPr lang="en-US" altLang="zh-CN" sz="2399" baseline="-25000" dirty="0">
                <a:latin typeface="微软雅黑"/>
                <a:ea typeface="微软雅黑"/>
              </a:rPr>
              <a:t> </a:t>
            </a:r>
            <a:r>
              <a:rPr lang="en-US" altLang="zh-CN" sz="2399" dirty="0">
                <a:solidFill>
                  <a:prstClr val="black"/>
                </a:solidFill>
                <a:latin typeface="微软雅黑"/>
                <a:ea typeface="微软雅黑"/>
              </a:rPr>
              <a:t>→H</a:t>
            </a:r>
            <a:r>
              <a:rPr lang="zh-CN" altLang="en-US" sz="2399" dirty="0">
                <a:solidFill>
                  <a:prstClr val="black"/>
                </a:solidFill>
                <a:latin typeface="微软雅黑"/>
                <a:ea typeface="微软雅黑"/>
              </a:rPr>
              <a:t>一定是永真公式。</a:t>
            </a:r>
          </a:p>
        </p:txBody>
      </p:sp>
      <p:sp>
        <p:nvSpPr>
          <p:cNvPr id="4" name="Rectangle 2">
            <a:extLst>
              <a:ext uri="{FF2B5EF4-FFF2-40B4-BE49-F238E27FC236}">
                <a16:creationId xmlns:a16="http://schemas.microsoft.com/office/drawing/2014/main" id="{71F3C978-BE9E-4628-B38C-63C2911D6421}"/>
              </a:ext>
            </a:extLst>
          </p:cNvPr>
          <p:cNvSpPr txBox="1">
            <a:spLocks noChangeArrowheads="1"/>
          </p:cNvSpPr>
          <p:nvPr/>
        </p:nvSpPr>
        <p:spPr>
          <a:xfrm>
            <a:off x="801291" y="104967"/>
            <a:ext cx="8064034" cy="923872"/>
          </a:xfrm>
          <a:prstGeom prst="rect">
            <a:avLst/>
          </a:prstGeom>
        </p:spPr>
        <p:txBody>
          <a:bodyPr vert="horz" lIns="121917" tIns="60958" rIns="121917" bIns="60958" rtlCol="0" anchor="ctr">
            <a:noAutofit/>
          </a:bodyPr>
          <a:lstStyle>
            <a:lvl1pPr algn="l" defTabSz="1219261" rtl="0" eaLnBrk="1" latinLnBrk="0" hangingPunct="1">
              <a:spcBef>
                <a:spcPct val="0"/>
              </a:spcBef>
              <a:buNone/>
              <a:defRPr sz="2199" b="1" kern="1200">
                <a:solidFill>
                  <a:schemeClr val="bg1"/>
                </a:solidFill>
                <a:latin typeface="+mn-ea"/>
                <a:ea typeface="+mn-ea"/>
                <a:cs typeface="+mj-cs"/>
              </a:defRPr>
            </a:lvl1pPr>
          </a:lstStyle>
          <a:p>
            <a:r>
              <a:rPr lang="zh-CN" altLang="en-US" dirty="0"/>
              <a:t>定理</a:t>
            </a:r>
            <a:r>
              <a:rPr lang="en-US" altLang="zh-CN" dirty="0"/>
              <a:t>2.6 </a:t>
            </a:r>
            <a:r>
              <a:rPr lang="zh-CN" altLang="en-US" dirty="0"/>
              <a:t>证明（续）</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5173"/>
                                        </p:tgtEl>
                                        <p:attrNameLst>
                                          <p:attrName>style.visibility</p:attrName>
                                        </p:attrNameLst>
                                      </p:cBhvr>
                                      <p:to>
                                        <p:strVal val="visible"/>
                                      </p:to>
                                    </p:set>
                                    <p:anim calcmode="lin" valueType="num">
                                      <p:cBhvr additive="base">
                                        <p:cTn id="7" dur="500" fill="hold"/>
                                        <p:tgtEl>
                                          <p:spTgt spid="135173"/>
                                        </p:tgtEl>
                                        <p:attrNameLst>
                                          <p:attrName>ppt_x</p:attrName>
                                        </p:attrNameLst>
                                      </p:cBhvr>
                                      <p:tavLst>
                                        <p:tav tm="0">
                                          <p:val>
                                            <p:strVal val="0-#ppt_w/2"/>
                                          </p:val>
                                        </p:tav>
                                        <p:tav tm="100000">
                                          <p:val>
                                            <p:strVal val="#ppt_x"/>
                                          </p:val>
                                        </p:tav>
                                      </p:tavLst>
                                    </p:anim>
                                    <p:anim calcmode="lin" valueType="num">
                                      <p:cBhvr additive="base">
                                        <p:cTn id="8" dur="500" fill="hold"/>
                                        <p:tgtEl>
                                          <p:spTgt spid="1351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3"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2">
            <a:extLst>
              <a:ext uri="{FF2B5EF4-FFF2-40B4-BE49-F238E27FC236}">
                <a16:creationId xmlns:a16="http://schemas.microsoft.com/office/drawing/2014/main" id="{25751131-AA35-43E3-BC0F-77F5182C7D86}"/>
              </a:ext>
            </a:extLst>
          </p:cNvPr>
          <p:cNvSpPr>
            <a:spLocks noGrp="1" noChangeArrowheads="1"/>
          </p:cNvSpPr>
          <p:nvPr>
            <p:ph type="title" idx="4294967295"/>
          </p:nvPr>
        </p:nvSpPr>
        <p:spPr>
          <a:xfrm>
            <a:off x="842896" y="127764"/>
            <a:ext cx="8064034" cy="923872"/>
          </a:xfrm>
        </p:spPr>
        <p:txBody>
          <a:bodyPr/>
          <a:lstStyle/>
          <a:p>
            <a:pPr eaLnBrk="1" hangingPunct="1"/>
            <a:r>
              <a:rPr lang="zh-CN" altLang="en-US" dirty="0">
                <a:latin typeface="宋体" panose="02010600030101010101" pitchFamily="2" charset="-122"/>
              </a:rPr>
              <a:t>“</a:t>
            </a:r>
            <a:r>
              <a:rPr lang="zh-CN" altLang="en-US" noProof="1">
                <a:latin typeface="楷体_GB2312" pitchFamily="1" charset="-122"/>
                <a:ea typeface="楷体_GB2312" pitchFamily="1" charset="-122"/>
                <a:sym typeface="Symbol" panose="05050102010706020507" pitchFamily="18" charset="2"/>
              </a:rPr>
              <a:t></a:t>
            </a:r>
            <a:r>
              <a:rPr lang="zh-CN" altLang="en-US" dirty="0">
                <a:latin typeface="宋体" panose="02010600030101010101" pitchFamily="2" charset="-122"/>
              </a:rPr>
              <a:t>”</a:t>
            </a:r>
            <a:r>
              <a:rPr lang="zh-CN" altLang="en-US" dirty="0"/>
              <a:t>与</a:t>
            </a:r>
            <a:r>
              <a:rPr lang="zh-CN" altLang="en-US" dirty="0">
                <a:latin typeface="宋体" panose="02010600030101010101" pitchFamily="2" charset="-122"/>
              </a:rPr>
              <a:t>“</a:t>
            </a:r>
            <a:r>
              <a:rPr lang="zh-CN" altLang="en-US" dirty="0"/>
              <a:t>→</a:t>
            </a:r>
            <a:r>
              <a:rPr lang="zh-CN" altLang="en-US" dirty="0">
                <a:latin typeface="宋体" panose="02010600030101010101" pitchFamily="2" charset="-122"/>
              </a:rPr>
              <a:t>”</a:t>
            </a:r>
            <a:r>
              <a:rPr lang="zh-CN" altLang="en-US" dirty="0"/>
              <a:t>的不同</a:t>
            </a:r>
          </a:p>
        </p:txBody>
      </p:sp>
      <p:sp>
        <p:nvSpPr>
          <p:cNvPr id="136196" name="Rectangle 3">
            <a:extLst>
              <a:ext uri="{FF2B5EF4-FFF2-40B4-BE49-F238E27FC236}">
                <a16:creationId xmlns:a16="http://schemas.microsoft.com/office/drawing/2014/main" id="{E443D02E-46BF-4828-B284-D9EAB6D9EA39}"/>
              </a:ext>
            </a:extLst>
          </p:cNvPr>
          <p:cNvSpPr>
            <a:spLocks noGrp="1" noChangeArrowheads="1"/>
          </p:cNvSpPr>
          <p:nvPr>
            <p:ph type="body" idx="4294967295"/>
          </p:nvPr>
        </p:nvSpPr>
        <p:spPr>
          <a:xfrm>
            <a:off x="309651" y="1294731"/>
            <a:ext cx="11502871" cy="2143001"/>
          </a:xfrm>
        </p:spPr>
        <p:txBody>
          <a:bodyPr>
            <a:normAutofit lnSpcReduction="10000"/>
          </a:bodyPr>
          <a:lstStyle/>
          <a:p>
            <a:pPr marL="0" indent="0">
              <a:buNone/>
            </a:pPr>
            <a:r>
              <a:rPr lang="zh-CN" altLang="en-US" dirty="0">
                <a:latin typeface="宋体" panose="02010600030101010101" pitchFamily="2" charset="-122"/>
              </a:rPr>
              <a:t>（</a:t>
            </a:r>
            <a:r>
              <a:rPr lang="en-US" altLang="zh-CN" dirty="0">
                <a:latin typeface="宋体" panose="02010600030101010101" pitchFamily="2" charset="-122"/>
              </a:rPr>
              <a:t>1</a:t>
            </a:r>
            <a:r>
              <a:rPr lang="zh-CN" altLang="en-US" dirty="0">
                <a:latin typeface="宋体" panose="02010600030101010101" pitchFamily="2" charset="-122"/>
              </a:rPr>
              <a:t>）</a:t>
            </a:r>
            <a:r>
              <a:rPr lang="en-US" altLang="zh-CN" dirty="0">
                <a:latin typeface="宋体" panose="02010600030101010101" pitchFamily="2" charset="-122"/>
              </a:rPr>
              <a:t>“→”</a:t>
            </a:r>
            <a:r>
              <a:rPr lang="zh-CN" altLang="en-US" dirty="0">
                <a:latin typeface="宋体" panose="02010600030101010101" pitchFamily="2" charset="-122"/>
              </a:rPr>
              <a:t>仅是一般的逻辑联结词，是一种逻辑运算，</a:t>
            </a:r>
            <a:r>
              <a:rPr lang="en-US" altLang="zh-CN" dirty="0">
                <a:latin typeface="宋体" panose="02010600030101010101" pitchFamily="2" charset="-122"/>
              </a:rPr>
              <a:t>G→H</a:t>
            </a:r>
            <a:r>
              <a:rPr lang="zh-CN" altLang="en-US" dirty="0">
                <a:latin typeface="宋体" panose="02010600030101010101" pitchFamily="2" charset="-122"/>
              </a:rPr>
              <a:t>的结果</a:t>
            </a:r>
            <a:r>
              <a:rPr lang="zh-CN" altLang="zh-CN" dirty="0"/>
              <a:t>是一个可计算的</a:t>
            </a:r>
            <a:endParaRPr lang="en-US" altLang="zh-CN" dirty="0"/>
          </a:p>
          <a:p>
            <a:pPr marL="0" indent="0">
              <a:buNone/>
            </a:pPr>
            <a:r>
              <a:rPr lang="en-US" altLang="zh-CN" dirty="0"/>
              <a:t>        </a:t>
            </a:r>
            <a:r>
              <a:rPr lang="zh-CN" altLang="zh-CN" dirty="0"/>
              <a:t>命题公式。</a:t>
            </a:r>
            <a:endParaRPr lang="en-US" altLang="zh-CN" dirty="0"/>
          </a:p>
          <a:p>
            <a:pPr marL="0" indent="0">
              <a:buNone/>
            </a:pPr>
            <a:r>
              <a:rPr lang="zh-CN" altLang="en-US" dirty="0"/>
              <a:t>（</a:t>
            </a:r>
            <a:r>
              <a:rPr lang="en-US" altLang="zh-CN" dirty="0"/>
              <a:t>2</a:t>
            </a:r>
            <a:r>
              <a:rPr lang="zh-CN" altLang="en-US" dirty="0"/>
              <a:t>）“</a:t>
            </a:r>
            <a:r>
              <a:rPr lang="zh-CN" altLang="en-US" noProof="1">
                <a:latin typeface="楷体_GB2312" pitchFamily="1" charset="-122"/>
                <a:ea typeface="楷体_GB2312" pitchFamily="1" charset="-122"/>
                <a:sym typeface="Symbol" panose="05050102010706020507" pitchFamily="18" charset="2"/>
              </a:rPr>
              <a:t></a:t>
            </a:r>
            <a:r>
              <a:rPr lang="zh-CN" altLang="en-US" dirty="0"/>
              <a:t>”是一种关系，它</a:t>
            </a:r>
            <a:r>
              <a:rPr lang="zh-CN" altLang="en-US" dirty="0">
                <a:latin typeface="宋体" panose="02010600030101010101" pitchFamily="2" charset="-122"/>
              </a:rPr>
              <a:t>描述了两个公式</a:t>
            </a:r>
            <a:r>
              <a:rPr lang="en-US" altLang="zh-CN" dirty="0">
                <a:latin typeface="宋体" panose="02010600030101010101" pitchFamily="2" charset="-122"/>
              </a:rPr>
              <a:t>G</a:t>
            </a:r>
            <a:r>
              <a:rPr lang="zh-CN" altLang="en-US" dirty="0">
                <a:latin typeface="宋体" panose="02010600030101010101" pitchFamily="2" charset="-122"/>
              </a:rPr>
              <a:t>，</a:t>
            </a:r>
            <a:r>
              <a:rPr lang="en-US" altLang="zh-CN" dirty="0">
                <a:latin typeface="宋体" panose="02010600030101010101" pitchFamily="2" charset="-122"/>
              </a:rPr>
              <a:t>H</a:t>
            </a:r>
            <a:r>
              <a:rPr lang="zh-CN" altLang="en-US" dirty="0">
                <a:latin typeface="宋体" panose="02010600030101010101" pitchFamily="2" charset="-122"/>
              </a:rPr>
              <a:t>之间的一种逻辑蕴涵关系，</a:t>
            </a:r>
            <a:r>
              <a:rPr lang="en-US" altLang="zh-CN" dirty="0">
                <a:latin typeface="宋体" panose="02010600030101010101" pitchFamily="2" charset="-122"/>
              </a:rPr>
              <a:t>G</a:t>
            </a:r>
            <a:r>
              <a:rPr lang="en-US" altLang="en-US" noProof="1">
                <a:latin typeface="宋体" panose="02010600030101010101" pitchFamily="2" charset="-122"/>
                <a:sym typeface="Symbol" panose="05050102010706020507" pitchFamily="18" charset="2"/>
              </a:rPr>
              <a:t></a:t>
            </a:r>
            <a:r>
              <a:rPr lang="en-US" altLang="zh-CN" dirty="0">
                <a:latin typeface="宋体" panose="02010600030101010101" pitchFamily="2" charset="-122"/>
              </a:rPr>
              <a:t>H</a:t>
            </a:r>
            <a:r>
              <a:rPr lang="zh-CN" altLang="en-US" dirty="0">
                <a:latin typeface="宋体" panose="02010600030101010101" pitchFamily="2" charset="-122"/>
              </a:rPr>
              <a:t>的</a:t>
            </a:r>
            <a:endParaRPr lang="en-US" altLang="zh-CN" dirty="0">
              <a:latin typeface="宋体" panose="02010600030101010101" pitchFamily="2" charset="-122"/>
            </a:endParaRPr>
          </a:p>
          <a:p>
            <a:pPr marL="0" indent="0">
              <a:buNone/>
            </a:pPr>
            <a:r>
              <a:rPr lang="en-US" altLang="zh-CN" dirty="0">
                <a:latin typeface="宋体" panose="02010600030101010101" pitchFamily="2" charset="-122"/>
              </a:rPr>
              <a:t>    </a:t>
            </a:r>
            <a:r>
              <a:rPr lang="zh-CN" altLang="en-US" dirty="0">
                <a:latin typeface="宋体" panose="02010600030101010101" pitchFamily="2" charset="-122"/>
              </a:rPr>
              <a:t>结果</a:t>
            </a:r>
            <a:r>
              <a:rPr lang="zh-CN" altLang="zh-CN" dirty="0"/>
              <a:t>本身是一个不可计算的非命题公式。</a:t>
            </a:r>
            <a:endParaRPr lang="zh-CN" altLang="en-US" dirty="0">
              <a:latin typeface="宋体" panose="02010600030101010101" pitchFamily="2" charset="-122"/>
            </a:endParaRPr>
          </a:p>
        </p:txBody>
      </p:sp>
      <p:sp>
        <p:nvSpPr>
          <p:cNvPr id="136197" name="Rectangle 4">
            <a:extLst>
              <a:ext uri="{FF2B5EF4-FFF2-40B4-BE49-F238E27FC236}">
                <a16:creationId xmlns:a16="http://schemas.microsoft.com/office/drawing/2014/main" id="{5B400378-3D4B-449E-9CFE-7DA8F7830FC3}"/>
              </a:ext>
            </a:extLst>
          </p:cNvPr>
          <p:cNvSpPr>
            <a:spLocks noChangeArrowheads="1"/>
          </p:cNvSpPr>
          <p:nvPr/>
        </p:nvSpPr>
        <p:spPr bwMode="auto">
          <a:xfrm>
            <a:off x="309650" y="3437732"/>
            <a:ext cx="11198160" cy="129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buNone/>
            </a:pPr>
            <a:r>
              <a:rPr lang="zh-CN" altLang="en-US" sz="2399" dirty="0">
                <a:solidFill>
                  <a:prstClr val="black"/>
                </a:solidFill>
                <a:latin typeface="微软雅黑"/>
                <a:ea typeface="微软雅黑"/>
              </a:rPr>
              <a:t>（</a:t>
            </a:r>
            <a:r>
              <a:rPr lang="en-US" altLang="zh-CN" sz="2399" dirty="0">
                <a:solidFill>
                  <a:prstClr val="black"/>
                </a:solidFill>
                <a:latin typeface="微软雅黑"/>
                <a:ea typeface="微软雅黑"/>
              </a:rPr>
              <a:t>3) </a:t>
            </a:r>
            <a:r>
              <a:rPr lang="zh-CN" altLang="en-US" sz="2399" dirty="0">
                <a:solidFill>
                  <a:prstClr val="black"/>
                </a:solidFill>
                <a:latin typeface="微软雅黑"/>
                <a:ea typeface="微软雅黑"/>
              </a:rPr>
              <a:t>计算机要判断</a:t>
            </a:r>
            <a:r>
              <a:rPr lang="en-US" altLang="zh-CN" sz="2399" dirty="0">
                <a:solidFill>
                  <a:prstClr val="black"/>
                </a:solidFill>
                <a:latin typeface="微软雅黑"/>
                <a:ea typeface="微软雅黑"/>
              </a:rPr>
              <a:t>G </a:t>
            </a:r>
            <a:r>
              <a:rPr lang="en-US" altLang="en-US" sz="2399" noProof="1">
                <a:solidFill>
                  <a:prstClr val="black"/>
                </a:solidFill>
                <a:latin typeface="微软雅黑"/>
                <a:ea typeface="微软雅黑"/>
                <a:sym typeface="Symbol" panose="05050102010706020507" pitchFamily="18" charset="2"/>
              </a:rPr>
              <a:t></a:t>
            </a:r>
            <a:r>
              <a:rPr lang="en-US" altLang="zh-CN" sz="2399" dirty="0">
                <a:solidFill>
                  <a:prstClr val="black"/>
                </a:solidFill>
                <a:latin typeface="微软雅黑"/>
                <a:ea typeface="微软雅黑"/>
              </a:rPr>
              <a:t> H</a:t>
            </a:r>
            <a:r>
              <a:rPr lang="zh-CN" altLang="en-US" sz="2399" dirty="0">
                <a:solidFill>
                  <a:prstClr val="black"/>
                </a:solidFill>
                <a:latin typeface="微软雅黑"/>
                <a:ea typeface="微软雅黑"/>
              </a:rPr>
              <a:t>，只能通过</a:t>
            </a:r>
            <a:r>
              <a:rPr lang="en-US" altLang="zh-CN" sz="2399" dirty="0">
                <a:solidFill>
                  <a:prstClr val="black"/>
                </a:solidFill>
                <a:latin typeface="微软雅黑"/>
                <a:ea typeface="微软雅黑"/>
              </a:rPr>
              <a:t>G→H</a:t>
            </a:r>
            <a:r>
              <a:rPr lang="zh-CN" altLang="en-US" sz="2399" dirty="0">
                <a:solidFill>
                  <a:prstClr val="black"/>
                </a:solidFill>
                <a:latin typeface="微软雅黑"/>
                <a:ea typeface="微软雅黑"/>
              </a:rPr>
              <a:t>是否为永真公式来判断。 </a:t>
            </a:r>
          </a:p>
          <a:p>
            <a:pPr algn="l" defTabSz="1219261">
              <a:buNone/>
            </a:pPr>
            <a:endParaRPr lang="zh-CN" altLang="en-US" sz="2399" dirty="0">
              <a:solidFill>
                <a:prstClr val="black"/>
              </a:solidFill>
              <a:latin typeface="微软雅黑"/>
              <a:ea typeface="微软雅黑"/>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36196">
                                            <p:txEl>
                                              <p:pRg st="0" end="0"/>
                                            </p:txEl>
                                          </p:spTgt>
                                        </p:tgtEl>
                                        <p:attrNameLst>
                                          <p:attrName>style.visibility</p:attrName>
                                        </p:attrNameLst>
                                      </p:cBhvr>
                                      <p:to>
                                        <p:strVal val="visible"/>
                                      </p:to>
                                    </p:set>
                                    <p:animEffect transition="in" filter="barn(inHorizontal)">
                                      <p:cBhvr>
                                        <p:cTn id="7" dur="500"/>
                                        <p:tgtEl>
                                          <p:spTgt spid="1361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36196">
                                            <p:txEl>
                                              <p:pRg st="1" end="1"/>
                                            </p:txEl>
                                          </p:spTgt>
                                        </p:tgtEl>
                                        <p:attrNameLst>
                                          <p:attrName>style.visibility</p:attrName>
                                        </p:attrNameLst>
                                      </p:cBhvr>
                                      <p:to>
                                        <p:strVal val="visible"/>
                                      </p:to>
                                    </p:set>
                                    <p:animEffect transition="in" filter="barn(inHorizontal)">
                                      <p:cBhvr>
                                        <p:cTn id="12" dur="500"/>
                                        <p:tgtEl>
                                          <p:spTgt spid="1361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36196">
                                            <p:txEl>
                                              <p:pRg st="2" end="2"/>
                                            </p:txEl>
                                          </p:spTgt>
                                        </p:tgtEl>
                                        <p:attrNameLst>
                                          <p:attrName>style.visibility</p:attrName>
                                        </p:attrNameLst>
                                      </p:cBhvr>
                                      <p:to>
                                        <p:strVal val="visible"/>
                                      </p:to>
                                    </p:set>
                                    <p:animEffect transition="in" filter="barn(inHorizontal)">
                                      <p:cBhvr>
                                        <p:cTn id="17" dur="500"/>
                                        <p:tgtEl>
                                          <p:spTgt spid="1361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136196">
                                            <p:txEl>
                                              <p:pRg st="3" end="3"/>
                                            </p:txEl>
                                          </p:spTgt>
                                        </p:tgtEl>
                                        <p:attrNameLst>
                                          <p:attrName>style.visibility</p:attrName>
                                        </p:attrNameLst>
                                      </p:cBhvr>
                                      <p:to>
                                        <p:strVal val="visible"/>
                                      </p:to>
                                    </p:set>
                                    <p:animEffect transition="in" filter="barn(inHorizontal)">
                                      <p:cBhvr>
                                        <p:cTn id="22" dur="500"/>
                                        <p:tgtEl>
                                          <p:spTgt spid="13619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136197"/>
                                        </p:tgtEl>
                                        <p:attrNameLst>
                                          <p:attrName>style.visibility</p:attrName>
                                        </p:attrNameLst>
                                      </p:cBhvr>
                                      <p:to>
                                        <p:strVal val="visible"/>
                                      </p:to>
                                    </p:set>
                                    <p:animEffect transition="in" filter="barn(inHorizontal)">
                                      <p:cBhvr>
                                        <p:cTn id="27" dur="500"/>
                                        <p:tgtEl>
                                          <p:spTgt spid="136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6" grpId="0" build="p" autoUpdateAnimBg="0"/>
      <p:bldP spid="136197"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2">
            <a:extLst>
              <a:ext uri="{FF2B5EF4-FFF2-40B4-BE49-F238E27FC236}">
                <a16:creationId xmlns:a16="http://schemas.microsoft.com/office/drawing/2014/main" id="{FBA8C0B7-F5B4-42AA-AAE0-59EEB16AE6A5}"/>
              </a:ext>
            </a:extLst>
          </p:cNvPr>
          <p:cNvSpPr>
            <a:spLocks noGrp="1" noChangeArrowheads="1"/>
          </p:cNvSpPr>
          <p:nvPr>
            <p:ph type="title" idx="4294967295"/>
          </p:nvPr>
        </p:nvSpPr>
        <p:spPr>
          <a:xfrm>
            <a:off x="841375" y="120143"/>
            <a:ext cx="8064034" cy="923872"/>
          </a:xfrm>
        </p:spPr>
        <p:txBody>
          <a:bodyPr/>
          <a:lstStyle/>
          <a:p>
            <a:r>
              <a:rPr lang="en-US" altLang="zh-CN" dirty="0"/>
              <a:t>2.4.1  </a:t>
            </a:r>
            <a:r>
              <a:rPr lang="zh-CN" altLang="en-US" dirty="0"/>
              <a:t>推理的基本概念</a:t>
            </a:r>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5C7D4C65-F6DC-488F-B538-DCEFC33613A4}"/>
                  </a:ext>
                </a:extLst>
              </p:cNvPr>
              <p:cNvSpPr/>
              <p:nvPr/>
            </p:nvSpPr>
            <p:spPr>
              <a:xfrm>
                <a:off x="503295" y="1843624"/>
                <a:ext cx="11198161" cy="2242401"/>
              </a:xfrm>
              <a:prstGeom prst="rect">
                <a:avLst/>
              </a:prstGeom>
            </p:spPr>
            <p:txBody>
              <a:bodyPr wrap="square">
                <a:spAutoFit/>
              </a:bodyPr>
              <a:lstStyle/>
              <a:p>
                <a:pPr defTabSz="1219261">
                  <a:lnSpc>
                    <a:spcPct val="150000"/>
                  </a:lnSpc>
                </a:pPr>
                <a:r>
                  <a:rPr lang="zh-CN" altLang="en-US" sz="2399" b="1" dirty="0">
                    <a:solidFill>
                      <a:srgbClr val="C00000"/>
                    </a:solidFill>
                    <a:latin typeface="微软雅黑"/>
                    <a:ea typeface="微软雅黑"/>
                  </a:rPr>
                  <a:t>定义</a:t>
                </a:r>
                <a:r>
                  <a:rPr lang="en-US" altLang="zh-CN" sz="2399" b="1" dirty="0">
                    <a:solidFill>
                      <a:srgbClr val="C00000"/>
                    </a:solidFill>
                    <a:latin typeface="微软雅黑"/>
                    <a:ea typeface="微软雅黑"/>
                  </a:rPr>
                  <a:t>2.18  </a:t>
                </a:r>
                <a:r>
                  <a:rPr lang="zh-CN" altLang="en-US" sz="2399" b="1" dirty="0">
                    <a:solidFill>
                      <a:prstClr val="black"/>
                    </a:solidFill>
                    <a:latin typeface="微软雅黑"/>
                    <a:ea typeface="微软雅黑"/>
                  </a:rPr>
                  <a:t>设</a:t>
                </a:r>
                <a:r>
                  <a:rPr lang="en-US" altLang="zh-CN" sz="2399" b="1" dirty="0">
                    <a:solidFill>
                      <a:prstClr val="black"/>
                    </a:solidFill>
                    <a:latin typeface="微软雅黑"/>
                    <a:ea typeface="微软雅黑"/>
                  </a:rPr>
                  <a:t>G</a:t>
                </a:r>
                <a:r>
                  <a:rPr lang="en-US" altLang="zh-CN" sz="2399" b="1" baseline="-25000" dirty="0">
                    <a:solidFill>
                      <a:prstClr val="black"/>
                    </a:solidFill>
                    <a:latin typeface="微软雅黑"/>
                    <a:ea typeface="微软雅黑"/>
                  </a:rPr>
                  <a:t>1</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G</a:t>
                </a:r>
                <a:r>
                  <a:rPr lang="en-US" altLang="zh-CN" sz="2399" b="1" baseline="-25000" dirty="0">
                    <a:solidFill>
                      <a:prstClr val="black"/>
                    </a:solidFill>
                    <a:latin typeface="微软雅黑"/>
                    <a:ea typeface="微软雅黑"/>
                  </a:rPr>
                  <a:t>2</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a:t>
                </a:r>
                <a:r>
                  <a:rPr lang="zh-CN" altLang="zh-CN" sz="2399" b="1" dirty="0">
                    <a:solidFill>
                      <a:prstClr val="black"/>
                    </a:solidFill>
                    <a:latin typeface="微软雅黑"/>
                    <a:ea typeface="微软雅黑"/>
                  </a:rPr>
                  <a:t>，</a:t>
                </a:r>
                <a:r>
                  <a:rPr lang="en-US" altLang="zh-CN" sz="2399" b="1" dirty="0" err="1">
                    <a:solidFill>
                      <a:prstClr val="black"/>
                    </a:solidFill>
                    <a:latin typeface="微软雅黑"/>
                    <a:ea typeface="微软雅黑"/>
                  </a:rPr>
                  <a:t>G</a:t>
                </a:r>
                <a:r>
                  <a:rPr lang="en-US" altLang="zh-CN" sz="2399" b="1" baseline="-25000" dirty="0" err="1">
                    <a:solidFill>
                      <a:prstClr val="black"/>
                    </a:solidFill>
                    <a:latin typeface="微软雅黑"/>
                    <a:ea typeface="微软雅黑"/>
                  </a:rPr>
                  <a:t>n</a:t>
                </a:r>
                <a:r>
                  <a:rPr lang="en-US" altLang="zh-CN" sz="2399" b="1" baseline="-25000" dirty="0">
                    <a:solidFill>
                      <a:prstClr val="black"/>
                    </a:solidFill>
                    <a:latin typeface="微软雅黑"/>
                    <a:ea typeface="微软雅黑"/>
                  </a:rPr>
                  <a:t> </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H</a:t>
                </a:r>
                <a:r>
                  <a:rPr lang="zh-CN" altLang="en-US" sz="2399" b="1" dirty="0">
                    <a:solidFill>
                      <a:prstClr val="black"/>
                    </a:solidFill>
                    <a:latin typeface="微软雅黑"/>
                    <a:ea typeface="微软雅黑"/>
                  </a:rPr>
                  <a:t>是命题公式，如果</a:t>
                </a:r>
                <a:r>
                  <a:rPr lang="en-US" altLang="zh-CN" sz="2399" b="1" dirty="0">
                    <a:solidFill>
                      <a:srgbClr val="3333FF"/>
                    </a:solidFill>
                    <a:latin typeface="微软雅黑"/>
                    <a:ea typeface="微软雅黑"/>
                  </a:rPr>
                  <a:t>H</a:t>
                </a:r>
                <a:r>
                  <a:rPr lang="zh-CN" altLang="en-US" sz="2399" b="1" dirty="0">
                    <a:solidFill>
                      <a:srgbClr val="3333FF"/>
                    </a:solidFill>
                    <a:latin typeface="微软雅黑"/>
                    <a:ea typeface="微软雅黑"/>
                  </a:rPr>
                  <a:t>是</a:t>
                </a:r>
                <a:r>
                  <a:rPr lang="en-US" altLang="zh-CN" sz="2399" b="1" dirty="0">
                    <a:solidFill>
                      <a:srgbClr val="3333FF"/>
                    </a:solidFill>
                    <a:latin typeface="微软雅黑"/>
                    <a:ea typeface="微软雅黑"/>
                  </a:rPr>
                  <a:t>G</a:t>
                </a:r>
                <a:r>
                  <a:rPr lang="en-US" altLang="zh-CN" sz="2399" b="1" baseline="-25000" dirty="0">
                    <a:solidFill>
                      <a:srgbClr val="3333FF"/>
                    </a:solidFill>
                    <a:latin typeface="微软雅黑"/>
                    <a:ea typeface="微软雅黑"/>
                  </a:rPr>
                  <a:t>1</a:t>
                </a:r>
                <a:r>
                  <a:rPr lang="zh-CN" altLang="zh-CN" sz="2399" b="1" dirty="0">
                    <a:solidFill>
                      <a:srgbClr val="3333FF"/>
                    </a:solidFill>
                    <a:latin typeface="微软雅黑"/>
                    <a:ea typeface="微软雅黑"/>
                  </a:rPr>
                  <a:t>，</a:t>
                </a:r>
                <a:r>
                  <a:rPr lang="en-US" altLang="zh-CN" sz="2399" b="1" dirty="0">
                    <a:solidFill>
                      <a:srgbClr val="3333FF"/>
                    </a:solidFill>
                    <a:latin typeface="微软雅黑"/>
                    <a:ea typeface="微软雅黑"/>
                  </a:rPr>
                  <a:t>G</a:t>
                </a:r>
                <a:r>
                  <a:rPr lang="en-US" altLang="zh-CN" sz="2399" b="1" baseline="-25000" dirty="0">
                    <a:solidFill>
                      <a:srgbClr val="3333FF"/>
                    </a:solidFill>
                    <a:latin typeface="微软雅黑"/>
                    <a:ea typeface="微软雅黑"/>
                  </a:rPr>
                  <a:t>2</a:t>
                </a:r>
                <a:r>
                  <a:rPr lang="zh-CN" altLang="zh-CN" sz="2399" b="1" dirty="0">
                    <a:solidFill>
                      <a:srgbClr val="3333FF"/>
                    </a:solidFill>
                    <a:latin typeface="微软雅黑"/>
                    <a:ea typeface="微软雅黑"/>
                  </a:rPr>
                  <a:t>，</a:t>
                </a:r>
                <a:r>
                  <a:rPr lang="en-US" altLang="zh-CN" sz="2399" b="1" dirty="0">
                    <a:solidFill>
                      <a:srgbClr val="3333FF"/>
                    </a:solidFill>
                    <a:latin typeface="微软雅黑"/>
                    <a:ea typeface="微软雅黑"/>
                  </a:rPr>
                  <a:t>…</a:t>
                </a:r>
                <a:r>
                  <a:rPr lang="zh-CN" altLang="zh-CN" sz="2399" b="1" dirty="0">
                    <a:solidFill>
                      <a:srgbClr val="3333FF"/>
                    </a:solidFill>
                    <a:latin typeface="微软雅黑"/>
                    <a:ea typeface="微软雅黑"/>
                  </a:rPr>
                  <a:t>，</a:t>
                </a:r>
                <a:r>
                  <a:rPr lang="en-US" altLang="zh-CN" sz="2399" b="1" dirty="0" err="1">
                    <a:solidFill>
                      <a:srgbClr val="3333FF"/>
                    </a:solidFill>
                    <a:latin typeface="微软雅黑"/>
                    <a:ea typeface="微软雅黑"/>
                  </a:rPr>
                  <a:t>G</a:t>
                </a:r>
                <a:r>
                  <a:rPr lang="en-US" altLang="zh-CN" sz="2399" b="1" baseline="-25000" dirty="0" err="1">
                    <a:solidFill>
                      <a:srgbClr val="3333FF"/>
                    </a:solidFill>
                    <a:latin typeface="微软雅黑"/>
                    <a:ea typeface="微软雅黑"/>
                  </a:rPr>
                  <a:t>n</a:t>
                </a:r>
                <a:r>
                  <a:rPr lang="zh-CN" altLang="en-US" sz="2399" b="1" dirty="0">
                    <a:solidFill>
                      <a:srgbClr val="3333FF"/>
                    </a:solidFill>
                    <a:latin typeface="微软雅黑"/>
                    <a:ea typeface="微软雅黑"/>
                  </a:rPr>
                  <a:t>的逻辑结果，则称</a:t>
                </a:r>
                <a:r>
                  <a:rPr lang="en-US" altLang="zh-CN" sz="2399" b="1" dirty="0">
                    <a:solidFill>
                      <a:srgbClr val="3333FF"/>
                    </a:solidFill>
                    <a:latin typeface="微软雅黑"/>
                    <a:ea typeface="微软雅黑"/>
                  </a:rPr>
                  <a:t>G</a:t>
                </a:r>
                <a:r>
                  <a:rPr lang="en-US" altLang="zh-CN" sz="2399" b="1" baseline="-25000" dirty="0">
                    <a:solidFill>
                      <a:srgbClr val="3333FF"/>
                    </a:solidFill>
                    <a:latin typeface="微软雅黑"/>
                    <a:ea typeface="微软雅黑"/>
                  </a:rPr>
                  <a:t>1</a:t>
                </a:r>
                <a:r>
                  <a:rPr lang="zh-CN" altLang="zh-CN" sz="2399" b="1" dirty="0">
                    <a:solidFill>
                      <a:srgbClr val="3333FF"/>
                    </a:solidFill>
                    <a:latin typeface="微软雅黑"/>
                    <a:ea typeface="微软雅黑"/>
                  </a:rPr>
                  <a:t>，</a:t>
                </a:r>
                <a:r>
                  <a:rPr lang="en-US" altLang="zh-CN" sz="2399" b="1" dirty="0">
                    <a:solidFill>
                      <a:srgbClr val="3333FF"/>
                    </a:solidFill>
                    <a:latin typeface="微软雅黑"/>
                    <a:ea typeface="微软雅黑"/>
                  </a:rPr>
                  <a:t>G</a:t>
                </a:r>
                <a:r>
                  <a:rPr lang="en-US" altLang="zh-CN" sz="2399" b="1" baseline="-25000" dirty="0">
                    <a:solidFill>
                      <a:srgbClr val="3333FF"/>
                    </a:solidFill>
                    <a:latin typeface="微软雅黑"/>
                    <a:ea typeface="微软雅黑"/>
                  </a:rPr>
                  <a:t>2</a:t>
                </a:r>
                <a:r>
                  <a:rPr lang="zh-CN" altLang="zh-CN" sz="2399" b="1" dirty="0">
                    <a:solidFill>
                      <a:srgbClr val="3333FF"/>
                    </a:solidFill>
                    <a:latin typeface="微软雅黑"/>
                    <a:ea typeface="微软雅黑"/>
                  </a:rPr>
                  <a:t>，</a:t>
                </a:r>
                <a:r>
                  <a:rPr lang="en-US" altLang="zh-CN" sz="2399" b="1" dirty="0">
                    <a:solidFill>
                      <a:srgbClr val="3333FF"/>
                    </a:solidFill>
                    <a:latin typeface="微软雅黑"/>
                    <a:ea typeface="微软雅黑"/>
                  </a:rPr>
                  <a:t>…</a:t>
                </a:r>
                <a:r>
                  <a:rPr lang="zh-CN" altLang="zh-CN" sz="2399" b="1" dirty="0">
                    <a:solidFill>
                      <a:srgbClr val="3333FF"/>
                    </a:solidFill>
                    <a:latin typeface="微软雅黑"/>
                    <a:ea typeface="微软雅黑"/>
                  </a:rPr>
                  <a:t>，</a:t>
                </a:r>
                <a:r>
                  <a:rPr lang="en-US" altLang="zh-CN" sz="2399" b="1" dirty="0" err="1">
                    <a:solidFill>
                      <a:srgbClr val="3333FF"/>
                    </a:solidFill>
                    <a:latin typeface="微软雅黑"/>
                    <a:ea typeface="微软雅黑"/>
                  </a:rPr>
                  <a:t>G</a:t>
                </a:r>
                <a:r>
                  <a:rPr lang="en-US" altLang="zh-CN" sz="2399" b="1" baseline="-25000" dirty="0" err="1">
                    <a:solidFill>
                      <a:srgbClr val="3333FF"/>
                    </a:solidFill>
                    <a:latin typeface="微软雅黑"/>
                    <a:ea typeface="微软雅黑"/>
                  </a:rPr>
                  <a:t>n</a:t>
                </a:r>
                <a:r>
                  <a:rPr lang="en-US" altLang="zh-CN" sz="2399" b="1" baseline="-25000" dirty="0">
                    <a:solidFill>
                      <a:srgbClr val="3333FF"/>
                    </a:solidFill>
                    <a:latin typeface="微软雅黑"/>
                    <a:ea typeface="微软雅黑"/>
                  </a:rPr>
                  <a:t> </a:t>
                </a:r>
                <a14:m>
                  <m:oMath xmlns:m="http://schemas.openxmlformats.org/officeDocument/2006/math">
                    <m:r>
                      <a:rPr lang="en-US" altLang="zh-CN" sz="2399" b="1" i="1">
                        <a:solidFill>
                          <a:srgbClr val="3333FF"/>
                        </a:solidFill>
                        <a:latin typeface="Cambria Math" panose="02040503050406030204" pitchFamily="18" charset="0"/>
                      </a:rPr>
                      <m:t>⇒ </m:t>
                    </m:r>
                  </m:oMath>
                </a14:m>
                <a:r>
                  <a:rPr lang="en-US" altLang="zh-CN" sz="2399" b="1" dirty="0">
                    <a:solidFill>
                      <a:srgbClr val="3333FF"/>
                    </a:solidFill>
                    <a:latin typeface="微软雅黑"/>
                    <a:ea typeface="微软雅黑"/>
                  </a:rPr>
                  <a:t>H</a:t>
                </a:r>
                <a:r>
                  <a:rPr lang="zh-CN" altLang="en-US" sz="2399" b="1" dirty="0">
                    <a:solidFill>
                      <a:srgbClr val="3333FF"/>
                    </a:solidFill>
                    <a:latin typeface="微软雅黑"/>
                    <a:ea typeface="微软雅黑"/>
                  </a:rPr>
                  <a:t>为有效的</a:t>
                </a:r>
                <a:r>
                  <a:rPr lang="en-US" altLang="zh-CN" sz="2399" b="1" dirty="0">
                    <a:solidFill>
                      <a:prstClr val="black"/>
                    </a:solidFill>
                    <a:latin typeface="微软雅黑"/>
                    <a:ea typeface="微软雅黑"/>
                  </a:rPr>
                  <a:t>(Efficacious)</a:t>
                </a:r>
                <a:r>
                  <a:rPr lang="zh-CN" altLang="en-US" sz="2399" b="1" dirty="0">
                    <a:solidFill>
                      <a:srgbClr val="3333FF"/>
                    </a:solidFill>
                    <a:latin typeface="微软雅黑"/>
                    <a:ea typeface="微软雅黑"/>
                  </a:rPr>
                  <a:t>或者正确的</a:t>
                </a:r>
                <a:r>
                  <a:rPr lang="zh-CN" altLang="en-US" sz="2399" b="1" dirty="0">
                    <a:solidFill>
                      <a:prstClr val="black"/>
                    </a:solidFill>
                    <a:latin typeface="微软雅黑"/>
                    <a:ea typeface="微软雅黑"/>
                  </a:rPr>
                  <a:t>，否则称为无效的</a:t>
                </a:r>
                <a:r>
                  <a:rPr lang="en-US" altLang="zh-CN" sz="2399" b="1" dirty="0">
                    <a:solidFill>
                      <a:prstClr val="black"/>
                    </a:solidFill>
                    <a:latin typeface="微软雅黑"/>
                    <a:ea typeface="微软雅黑"/>
                  </a:rPr>
                  <a:t>(Inefficacious)</a:t>
                </a:r>
                <a:r>
                  <a:rPr lang="zh-CN" altLang="en-US" sz="2399" b="1" dirty="0">
                    <a:solidFill>
                      <a:prstClr val="black"/>
                    </a:solidFill>
                    <a:latin typeface="微软雅黑"/>
                    <a:ea typeface="微软雅黑"/>
                  </a:rPr>
                  <a:t>，称</a:t>
                </a:r>
                <a:r>
                  <a:rPr lang="en-US" altLang="zh-CN" sz="2399" b="1" dirty="0">
                    <a:solidFill>
                      <a:prstClr val="black"/>
                    </a:solidFill>
                    <a:latin typeface="微软雅黑"/>
                    <a:ea typeface="微软雅黑"/>
                  </a:rPr>
                  <a:t>G</a:t>
                </a:r>
                <a:r>
                  <a:rPr lang="en-US" altLang="zh-CN" sz="2399" b="1" baseline="-25000" dirty="0">
                    <a:solidFill>
                      <a:prstClr val="black"/>
                    </a:solidFill>
                    <a:latin typeface="微软雅黑"/>
                    <a:ea typeface="微软雅黑"/>
                  </a:rPr>
                  <a:t>1</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G</a:t>
                </a:r>
                <a:r>
                  <a:rPr lang="en-US" altLang="zh-CN" sz="2399" b="1" baseline="-25000" dirty="0">
                    <a:solidFill>
                      <a:prstClr val="black"/>
                    </a:solidFill>
                    <a:latin typeface="微软雅黑"/>
                    <a:ea typeface="微软雅黑"/>
                  </a:rPr>
                  <a:t>2</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a:t>
                </a:r>
                <a:r>
                  <a:rPr lang="zh-CN" altLang="zh-CN" sz="2399" b="1" dirty="0">
                    <a:solidFill>
                      <a:prstClr val="black"/>
                    </a:solidFill>
                    <a:latin typeface="微软雅黑"/>
                    <a:ea typeface="微软雅黑"/>
                  </a:rPr>
                  <a:t>，</a:t>
                </a:r>
                <a:r>
                  <a:rPr lang="en-US" altLang="zh-CN" sz="2399" b="1" dirty="0" err="1">
                    <a:solidFill>
                      <a:prstClr val="black"/>
                    </a:solidFill>
                    <a:latin typeface="微软雅黑"/>
                    <a:ea typeface="微软雅黑"/>
                  </a:rPr>
                  <a:t>G</a:t>
                </a:r>
                <a:r>
                  <a:rPr lang="en-US" altLang="zh-CN" sz="2399" b="1" baseline="-25000" dirty="0" err="1">
                    <a:solidFill>
                      <a:prstClr val="black"/>
                    </a:solidFill>
                    <a:latin typeface="微软雅黑"/>
                    <a:ea typeface="微软雅黑"/>
                  </a:rPr>
                  <a:t>n</a:t>
                </a:r>
                <a:r>
                  <a:rPr lang="zh-CN" altLang="en-US" sz="2399" b="1" dirty="0">
                    <a:solidFill>
                      <a:prstClr val="black"/>
                    </a:solidFill>
                    <a:latin typeface="微软雅黑"/>
                    <a:ea typeface="微软雅黑"/>
                  </a:rPr>
                  <a:t>为一组前提，称</a:t>
                </a:r>
                <a:r>
                  <a:rPr lang="en-US" altLang="zh-CN" sz="2399" b="1" dirty="0">
                    <a:solidFill>
                      <a:prstClr val="black"/>
                    </a:solidFill>
                    <a:latin typeface="微软雅黑"/>
                    <a:ea typeface="微软雅黑"/>
                  </a:rPr>
                  <a:t>H</a:t>
                </a:r>
                <a:r>
                  <a:rPr lang="zh-CN" altLang="en-US" sz="2399" b="1" dirty="0">
                    <a:solidFill>
                      <a:prstClr val="black"/>
                    </a:solidFill>
                    <a:latin typeface="微软雅黑"/>
                    <a:ea typeface="微软雅黑"/>
                  </a:rPr>
                  <a:t>为结论。如果记</a:t>
                </a:r>
                <a:r>
                  <a:rPr lang="en-US" altLang="zh-CN" sz="2399" b="1" dirty="0">
                    <a:solidFill>
                      <a:prstClr val="black"/>
                    </a:solidFill>
                    <a:latin typeface="微软雅黑"/>
                    <a:ea typeface="微软雅黑"/>
                  </a:rPr>
                  <a:t>Г={G</a:t>
                </a:r>
                <a:r>
                  <a:rPr lang="en-US" altLang="zh-CN" sz="2399" b="1" baseline="-25000" dirty="0">
                    <a:solidFill>
                      <a:prstClr val="black"/>
                    </a:solidFill>
                    <a:latin typeface="微软雅黑"/>
                    <a:ea typeface="微软雅黑"/>
                  </a:rPr>
                  <a:t>1</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G</a:t>
                </a:r>
                <a:r>
                  <a:rPr lang="en-US" altLang="zh-CN" sz="2399" b="1" baseline="-25000" dirty="0">
                    <a:solidFill>
                      <a:prstClr val="black"/>
                    </a:solidFill>
                    <a:latin typeface="微软雅黑"/>
                    <a:ea typeface="微软雅黑"/>
                  </a:rPr>
                  <a:t>2</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a:t>
                </a:r>
                <a:r>
                  <a:rPr lang="zh-CN" altLang="zh-CN" sz="2399" b="1" dirty="0">
                    <a:solidFill>
                      <a:prstClr val="black"/>
                    </a:solidFill>
                    <a:latin typeface="微软雅黑"/>
                    <a:ea typeface="微软雅黑"/>
                  </a:rPr>
                  <a:t>，</a:t>
                </a:r>
                <a:r>
                  <a:rPr lang="en-US" altLang="zh-CN" sz="2399" b="1" dirty="0" err="1">
                    <a:solidFill>
                      <a:prstClr val="black"/>
                    </a:solidFill>
                    <a:latin typeface="微软雅黑"/>
                    <a:ea typeface="微软雅黑"/>
                  </a:rPr>
                  <a:t>G</a:t>
                </a:r>
                <a:r>
                  <a:rPr lang="en-US" altLang="zh-CN" sz="2399" b="1" baseline="-25000" dirty="0" err="1">
                    <a:solidFill>
                      <a:prstClr val="black"/>
                    </a:solidFill>
                    <a:latin typeface="微软雅黑"/>
                    <a:ea typeface="微软雅黑"/>
                  </a:rPr>
                  <a:t>n</a:t>
                </a:r>
                <a:r>
                  <a:rPr lang="en-US" altLang="zh-CN" sz="2399" b="1" dirty="0">
                    <a:solidFill>
                      <a:prstClr val="black"/>
                    </a:solidFill>
                    <a:latin typeface="微软雅黑"/>
                    <a:ea typeface="微软雅黑"/>
                  </a:rPr>
                  <a:t>}</a:t>
                </a:r>
                <a:r>
                  <a:rPr lang="zh-CN" altLang="en-US" sz="2399" b="1" dirty="0">
                    <a:solidFill>
                      <a:prstClr val="black"/>
                    </a:solidFill>
                    <a:latin typeface="微软雅黑"/>
                    <a:ea typeface="微软雅黑"/>
                  </a:rPr>
                  <a:t>，则</a:t>
                </a:r>
                <a:r>
                  <a:rPr lang="en-US" altLang="zh-CN" sz="2399" b="1" dirty="0">
                    <a:solidFill>
                      <a:prstClr val="black"/>
                    </a:solidFill>
                    <a:latin typeface="微软雅黑"/>
                    <a:ea typeface="微软雅黑"/>
                  </a:rPr>
                  <a:t>G</a:t>
                </a:r>
                <a:r>
                  <a:rPr lang="en-US" altLang="zh-CN" sz="2399" b="1" baseline="-25000" dirty="0">
                    <a:solidFill>
                      <a:prstClr val="black"/>
                    </a:solidFill>
                    <a:latin typeface="微软雅黑"/>
                    <a:ea typeface="微软雅黑"/>
                  </a:rPr>
                  <a:t>1</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G</a:t>
                </a:r>
                <a:r>
                  <a:rPr lang="en-US" altLang="zh-CN" sz="2399" b="1" baseline="-25000" dirty="0">
                    <a:solidFill>
                      <a:prstClr val="black"/>
                    </a:solidFill>
                    <a:latin typeface="微软雅黑"/>
                    <a:ea typeface="微软雅黑"/>
                  </a:rPr>
                  <a:t>2</a:t>
                </a:r>
                <a:r>
                  <a:rPr lang="zh-CN" altLang="zh-CN" sz="2399" b="1" dirty="0">
                    <a:solidFill>
                      <a:prstClr val="black"/>
                    </a:solidFill>
                    <a:latin typeface="微软雅黑"/>
                    <a:ea typeface="微软雅黑"/>
                  </a:rPr>
                  <a:t>，</a:t>
                </a:r>
                <a:r>
                  <a:rPr lang="en-US" altLang="zh-CN" sz="2399" b="1" dirty="0">
                    <a:solidFill>
                      <a:prstClr val="black"/>
                    </a:solidFill>
                    <a:latin typeface="微软雅黑"/>
                    <a:ea typeface="微软雅黑"/>
                  </a:rPr>
                  <a:t>…</a:t>
                </a:r>
                <a:r>
                  <a:rPr lang="zh-CN" altLang="zh-CN" sz="2399" b="1" dirty="0">
                    <a:solidFill>
                      <a:prstClr val="black"/>
                    </a:solidFill>
                    <a:latin typeface="微软雅黑"/>
                    <a:ea typeface="微软雅黑"/>
                  </a:rPr>
                  <a:t>，</a:t>
                </a:r>
                <a:r>
                  <a:rPr lang="en-US" altLang="zh-CN" sz="2399" b="1" dirty="0" err="1">
                    <a:solidFill>
                      <a:prstClr val="black"/>
                    </a:solidFill>
                    <a:latin typeface="微软雅黑"/>
                    <a:ea typeface="微软雅黑"/>
                  </a:rPr>
                  <a:t>G</a:t>
                </a:r>
                <a:r>
                  <a:rPr lang="en-US" altLang="zh-CN" sz="2399" b="1" baseline="-25000" dirty="0" err="1">
                    <a:solidFill>
                      <a:prstClr val="black"/>
                    </a:solidFill>
                    <a:latin typeface="微软雅黑"/>
                    <a:ea typeface="微软雅黑"/>
                  </a:rPr>
                  <a:t>n</a:t>
                </a:r>
                <a:r>
                  <a:rPr lang="en-US" altLang="zh-CN" sz="2399" b="1" baseline="-25000" dirty="0">
                    <a:solidFill>
                      <a:prstClr val="black"/>
                    </a:solidFill>
                    <a:latin typeface="微软雅黑"/>
                    <a:ea typeface="微软雅黑"/>
                  </a:rPr>
                  <a:t> </a:t>
                </a:r>
                <a14:m>
                  <m:oMath xmlns:m="http://schemas.openxmlformats.org/officeDocument/2006/math">
                    <m:r>
                      <a:rPr lang="en-US" altLang="zh-CN" sz="2399" b="1" i="1">
                        <a:solidFill>
                          <a:prstClr val="black"/>
                        </a:solidFill>
                        <a:latin typeface="Cambria Math" panose="02040503050406030204" pitchFamily="18" charset="0"/>
                      </a:rPr>
                      <m:t>⇒ </m:t>
                    </m:r>
                  </m:oMath>
                </a14:m>
                <a:r>
                  <a:rPr lang="en-US" altLang="zh-CN" sz="2399" b="1" dirty="0">
                    <a:solidFill>
                      <a:prstClr val="black"/>
                    </a:solidFill>
                    <a:latin typeface="微软雅黑"/>
                    <a:ea typeface="微软雅黑"/>
                  </a:rPr>
                  <a:t>H</a:t>
                </a:r>
                <a:r>
                  <a:rPr lang="zh-CN" altLang="en-US" sz="2399" b="1" dirty="0">
                    <a:solidFill>
                      <a:prstClr val="black"/>
                    </a:solidFill>
                    <a:latin typeface="微软雅黑"/>
                    <a:ea typeface="微软雅黑"/>
                  </a:rPr>
                  <a:t>可简单记为</a:t>
                </a:r>
                <a:r>
                  <a:rPr lang="en-US" altLang="zh-CN" sz="2399" b="1" dirty="0">
                    <a:solidFill>
                      <a:prstClr val="black"/>
                    </a:solidFill>
                    <a:latin typeface="微软雅黑"/>
                    <a:ea typeface="微软雅黑"/>
                  </a:rPr>
                  <a:t>Г </a:t>
                </a:r>
                <a14:m>
                  <m:oMath xmlns:m="http://schemas.openxmlformats.org/officeDocument/2006/math">
                    <m:r>
                      <a:rPr lang="en-US" altLang="zh-CN" sz="2399" b="1" i="1">
                        <a:solidFill>
                          <a:prstClr val="black"/>
                        </a:solidFill>
                        <a:latin typeface="Cambria Math" panose="02040503050406030204" pitchFamily="18" charset="0"/>
                      </a:rPr>
                      <m:t>⇒ </m:t>
                    </m:r>
                  </m:oMath>
                </a14:m>
                <a:r>
                  <a:rPr lang="en-US" altLang="zh-CN" sz="2399" b="1" dirty="0">
                    <a:solidFill>
                      <a:prstClr val="black"/>
                    </a:solidFill>
                    <a:latin typeface="微软雅黑"/>
                    <a:ea typeface="微软雅黑"/>
                  </a:rPr>
                  <a:t>H</a:t>
                </a:r>
                <a:r>
                  <a:rPr lang="zh-CN" altLang="en-US" sz="2399" b="1" dirty="0">
                    <a:solidFill>
                      <a:prstClr val="black"/>
                    </a:solidFill>
                    <a:latin typeface="微软雅黑"/>
                    <a:ea typeface="微软雅黑"/>
                  </a:rPr>
                  <a:t>。</a:t>
                </a:r>
              </a:p>
            </p:txBody>
          </p:sp>
        </mc:Choice>
        <mc:Fallback xmlns="">
          <p:sp>
            <p:nvSpPr>
              <p:cNvPr id="21" name="矩形 20">
                <a:extLst>
                  <a:ext uri="{FF2B5EF4-FFF2-40B4-BE49-F238E27FC236}">
                    <a16:creationId xmlns:a16="http://schemas.microsoft.com/office/drawing/2014/main" id="{5C7D4C65-F6DC-488F-B538-DCEFC33613A4}"/>
                  </a:ext>
                </a:extLst>
              </p:cNvPr>
              <p:cNvSpPr>
                <a:spLocks noRot="1" noChangeAspect="1" noMove="1" noResize="1" noEditPoints="1" noAdjustHandles="1" noChangeArrowheads="1" noChangeShapeType="1" noTextEdit="1"/>
              </p:cNvSpPr>
              <p:nvPr/>
            </p:nvSpPr>
            <p:spPr>
              <a:xfrm>
                <a:off x="503295" y="1843624"/>
                <a:ext cx="11198161" cy="2242401"/>
              </a:xfrm>
              <a:prstGeom prst="rect">
                <a:avLst/>
              </a:prstGeom>
              <a:blipFill>
                <a:blip r:embed="rId4"/>
                <a:stretch>
                  <a:fillRect l="-871" b="-51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D0B1D0A7-9D43-457E-B318-BA4D4E41FFC3}"/>
                  </a:ext>
                </a:extLst>
              </p:cNvPr>
              <p:cNvSpPr/>
              <p:nvPr/>
            </p:nvSpPr>
            <p:spPr>
              <a:xfrm>
                <a:off x="503296" y="4403723"/>
                <a:ext cx="11350516" cy="1134726"/>
              </a:xfrm>
              <a:prstGeom prst="rect">
                <a:avLst/>
              </a:prstGeom>
              <a:solidFill>
                <a:srgbClr val="FFC000"/>
              </a:solidFill>
            </p:spPr>
            <p:txBody>
              <a:bodyPr wrap="square">
                <a:spAutoFit/>
              </a:bodyPr>
              <a:lstStyle/>
              <a:p>
                <a:pPr defTabSz="1219261">
                  <a:lnSpc>
                    <a:spcPct val="150000"/>
                  </a:lnSpc>
                </a:pPr>
                <a:r>
                  <a:rPr lang="zh-CN" altLang="en-US" sz="2399" b="1" dirty="0">
                    <a:solidFill>
                      <a:prstClr val="black"/>
                    </a:solidFill>
                    <a:latin typeface="微软雅黑"/>
                    <a:ea typeface="微软雅黑"/>
                  </a:rPr>
                  <a:t>注意（</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Г</a:t>
                </a:r>
                <a:r>
                  <a:rPr lang="en-US" altLang="zh-CN" sz="2399" b="1" dirty="0">
                    <a:solidFill>
                      <a:prstClr val="black"/>
                    </a:solidFill>
                    <a:latin typeface="Arial"/>
                    <a:ea typeface="微软雅黑"/>
                  </a:rPr>
                  <a:t> </a:t>
                </a:r>
                <a14:m>
                  <m:oMath xmlns:m="http://schemas.openxmlformats.org/officeDocument/2006/math">
                    <m:r>
                      <a:rPr lang="en-US" altLang="zh-CN" sz="2399" b="1" i="1">
                        <a:solidFill>
                          <a:prstClr val="black"/>
                        </a:solidFill>
                        <a:latin typeface="Cambria Math" panose="02040503050406030204" pitchFamily="18" charset="0"/>
                      </a:rPr>
                      <m:t>⇒</m:t>
                    </m:r>
                  </m:oMath>
                </a14:m>
                <a:r>
                  <a:rPr lang="en-US" altLang="zh-CN" sz="2399" b="1" dirty="0">
                    <a:solidFill>
                      <a:prstClr val="black"/>
                    </a:solidFill>
                    <a:latin typeface="微软雅黑"/>
                    <a:ea typeface="微软雅黑"/>
                  </a:rPr>
                  <a:t> H</a:t>
                </a:r>
                <a:r>
                  <a:rPr lang="zh-CN" altLang="en-US" sz="2399" b="1" dirty="0">
                    <a:solidFill>
                      <a:prstClr val="black"/>
                    </a:solidFill>
                    <a:latin typeface="微软雅黑"/>
                    <a:ea typeface="微软雅黑"/>
                  </a:rPr>
                  <a:t>的有效性与前提集合中前提的排列顺序无关；</a:t>
                </a:r>
              </a:p>
              <a:p>
                <a:pPr defTabSz="1219261">
                  <a:lnSpc>
                    <a:spcPct val="150000"/>
                  </a:lnSpc>
                </a:pPr>
                <a:r>
                  <a:rPr lang="zh-CN" altLang="en-US" sz="2399" b="1" dirty="0">
                    <a:solidFill>
                      <a:prstClr val="black"/>
                    </a:solidFill>
                    <a:latin typeface="微软雅黑"/>
                    <a:ea typeface="微软雅黑"/>
                  </a:rPr>
                  <a:t>（</a:t>
                </a:r>
                <a:r>
                  <a:rPr lang="en-US" altLang="zh-CN" sz="2399" b="1" dirty="0">
                    <a:solidFill>
                      <a:prstClr val="black"/>
                    </a:solidFill>
                    <a:latin typeface="微软雅黑"/>
                    <a:ea typeface="微软雅黑"/>
                  </a:rPr>
                  <a:t>2</a:t>
                </a:r>
                <a:r>
                  <a:rPr lang="zh-CN" altLang="en-US" sz="2399" b="1" dirty="0">
                    <a:solidFill>
                      <a:prstClr val="black"/>
                    </a:solidFill>
                    <a:latin typeface="微软雅黑"/>
                    <a:ea typeface="微软雅黑"/>
                  </a:rPr>
                  <a:t>）推理的有效性与前提和结论是否正确无关，有效的推理可能会产生错误结论</a:t>
                </a:r>
                <a:r>
                  <a:rPr lang="en-US" altLang="zh-CN" sz="2399" b="1" dirty="0">
                    <a:solidFill>
                      <a:prstClr val="black"/>
                    </a:solidFill>
                    <a:latin typeface="微软雅黑"/>
                    <a:ea typeface="微软雅黑"/>
                  </a:rPr>
                  <a:t>.</a:t>
                </a:r>
                <a:endParaRPr lang="zh-CN" altLang="en-US" sz="2399" b="1" dirty="0">
                  <a:solidFill>
                    <a:prstClr val="black"/>
                  </a:solidFill>
                  <a:latin typeface="微软雅黑"/>
                  <a:ea typeface="微软雅黑"/>
                </a:endParaRPr>
              </a:p>
            </p:txBody>
          </p:sp>
        </mc:Choice>
        <mc:Fallback xmlns="">
          <p:sp>
            <p:nvSpPr>
              <p:cNvPr id="20" name="矩形 19">
                <a:extLst>
                  <a:ext uri="{FF2B5EF4-FFF2-40B4-BE49-F238E27FC236}">
                    <a16:creationId xmlns:a16="http://schemas.microsoft.com/office/drawing/2014/main" id="{D0B1D0A7-9D43-457E-B318-BA4D4E41FFC3}"/>
                  </a:ext>
                </a:extLst>
              </p:cNvPr>
              <p:cNvSpPr>
                <a:spLocks noRot="1" noChangeAspect="1" noMove="1" noResize="1" noEditPoints="1" noAdjustHandles="1" noChangeArrowheads="1" noChangeShapeType="1" noTextEdit="1"/>
              </p:cNvSpPr>
              <p:nvPr/>
            </p:nvSpPr>
            <p:spPr>
              <a:xfrm>
                <a:off x="503296" y="4403723"/>
                <a:ext cx="11350516" cy="1134726"/>
              </a:xfrm>
              <a:prstGeom prst="rect">
                <a:avLst/>
              </a:prstGeom>
              <a:blipFill>
                <a:blip r:embed="rId5"/>
                <a:stretch>
                  <a:fillRect l="-859" b="-10695"/>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05976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220" name="Group 4">
            <a:extLst>
              <a:ext uri="{FF2B5EF4-FFF2-40B4-BE49-F238E27FC236}">
                <a16:creationId xmlns:a16="http://schemas.microsoft.com/office/drawing/2014/main" id="{944C6542-0FC1-4C2E-AC51-AD9019E8E4C0}"/>
              </a:ext>
            </a:extLst>
          </p:cNvPr>
          <p:cNvGrpSpPr>
            <a:grpSpLocks/>
          </p:cNvGrpSpPr>
          <p:nvPr/>
        </p:nvGrpSpPr>
        <p:grpSpPr bwMode="auto">
          <a:xfrm>
            <a:off x="995252" y="1146991"/>
            <a:ext cx="9979313" cy="1301674"/>
            <a:chOff x="0" y="0"/>
            <a:chExt cx="3984" cy="912"/>
          </a:xfrm>
        </p:grpSpPr>
        <p:sp>
          <p:nvSpPr>
            <p:cNvPr id="126997" name="AutoShape 5">
              <a:extLst>
                <a:ext uri="{FF2B5EF4-FFF2-40B4-BE49-F238E27FC236}">
                  <a16:creationId xmlns:a16="http://schemas.microsoft.com/office/drawing/2014/main" id="{EDC2A332-03DB-41C5-B83E-9B54549F6913}"/>
                </a:ext>
              </a:extLst>
            </p:cNvPr>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defRPr/>
              </a:pPr>
              <a:endParaRPr lang="zh-CN" altLang="en-US" sz="2399">
                <a:solidFill>
                  <a:srgbClr val="FF0000"/>
                </a:solidFill>
                <a:latin typeface="微软雅黑"/>
                <a:ea typeface="微软雅黑"/>
              </a:endParaRPr>
            </a:p>
          </p:txBody>
        </p:sp>
        <p:grpSp>
          <p:nvGrpSpPr>
            <p:cNvPr id="126998" name="Group 6">
              <a:extLst>
                <a:ext uri="{FF2B5EF4-FFF2-40B4-BE49-F238E27FC236}">
                  <a16:creationId xmlns:a16="http://schemas.microsoft.com/office/drawing/2014/main" id="{32B3F9C4-87D5-4C83-BF1B-A71A821153C2}"/>
                </a:ext>
              </a:extLst>
            </p:cNvPr>
            <p:cNvGrpSpPr>
              <a:grpSpLocks/>
            </p:cNvGrpSpPr>
            <p:nvPr/>
          </p:nvGrpSpPr>
          <p:grpSpPr bwMode="auto">
            <a:xfrm>
              <a:off x="87" y="86"/>
              <a:ext cx="766" cy="744"/>
              <a:chOff x="0" y="2"/>
              <a:chExt cx="766" cy="744"/>
            </a:xfrm>
          </p:grpSpPr>
          <p:sp>
            <p:nvSpPr>
              <p:cNvPr id="127000" name="AutoShape 7">
                <a:extLst>
                  <a:ext uri="{FF2B5EF4-FFF2-40B4-BE49-F238E27FC236}">
                    <a16:creationId xmlns:a16="http://schemas.microsoft.com/office/drawing/2014/main" id="{443CC258-47C3-4A2C-A540-87AA58D2D2ED}"/>
                  </a:ext>
                </a:extLst>
              </p:cNvPr>
              <p:cNvSpPr>
                <a:spLocks noChangeArrowheads="1"/>
              </p:cNvSpPr>
              <p:nvPr/>
            </p:nvSpPr>
            <p:spPr bwMode="auto">
              <a:xfrm>
                <a:off x="0" y="2"/>
                <a:ext cx="766" cy="744"/>
              </a:xfrm>
              <a:prstGeom prst="roundRect">
                <a:avLst>
                  <a:gd name="adj" fmla="val 11921"/>
                </a:avLst>
              </a:prstGeom>
              <a:gradFill rotWithShape="1">
                <a:gsLst>
                  <a:gs pos="0">
                    <a:schemeClr val="accent1"/>
                  </a:gs>
                  <a:gs pos="100000">
                    <a:srgbClr val="9C001D"/>
                  </a:gs>
                </a:gsLst>
                <a:lin ang="5400000" scaled="1"/>
              </a:gradFill>
              <a:ln w="38100">
                <a:solidFill>
                  <a:schemeClr val="bg1"/>
                </a:solidFill>
                <a:round/>
                <a:headEnd/>
                <a:tailEnd/>
              </a:ln>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defRPr/>
                </a:pPr>
                <a:endParaRPr lang="zh-CN" altLang="en-US" sz="2399">
                  <a:solidFill>
                    <a:srgbClr val="FF0000"/>
                  </a:solidFill>
                  <a:latin typeface="微软雅黑"/>
                  <a:ea typeface="微软雅黑"/>
                </a:endParaRPr>
              </a:p>
            </p:txBody>
          </p:sp>
          <p:sp>
            <p:nvSpPr>
              <p:cNvPr id="137224" name="Freeform 8">
                <a:extLst>
                  <a:ext uri="{FF2B5EF4-FFF2-40B4-BE49-F238E27FC236}">
                    <a16:creationId xmlns:a16="http://schemas.microsoft.com/office/drawing/2014/main" id="{B63DF5ED-EBDD-4D9C-ACEE-CF8301B511FF}"/>
                  </a:ext>
                </a:extLst>
              </p:cNvPr>
              <p:cNvSpPr>
                <a:spLocks noChangeArrowheads="1"/>
              </p:cNvSpPr>
              <p:nvPr/>
            </p:nvSpPr>
            <p:spPr bwMode="auto">
              <a:xfrm>
                <a:off x="49" y="48"/>
                <a:ext cx="384" cy="373"/>
              </a:xfrm>
              <a:custGeom>
                <a:avLst/>
                <a:gdLst>
                  <a:gd name="T0" fmla="*/ 76 w 596"/>
                  <a:gd name="T1" fmla="*/ 0 h 598"/>
                  <a:gd name="T2" fmla="*/ 0 w 596"/>
                  <a:gd name="T3" fmla="*/ 74 h 598"/>
                  <a:gd name="T4" fmla="*/ 0 w 596"/>
                  <a:gd name="T5" fmla="*/ 367 h 598"/>
                  <a:gd name="T6" fmla="*/ 104 w 596"/>
                  <a:gd name="T7" fmla="*/ 109 h 598"/>
                  <a:gd name="T8" fmla="*/ 379 w 596"/>
                  <a:gd name="T9" fmla="*/ 0 h 598"/>
                  <a:gd name="T10" fmla="*/ 76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EE748A"/>
                  </a:gs>
                  <a:gs pos="50000">
                    <a:schemeClr val="accent1">
                      <a:alpha val="0"/>
                    </a:schemeClr>
                  </a:gs>
                  <a:gs pos="100000">
                    <a:srgbClr val="EE748A"/>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FF0000"/>
                    </a:solidFill>
                    <a:latin typeface="黑体" panose="02010609060101010101" pitchFamily="49" charset="-122"/>
                    <a:ea typeface="黑体" panose="02010609060101010101" pitchFamily="49" charset="-122"/>
                  </a:defRPr>
                </a:lvl1pPr>
                <a:lvl2pPr marL="742950" indent="-285750" eaLnBrk="0" hangingPunct="0">
                  <a:defRPr sz="2800">
                    <a:solidFill>
                      <a:srgbClr val="FF0000"/>
                    </a:solidFill>
                    <a:latin typeface="黑体" panose="02010609060101010101" pitchFamily="49" charset="-122"/>
                    <a:ea typeface="黑体" panose="02010609060101010101" pitchFamily="49" charset="-122"/>
                  </a:defRPr>
                </a:lvl2pPr>
                <a:lvl3pPr marL="1143000" indent="-228600" eaLnBrk="0" hangingPunct="0">
                  <a:defRPr sz="2800">
                    <a:solidFill>
                      <a:srgbClr val="FF0000"/>
                    </a:solidFill>
                    <a:latin typeface="黑体" panose="02010609060101010101" pitchFamily="49" charset="-122"/>
                    <a:ea typeface="黑体" panose="02010609060101010101" pitchFamily="49" charset="-122"/>
                  </a:defRPr>
                </a:lvl3pPr>
                <a:lvl4pPr marL="1600200" indent="-228600" eaLnBrk="0" hangingPunct="0">
                  <a:defRPr sz="2800">
                    <a:solidFill>
                      <a:srgbClr val="FF0000"/>
                    </a:solidFill>
                    <a:latin typeface="黑体" panose="02010609060101010101" pitchFamily="49" charset="-122"/>
                    <a:ea typeface="黑体" panose="02010609060101010101" pitchFamily="49" charset="-122"/>
                  </a:defRPr>
                </a:lvl4pPr>
                <a:lvl5pPr marL="2057400" indent="-228600" eaLnBrk="0" hangingPunct="0">
                  <a:defRPr sz="28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9pPr>
              </a:lstStyle>
              <a:p>
                <a:pPr defTabSz="1219261" eaLnBrk="1" hangingPunct="1">
                  <a:defRPr/>
                </a:pPr>
                <a:endParaRPr lang="zh-CN" altLang="en-US" sz="2399" b="1">
                  <a:latin typeface="微软雅黑"/>
                  <a:ea typeface="微软雅黑"/>
                </a:endParaRPr>
              </a:p>
            </p:txBody>
          </p:sp>
          <p:sp>
            <p:nvSpPr>
              <p:cNvPr id="2" name="Text Box 9">
                <a:extLst>
                  <a:ext uri="{FF2B5EF4-FFF2-40B4-BE49-F238E27FC236}">
                    <a16:creationId xmlns:a16="http://schemas.microsoft.com/office/drawing/2014/main" id="{72C7D62A-D6A7-4A94-9CB8-FA3EF09426DA}"/>
                  </a:ext>
                </a:extLst>
              </p:cNvPr>
              <p:cNvSpPr txBox="1">
                <a:spLocks noChangeArrowheads="1"/>
              </p:cNvSpPr>
              <p:nvPr/>
            </p:nvSpPr>
            <p:spPr bwMode="auto">
              <a:xfrm>
                <a:off x="219" y="188"/>
                <a:ext cx="319"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FF0000"/>
                    </a:solidFill>
                    <a:latin typeface="黑体" panose="02010609060101010101" pitchFamily="49" charset="-122"/>
                    <a:ea typeface="黑体" panose="02010609060101010101" pitchFamily="49" charset="-122"/>
                  </a:defRPr>
                </a:lvl1pPr>
                <a:lvl2pPr marL="742950" indent="-285750" eaLnBrk="0" hangingPunct="0">
                  <a:defRPr sz="2800">
                    <a:solidFill>
                      <a:srgbClr val="FF0000"/>
                    </a:solidFill>
                    <a:latin typeface="黑体" panose="02010609060101010101" pitchFamily="49" charset="-122"/>
                    <a:ea typeface="黑体" panose="02010609060101010101" pitchFamily="49" charset="-122"/>
                  </a:defRPr>
                </a:lvl2pPr>
                <a:lvl3pPr marL="1143000" indent="-228600" eaLnBrk="0" hangingPunct="0">
                  <a:defRPr sz="2800">
                    <a:solidFill>
                      <a:srgbClr val="FF0000"/>
                    </a:solidFill>
                    <a:latin typeface="黑体" panose="02010609060101010101" pitchFamily="49" charset="-122"/>
                    <a:ea typeface="黑体" panose="02010609060101010101" pitchFamily="49" charset="-122"/>
                  </a:defRPr>
                </a:lvl3pPr>
                <a:lvl4pPr marL="1600200" indent="-228600" eaLnBrk="0" hangingPunct="0">
                  <a:defRPr sz="2800">
                    <a:solidFill>
                      <a:srgbClr val="FF0000"/>
                    </a:solidFill>
                    <a:latin typeface="黑体" panose="02010609060101010101" pitchFamily="49" charset="-122"/>
                    <a:ea typeface="黑体" panose="02010609060101010101" pitchFamily="49" charset="-122"/>
                  </a:defRPr>
                </a:lvl4pPr>
                <a:lvl5pPr marL="2057400" indent="-228600" eaLnBrk="0" hangingPunct="0">
                  <a:defRPr sz="28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9pPr>
              </a:lstStyle>
              <a:p>
                <a:pPr algn="ctr" defTabSz="1219261">
                  <a:defRPr/>
                </a:pPr>
                <a:r>
                  <a:rPr lang="zh-CN" altLang="en-US" sz="2399" b="1">
                    <a:solidFill>
                      <a:srgbClr val="FFFFFF"/>
                    </a:solidFill>
                    <a:effectLst>
                      <a:outerShdw blurRad="38100" dist="38100" dir="2700000" algn="tl">
                        <a:srgbClr val="000000"/>
                      </a:outerShdw>
                    </a:effectLst>
                    <a:latin typeface="微软雅黑"/>
                    <a:ea typeface="微软雅黑"/>
                  </a:rPr>
                  <a:t>要求</a:t>
                </a:r>
              </a:p>
            </p:txBody>
          </p:sp>
        </p:grpSp>
        <p:sp>
          <p:nvSpPr>
            <p:cNvPr id="126999" name="Text Box 10">
              <a:extLst>
                <a:ext uri="{FF2B5EF4-FFF2-40B4-BE49-F238E27FC236}">
                  <a16:creationId xmlns:a16="http://schemas.microsoft.com/office/drawing/2014/main" id="{78FACF72-D7E6-46EC-903B-5C8E9C644D49}"/>
                </a:ext>
              </a:extLst>
            </p:cNvPr>
            <p:cNvSpPr txBox="1">
              <a:spLocks noChangeArrowheads="1"/>
            </p:cNvSpPr>
            <p:nvPr/>
          </p:nvSpPr>
          <p:spPr bwMode="auto">
            <a:xfrm>
              <a:off x="927" y="308"/>
              <a:ext cx="292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defRPr/>
              </a:pPr>
              <a:r>
                <a:rPr lang="en-US" altLang="zh-CN" sz="2399" dirty="0">
                  <a:latin typeface="微软雅黑"/>
                  <a:ea typeface="微软雅黑"/>
                </a:rPr>
                <a:t>Г=</a:t>
              </a:r>
              <a:r>
                <a:rPr lang="zh-CN" altLang="en-US" sz="2399" dirty="0">
                  <a:latin typeface="微软雅黑"/>
                  <a:ea typeface="微软雅黑"/>
                </a:rPr>
                <a:t>｛</a:t>
              </a:r>
              <a:r>
                <a:rPr lang="en-US" altLang="zh-CN" sz="2399" dirty="0">
                  <a:latin typeface="微软雅黑"/>
                  <a:ea typeface="微软雅黑"/>
                </a:rPr>
                <a:t>G</a:t>
              </a:r>
              <a:r>
                <a:rPr lang="en-US" altLang="zh-CN" sz="2399" baseline="-25000" dirty="0">
                  <a:solidFill>
                    <a:prstClr val="black"/>
                  </a:solidFill>
                  <a:latin typeface="微软雅黑"/>
                  <a:ea typeface="微软雅黑"/>
                </a:rPr>
                <a:t>1</a:t>
              </a:r>
              <a:r>
                <a:rPr lang="en-US" altLang="zh-CN" sz="2399" dirty="0">
                  <a:latin typeface="微软雅黑"/>
                  <a:ea typeface="微软雅黑"/>
                </a:rPr>
                <a:t>, G</a:t>
              </a:r>
              <a:r>
                <a:rPr lang="en-US" altLang="zh-CN" sz="2399" baseline="-25000" dirty="0">
                  <a:solidFill>
                    <a:prstClr val="black"/>
                  </a:solidFill>
                  <a:latin typeface="微软雅黑"/>
                  <a:ea typeface="微软雅黑"/>
                </a:rPr>
                <a:t>2</a:t>
              </a:r>
              <a:r>
                <a:rPr lang="en-US" altLang="zh-CN" sz="2399" dirty="0">
                  <a:latin typeface="微软雅黑"/>
                  <a:ea typeface="微软雅黑"/>
                </a:rPr>
                <a:t>, …,</a:t>
              </a:r>
              <a:r>
                <a:rPr lang="en-US" altLang="zh-CN" sz="2399" dirty="0" err="1">
                  <a:latin typeface="微软雅黑"/>
                  <a:ea typeface="微软雅黑"/>
                </a:rPr>
                <a:t>G</a:t>
              </a:r>
              <a:r>
                <a:rPr lang="en-US" altLang="zh-CN" sz="2399" baseline="-25000" dirty="0" err="1">
                  <a:solidFill>
                    <a:prstClr val="black"/>
                  </a:solidFill>
                  <a:latin typeface="微软雅黑"/>
                  <a:ea typeface="微软雅黑"/>
                </a:rPr>
                <a:t>n</a:t>
              </a:r>
              <a:r>
                <a:rPr lang="zh-CN" altLang="en-US" sz="2399" dirty="0">
                  <a:latin typeface="微软雅黑"/>
                  <a:ea typeface="微软雅黑"/>
                </a:rPr>
                <a:t>｝ </a:t>
              </a:r>
              <a:r>
                <a:rPr lang="en-US" altLang="zh-CN" sz="2399" dirty="0">
                  <a:latin typeface="微软雅黑"/>
                  <a:ea typeface="微软雅黑"/>
                </a:rPr>
                <a:t>Г</a:t>
              </a:r>
              <a:r>
                <a:rPr lang="en-US" altLang="en-US" sz="2399" noProof="1">
                  <a:latin typeface="微软雅黑"/>
                  <a:ea typeface="微软雅黑"/>
                  <a:sym typeface="Symbol" panose="05050102010706020507" pitchFamily="18" charset="2"/>
                </a:rPr>
                <a:t></a:t>
              </a:r>
              <a:r>
                <a:rPr lang="zh-CN" altLang="en-US" sz="2399" dirty="0">
                  <a:latin typeface="微软雅黑"/>
                  <a:ea typeface="微软雅黑"/>
                </a:rPr>
                <a:t> </a:t>
              </a:r>
              <a:r>
                <a:rPr lang="en-US" altLang="zh-CN" sz="2399" dirty="0">
                  <a:latin typeface="微软雅黑"/>
                  <a:ea typeface="微软雅黑"/>
                </a:rPr>
                <a:t>H</a:t>
              </a:r>
            </a:p>
          </p:txBody>
        </p:sp>
      </p:grpSp>
      <p:grpSp>
        <p:nvGrpSpPr>
          <p:cNvPr id="137227" name="Group 11">
            <a:extLst>
              <a:ext uri="{FF2B5EF4-FFF2-40B4-BE49-F238E27FC236}">
                <a16:creationId xmlns:a16="http://schemas.microsoft.com/office/drawing/2014/main" id="{A884013E-DF4A-495E-A696-F0AA3FCE6401}"/>
              </a:ext>
            </a:extLst>
          </p:cNvPr>
          <p:cNvGrpSpPr>
            <a:grpSpLocks/>
          </p:cNvGrpSpPr>
          <p:nvPr/>
        </p:nvGrpSpPr>
        <p:grpSpPr bwMode="auto">
          <a:xfrm>
            <a:off x="995252" y="3163001"/>
            <a:ext cx="9979313" cy="1301674"/>
            <a:chOff x="0" y="0"/>
            <a:chExt cx="3984" cy="912"/>
          </a:xfrm>
        </p:grpSpPr>
        <p:sp>
          <p:nvSpPr>
            <p:cNvPr id="126991" name="AutoShape 12">
              <a:extLst>
                <a:ext uri="{FF2B5EF4-FFF2-40B4-BE49-F238E27FC236}">
                  <a16:creationId xmlns:a16="http://schemas.microsoft.com/office/drawing/2014/main" id="{24E2A3FF-1CD0-4F40-B7E3-B99CF9742549}"/>
                </a:ext>
              </a:extLst>
            </p:cNvPr>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F2F2F2"/>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defRPr/>
              </a:pPr>
              <a:endParaRPr lang="zh-CN" altLang="en-US" sz="2399">
                <a:solidFill>
                  <a:srgbClr val="FF0000"/>
                </a:solidFill>
                <a:latin typeface="微软雅黑"/>
                <a:ea typeface="微软雅黑"/>
              </a:endParaRPr>
            </a:p>
          </p:txBody>
        </p:sp>
        <p:grpSp>
          <p:nvGrpSpPr>
            <p:cNvPr id="126992" name="Group 13">
              <a:extLst>
                <a:ext uri="{FF2B5EF4-FFF2-40B4-BE49-F238E27FC236}">
                  <a16:creationId xmlns:a16="http://schemas.microsoft.com/office/drawing/2014/main" id="{6D167915-19D0-473A-93BF-E10D29E4091C}"/>
                </a:ext>
              </a:extLst>
            </p:cNvPr>
            <p:cNvGrpSpPr>
              <a:grpSpLocks/>
            </p:cNvGrpSpPr>
            <p:nvPr/>
          </p:nvGrpSpPr>
          <p:grpSpPr bwMode="auto">
            <a:xfrm>
              <a:off x="87" y="86"/>
              <a:ext cx="766" cy="744"/>
              <a:chOff x="48" y="2"/>
              <a:chExt cx="766" cy="744"/>
            </a:xfrm>
          </p:grpSpPr>
          <p:sp>
            <p:nvSpPr>
              <p:cNvPr id="126994" name="AutoShape 14">
                <a:extLst>
                  <a:ext uri="{FF2B5EF4-FFF2-40B4-BE49-F238E27FC236}">
                    <a16:creationId xmlns:a16="http://schemas.microsoft.com/office/drawing/2014/main" id="{87A55C2A-E559-4DA2-9D00-EC97A8FAEFED}"/>
                  </a:ext>
                </a:extLst>
              </p:cNvPr>
              <p:cNvSpPr>
                <a:spLocks noChangeArrowheads="1"/>
              </p:cNvSpPr>
              <p:nvPr/>
            </p:nvSpPr>
            <p:spPr bwMode="auto">
              <a:xfrm>
                <a:off x="48" y="2"/>
                <a:ext cx="766" cy="744"/>
              </a:xfrm>
              <a:prstGeom prst="roundRect">
                <a:avLst>
                  <a:gd name="adj" fmla="val 11921"/>
                </a:avLst>
              </a:prstGeom>
              <a:gradFill rotWithShape="1">
                <a:gsLst>
                  <a:gs pos="0">
                    <a:srgbClr val="5487B6"/>
                  </a:gs>
                  <a:gs pos="100000">
                    <a:schemeClr val="hlink"/>
                  </a:gs>
                </a:gsLst>
                <a:lin ang="5400000" scaled="1"/>
              </a:gradFill>
              <a:ln w="38100">
                <a:solidFill>
                  <a:schemeClr val="bg1"/>
                </a:solidFill>
                <a:round/>
                <a:headEnd/>
                <a:tailEnd/>
              </a:ln>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defRPr/>
                </a:pPr>
                <a:endParaRPr lang="zh-CN" altLang="en-US" sz="2399">
                  <a:solidFill>
                    <a:srgbClr val="FF0000"/>
                  </a:solidFill>
                  <a:latin typeface="微软雅黑"/>
                  <a:ea typeface="微软雅黑"/>
                </a:endParaRPr>
              </a:p>
            </p:txBody>
          </p:sp>
          <p:sp>
            <p:nvSpPr>
              <p:cNvPr id="126995" name="Freeform 15">
                <a:extLst>
                  <a:ext uri="{FF2B5EF4-FFF2-40B4-BE49-F238E27FC236}">
                    <a16:creationId xmlns:a16="http://schemas.microsoft.com/office/drawing/2014/main" id="{273192E9-24BC-4883-B96A-6FD79AEC370E}"/>
                  </a:ext>
                </a:extLst>
              </p:cNvPr>
              <p:cNvSpPr>
                <a:spLocks noChangeArrowheads="1"/>
              </p:cNvSpPr>
              <p:nvPr/>
            </p:nvSpPr>
            <p:spPr bwMode="auto">
              <a:xfrm>
                <a:off x="96" y="48"/>
                <a:ext cx="385" cy="373"/>
              </a:xfrm>
              <a:custGeom>
                <a:avLst/>
                <a:gdLst>
                  <a:gd name="T0" fmla="*/ 1 w 596"/>
                  <a:gd name="T1" fmla="*/ 0 h 598"/>
                  <a:gd name="T2" fmla="*/ 0 w 596"/>
                  <a:gd name="T3" fmla="*/ 1 h 598"/>
                  <a:gd name="T4" fmla="*/ 0 w 596"/>
                  <a:gd name="T5" fmla="*/ 1 h 598"/>
                  <a:gd name="T6" fmla="*/ 1 w 596"/>
                  <a:gd name="T7" fmla="*/ 1 h 598"/>
                  <a:gd name="T8" fmla="*/ 1 w 596"/>
                  <a:gd name="T9" fmla="*/ 0 h 598"/>
                  <a:gd name="T10" fmla="*/ 1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9D4"/>
                  </a:gs>
                  <a:gs pos="100000">
                    <a:schemeClr val="hlink">
                      <a:alpha val="0"/>
                    </a:schemeClr>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261">
                  <a:defRPr/>
                </a:pPr>
                <a:endParaRPr lang="zh-CN" altLang="en-US" sz="2399" b="1">
                  <a:solidFill>
                    <a:prstClr val="black"/>
                  </a:solidFill>
                  <a:latin typeface="微软雅黑"/>
                  <a:ea typeface="微软雅黑"/>
                </a:endParaRPr>
              </a:p>
            </p:txBody>
          </p:sp>
          <p:sp>
            <p:nvSpPr>
              <p:cNvPr id="5" name="Text Box 16">
                <a:extLst>
                  <a:ext uri="{FF2B5EF4-FFF2-40B4-BE49-F238E27FC236}">
                    <a16:creationId xmlns:a16="http://schemas.microsoft.com/office/drawing/2014/main" id="{7D66E5E9-E522-452C-ACAD-D7DCBB74FF6C}"/>
                  </a:ext>
                </a:extLst>
              </p:cNvPr>
              <p:cNvSpPr txBox="1">
                <a:spLocks noChangeArrowheads="1"/>
              </p:cNvSpPr>
              <p:nvPr/>
            </p:nvSpPr>
            <p:spPr bwMode="auto">
              <a:xfrm>
                <a:off x="203" y="192"/>
                <a:ext cx="442"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FF0000"/>
                    </a:solidFill>
                    <a:latin typeface="黑体" panose="02010609060101010101" pitchFamily="49" charset="-122"/>
                    <a:ea typeface="黑体" panose="02010609060101010101" pitchFamily="49" charset="-122"/>
                  </a:defRPr>
                </a:lvl1pPr>
                <a:lvl2pPr marL="742950" indent="-285750" eaLnBrk="0" hangingPunct="0">
                  <a:defRPr sz="2800">
                    <a:solidFill>
                      <a:srgbClr val="FF0000"/>
                    </a:solidFill>
                    <a:latin typeface="黑体" panose="02010609060101010101" pitchFamily="49" charset="-122"/>
                    <a:ea typeface="黑体" panose="02010609060101010101" pitchFamily="49" charset="-122"/>
                  </a:defRPr>
                </a:lvl2pPr>
                <a:lvl3pPr marL="1143000" indent="-228600" eaLnBrk="0" hangingPunct="0">
                  <a:defRPr sz="2800">
                    <a:solidFill>
                      <a:srgbClr val="FF0000"/>
                    </a:solidFill>
                    <a:latin typeface="黑体" panose="02010609060101010101" pitchFamily="49" charset="-122"/>
                    <a:ea typeface="黑体" panose="02010609060101010101" pitchFamily="49" charset="-122"/>
                  </a:defRPr>
                </a:lvl3pPr>
                <a:lvl4pPr marL="1600200" indent="-228600" eaLnBrk="0" hangingPunct="0">
                  <a:defRPr sz="2800">
                    <a:solidFill>
                      <a:srgbClr val="FF0000"/>
                    </a:solidFill>
                    <a:latin typeface="黑体" panose="02010609060101010101" pitchFamily="49" charset="-122"/>
                    <a:ea typeface="黑体" panose="02010609060101010101" pitchFamily="49" charset="-122"/>
                  </a:defRPr>
                </a:lvl4pPr>
                <a:lvl5pPr marL="2057400" indent="-228600" eaLnBrk="0" hangingPunct="0">
                  <a:defRPr sz="28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9pPr>
              </a:lstStyle>
              <a:p>
                <a:pPr algn="ctr" defTabSz="1219261">
                  <a:defRPr/>
                </a:pPr>
                <a:r>
                  <a:rPr lang="zh-CN" altLang="en-US" sz="2399" b="1" dirty="0">
                    <a:solidFill>
                      <a:srgbClr val="FFFFFF"/>
                    </a:solidFill>
                    <a:effectLst>
                      <a:outerShdw blurRad="38100" dist="38100" dir="2700000" algn="tl">
                        <a:srgbClr val="000000"/>
                      </a:outerShdw>
                    </a:effectLst>
                    <a:latin typeface="微软雅黑"/>
                    <a:ea typeface="微软雅黑"/>
                  </a:rPr>
                  <a:t>也就是</a:t>
                </a:r>
              </a:p>
            </p:txBody>
          </p:sp>
        </p:grpSp>
        <p:sp>
          <p:nvSpPr>
            <p:cNvPr id="126993" name="Text Box 17">
              <a:extLst>
                <a:ext uri="{FF2B5EF4-FFF2-40B4-BE49-F238E27FC236}">
                  <a16:creationId xmlns:a16="http://schemas.microsoft.com/office/drawing/2014/main" id="{353954C2-FEB0-4836-B561-82959E474797}"/>
                </a:ext>
              </a:extLst>
            </p:cNvPr>
            <p:cNvSpPr txBox="1">
              <a:spLocks noChangeArrowheads="1"/>
            </p:cNvSpPr>
            <p:nvPr/>
          </p:nvSpPr>
          <p:spPr bwMode="auto">
            <a:xfrm>
              <a:off x="927" y="251"/>
              <a:ext cx="292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defRPr/>
              </a:pPr>
              <a:r>
                <a:rPr lang="en-US" altLang="zh-CN" sz="2399" dirty="0">
                  <a:solidFill>
                    <a:prstClr val="black"/>
                  </a:solidFill>
                  <a:latin typeface="微软雅黑"/>
                  <a:ea typeface="微软雅黑"/>
                </a:rPr>
                <a:t>G</a:t>
              </a:r>
              <a:r>
                <a:rPr lang="en-US" altLang="zh-CN" sz="2399" baseline="-25000" dirty="0">
                  <a:solidFill>
                    <a:prstClr val="black"/>
                  </a:solidFill>
                  <a:latin typeface="微软雅黑"/>
                  <a:ea typeface="微软雅黑"/>
                </a:rPr>
                <a:t>1</a:t>
              </a:r>
              <a:r>
                <a:rPr lang="en-US" altLang="zh-CN" sz="2399" dirty="0">
                  <a:solidFill>
                    <a:prstClr val="black"/>
                  </a:solidFill>
                  <a:latin typeface="微软雅黑"/>
                  <a:ea typeface="微软雅黑"/>
                </a:rPr>
                <a:t>∧G</a:t>
              </a:r>
              <a:r>
                <a:rPr lang="en-US" altLang="zh-CN" sz="2399" baseline="-25000" dirty="0">
                  <a:solidFill>
                    <a:prstClr val="black"/>
                  </a:solidFill>
                  <a:latin typeface="微软雅黑"/>
                  <a:ea typeface="微软雅黑"/>
                </a:rPr>
                <a:t>2</a:t>
              </a:r>
              <a:r>
                <a:rPr lang="en-US" altLang="zh-CN" sz="2399" dirty="0">
                  <a:solidFill>
                    <a:prstClr val="black"/>
                  </a:solidFill>
                  <a:latin typeface="微软雅黑"/>
                  <a:ea typeface="微软雅黑"/>
                </a:rPr>
                <a:t>∧…∧</a:t>
              </a:r>
              <a:r>
                <a:rPr lang="en-US" altLang="zh-CN" sz="2399" dirty="0" err="1">
                  <a:solidFill>
                    <a:prstClr val="black"/>
                  </a:solidFill>
                  <a:latin typeface="微软雅黑"/>
                  <a:ea typeface="微软雅黑"/>
                </a:rPr>
                <a:t>G</a:t>
              </a:r>
              <a:r>
                <a:rPr lang="en-US" altLang="zh-CN" sz="2399" baseline="-25000" dirty="0" err="1">
                  <a:solidFill>
                    <a:prstClr val="black"/>
                  </a:solidFill>
                  <a:latin typeface="微软雅黑"/>
                  <a:ea typeface="微软雅黑"/>
                </a:rPr>
                <a:t>n</a:t>
              </a:r>
              <a:r>
                <a:rPr lang="en-US" altLang="zh-CN" sz="2399" dirty="0">
                  <a:solidFill>
                    <a:prstClr val="black"/>
                  </a:solidFill>
                  <a:latin typeface="微软雅黑"/>
                  <a:ea typeface="微软雅黑"/>
                </a:rPr>
                <a:t>→</a:t>
              </a:r>
              <a:r>
                <a:rPr lang="zh-CN" altLang="en-US" sz="2399" dirty="0">
                  <a:solidFill>
                    <a:prstClr val="black"/>
                  </a:solidFill>
                  <a:latin typeface="微软雅黑"/>
                  <a:ea typeface="微软雅黑"/>
                </a:rPr>
                <a:t>Ｈ为永真公式</a:t>
              </a:r>
            </a:p>
          </p:txBody>
        </p:sp>
      </p:grpSp>
      <p:grpSp>
        <p:nvGrpSpPr>
          <p:cNvPr id="137234" name="Group 18">
            <a:extLst>
              <a:ext uri="{FF2B5EF4-FFF2-40B4-BE49-F238E27FC236}">
                <a16:creationId xmlns:a16="http://schemas.microsoft.com/office/drawing/2014/main" id="{806BD640-83D7-4B1A-A04B-04303E86A9A2}"/>
              </a:ext>
            </a:extLst>
          </p:cNvPr>
          <p:cNvGrpSpPr>
            <a:grpSpLocks/>
          </p:cNvGrpSpPr>
          <p:nvPr/>
        </p:nvGrpSpPr>
        <p:grpSpPr bwMode="auto">
          <a:xfrm>
            <a:off x="995252" y="5034555"/>
            <a:ext cx="9979313" cy="1301674"/>
            <a:chOff x="0" y="0"/>
            <a:chExt cx="3984" cy="912"/>
          </a:xfrm>
        </p:grpSpPr>
        <p:sp>
          <p:nvSpPr>
            <p:cNvPr id="126985" name="AutoShape 19">
              <a:extLst>
                <a:ext uri="{FF2B5EF4-FFF2-40B4-BE49-F238E27FC236}">
                  <a16:creationId xmlns:a16="http://schemas.microsoft.com/office/drawing/2014/main" id="{D3A9FA8C-F313-4C7D-99AA-CE230F343294}"/>
                </a:ext>
              </a:extLst>
            </p:cNvPr>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EEEEEE"/>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defRPr/>
              </a:pPr>
              <a:endParaRPr lang="zh-CN" altLang="en-US" sz="2399">
                <a:solidFill>
                  <a:srgbClr val="FF0000"/>
                </a:solidFill>
                <a:latin typeface="微软雅黑"/>
                <a:ea typeface="微软雅黑"/>
              </a:endParaRPr>
            </a:p>
          </p:txBody>
        </p:sp>
        <p:grpSp>
          <p:nvGrpSpPr>
            <p:cNvPr id="126986" name="Group 20">
              <a:extLst>
                <a:ext uri="{FF2B5EF4-FFF2-40B4-BE49-F238E27FC236}">
                  <a16:creationId xmlns:a16="http://schemas.microsoft.com/office/drawing/2014/main" id="{2FF6BDCA-5B9E-4321-9D11-52E52EE78D23}"/>
                </a:ext>
              </a:extLst>
            </p:cNvPr>
            <p:cNvGrpSpPr>
              <a:grpSpLocks/>
            </p:cNvGrpSpPr>
            <p:nvPr/>
          </p:nvGrpSpPr>
          <p:grpSpPr bwMode="auto">
            <a:xfrm>
              <a:off x="87" y="84"/>
              <a:ext cx="768" cy="746"/>
              <a:chOff x="0" y="0"/>
              <a:chExt cx="768" cy="746"/>
            </a:xfrm>
          </p:grpSpPr>
          <p:sp>
            <p:nvSpPr>
              <p:cNvPr id="126988" name="AutoShape 21">
                <a:extLst>
                  <a:ext uri="{FF2B5EF4-FFF2-40B4-BE49-F238E27FC236}">
                    <a16:creationId xmlns:a16="http://schemas.microsoft.com/office/drawing/2014/main" id="{85B6E98D-2CF1-4207-81F8-E85035A9A41E}"/>
                  </a:ext>
                </a:extLst>
              </p:cNvPr>
              <p:cNvSpPr>
                <a:spLocks noChangeArrowheads="1"/>
              </p:cNvSpPr>
              <p:nvPr/>
            </p:nvSpPr>
            <p:spPr bwMode="auto">
              <a:xfrm>
                <a:off x="0" y="0"/>
                <a:ext cx="768" cy="746"/>
              </a:xfrm>
              <a:prstGeom prst="roundRect">
                <a:avLst>
                  <a:gd name="adj" fmla="val 11921"/>
                </a:avLst>
              </a:prstGeom>
              <a:solidFill>
                <a:srgbClr val="FF9900"/>
              </a:solidFill>
              <a:ln w="38100">
                <a:solidFill>
                  <a:schemeClr val="bg1"/>
                </a:solidFill>
                <a:round/>
                <a:headEnd/>
                <a:tailEnd/>
              </a:ln>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defRPr/>
                </a:pPr>
                <a:endParaRPr lang="zh-CN" altLang="en-US" sz="2399">
                  <a:solidFill>
                    <a:srgbClr val="FF0000"/>
                  </a:solidFill>
                  <a:latin typeface="微软雅黑"/>
                  <a:ea typeface="微软雅黑"/>
                </a:endParaRPr>
              </a:p>
            </p:txBody>
          </p:sp>
          <p:sp>
            <p:nvSpPr>
              <p:cNvPr id="126989" name="Freeform 22">
                <a:extLst>
                  <a:ext uri="{FF2B5EF4-FFF2-40B4-BE49-F238E27FC236}">
                    <a16:creationId xmlns:a16="http://schemas.microsoft.com/office/drawing/2014/main" id="{45D51964-35AC-4E65-9F30-172AFE1F3BD0}"/>
                  </a:ext>
                </a:extLst>
              </p:cNvPr>
              <p:cNvSpPr>
                <a:spLocks noChangeArrowheads="1"/>
              </p:cNvSpPr>
              <p:nvPr/>
            </p:nvSpPr>
            <p:spPr bwMode="auto">
              <a:xfrm>
                <a:off x="49" y="48"/>
                <a:ext cx="384" cy="373"/>
              </a:xfrm>
              <a:custGeom>
                <a:avLst/>
                <a:gdLst>
                  <a:gd name="T0" fmla="*/ 1 w 596"/>
                  <a:gd name="T1" fmla="*/ 0 h 598"/>
                  <a:gd name="T2" fmla="*/ 0 w 596"/>
                  <a:gd name="T3" fmla="*/ 1 h 598"/>
                  <a:gd name="T4" fmla="*/ 0 w 596"/>
                  <a:gd name="T5" fmla="*/ 1 h 598"/>
                  <a:gd name="T6" fmla="*/ 1 w 596"/>
                  <a:gd name="T7" fmla="*/ 1 h 598"/>
                  <a:gd name="T8" fmla="*/ 1 w 596"/>
                  <a:gd name="T9" fmla="*/ 0 h 598"/>
                  <a:gd name="T10" fmla="*/ 1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EF8397"/>
                  </a:gs>
                  <a:gs pos="100000">
                    <a:schemeClr val="accent2">
                      <a:alpha val="0"/>
                    </a:schemeClr>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261">
                  <a:defRPr/>
                </a:pPr>
                <a:endParaRPr lang="zh-CN" altLang="en-US" sz="2399" b="1">
                  <a:solidFill>
                    <a:prstClr val="black"/>
                  </a:solidFill>
                  <a:latin typeface="微软雅黑"/>
                  <a:ea typeface="微软雅黑"/>
                </a:endParaRPr>
              </a:p>
            </p:txBody>
          </p:sp>
          <p:sp>
            <p:nvSpPr>
              <p:cNvPr id="137239" name="Text Box 23">
                <a:extLst>
                  <a:ext uri="{FF2B5EF4-FFF2-40B4-BE49-F238E27FC236}">
                    <a16:creationId xmlns:a16="http://schemas.microsoft.com/office/drawing/2014/main" id="{5B1E0458-7BE3-4F96-B454-A646090358D9}"/>
                  </a:ext>
                </a:extLst>
              </p:cNvPr>
              <p:cNvSpPr txBox="1">
                <a:spLocks noChangeArrowheads="1"/>
              </p:cNvSpPr>
              <p:nvPr/>
            </p:nvSpPr>
            <p:spPr bwMode="auto">
              <a:xfrm>
                <a:off x="215" y="192"/>
                <a:ext cx="319"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FF0000"/>
                    </a:solidFill>
                    <a:latin typeface="黑体" panose="02010609060101010101" pitchFamily="49" charset="-122"/>
                    <a:ea typeface="黑体" panose="02010609060101010101" pitchFamily="49" charset="-122"/>
                  </a:defRPr>
                </a:lvl1pPr>
                <a:lvl2pPr marL="742950" indent="-285750" eaLnBrk="0" hangingPunct="0">
                  <a:defRPr sz="2800">
                    <a:solidFill>
                      <a:srgbClr val="FF0000"/>
                    </a:solidFill>
                    <a:latin typeface="黑体" panose="02010609060101010101" pitchFamily="49" charset="-122"/>
                    <a:ea typeface="黑体" panose="02010609060101010101" pitchFamily="49" charset="-122"/>
                  </a:defRPr>
                </a:lvl2pPr>
                <a:lvl3pPr marL="1143000" indent="-228600" eaLnBrk="0" hangingPunct="0">
                  <a:defRPr sz="2800">
                    <a:solidFill>
                      <a:srgbClr val="FF0000"/>
                    </a:solidFill>
                    <a:latin typeface="黑体" panose="02010609060101010101" pitchFamily="49" charset="-122"/>
                    <a:ea typeface="黑体" panose="02010609060101010101" pitchFamily="49" charset="-122"/>
                  </a:defRPr>
                </a:lvl3pPr>
                <a:lvl4pPr marL="1600200" indent="-228600" eaLnBrk="0" hangingPunct="0">
                  <a:defRPr sz="2800">
                    <a:solidFill>
                      <a:srgbClr val="FF0000"/>
                    </a:solidFill>
                    <a:latin typeface="黑体" panose="02010609060101010101" pitchFamily="49" charset="-122"/>
                    <a:ea typeface="黑体" panose="02010609060101010101" pitchFamily="49" charset="-122"/>
                  </a:defRPr>
                </a:lvl4pPr>
                <a:lvl5pPr marL="2057400" indent="-228600" eaLnBrk="0" hangingPunct="0">
                  <a:defRPr sz="28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9pPr>
              </a:lstStyle>
              <a:p>
                <a:pPr algn="ctr" defTabSz="1219261">
                  <a:defRPr/>
                </a:pPr>
                <a:r>
                  <a:rPr lang="zh-CN" altLang="en-US" sz="2399" b="1">
                    <a:solidFill>
                      <a:srgbClr val="FFFFFF"/>
                    </a:solidFill>
                    <a:effectLst>
                      <a:outerShdw blurRad="38100" dist="38100" dir="2700000" algn="tl">
                        <a:srgbClr val="000000"/>
                      </a:outerShdw>
                    </a:effectLst>
                    <a:latin typeface="微软雅黑"/>
                    <a:ea typeface="微软雅黑"/>
                  </a:rPr>
                  <a:t>因而</a:t>
                </a:r>
              </a:p>
            </p:txBody>
          </p:sp>
        </p:grpSp>
        <p:sp>
          <p:nvSpPr>
            <p:cNvPr id="126987" name="Text Box 24">
              <a:extLst>
                <a:ext uri="{FF2B5EF4-FFF2-40B4-BE49-F238E27FC236}">
                  <a16:creationId xmlns:a16="http://schemas.microsoft.com/office/drawing/2014/main" id="{AF1393C7-AC94-4B40-841E-666B8B3FB7F3}"/>
                </a:ext>
              </a:extLst>
            </p:cNvPr>
            <p:cNvSpPr txBox="1">
              <a:spLocks noChangeArrowheads="1"/>
            </p:cNvSpPr>
            <p:nvPr/>
          </p:nvSpPr>
          <p:spPr bwMode="auto">
            <a:xfrm>
              <a:off x="949" y="265"/>
              <a:ext cx="292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defRPr/>
              </a:pPr>
              <a:r>
                <a:rPr lang="zh-CN" altLang="en-US" sz="2399" dirty="0">
                  <a:solidFill>
                    <a:prstClr val="black"/>
                  </a:solidFill>
                  <a:latin typeface="微软雅黑"/>
                  <a:ea typeface="微软雅黑"/>
                </a:rPr>
                <a:t>真值表技术、</a:t>
              </a:r>
              <a:r>
                <a:rPr lang="zh-CN" altLang="zh-CN" sz="2399" dirty="0">
                  <a:solidFill>
                    <a:prstClr val="black"/>
                  </a:solidFill>
                  <a:latin typeface="微软雅黑"/>
                  <a:ea typeface="微软雅黑"/>
                </a:rPr>
                <a:t>等价公式转换法</a:t>
              </a:r>
              <a:r>
                <a:rPr lang="zh-CN" altLang="en-US" sz="2399" dirty="0">
                  <a:solidFill>
                    <a:prstClr val="black"/>
                  </a:solidFill>
                  <a:latin typeface="微软雅黑"/>
                  <a:ea typeface="微软雅黑"/>
                </a:rPr>
                <a:t>和演绎法</a:t>
              </a:r>
            </a:p>
          </p:txBody>
        </p:sp>
      </p:grpSp>
      <p:sp>
        <p:nvSpPr>
          <p:cNvPr id="137241" name="AutoShape 26">
            <a:extLst>
              <a:ext uri="{FF2B5EF4-FFF2-40B4-BE49-F238E27FC236}">
                <a16:creationId xmlns:a16="http://schemas.microsoft.com/office/drawing/2014/main" id="{421D19AB-3F7E-4B60-908B-9D2F82103C37}"/>
              </a:ext>
            </a:extLst>
          </p:cNvPr>
          <p:cNvSpPr>
            <a:spLocks noChangeArrowheads="1"/>
          </p:cNvSpPr>
          <p:nvPr/>
        </p:nvSpPr>
        <p:spPr bwMode="auto">
          <a:xfrm>
            <a:off x="5548456" y="2586771"/>
            <a:ext cx="858610" cy="504796"/>
          </a:xfrm>
          <a:prstGeom prst="downArrow">
            <a:avLst>
              <a:gd name="adj1" fmla="val 50000"/>
              <a:gd name="adj2" fmla="val 25000"/>
            </a:avLst>
          </a:prstGeom>
          <a:solidFill>
            <a:srgbClr val="FFFF66">
              <a:alpha val="89803"/>
            </a:srgbClr>
          </a:solidFill>
          <a:ln w="12700">
            <a:solidFill>
              <a:srgbClr val="003300"/>
            </a:solidFill>
            <a:miter lim="800000"/>
            <a:headEnd/>
            <a:tailEnd/>
          </a:ln>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defRPr/>
            </a:pPr>
            <a:endParaRPr lang="zh-CN" altLang="en-US" sz="2399">
              <a:solidFill>
                <a:srgbClr val="FF0000"/>
              </a:solidFill>
              <a:latin typeface="微软雅黑"/>
              <a:ea typeface="微软雅黑"/>
            </a:endParaRPr>
          </a:p>
        </p:txBody>
      </p:sp>
      <p:sp>
        <p:nvSpPr>
          <p:cNvPr id="137242" name="AutoShape 27">
            <a:extLst>
              <a:ext uri="{FF2B5EF4-FFF2-40B4-BE49-F238E27FC236}">
                <a16:creationId xmlns:a16="http://schemas.microsoft.com/office/drawing/2014/main" id="{3D285041-BD16-4BD0-9658-AC63846D72D1}"/>
              </a:ext>
            </a:extLst>
          </p:cNvPr>
          <p:cNvSpPr>
            <a:spLocks noChangeArrowheads="1"/>
          </p:cNvSpPr>
          <p:nvPr/>
        </p:nvSpPr>
        <p:spPr bwMode="auto">
          <a:xfrm>
            <a:off x="5621476" y="4602779"/>
            <a:ext cx="858610" cy="431775"/>
          </a:xfrm>
          <a:prstGeom prst="downArrow">
            <a:avLst>
              <a:gd name="adj1" fmla="val 50000"/>
              <a:gd name="adj2" fmla="val 25000"/>
            </a:avLst>
          </a:prstGeom>
          <a:solidFill>
            <a:srgbClr val="FFFF66">
              <a:alpha val="89803"/>
            </a:srgbClr>
          </a:solidFill>
          <a:ln w="12700">
            <a:solidFill>
              <a:srgbClr val="003300"/>
            </a:solidFill>
            <a:miter lim="800000"/>
            <a:headEnd/>
            <a:tailEnd/>
          </a:ln>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defRPr/>
            </a:pPr>
            <a:endParaRPr lang="zh-CN" altLang="en-US" sz="2399">
              <a:solidFill>
                <a:srgbClr val="FF0000"/>
              </a:solidFill>
              <a:latin typeface="微软雅黑"/>
              <a:ea typeface="微软雅黑"/>
            </a:endParaRPr>
          </a:p>
        </p:txBody>
      </p:sp>
      <p:sp>
        <p:nvSpPr>
          <p:cNvPr id="27" name="Rectangle 2">
            <a:extLst>
              <a:ext uri="{FF2B5EF4-FFF2-40B4-BE49-F238E27FC236}">
                <a16:creationId xmlns:a16="http://schemas.microsoft.com/office/drawing/2014/main" id="{F7E41ED0-980B-480B-B4CD-D88CBBB8827B}"/>
              </a:ext>
            </a:extLst>
          </p:cNvPr>
          <p:cNvSpPr txBox="1">
            <a:spLocks noChangeArrowheads="1"/>
          </p:cNvSpPr>
          <p:nvPr/>
        </p:nvSpPr>
        <p:spPr>
          <a:xfrm>
            <a:off x="842896" y="127764"/>
            <a:ext cx="8064034" cy="923872"/>
          </a:xfrm>
          <a:prstGeom prst="rect">
            <a:avLst/>
          </a:prstGeom>
        </p:spPr>
        <p:txBody>
          <a:bodyPr vert="horz" lIns="121882" tIns="60940" rIns="121882" bIns="60940"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pPr defTabSz="1219261">
              <a:defRPr/>
            </a:pPr>
            <a:r>
              <a:rPr lang="en-US" altLang="zh-CN" sz="2199" dirty="0">
                <a:solidFill>
                  <a:prstClr val="white"/>
                </a:solidFill>
              </a:rPr>
              <a:t>2.4.2  </a:t>
            </a:r>
            <a:r>
              <a:rPr lang="zh-CN" altLang="en-US" sz="2199" dirty="0">
                <a:solidFill>
                  <a:prstClr val="white"/>
                </a:solidFill>
              </a:rPr>
              <a:t>推理有效性的判别方法</a:t>
            </a:r>
          </a:p>
        </p:txBody>
      </p:sp>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3" name="Rectangle 2">
            <a:extLst>
              <a:ext uri="{FF2B5EF4-FFF2-40B4-BE49-F238E27FC236}">
                <a16:creationId xmlns:a16="http://schemas.microsoft.com/office/drawing/2014/main" id="{56672342-1A43-4D36-93F2-21A11B05218C}"/>
              </a:ext>
            </a:extLst>
          </p:cNvPr>
          <p:cNvSpPr>
            <a:spLocks noGrp="1" noChangeArrowheads="1"/>
          </p:cNvSpPr>
          <p:nvPr>
            <p:ph type="title" idx="4294967295"/>
          </p:nvPr>
        </p:nvSpPr>
        <p:spPr>
          <a:xfrm>
            <a:off x="842896" y="117175"/>
            <a:ext cx="8064034" cy="923872"/>
          </a:xfrm>
        </p:spPr>
        <p:txBody>
          <a:bodyPr/>
          <a:lstStyle/>
          <a:p>
            <a:pPr eaLnBrk="1" hangingPunct="1"/>
            <a:r>
              <a:rPr lang="en-US" altLang="zh-CN" dirty="0"/>
              <a:t>1</a:t>
            </a:r>
            <a:r>
              <a:rPr lang="zh-CN" altLang="en-US" dirty="0"/>
              <a:t>、真值表技术</a:t>
            </a:r>
            <a:endParaRPr lang="zh-CN" altLang="en-US" dirty="0">
              <a:solidFill>
                <a:srgbClr val="33CC33"/>
              </a:solidFill>
            </a:endParaRPr>
          </a:p>
        </p:txBody>
      </p:sp>
      <p:sp>
        <p:nvSpPr>
          <p:cNvPr id="2" name="矩形 1">
            <a:extLst>
              <a:ext uri="{FF2B5EF4-FFF2-40B4-BE49-F238E27FC236}">
                <a16:creationId xmlns:a16="http://schemas.microsoft.com/office/drawing/2014/main" id="{6743B46A-C420-41CC-B2A2-8792E36AB2E3}"/>
              </a:ext>
            </a:extLst>
          </p:cNvPr>
          <p:cNvSpPr/>
          <p:nvPr/>
        </p:nvSpPr>
        <p:spPr>
          <a:xfrm>
            <a:off x="385828" y="971496"/>
            <a:ext cx="11579051" cy="1134726"/>
          </a:xfrm>
          <a:prstGeom prst="rect">
            <a:avLst/>
          </a:prstGeom>
        </p:spPr>
        <p:txBody>
          <a:bodyPr wrap="square">
            <a:spAutoFit/>
          </a:bodyPr>
          <a:lstStyle/>
          <a:p>
            <a:pPr defTabSz="1219261">
              <a:lnSpc>
                <a:spcPct val="150000"/>
              </a:lnSpc>
              <a:defRPr/>
            </a:pPr>
            <a:r>
              <a:rPr lang="zh-CN" altLang="en-US" sz="2399" b="1" dirty="0">
                <a:solidFill>
                  <a:prstClr val="black"/>
                </a:solidFill>
                <a:latin typeface="微软雅黑"/>
                <a:ea typeface="微软雅黑"/>
              </a:rPr>
              <a:t>通过构造公式</a:t>
            </a:r>
            <a:r>
              <a:rPr lang="en-US" altLang="en-US" sz="2399" b="1" noProof="1">
                <a:solidFill>
                  <a:prstClr val="black"/>
                </a:solidFill>
                <a:latin typeface="微软雅黑"/>
                <a:ea typeface="微软雅黑"/>
              </a:rPr>
              <a:t>G</a:t>
            </a:r>
            <a:r>
              <a:rPr lang="en-US" altLang="en-US" sz="2399" b="1" baseline="-25000" noProof="1">
                <a:solidFill>
                  <a:prstClr val="black"/>
                </a:solidFill>
                <a:latin typeface="微软雅黑"/>
                <a:ea typeface="微软雅黑"/>
              </a:rPr>
              <a:t>1</a:t>
            </a:r>
            <a:r>
              <a:rPr lang="en-US" altLang="en-US" sz="2399" b="1" noProof="1">
                <a:solidFill>
                  <a:prstClr val="black"/>
                </a:solidFill>
                <a:latin typeface="微软雅黑"/>
                <a:ea typeface="微软雅黑"/>
              </a:rPr>
              <a:t>,G</a:t>
            </a:r>
            <a:r>
              <a:rPr lang="en-US" altLang="en-US" sz="2399" b="1" baseline="-25000" noProof="1">
                <a:solidFill>
                  <a:prstClr val="black"/>
                </a:solidFill>
                <a:latin typeface="微软雅黑"/>
                <a:ea typeface="微软雅黑"/>
              </a:rPr>
              <a:t>2</a:t>
            </a:r>
            <a:r>
              <a:rPr lang="en-US" altLang="en-US" sz="2399" b="1" noProof="1">
                <a:solidFill>
                  <a:prstClr val="black"/>
                </a:solidFill>
                <a:latin typeface="微软雅黑"/>
                <a:ea typeface="微软雅黑"/>
              </a:rPr>
              <a:t>,…,G</a:t>
            </a:r>
            <a:r>
              <a:rPr lang="en-US" altLang="en-US" sz="2399" b="1" baseline="-25000" noProof="1">
                <a:solidFill>
                  <a:prstClr val="black"/>
                </a:solidFill>
                <a:latin typeface="微软雅黑"/>
                <a:ea typeface="微软雅黑"/>
              </a:rPr>
              <a:t>n</a:t>
            </a:r>
            <a:r>
              <a:rPr lang="zh-CN" altLang="en-US" sz="2399" b="1" dirty="0">
                <a:solidFill>
                  <a:prstClr val="black"/>
                </a:solidFill>
                <a:latin typeface="微软雅黑"/>
                <a:ea typeface="微软雅黑"/>
              </a:rPr>
              <a:t>和</a:t>
            </a:r>
            <a:r>
              <a:rPr lang="en-US" altLang="zh-CN" sz="2399" b="1" dirty="0">
                <a:solidFill>
                  <a:prstClr val="black"/>
                </a:solidFill>
                <a:latin typeface="微软雅黑"/>
                <a:ea typeface="微软雅黑"/>
              </a:rPr>
              <a:t>H</a:t>
            </a:r>
            <a:r>
              <a:rPr lang="zh-CN" altLang="en-US" sz="2399" b="1" dirty="0">
                <a:solidFill>
                  <a:prstClr val="black"/>
                </a:solidFill>
                <a:latin typeface="微软雅黑"/>
                <a:ea typeface="微软雅黑"/>
              </a:rPr>
              <a:t>的真值表，并利用定理</a:t>
            </a:r>
            <a:r>
              <a:rPr lang="en-US" altLang="zh-CN" sz="2399" b="1" dirty="0">
                <a:solidFill>
                  <a:prstClr val="black"/>
                </a:solidFill>
                <a:latin typeface="微软雅黑"/>
                <a:ea typeface="微软雅黑"/>
              </a:rPr>
              <a:t>2.6</a:t>
            </a:r>
            <a:r>
              <a:rPr lang="zh-CN" altLang="en-US" sz="2399" b="1" dirty="0">
                <a:solidFill>
                  <a:prstClr val="black"/>
                </a:solidFill>
                <a:latin typeface="微软雅黑"/>
                <a:ea typeface="微软雅黑"/>
              </a:rPr>
              <a:t>进行推理有效性的判别方法就</a:t>
            </a:r>
            <a:r>
              <a:rPr lang="zh-CN" altLang="en-US" sz="2399" b="1" dirty="0">
                <a:solidFill>
                  <a:srgbClr val="3333FF"/>
                </a:solidFill>
                <a:latin typeface="微软雅黑"/>
                <a:ea typeface="微软雅黑"/>
              </a:rPr>
              <a:t>称为真值表技术</a:t>
            </a:r>
            <a:r>
              <a:rPr lang="zh-CN" altLang="en-US" sz="2399" b="1" dirty="0">
                <a:solidFill>
                  <a:prstClr val="black"/>
                </a:solidFill>
                <a:latin typeface="微软雅黑"/>
                <a:ea typeface="微软雅黑"/>
              </a:rPr>
              <a:t>。</a:t>
            </a:r>
          </a:p>
        </p:txBody>
      </p:sp>
      <p:sp>
        <p:nvSpPr>
          <p:cNvPr id="7" name="Text Box 652">
            <a:extLst>
              <a:ext uri="{FF2B5EF4-FFF2-40B4-BE49-F238E27FC236}">
                <a16:creationId xmlns:a16="http://schemas.microsoft.com/office/drawing/2014/main" id="{3E959831-B2A8-4C7D-BA46-84336B161B31}"/>
              </a:ext>
            </a:extLst>
          </p:cNvPr>
          <p:cNvSpPr txBox="1">
            <a:spLocks noChangeArrowheads="1"/>
          </p:cNvSpPr>
          <p:nvPr/>
        </p:nvSpPr>
        <p:spPr bwMode="auto">
          <a:xfrm>
            <a:off x="523020" y="2307726"/>
            <a:ext cx="11579051" cy="4434686"/>
          </a:xfrm>
          <a:prstGeom prst="rect">
            <a:avLst/>
          </a:prstGeom>
          <a:solidFill>
            <a:schemeClr val="bg1">
              <a:lumMod val="85000"/>
              <a:lumOff val="0"/>
            </a:schemeClr>
          </a:solidFill>
          <a:ln w="9525">
            <a:solidFill>
              <a:srgbClr val="000000"/>
            </a:solidFill>
            <a:miter lim="800000"/>
            <a:headEnd/>
            <a:tailEnd/>
          </a:ln>
        </p:spPr>
        <p:txBody>
          <a:bodyPr rot="0" vert="horz" wrap="square" lIns="91413" tIns="45707" rIns="91413" bIns="45707" anchor="t" anchorCtr="0" upright="1">
            <a:noAutofit/>
          </a:bodyPr>
          <a:lstStyle/>
          <a:p>
            <a:pPr algn="just" defTabSz="1219261">
              <a:lnSpc>
                <a:spcPct val="150000"/>
              </a:lnSpc>
              <a:defRPr/>
            </a:pPr>
            <a:r>
              <a:rPr lang="zh-CN" altLang="en-US" sz="2399" b="1" kern="100" dirty="0">
                <a:solidFill>
                  <a:srgbClr val="C00000"/>
                </a:solidFill>
                <a:latin typeface="微软雅黑"/>
                <a:ea typeface="微软雅黑"/>
                <a:cs typeface="黑体" panose="02010609060101010101" pitchFamily="49" charset="-122"/>
              </a:rPr>
              <a:t>解题小贴士</a:t>
            </a:r>
            <a:r>
              <a:rPr lang="en-US" altLang="zh-CN" sz="2399" b="1" kern="100" dirty="0">
                <a:solidFill>
                  <a:srgbClr val="C00000"/>
                </a:solidFill>
                <a:latin typeface="微软雅黑"/>
                <a:ea typeface="微软雅黑"/>
                <a:cs typeface="黑体" panose="02010609060101010101" pitchFamily="49" charset="-122"/>
              </a:rPr>
              <a:t>—</a:t>
            </a:r>
            <a:r>
              <a:rPr lang="zh-CN" altLang="en-US" sz="2399" b="1" kern="100" dirty="0">
                <a:solidFill>
                  <a:srgbClr val="C00000"/>
                </a:solidFill>
                <a:latin typeface="微软雅黑"/>
                <a:ea typeface="微软雅黑"/>
                <a:cs typeface="黑体" panose="02010609060101010101" pitchFamily="49" charset="-122"/>
              </a:rPr>
              <a:t>判别推理有效的</a:t>
            </a:r>
            <a:r>
              <a:rPr lang="zh-CN" altLang="en-US" sz="2399" b="1" u="sng" kern="100" dirty="0">
                <a:solidFill>
                  <a:srgbClr val="C00000"/>
                </a:solidFill>
                <a:latin typeface="微软雅黑"/>
                <a:ea typeface="微软雅黑"/>
                <a:cs typeface="黑体" panose="02010609060101010101" pitchFamily="49" charset="-122"/>
              </a:rPr>
              <a:t>真值表</a:t>
            </a:r>
            <a:r>
              <a:rPr lang="zh-CN" altLang="en-US" sz="2399" b="1" kern="100" dirty="0">
                <a:solidFill>
                  <a:srgbClr val="C00000"/>
                </a:solidFill>
                <a:latin typeface="微软雅黑"/>
                <a:ea typeface="微软雅黑"/>
                <a:cs typeface="黑体" panose="02010609060101010101" pitchFamily="49" charset="-122"/>
              </a:rPr>
              <a:t>方法</a:t>
            </a:r>
          </a:p>
          <a:p>
            <a:pPr indent="133310" defTabSz="1219261">
              <a:lnSpc>
                <a:spcPct val="150000"/>
              </a:lnSpc>
              <a:defRPr/>
            </a:pPr>
            <a:r>
              <a:rPr lang="zh-CN" altLang="en-US" sz="2399" b="1" kern="0" dirty="0">
                <a:solidFill>
                  <a:prstClr val="black"/>
                </a:solidFill>
                <a:latin typeface="微软雅黑"/>
                <a:ea typeface="微软雅黑"/>
                <a:cs typeface="Times New Roman" panose="02020603050405020304" pitchFamily="18" charset="0"/>
              </a:rPr>
              <a:t>首先构造公式</a:t>
            </a:r>
            <a:r>
              <a:rPr lang="en-US" sz="2399" b="1" kern="0" dirty="0">
                <a:solidFill>
                  <a:prstClr val="black"/>
                </a:solidFill>
                <a:latin typeface="微软雅黑"/>
                <a:ea typeface="微软雅黑"/>
                <a:cs typeface="黑体" panose="02010609060101010101" pitchFamily="49" charset="-122"/>
              </a:rPr>
              <a:t>G</a:t>
            </a:r>
            <a:r>
              <a:rPr lang="en-US" sz="2399" b="1" kern="0" baseline="-25000" dirty="0">
                <a:solidFill>
                  <a:prstClr val="black"/>
                </a:solidFill>
                <a:latin typeface="微软雅黑"/>
                <a:ea typeface="微软雅黑"/>
                <a:cs typeface="黑体" panose="02010609060101010101" pitchFamily="49" charset="-122"/>
              </a:rPr>
              <a:t>1</a:t>
            </a:r>
            <a:r>
              <a:rPr lang="zh-CN" alt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黑体" panose="02010609060101010101" pitchFamily="49" charset="-122"/>
              </a:rPr>
              <a:t>G</a:t>
            </a:r>
            <a:r>
              <a:rPr lang="en-US" sz="2399" b="1" kern="0" baseline="-25000" dirty="0">
                <a:solidFill>
                  <a:prstClr val="black"/>
                </a:solidFill>
                <a:latin typeface="微软雅黑"/>
                <a:ea typeface="微软雅黑"/>
                <a:cs typeface="黑体" panose="02010609060101010101" pitchFamily="49" charset="-122"/>
              </a:rPr>
              <a:t>2</a:t>
            </a:r>
            <a:r>
              <a:rPr lang="zh-CN" alt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Times New Roman" panose="02020603050405020304" pitchFamily="18" charset="0"/>
              </a:rPr>
              <a:t>…</a:t>
            </a:r>
            <a:r>
              <a:rPr lang="zh-CN" altLang="en-US" sz="2399" b="1" kern="0" dirty="0">
                <a:solidFill>
                  <a:prstClr val="black"/>
                </a:solidFill>
                <a:latin typeface="微软雅黑"/>
                <a:ea typeface="微软雅黑"/>
                <a:cs typeface="Times New Roman" panose="02020603050405020304" pitchFamily="18" charset="0"/>
              </a:rPr>
              <a:t>，</a:t>
            </a:r>
            <a:r>
              <a:rPr lang="en-US" sz="2399" b="1" kern="0" dirty="0" err="1">
                <a:solidFill>
                  <a:prstClr val="black"/>
                </a:solidFill>
                <a:latin typeface="微软雅黑"/>
                <a:ea typeface="微软雅黑"/>
                <a:cs typeface="黑体" panose="02010609060101010101" pitchFamily="49" charset="-122"/>
              </a:rPr>
              <a:t>G</a:t>
            </a:r>
            <a:r>
              <a:rPr lang="en-US" sz="2399" b="1" kern="0" baseline="-25000" dirty="0" err="1">
                <a:solidFill>
                  <a:prstClr val="black"/>
                </a:solidFill>
                <a:latin typeface="微软雅黑"/>
                <a:ea typeface="微软雅黑"/>
                <a:cs typeface="黑体" panose="02010609060101010101" pitchFamily="49" charset="-122"/>
              </a:rPr>
              <a:t>n</a:t>
            </a:r>
            <a:r>
              <a:rPr lang="zh-CN" altLang="en-US" sz="2399" b="1" kern="0" dirty="0">
                <a:solidFill>
                  <a:prstClr val="black"/>
                </a:solidFill>
                <a:latin typeface="微软雅黑"/>
                <a:ea typeface="微软雅黑"/>
                <a:cs typeface="Times New Roman" panose="02020603050405020304" pitchFamily="18" charset="0"/>
              </a:rPr>
              <a:t>和</a:t>
            </a:r>
            <a:r>
              <a:rPr lang="en-US" sz="2399" b="1" kern="0" dirty="0">
                <a:solidFill>
                  <a:prstClr val="black"/>
                </a:solidFill>
                <a:latin typeface="微软雅黑"/>
                <a:ea typeface="微软雅黑"/>
                <a:cs typeface="黑体" panose="02010609060101010101" pitchFamily="49" charset="-122"/>
              </a:rPr>
              <a:t>H</a:t>
            </a:r>
            <a:r>
              <a:rPr lang="zh-CN" altLang="en-US" sz="2399" b="1" kern="0" dirty="0">
                <a:solidFill>
                  <a:prstClr val="black"/>
                </a:solidFill>
                <a:latin typeface="微软雅黑"/>
                <a:ea typeface="微软雅黑"/>
                <a:cs typeface="Times New Roman" panose="02020603050405020304" pitchFamily="18" charset="0"/>
              </a:rPr>
              <a:t>的真值表。</a:t>
            </a:r>
            <a:endParaRPr lang="zh-CN" altLang="en-US" sz="2399" b="1" kern="100" dirty="0">
              <a:solidFill>
                <a:prstClr val="black"/>
              </a:solidFill>
              <a:latin typeface="微软雅黑"/>
              <a:ea typeface="微软雅黑"/>
              <a:cs typeface="黑体" panose="02010609060101010101" pitchFamily="49" charset="-122"/>
            </a:endParaRPr>
          </a:p>
          <a:p>
            <a:pPr indent="133310" defTabSz="1219261">
              <a:lnSpc>
                <a:spcPct val="150000"/>
              </a:lnSpc>
              <a:defRPr/>
            </a:pPr>
            <a:r>
              <a:rPr lang="zh-CN" alt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Times New Roman" panose="02020603050405020304" pitchFamily="18" charset="0"/>
              </a:rPr>
              <a:t>1</a:t>
            </a:r>
            <a:r>
              <a:rPr lang="zh-CN" altLang="en-US" sz="2399" b="1" kern="0" dirty="0">
                <a:solidFill>
                  <a:prstClr val="black"/>
                </a:solidFill>
                <a:latin typeface="微软雅黑"/>
                <a:ea typeface="微软雅黑"/>
                <a:cs typeface="Times New Roman" panose="02020603050405020304" pitchFamily="18" charset="0"/>
              </a:rPr>
              <a:t>）如果对所有</a:t>
            </a:r>
            <a:r>
              <a:rPr lang="en-US" sz="2399" b="1" kern="0" dirty="0">
                <a:solidFill>
                  <a:prstClr val="black"/>
                </a:solidFill>
                <a:latin typeface="微软雅黑"/>
                <a:ea typeface="微软雅黑"/>
                <a:cs typeface="黑体" panose="02010609060101010101" pitchFamily="49" charset="-122"/>
              </a:rPr>
              <a:t>G</a:t>
            </a:r>
            <a:r>
              <a:rPr lang="en-US" sz="2399" b="1" kern="0" baseline="-25000" dirty="0">
                <a:solidFill>
                  <a:prstClr val="black"/>
                </a:solidFill>
                <a:latin typeface="微软雅黑"/>
                <a:ea typeface="微软雅黑"/>
                <a:cs typeface="黑体" panose="02010609060101010101" pitchFamily="49" charset="-122"/>
              </a:rPr>
              <a:t>1</a:t>
            </a:r>
            <a:r>
              <a:rPr lang="zh-CN" alt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黑体" panose="02010609060101010101" pitchFamily="49" charset="-122"/>
              </a:rPr>
              <a:t>G</a:t>
            </a:r>
            <a:r>
              <a:rPr lang="en-US" sz="2399" b="1" kern="0" baseline="-25000" dirty="0">
                <a:solidFill>
                  <a:prstClr val="black"/>
                </a:solidFill>
                <a:latin typeface="微软雅黑"/>
                <a:ea typeface="微软雅黑"/>
                <a:cs typeface="黑体" panose="02010609060101010101" pitchFamily="49" charset="-122"/>
              </a:rPr>
              <a:t>2</a:t>
            </a:r>
            <a:r>
              <a:rPr lang="zh-CN" alt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Times New Roman" panose="02020603050405020304" pitchFamily="18" charset="0"/>
              </a:rPr>
              <a:t>…</a:t>
            </a:r>
            <a:r>
              <a:rPr lang="zh-CN" altLang="en-US" sz="2399" b="1" kern="0" dirty="0">
                <a:solidFill>
                  <a:prstClr val="black"/>
                </a:solidFill>
                <a:latin typeface="微软雅黑"/>
                <a:ea typeface="微软雅黑"/>
                <a:cs typeface="Times New Roman" panose="02020603050405020304" pitchFamily="18" charset="0"/>
              </a:rPr>
              <a:t>，</a:t>
            </a:r>
            <a:r>
              <a:rPr lang="en-US" sz="2399" b="1" kern="0" dirty="0" err="1">
                <a:solidFill>
                  <a:prstClr val="black"/>
                </a:solidFill>
                <a:latin typeface="微软雅黑"/>
                <a:ea typeface="微软雅黑"/>
                <a:cs typeface="黑体" panose="02010609060101010101" pitchFamily="49" charset="-122"/>
              </a:rPr>
              <a:t>G</a:t>
            </a:r>
            <a:r>
              <a:rPr lang="en-US" sz="2399" b="1" kern="0" baseline="-25000" dirty="0" err="1">
                <a:solidFill>
                  <a:prstClr val="black"/>
                </a:solidFill>
                <a:latin typeface="微软雅黑"/>
                <a:ea typeface="微软雅黑"/>
                <a:cs typeface="黑体" panose="02010609060101010101" pitchFamily="49" charset="-122"/>
              </a:rPr>
              <a:t>n</a:t>
            </a:r>
            <a:r>
              <a:rPr lang="zh-CN" altLang="en-US" sz="2399" b="1" kern="0" dirty="0">
                <a:solidFill>
                  <a:prstClr val="black"/>
                </a:solidFill>
                <a:latin typeface="微软雅黑"/>
                <a:ea typeface="微软雅黑"/>
                <a:cs typeface="Times New Roman" panose="02020603050405020304" pitchFamily="18" charset="0"/>
              </a:rPr>
              <a:t>都为</a:t>
            </a:r>
            <a:r>
              <a:rPr 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黑体" panose="02010609060101010101" pitchFamily="49" charset="-122"/>
              </a:rPr>
              <a:t>1</a:t>
            </a:r>
            <a:r>
              <a:rPr lang="en-US" sz="2399" b="1" kern="0" dirty="0">
                <a:solidFill>
                  <a:prstClr val="black"/>
                </a:solidFill>
                <a:latin typeface="微软雅黑"/>
                <a:ea typeface="微软雅黑"/>
                <a:cs typeface="Times New Roman" panose="02020603050405020304" pitchFamily="18" charset="0"/>
              </a:rPr>
              <a:t>”</a:t>
            </a:r>
            <a:r>
              <a:rPr lang="zh-CN" altLang="en-US" sz="2399" b="1" kern="0" dirty="0">
                <a:solidFill>
                  <a:prstClr val="black"/>
                </a:solidFill>
                <a:latin typeface="微软雅黑"/>
                <a:ea typeface="微软雅黑"/>
                <a:cs typeface="Times New Roman" panose="02020603050405020304" pitchFamily="18" charset="0"/>
              </a:rPr>
              <a:t>的行，其对应的</a:t>
            </a:r>
            <a:r>
              <a:rPr lang="en-US" sz="2399" b="1" kern="0" dirty="0">
                <a:solidFill>
                  <a:prstClr val="black"/>
                </a:solidFill>
                <a:latin typeface="微软雅黑"/>
                <a:ea typeface="微软雅黑"/>
                <a:cs typeface="黑体" panose="02010609060101010101" pitchFamily="49" charset="-122"/>
              </a:rPr>
              <a:t>H</a:t>
            </a:r>
            <a:r>
              <a:rPr lang="zh-CN" altLang="en-US" sz="2399" b="1" kern="0" dirty="0">
                <a:solidFill>
                  <a:prstClr val="black"/>
                </a:solidFill>
                <a:latin typeface="微软雅黑"/>
                <a:ea typeface="微软雅黑"/>
                <a:cs typeface="Times New Roman" panose="02020603050405020304" pitchFamily="18" charset="0"/>
              </a:rPr>
              <a:t>也为</a:t>
            </a:r>
            <a:r>
              <a:rPr 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黑体" panose="02010609060101010101" pitchFamily="49" charset="-122"/>
              </a:rPr>
              <a:t>1</a:t>
            </a:r>
            <a:r>
              <a:rPr lang="en-US" sz="2399" b="1" kern="0" dirty="0">
                <a:solidFill>
                  <a:prstClr val="black"/>
                </a:solidFill>
                <a:latin typeface="微软雅黑"/>
                <a:ea typeface="微软雅黑"/>
                <a:cs typeface="Times New Roman" panose="02020603050405020304" pitchFamily="18" charset="0"/>
              </a:rPr>
              <a:t>”</a:t>
            </a:r>
            <a:r>
              <a:rPr lang="zh-CN" altLang="en-US" sz="2399" b="1" kern="0" dirty="0">
                <a:solidFill>
                  <a:prstClr val="black"/>
                </a:solidFill>
                <a:latin typeface="微软雅黑"/>
                <a:ea typeface="微软雅黑"/>
                <a:cs typeface="Times New Roman" panose="02020603050405020304" pitchFamily="18" charset="0"/>
              </a:rPr>
              <a:t>，或者对所有</a:t>
            </a:r>
            <a:r>
              <a:rPr lang="en-US" sz="2399" b="1" kern="0" dirty="0">
                <a:solidFill>
                  <a:prstClr val="black"/>
                </a:solidFill>
                <a:latin typeface="微软雅黑"/>
                <a:ea typeface="微软雅黑"/>
                <a:cs typeface="黑体" panose="02010609060101010101" pitchFamily="49" charset="-122"/>
              </a:rPr>
              <a:t>H</a:t>
            </a:r>
            <a:r>
              <a:rPr lang="zh-CN" altLang="en-US" sz="2399" b="1" kern="0" dirty="0">
                <a:solidFill>
                  <a:prstClr val="black"/>
                </a:solidFill>
                <a:latin typeface="微软雅黑"/>
                <a:ea typeface="微软雅黑"/>
                <a:cs typeface="Times New Roman" panose="02020603050405020304" pitchFamily="18" charset="0"/>
              </a:rPr>
              <a:t>为</a:t>
            </a:r>
            <a:r>
              <a:rPr 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黑体" panose="02010609060101010101" pitchFamily="49" charset="-122"/>
              </a:rPr>
              <a:t>0</a:t>
            </a:r>
            <a:r>
              <a:rPr lang="en-US" sz="2399" b="1" kern="0" dirty="0">
                <a:solidFill>
                  <a:prstClr val="black"/>
                </a:solidFill>
                <a:latin typeface="微软雅黑"/>
                <a:ea typeface="微软雅黑"/>
                <a:cs typeface="Times New Roman" panose="02020603050405020304" pitchFamily="18" charset="0"/>
              </a:rPr>
              <a:t>”</a:t>
            </a:r>
            <a:r>
              <a:rPr lang="zh-CN" altLang="en-US" sz="2399" b="1" kern="0" dirty="0">
                <a:solidFill>
                  <a:prstClr val="black"/>
                </a:solidFill>
                <a:latin typeface="微软雅黑"/>
                <a:ea typeface="微软雅黑"/>
                <a:cs typeface="Times New Roman" panose="02020603050405020304" pitchFamily="18" charset="0"/>
              </a:rPr>
              <a:t>的行，其对应的前提行中至少存在一个</a:t>
            </a:r>
            <a:r>
              <a:rPr 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黑体" panose="02010609060101010101" pitchFamily="49" charset="-122"/>
              </a:rPr>
              <a:t>0</a:t>
            </a:r>
            <a:r>
              <a:rPr lang="en-US" sz="2399" b="1" kern="0" dirty="0">
                <a:solidFill>
                  <a:prstClr val="black"/>
                </a:solidFill>
                <a:latin typeface="微软雅黑"/>
                <a:ea typeface="微软雅黑"/>
                <a:cs typeface="Times New Roman" panose="02020603050405020304" pitchFamily="18" charset="0"/>
              </a:rPr>
              <a:t>”</a:t>
            </a:r>
            <a:r>
              <a:rPr lang="zh-CN" altLang="en-US" sz="2399" b="1" kern="0" dirty="0">
                <a:solidFill>
                  <a:prstClr val="black"/>
                </a:solidFill>
                <a:latin typeface="微软雅黑"/>
                <a:ea typeface="微软雅黑"/>
                <a:cs typeface="Times New Roman" panose="02020603050405020304" pitchFamily="18" charset="0"/>
              </a:rPr>
              <a:t>，则</a:t>
            </a:r>
            <a:r>
              <a:rPr lang="en-US" sz="2399" b="1" kern="0" dirty="0">
                <a:solidFill>
                  <a:prstClr val="black"/>
                </a:solidFill>
                <a:latin typeface="微软雅黑"/>
                <a:ea typeface="微软雅黑"/>
                <a:cs typeface="黑体" panose="02010609060101010101" pitchFamily="49" charset="-122"/>
              </a:rPr>
              <a:t>H</a:t>
            </a:r>
            <a:r>
              <a:rPr lang="zh-CN" altLang="en-US" sz="2399" b="1" kern="0" dirty="0">
                <a:solidFill>
                  <a:prstClr val="black"/>
                </a:solidFill>
                <a:latin typeface="微软雅黑"/>
                <a:ea typeface="微软雅黑"/>
                <a:cs typeface="Times New Roman" panose="02020603050405020304" pitchFamily="18" charset="0"/>
              </a:rPr>
              <a:t>是</a:t>
            </a:r>
            <a:r>
              <a:rPr lang="en-US" sz="2399" b="1" kern="0" dirty="0">
                <a:solidFill>
                  <a:prstClr val="black"/>
                </a:solidFill>
                <a:latin typeface="微软雅黑"/>
                <a:ea typeface="微软雅黑"/>
                <a:cs typeface="黑体" panose="02010609060101010101" pitchFamily="49" charset="-122"/>
              </a:rPr>
              <a:t>G</a:t>
            </a:r>
            <a:r>
              <a:rPr lang="en-US" sz="2399" b="1" kern="0" baseline="-25000" dirty="0">
                <a:solidFill>
                  <a:prstClr val="black"/>
                </a:solidFill>
                <a:latin typeface="微软雅黑"/>
                <a:ea typeface="微软雅黑"/>
                <a:cs typeface="黑体" panose="02010609060101010101" pitchFamily="49" charset="-122"/>
              </a:rPr>
              <a:t>1</a:t>
            </a:r>
            <a:r>
              <a:rPr lang="zh-CN" alt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黑体" panose="02010609060101010101" pitchFamily="49" charset="-122"/>
              </a:rPr>
              <a:t>G</a:t>
            </a:r>
            <a:r>
              <a:rPr lang="en-US" sz="2399" b="1" kern="0" baseline="-25000" dirty="0">
                <a:solidFill>
                  <a:prstClr val="black"/>
                </a:solidFill>
                <a:latin typeface="微软雅黑"/>
                <a:ea typeface="微软雅黑"/>
                <a:cs typeface="黑体" panose="02010609060101010101" pitchFamily="49" charset="-122"/>
              </a:rPr>
              <a:t>2</a:t>
            </a:r>
            <a:r>
              <a:rPr lang="zh-CN" alt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黑体" panose="02010609060101010101" pitchFamily="49" charset="-122"/>
              </a:rPr>
              <a:t>,</a:t>
            </a:r>
            <a:r>
              <a:rPr lang="en-US" sz="2399" b="1" kern="0" dirty="0" err="1">
                <a:solidFill>
                  <a:prstClr val="black"/>
                </a:solidFill>
                <a:latin typeface="微软雅黑"/>
                <a:ea typeface="微软雅黑"/>
                <a:cs typeface="黑体" panose="02010609060101010101" pitchFamily="49" charset="-122"/>
              </a:rPr>
              <a:t>G</a:t>
            </a:r>
            <a:r>
              <a:rPr lang="en-US" sz="2399" b="1" kern="0" baseline="-25000" dirty="0" err="1">
                <a:solidFill>
                  <a:prstClr val="black"/>
                </a:solidFill>
                <a:latin typeface="微软雅黑"/>
                <a:ea typeface="微软雅黑"/>
                <a:cs typeface="黑体" panose="02010609060101010101" pitchFamily="49" charset="-122"/>
              </a:rPr>
              <a:t>n</a:t>
            </a:r>
            <a:r>
              <a:rPr lang="zh-CN" altLang="en-US" sz="2399" b="1" kern="0" dirty="0">
                <a:solidFill>
                  <a:prstClr val="black"/>
                </a:solidFill>
                <a:latin typeface="微软雅黑"/>
                <a:ea typeface="微软雅黑"/>
                <a:cs typeface="Times New Roman" panose="02020603050405020304" pitchFamily="18" charset="0"/>
              </a:rPr>
              <a:t>的逻辑结果。</a:t>
            </a:r>
            <a:endParaRPr lang="zh-CN" altLang="en-US" sz="2399" b="1" kern="100" dirty="0">
              <a:solidFill>
                <a:prstClr val="black"/>
              </a:solidFill>
              <a:latin typeface="微软雅黑"/>
              <a:ea typeface="微软雅黑"/>
              <a:cs typeface="黑体" panose="02010609060101010101" pitchFamily="49" charset="-122"/>
            </a:endParaRPr>
          </a:p>
          <a:p>
            <a:pPr indent="133310" defTabSz="1219261">
              <a:lnSpc>
                <a:spcPct val="150000"/>
              </a:lnSpc>
              <a:defRPr/>
            </a:pPr>
            <a:r>
              <a:rPr lang="zh-CN" alt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Times New Roman" panose="02020603050405020304" pitchFamily="18" charset="0"/>
              </a:rPr>
              <a:t>2</a:t>
            </a:r>
            <a:r>
              <a:rPr lang="zh-CN" altLang="en-US" sz="2399" b="1" kern="0" dirty="0">
                <a:solidFill>
                  <a:prstClr val="black"/>
                </a:solidFill>
                <a:latin typeface="微软雅黑"/>
                <a:ea typeface="微软雅黑"/>
                <a:cs typeface="Times New Roman" panose="02020603050405020304" pitchFamily="18" charset="0"/>
              </a:rPr>
              <a:t>）如果存在</a:t>
            </a:r>
            <a:r>
              <a:rPr lang="en-US" sz="2399" b="1" kern="0" dirty="0">
                <a:solidFill>
                  <a:prstClr val="black"/>
                </a:solidFill>
                <a:latin typeface="微软雅黑"/>
                <a:ea typeface="微软雅黑"/>
                <a:cs typeface="黑体" panose="02010609060101010101" pitchFamily="49" charset="-122"/>
              </a:rPr>
              <a:t>G</a:t>
            </a:r>
            <a:r>
              <a:rPr lang="en-US" sz="2399" b="1" kern="0" baseline="-25000" dirty="0">
                <a:solidFill>
                  <a:prstClr val="black"/>
                </a:solidFill>
                <a:latin typeface="微软雅黑"/>
                <a:ea typeface="微软雅黑"/>
                <a:cs typeface="黑体" panose="02010609060101010101" pitchFamily="49" charset="-122"/>
              </a:rPr>
              <a:t>1</a:t>
            </a:r>
            <a:r>
              <a:rPr lang="zh-CN" alt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黑体" panose="02010609060101010101" pitchFamily="49" charset="-122"/>
              </a:rPr>
              <a:t>G</a:t>
            </a:r>
            <a:r>
              <a:rPr lang="en-US" sz="2399" b="1" kern="0" baseline="-25000" dirty="0">
                <a:solidFill>
                  <a:prstClr val="black"/>
                </a:solidFill>
                <a:latin typeface="微软雅黑"/>
                <a:ea typeface="微软雅黑"/>
                <a:cs typeface="黑体" panose="02010609060101010101" pitchFamily="49" charset="-122"/>
              </a:rPr>
              <a:t>2</a:t>
            </a:r>
            <a:r>
              <a:rPr lang="zh-CN" alt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Times New Roman" panose="02020603050405020304" pitchFamily="18" charset="0"/>
              </a:rPr>
              <a:t>…</a:t>
            </a:r>
            <a:r>
              <a:rPr lang="zh-CN" altLang="en-US" sz="2399" b="1" kern="0" dirty="0">
                <a:solidFill>
                  <a:prstClr val="black"/>
                </a:solidFill>
                <a:latin typeface="微软雅黑"/>
                <a:ea typeface="微软雅黑"/>
                <a:cs typeface="Times New Roman" panose="02020603050405020304" pitchFamily="18" charset="0"/>
              </a:rPr>
              <a:t>，</a:t>
            </a:r>
            <a:r>
              <a:rPr lang="en-US" sz="2399" b="1" kern="0" dirty="0" err="1">
                <a:solidFill>
                  <a:prstClr val="black"/>
                </a:solidFill>
                <a:latin typeface="微软雅黑"/>
                <a:ea typeface="微软雅黑"/>
                <a:cs typeface="黑体" panose="02010609060101010101" pitchFamily="49" charset="-122"/>
              </a:rPr>
              <a:t>G</a:t>
            </a:r>
            <a:r>
              <a:rPr lang="en-US" sz="2399" b="1" kern="0" baseline="-25000" dirty="0" err="1">
                <a:solidFill>
                  <a:prstClr val="black"/>
                </a:solidFill>
                <a:latin typeface="微软雅黑"/>
                <a:ea typeface="微软雅黑"/>
                <a:cs typeface="黑体" panose="02010609060101010101" pitchFamily="49" charset="-122"/>
              </a:rPr>
              <a:t>n</a:t>
            </a:r>
            <a:r>
              <a:rPr lang="zh-CN" altLang="en-US" sz="2399" b="1" kern="0" dirty="0">
                <a:solidFill>
                  <a:prstClr val="black"/>
                </a:solidFill>
                <a:latin typeface="微软雅黑"/>
                <a:ea typeface="微软雅黑"/>
                <a:cs typeface="Times New Roman" panose="02020603050405020304" pitchFamily="18" charset="0"/>
              </a:rPr>
              <a:t>都为</a:t>
            </a:r>
            <a:r>
              <a:rPr 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黑体" panose="02010609060101010101" pitchFamily="49" charset="-122"/>
              </a:rPr>
              <a:t>1</a:t>
            </a:r>
            <a:r>
              <a:rPr lang="en-US" sz="2399" b="1" kern="0" dirty="0">
                <a:solidFill>
                  <a:prstClr val="black"/>
                </a:solidFill>
                <a:latin typeface="微软雅黑"/>
                <a:ea typeface="微软雅黑"/>
                <a:cs typeface="Times New Roman" panose="02020603050405020304" pitchFamily="18" charset="0"/>
              </a:rPr>
              <a:t>”</a:t>
            </a:r>
            <a:r>
              <a:rPr lang="zh-CN" altLang="en-US" sz="2399" b="1" kern="0" dirty="0">
                <a:solidFill>
                  <a:prstClr val="black"/>
                </a:solidFill>
                <a:latin typeface="微软雅黑"/>
                <a:ea typeface="微软雅黑"/>
                <a:cs typeface="Times New Roman" panose="02020603050405020304" pitchFamily="18" charset="0"/>
              </a:rPr>
              <a:t>的行，但其对应的</a:t>
            </a:r>
            <a:r>
              <a:rPr lang="en-US" sz="2399" b="1" kern="0" dirty="0">
                <a:solidFill>
                  <a:prstClr val="black"/>
                </a:solidFill>
                <a:latin typeface="微软雅黑"/>
                <a:ea typeface="微软雅黑"/>
                <a:cs typeface="黑体" panose="02010609060101010101" pitchFamily="49" charset="-122"/>
              </a:rPr>
              <a:t>H</a:t>
            </a:r>
            <a:r>
              <a:rPr lang="zh-CN" altLang="en-US" sz="2399" b="1" kern="0" dirty="0">
                <a:solidFill>
                  <a:prstClr val="black"/>
                </a:solidFill>
                <a:latin typeface="微软雅黑"/>
                <a:ea typeface="微软雅黑"/>
                <a:cs typeface="Times New Roman" panose="02020603050405020304" pitchFamily="18" charset="0"/>
              </a:rPr>
              <a:t>为</a:t>
            </a:r>
            <a:r>
              <a:rPr 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黑体" panose="02010609060101010101" pitchFamily="49" charset="-122"/>
              </a:rPr>
              <a:t>0</a:t>
            </a:r>
            <a:r>
              <a:rPr lang="en-US" sz="2399" b="1" kern="0" dirty="0">
                <a:solidFill>
                  <a:prstClr val="black"/>
                </a:solidFill>
                <a:latin typeface="微软雅黑"/>
                <a:ea typeface="微软雅黑"/>
                <a:cs typeface="Times New Roman" panose="02020603050405020304" pitchFamily="18" charset="0"/>
              </a:rPr>
              <a:t>”</a:t>
            </a:r>
            <a:r>
              <a:rPr lang="zh-CN" altLang="en-US" sz="2399" b="1" kern="0" dirty="0">
                <a:solidFill>
                  <a:prstClr val="black"/>
                </a:solidFill>
                <a:latin typeface="微软雅黑"/>
                <a:ea typeface="微软雅黑"/>
                <a:cs typeface="Times New Roman" panose="02020603050405020304" pitchFamily="18" charset="0"/>
              </a:rPr>
              <a:t>，</a:t>
            </a:r>
            <a:r>
              <a:rPr lang="zh-CN" altLang="en-US" sz="2399" b="1" kern="0" dirty="0">
                <a:solidFill>
                  <a:prstClr val="black"/>
                </a:solidFill>
                <a:latin typeface="微软雅黑"/>
                <a:ea typeface="微软雅黑"/>
                <a:cs typeface="黑体" panose="02010609060101010101" pitchFamily="49" charset="-122"/>
              </a:rPr>
              <a:t> </a:t>
            </a:r>
            <a:r>
              <a:rPr lang="zh-CN" altLang="en-US" sz="2399" b="1" kern="0" dirty="0">
                <a:solidFill>
                  <a:prstClr val="black"/>
                </a:solidFill>
                <a:latin typeface="微软雅黑"/>
                <a:ea typeface="微软雅黑"/>
                <a:cs typeface="Times New Roman" panose="02020603050405020304" pitchFamily="18" charset="0"/>
              </a:rPr>
              <a:t>或者存在</a:t>
            </a:r>
            <a:r>
              <a:rPr lang="en-US" sz="2399" b="1" kern="0" dirty="0">
                <a:solidFill>
                  <a:prstClr val="black"/>
                </a:solidFill>
                <a:latin typeface="微软雅黑"/>
                <a:ea typeface="微软雅黑"/>
                <a:cs typeface="黑体" panose="02010609060101010101" pitchFamily="49" charset="-122"/>
              </a:rPr>
              <a:t>H</a:t>
            </a:r>
            <a:r>
              <a:rPr lang="zh-CN" altLang="en-US" sz="2399" b="1" kern="0" dirty="0">
                <a:solidFill>
                  <a:prstClr val="black"/>
                </a:solidFill>
                <a:latin typeface="微软雅黑"/>
                <a:ea typeface="微软雅黑"/>
                <a:cs typeface="Times New Roman" panose="02020603050405020304" pitchFamily="18" charset="0"/>
              </a:rPr>
              <a:t>为</a:t>
            </a:r>
            <a:r>
              <a:rPr 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黑体" panose="02010609060101010101" pitchFamily="49" charset="-122"/>
              </a:rPr>
              <a:t>0</a:t>
            </a:r>
            <a:r>
              <a:rPr lang="en-US" sz="2399" b="1" kern="0" dirty="0">
                <a:solidFill>
                  <a:prstClr val="black"/>
                </a:solidFill>
                <a:latin typeface="微软雅黑"/>
                <a:ea typeface="微软雅黑"/>
                <a:cs typeface="Times New Roman" panose="02020603050405020304" pitchFamily="18" charset="0"/>
              </a:rPr>
              <a:t>”</a:t>
            </a:r>
            <a:r>
              <a:rPr lang="zh-CN" altLang="en-US" sz="2399" b="1" kern="0" dirty="0">
                <a:solidFill>
                  <a:prstClr val="black"/>
                </a:solidFill>
                <a:latin typeface="微软雅黑"/>
                <a:ea typeface="微软雅黑"/>
                <a:cs typeface="Times New Roman" panose="02020603050405020304" pitchFamily="18" charset="0"/>
              </a:rPr>
              <a:t>的行，其对应的前提行都为</a:t>
            </a:r>
            <a:r>
              <a:rPr 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黑体" panose="02010609060101010101" pitchFamily="49" charset="-122"/>
              </a:rPr>
              <a:t>1</a:t>
            </a:r>
            <a:r>
              <a:rPr lang="en-US" sz="2399" b="1" kern="0" dirty="0">
                <a:solidFill>
                  <a:prstClr val="black"/>
                </a:solidFill>
                <a:latin typeface="微软雅黑"/>
                <a:ea typeface="微软雅黑"/>
                <a:cs typeface="Times New Roman" panose="02020603050405020304" pitchFamily="18" charset="0"/>
              </a:rPr>
              <a:t>”</a:t>
            </a:r>
            <a:r>
              <a:rPr lang="zh-CN" altLang="en-US" sz="2399" b="1" kern="0" dirty="0">
                <a:solidFill>
                  <a:prstClr val="black"/>
                </a:solidFill>
                <a:latin typeface="微软雅黑"/>
                <a:ea typeface="微软雅黑"/>
                <a:cs typeface="Times New Roman" panose="02020603050405020304" pitchFamily="18" charset="0"/>
              </a:rPr>
              <a:t>，则</a:t>
            </a:r>
            <a:r>
              <a:rPr lang="en-US" sz="2399" b="1" kern="0" dirty="0">
                <a:solidFill>
                  <a:prstClr val="black"/>
                </a:solidFill>
                <a:latin typeface="微软雅黑"/>
                <a:ea typeface="微软雅黑"/>
                <a:cs typeface="黑体" panose="02010609060101010101" pitchFamily="49" charset="-122"/>
              </a:rPr>
              <a:t>H</a:t>
            </a:r>
            <a:r>
              <a:rPr lang="zh-CN" altLang="en-US" sz="2399" b="1" kern="0" dirty="0">
                <a:solidFill>
                  <a:prstClr val="black"/>
                </a:solidFill>
                <a:latin typeface="微软雅黑"/>
                <a:ea typeface="微软雅黑"/>
                <a:cs typeface="Times New Roman" panose="02020603050405020304" pitchFamily="18" charset="0"/>
              </a:rPr>
              <a:t>不是</a:t>
            </a:r>
            <a:r>
              <a:rPr lang="en-US" sz="2399" b="1" kern="0" dirty="0">
                <a:solidFill>
                  <a:prstClr val="black"/>
                </a:solidFill>
                <a:latin typeface="微软雅黑"/>
                <a:ea typeface="微软雅黑"/>
                <a:cs typeface="黑体" panose="02010609060101010101" pitchFamily="49" charset="-122"/>
              </a:rPr>
              <a:t>{G</a:t>
            </a:r>
            <a:r>
              <a:rPr lang="en-US" sz="2399" b="1" kern="0" baseline="-25000" dirty="0">
                <a:solidFill>
                  <a:prstClr val="black"/>
                </a:solidFill>
                <a:latin typeface="微软雅黑"/>
                <a:ea typeface="微软雅黑"/>
                <a:cs typeface="黑体" panose="02010609060101010101" pitchFamily="49" charset="-122"/>
              </a:rPr>
              <a:t>1</a:t>
            </a:r>
            <a:r>
              <a:rPr lang="zh-CN" alt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黑体" panose="02010609060101010101" pitchFamily="49" charset="-122"/>
              </a:rPr>
              <a:t>G</a:t>
            </a:r>
            <a:r>
              <a:rPr lang="en-US" sz="2399" b="1" kern="0" baseline="-25000" dirty="0">
                <a:solidFill>
                  <a:prstClr val="black"/>
                </a:solidFill>
                <a:latin typeface="微软雅黑"/>
                <a:ea typeface="微软雅黑"/>
                <a:cs typeface="黑体" panose="02010609060101010101" pitchFamily="49" charset="-122"/>
              </a:rPr>
              <a:t>2</a:t>
            </a:r>
            <a:r>
              <a:rPr lang="zh-CN" alt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Times New Roman" panose="02020603050405020304" pitchFamily="18" charset="0"/>
              </a:rPr>
              <a:t>…</a:t>
            </a:r>
            <a:r>
              <a:rPr lang="en-US" sz="2399" b="1" kern="0" dirty="0">
                <a:solidFill>
                  <a:prstClr val="black"/>
                </a:solidFill>
                <a:latin typeface="微软雅黑"/>
                <a:ea typeface="微软雅黑"/>
                <a:cs typeface="黑体" panose="02010609060101010101" pitchFamily="49" charset="-122"/>
              </a:rPr>
              <a:t>,</a:t>
            </a:r>
            <a:r>
              <a:rPr lang="en-US" sz="2399" b="1" kern="0" dirty="0" err="1">
                <a:solidFill>
                  <a:prstClr val="black"/>
                </a:solidFill>
                <a:latin typeface="微软雅黑"/>
                <a:ea typeface="微软雅黑"/>
                <a:cs typeface="黑体" panose="02010609060101010101" pitchFamily="49" charset="-122"/>
              </a:rPr>
              <a:t>G</a:t>
            </a:r>
            <a:r>
              <a:rPr lang="en-US" sz="2399" b="1" kern="0" baseline="-25000" dirty="0" err="1">
                <a:solidFill>
                  <a:prstClr val="black"/>
                </a:solidFill>
                <a:latin typeface="微软雅黑"/>
                <a:ea typeface="微软雅黑"/>
                <a:cs typeface="黑体" panose="02010609060101010101" pitchFamily="49" charset="-122"/>
              </a:rPr>
              <a:t>n</a:t>
            </a:r>
            <a:r>
              <a:rPr lang="en-US" sz="2399" b="1" kern="0" dirty="0">
                <a:solidFill>
                  <a:prstClr val="black"/>
                </a:solidFill>
                <a:latin typeface="微软雅黑"/>
                <a:ea typeface="微软雅黑"/>
                <a:cs typeface="黑体" panose="02010609060101010101" pitchFamily="49" charset="-122"/>
              </a:rPr>
              <a:t> }</a:t>
            </a:r>
            <a:r>
              <a:rPr lang="zh-CN" altLang="en-US" sz="2399" b="1" kern="0" dirty="0">
                <a:solidFill>
                  <a:prstClr val="black"/>
                </a:solidFill>
                <a:latin typeface="微软雅黑"/>
                <a:ea typeface="微软雅黑"/>
                <a:cs typeface="Times New Roman" panose="02020603050405020304" pitchFamily="18" charset="0"/>
              </a:rPr>
              <a:t>的逻辑结果。</a:t>
            </a:r>
            <a:endParaRPr lang="zh-CN" altLang="en-US" sz="2399" b="1" kern="100" dirty="0">
              <a:solidFill>
                <a:prstClr val="black"/>
              </a:solidFill>
              <a:latin typeface="微软雅黑"/>
              <a:ea typeface="微软雅黑"/>
              <a:cs typeface="黑体" panose="02010609060101010101" pitchFamily="49" charset="-122"/>
            </a:endParaRPr>
          </a:p>
        </p:txBody>
      </p:sp>
    </p:spTree>
    <p:custDataLst>
      <p:tags r:id="rId1"/>
    </p:custData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7" name="Rectangle 2">
            <a:extLst>
              <a:ext uri="{FF2B5EF4-FFF2-40B4-BE49-F238E27FC236}">
                <a16:creationId xmlns:a16="http://schemas.microsoft.com/office/drawing/2014/main" id="{ADB584A5-4CA8-4C81-AEEE-91B0CFFD0892}"/>
              </a:ext>
            </a:extLst>
          </p:cNvPr>
          <p:cNvSpPr>
            <a:spLocks noGrp="1" noChangeArrowheads="1"/>
          </p:cNvSpPr>
          <p:nvPr>
            <p:ph type="title" idx="4294967295"/>
          </p:nvPr>
        </p:nvSpPr>
        <p:spPr>
          <a:xfrm>
            <a:off x="801200" y="98395"/>
            <a:ext cx="8064034" cy="923872"/>
          </a:xfrm>
        </p:spPr>
        <p:txBody>
          <a:bodyPr/>
          <a:lstStyle/>
          <a:p>
            <a:r>
              <a:rPr lang="zh-CN" altLang="en-US" dirty="0"/>
              <a:t>例</a:t>
            </a:r>
            <a:r>
              <a:rPr lang="en-US" altLang="zh-CN" dirty="0"/>
              <a:t>2.30</a:t>
            </a:r>
          </a:p>
        </p:txBody>
      </p:sp>
      <mc:AlternateContent xmlns:mc="http://schemas.openxmlformats.org/markup-compatibility/2006" xmlns:a14="http://schemas.microsoft.com/office/drawing/2010/main">
        <mc:Choice Requires="a14">
          <p:sp>
            <p:nvSpPr>
              <p:cNvPr id="139268" name="Rectangle 3">
                <a:extLst>
                  <a:ext uri="{FF2B5EF4-FFF2-40B4-BE49-F238E27FC236}">
                    <a16:creationId xmlns:a16="http://schemas.microsoft.com/office/drawing/2014/main" id="{36E0AF38-9D9E-4046-B005-2651933AF951}"/>
                  </a:ext>
                </a:extLst>
              </p:cNvPr>
              <p:cNvSpPr>
                <a:spLocks noGrp="1" noChangeArrowheads="1"/>
              </p:cNvSpPr>
              <p:nvPr>
                <p:ph type="body" idx="4294967295"/>
              </p:nvPr>
            </p:nvSpPr>
            <p:spPr>
              <a:xfrm>
                <a:off x="385828" y="951851"/>
                <a:ext cx="8064033" cy="2100141"/>
              </a:xfrm>
            </p:spPr>
            <p:txBody>
              <a:bodyPr>
                <a:noAutofit/>
              </a:bodyPr>
              <a:lstStyle/>
              <a:p>
                <a:pPr marL="0" indent="0">
                  <a:buNone/>
                </a:pPr>
                <a:r>
                  <a:rPr lang="zh-CN" altLang="zh-CN" dirty="0">
                    <a:solidFill>
                      <a:srgbClr val="C00000"/>
                    </a:solidFill>
                  </a:rPr>
                  <a:t>例</a:t>
                </a:r>
                <a:r>
                  <a:rPr lang="en-US" altLang="zh-CN" dirty="0">
                    <a:solidFill>
                      <a:srgbClr val="C00000"/>
                    </a:solidFill>
                  </a:rPr>
                  <a:t>2.30  </a:t>
                </a:r>
                <a:r>
                  <a:rPr lang="zh-CN" altLang="zh-CN" dirty="0"/>
                  <a:t>判断下列</a:t>
                </a:r>
                <a:r>
                  <a:rPr lang="en-US" altLang="zh-CN" dirty="0"/>
                  <a:t>H</a:t>
                </a:r>
                <a:r>
                  <a:rPr lang="zh-CN" altLang="zh-CN" dirty="0"/>
                  <a:t>是否是前提</a:t>
                </a:r>
                <a:r>
                  <a:rPr lang="en-US" altLang="zh-CN" dirty="0"/>
                  <a:t>G</a:t>
                </a:r>
                <a:r>
                  <a:rPr lang="en-US" altLang="zh-CN" baseline="-25000" dirty="0"/>
                  <a:t>1</a:t>
                </a:r>
                <a:r>
                  <a:rPr lang="zh-CN" altLang="zh-CN" dirty="0"/>
                  <a:t>，</a:t>
                </a:r>
                <a:r>
                  <a:rPr lang="en-US" altLang="zh-CN" dirty="0"/>
                  <a:t>G</a:t>
                </a:r>
                <a:r>
                  <a:rPr lang="en-US" altLang="zh-CN" baseline="-25000" dirty="0"/>
                  <a:t>2</a:t>
                </a:r>
                <a:r>
                  <a:rPr lang="zh-CN" altLang="zh-CN" dirty="0"/>
                  <a:t>的逻辑结果。</a:t>
                </a:r>
              </a:p>
              <a:p>
                <a:pPr marL="0" indent="0">
                  <a:buNone/>
                </a:pPr>
                <a:r>
                  <a:rPr lang="zh-CN" altLang="zh-CN" dirty="0"/>
                  <a:t>（</a:t>
                </a:r>
                <a:r>
                  <a:rPr lang="en-US" altLang="zh-CN" dirty="0"/>
                  <a:t>1</a:t>
                </a:r>
                <a:r>
                  <a:rPr lang="zh-CN" altLang="zh-CN" dirty="0"/>
                  <a:t>）</a:t>
                </a:r>
                <a:r>
                  <a:rPr lang="en-US" altLang="zh-CN" dirty="0"/>
                  <a:t> H</a:t>
                </a:r>
                <a:r>
                  <a:rPr lang="zh-CN" altLang="zh-CN" dirty="0"/>
                  <a:t>：</a:t>
                </a:r>
                <a:r>
                  <a:rPr lang="en-US" altLang="zh-CN" dirty="0"/>
                  <a:t>P</a:t>
                </a:r>
                <a:r>
                  <a:rPr lang="zh-CN" altLang="zh-CN" dirty="0"/>
                  <a:t>∧</a:t>
                </a:r>
                <a:r>
                  <a:rPr lang="en-US" altLang="zh-CN" dirty="0"/>
                  <a:t>Q</a:t>
                </a:r>
                <a:r>
                  <a:rPr lang="zh-CN" altLang="zh-CN" dirty="0"/>
                  <a:t>；</a:t>
                </a:r>
                <a:r>
                  <a:rPr lang="en-US" altLang="zh-CN" dirty="0"/>
                  <a:t>  G</a:t>
                </a:r>
                <a:r>
                  <a:rPr lang="en-US" altLang="zh-CN" baseline="-25000" dirty="0"/>
                  <a:t>1</a:t>
                </a:r>
                <a:r>
                  <a:rPr lang="zh-CN" altLang="zh-CN" dirty="0"/>
                  <a:t>：</a:t>
                </a:r>
                <a:r>
                  <a:rPr lang="en-US" altLang="zh-CN" dirty="0"/>
                  <a:t>P</a:t>
                </a:r>
                <a:r>
                  <a:rPr lang="zh-CN" altLang="zh-CN" dirty="0"/>
                  <a:t>；  </a:t>
                </a:r>
                <a:r>
                  <a:rPr lang="en-US" altLang="zh-CN" dirty="0"/>
                  <a:t>  G</a:t>
                </a:r>
                <a:r>
                  <a:rPr lang="en-US" altLang="zh-CN" baseline="-25000" dirty="0"/>
                  <a:t>2</a:t>
                </a:r>
                <a:r>
                  <a:rPr lang="zh-CN" altLang="zh-CN" dirty="0"/>
                  <a:t>：</a:t>
                </a:r>
                <a:r>
                  <a:rPr lang="en-US" altLang="zh-CN" dirty="0"/>
                  <a:t>Q</a:t>
                </a:r>
                <a:r>
                  <a:rPr lang="zh-CN" altLang="zh-CN" dirty="0"/>
                  <a:t>。</a:t>
                </a:r>
              </a:p>
              <a:p>
                <a:pPr marL="0" indent="0">
                  <a:buNone/>
                </a:pPr>
                <a:r>
                  <a:rPr lang="zh-CN" altLang="zh-CN" dirty="0"/>
                  <a:t>（</a:t>
                </a:r>
                <a:r>
                  <a:rPr lang="en-US" altLang="zh-CN" dirty="0"/>
                  <a:t>2</a:t>
                </a:r>
                <a:r>
                  <a:rPr lang="zh-CN" altLang="zh-CN" dirty="0"/>
                  <a:t>）</a:t>
                </a:r>
                <a:r>
                  <a:rPr lang="en-US" altLang="zh-CN" dirty="0"/>
                  <a:t> H</a:t>
                </a:r>
                <a:r>
                  <a:rPr lang="zh-CN" altLang="zh-CN" dirty="0"/>
                  <a:t>：</a:t>
                </a:r>
                <a14:m>
                  <m:oMath xmlns:m="http://schemas.openxmlformats.org/officeDocument/2006/math">
                    <m:r>
                      <a:rPr lang="en-US" altLang="zh-CN" i="1">
                        <a:latin typeface="Cambria Math" panose="02040503050406030204" pitchFamily="18" charset="0"/>
                      </a:rPr>
                      <m:t>¬</m:t>
                    </m:r>
                  </m:oMath>
                </a14:m>
                <a:r>
                  <a:rPr lang="en-US" altLang="zh-CN" dirty="0"/>
                  <a:t>P</a:t>
                </a:r>
                <a:r>
                  <a:rPr lang="zh-CN" altLang="zh-CN" dirty="0"/>
                  <a:t>；  </a:t>
                </a:r>
                <a:r>
                  <a:rPr lang="en-US" altLang="zh-CN" dirty="0"/>
                  <a:t>  G</a:t>
                </a:r>
                <a:r>
                  <a:rPr lang="en-US" altLang="zh-CN" baseline="-25000" dirty="0"/>
                  <a:t>1</a:t>
                </a:r>
                <a:r>
                  <a:rPr lang="zh-CN" altLang="zh-CN" dirty="0"/>
                  <a:t>：</a:t>
                </a:r>
                <a14:m>
                  <m:oMath xmlns:m="http://schemas.openxmlformats.org/officeDocument/2006/math">
                    <m:r>
                      <a:rPr lang="en-US" altLang="zh-CN" i="1">
                        <a:latin typeface="Cambria Math" panose="02040503050406030204" pitchFamily="18" charset="0"/>
                      </a:rPr>
                      <m:t>¬</m:t>
                    </m:r>
                  </m:oMath>
                </a14:m>
                <a:r>
                  <a:rPr lang="en-US" altLang="zh-CN" dirty="0"/>
                  <a:t>Q</a:t>
                </a:r>
                <a:r>
                  <a:rPr lang="zh-CN" altLang="zh-CN" dirty="0"/>
                  <a:t>；</a:t>
                </a:r>
                <a:r>
                  <a:rPr lang="en-US" altLang="zh-CN" dirty="0"/>
                  <a:t>  G</a:t>
                </a:r>
                <a:r>
                  <a:rPr lang="en-US" altLang="zh-CN" baseline="-25000" dirty="0"/>
                  <a:t>2</a:t>
                </a:r>
                <a:r>
                  <a:rPr lang="zh-CN" altLang="zh-CN" dirty="0"/>
                  <a:t>：</a:t>
                </a:r>
                <a:r>
                  <a:rPr lang="en-US" altLang="zh-CN" dirty="0"/>
                  <a:t>P</a:t>
                </a:r>
                <a:r>
                  <a:rPr lang="zh-CN" altLang="zh-CN" dirty="0"/>
                  <a:t>∨</a:t>
                </a:r>
                <a:r>
                  <a:rPr lang="en-US" altLang="zh-CN" dirty="0"/>
                  <a:t>Q</a:t>
                </a:r>
                <a:r>
                  <a:rPr lang="zh-CN" altLang="zh-CN" dirty="0"/>
                  <a:t>。</a:t>
                </a:r>
              </a:p>
              <a:p>
                <a:pPr marL="0" indent="0">
                  <a:buNone/>
                </a:pPr>
                <a:r>
                  <a:rPr lang="zh-CN" altLang="zh-CN" dirty="0"/>
                  <a:t>（</a:t>
                </a:r>
                <a:r>
                  <a:rPr lang="en-US" altLang="zh-CN" dirty="0"/>
                  <a:t>3</a:t>
                </a:r>
                <a:r>
                  <a:rPr lang="zh-CN" altLang="zh-CN" dirty="0"/>
                  <a:t>） </a:t>
                </a:r>
                <a:r>
                  <a:rPr lang="en-US" altLang="zh-CN" dirty="0"/>
                  <a:t>H</a:t>
                </a:r>
                <a:r>
                  <a:rPr lang="zh-CN" altLang="zh-CN" dirty="0"/>
                  <a:t>：</a:t>
                </a:r>
                <a:r>
                  <a:rPr lang="en-US" altLang="zh-CN" dirty="0"/>
                  <a:t>Q</a:t>
                </a:r>
                <a:r>
                  <a:rPr lang="zh-CN" altLang="zh-CN" dirty="0"/>
                  <a:t>； </a:t>
                </a:r>
                <a:r>
                  <a:rPr lang="en-US" altLang="zh-CN" dirty="0"/>
                  <a:t>    G</a:t>
                </a:r>
                <a:r>
                  <a:rPr lang="en-US" altLang="zh-CN" baseline="-25000" dirty="0"/>
                  <a:t>1</a:t>
                </a:r>
                <a:r>
                  <a:rPr lang="zh-CN" altLang="zh-CN" dirty="0"/>
                  <a:t>：</a:t>
                </a:r>
                <a14:m>
                  <m:oMath xmlns:m="http://schemas.openxmlformats.org/officeDocument/2006/math">
                    <m:r>
                      <a:rPr lang="en-US" altLang="zh-CN" i="1">
                        <a:latin typeface="Cambria Math" panose="02040503050406030204" pitchFamily="18" charset="0"/>
                      </a:rPr>
                      <m:t>¬</m:t>
                    </m:r>
                  </m:oMath>
                </a14:m>
                <a:r>
                  <a:rPr lang="en-US" altLang="zh-CN" dirty="0"/>
                  <a:t>P</a:t>
                </a:r>
                <a:r>
                  <a:rPr lang="zh-CN" altLang="zh-CN" dirty="0"/>
                  <a:t>； </a:t>
                </a:r>
                <a:r>
                  <a:rPr lang="en-US" altLang="zh-CN" dirty="0"/>
                  <a:t>  G</a:t>
                </a:r>
                <a:r>
                  <a:rPr lang="en-US" altLang="zh-CN" baseline="-25000" dirty="0"/>
                  <a:t>2</a:t>
                </a:r>
                <a:r>
                  <a:rPr lang="zh-CN" altLang="zh-CN" dirty="0"/>
                  <a:t>：</a:t>
                </a:r>
                <a:r>
                  <a:rPr lang="en-US" altLang="zh-CN" dirty="0"/>
                  <a:t>P→Q</a:t>
                </a:r>
                <a:r>
                  <a:rPr lang="zh-CN" altLang="zh-CN" dirty="0"/>
                  <a:t>。</a:t>
                </a:r>
              </a:p>
            </p:txBody>
          </p:sp>
        </mc:Choice>
        <mc:Fallback xmlns="">
          <p:sp>
            <p:nvSpPr>
              <p:cNvPr id="139268" name="Rectangle 3">
                <a:extLst>
                  <a:ext uri="{FF2B5EF4-FFF2-40B4-BE49-F238E27FC236}">
                    <a16:creationId xmlns:a16="http://schemas.microsoft.com/office/drawing/2014/main" id="{36E0AF38-9D9E-4046-B005-2651933AF951}"/>
                  </a:ext>
                </a:extLst>
              </p:cNvPr>
              <p:cNvSpPr>
                <a:spLocks noGrp="1" noRot="1" noChangeAspect="1" noMove="1" noResize="1" noEditPoints="1" noAdjustHandles="1" noChangeArrowheads="1" noChangeShapeType="1" noTextEdit="1"/>
              </p:cNvSpPr>
              <p:nvPr>
                <p:ph type="body" idx="4294967295"/>
              </p:nvPr>
            </p:nvSpPr>
            <p:spPr>
              <a:xfrm>
                <a:off x="385828" y="951851"/>
                <a:ext cx="8064033" cy="2100141"/>
              </a:xfrm>
              <a:blipFill>
                <a:blip r:embed="rId4"/>
                <a:stretch>
                  <a:fillRect l="-756" b="-13043"/>
                </a:stretch>
              </a:blipFill>
            </p:spPr>
            <p:txBody>
              <a:bodyPr/>
              <a:lstStyle/>
              <a:p>
                <a:r>
                  <a:rPr lang="zh-CN" altLang="en-US">
                    <a:noFill/>
                  </a:rPr>
                  <a:t> </a:t>
                </a:r>
              </a:p>
            </p:txBody>
          </p:sp>
        </mc:Fallback>
      </mc:AlternateContent>
      <p:sp>
        <p:nvSpPr>
          <p:cNvPr id="139269" name="Rectangle 4">
            <a:extLst>
              <a:ext uri="{FF2B5EF4-FFF2-40B4-BE49-F238E27FC236}">
                <a16:creationId xmlns:a16="http://schemas.microsoft.com/office/drawing/2014/main" id="{7360058F-1862-4F71-B8BF-ADB33A39F221}"/>
              </a:ext>
            </a:extLst>
          </p:cNvPr>
          <p:cNvSpPr>
            <a:spLocks noChangeArrowheads="1"/>
          </p:cNvSpPr>
          <p:nvPr/>
        </p:nvSpPr>
        <p:spPr bwMode="auto">
          <a:xfrm>
            <a:off x="477368" y="3228195"/>
            <a:ext cx="647663" cy="461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defRPr/>
            </a:pPr>
            <a:r>
              <a:rPr lang="zh-CN" altLang="en-US" sz="2399" dirty="0">
                <a:solidFill>
                  <a:srgbClr val="C00000"/>
                </a:solidFill>
                <a:latin typeface="微软雅黑"/>
                <a:ea typeface="微软雅黑"/>
              </a:rPr>
              <a:t>解</a:t>
            </a:r>
          </a:p>
        </p:txBody>
      </p:sp>
      <p:graphicFrame>
        <p:nvGraphicFramePr>
          <p:cNvPr id="139270" name="Group 6">
            <a:extLst>
              <a:ext uri="{FF2B5EF4-FFF2-40B4-BE49-F238E27FC236}">
                <a16:creationId xmlns:a16="http://schemas.microsoft.com/office/drawing/2014/main" id="{0F855AE4-9D4A-4214-90F3-70A05140508C}"/>
              </a:ext>
            </a:extLst>
          </p:cNvPr>
          <p:cNvGraphicFramePr>
            <a:graphicFrameLocks noGrp="1"/>
          </p:cNvGraphicFramePr>
          <p:nvPr>
            <p:extLst/>
          </p:nvPr>
        </p:nvGraphicFramePr>
        <p:xfrm>
          <a:off x="1118216" y="3429796"/>
          <a:ext cx="3533578" cy="2818582"/>
        </p:xfrm>
        <a:graphic>
          <a:graphicData uri="http://schemas.openxmlformats.org/drawingml/2006/table">
            <a:tbl>
              <a:tblPr/>
              <a:tblGrid>
                <a:gridCol w="609238">
                  <a:extLst>
                    <a:ext uri="{9D8B030D-6E8A-4147-A177-3AD203B41FA5}">
                      <a16:colId xmlns:a16="http://schemas.microsoft.com/office/drawing/2014/main" val="20000"/>
                    </a:ext>
                  </a:extLst>
                </a:gridCol>
                <a:gridCol w="609238">
                  <a:extLst>
                    <a:ext uri="{9D8B030D-6E8A-4147-A177-3AD203B41FA5}">
                      <a16:colId xmlns:a16="http://schemas.microsoft.com/office/drawing/2014/main" val="20001"/>
                    </a:ext>
                  </a:extLst>
                </a:gridCol>
                <a:gridCol w="852932">
                  <a:extLst>
                    <a:ext uri="{9D8B030D-6E8A-4147-A177-3AD203B41FA5}">
                      <a16:colId xmlns:a16="http://schemas.microsoft.com/office/drawing/2014/main" val="20002"/>
                    </a:ext>
                  </a:extLst>
                </a:gridCol>
                <a:gridCol w="852932">
                  <a:extLst>
                    <a:ext uri="{9D8B030D-6E8A-4147-A177-3AD203B41FA5}">
                      <a16:colId xmlns:a16="http://schemas.microsoft.com/office/drawing/2014/main" val="20003"/>
                    </a:ext>
                  </a:extLst>
                </a:gridCol>
                <a:gridCol w="609238">
                  <a:extLst>
                    <a:ext uri="{9D8B030D-6E8A-4147-A177-3AD203B41FA5}">
                      <a16:colId xmlns:a16="http://schemas.microsoft.com/office/drawing/2014/main" val="20004"/>
                    </a:ext>
                  </a:extLst>
                </a:gridCol>
              </a:tblGrid>
              <a:tr h="51390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chemeClr val="bg1"/>
                          </a:solidFill>
                          <a:effectLst/>
                          <a:latin typeface="+mn-ea"/>
                          <a:ea typeface="+mn-ea"/>
                        </a:rPr>
                        <a:t>P</a:t>
                      </a: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chemeClr val="bg1"/>
                          </a:solidFill>
                          <a:effectLst/>
                          <a:latin typeface="+mn-ea"/>
                          <a:ea typeface="+mn-ea"/>
                        </a:rPr>
                        <a:t>Q</a:t>
                      </a: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chemeClr val="bg1"/>
                          </a:solidFill>
                          <a:effectLst/>
                          <a:latin typeface="+mn-ea"/>
                          <a:ea typeface="+mn-ea"/>
                        </a:rPr>
                        <a:t>G</a:t>
                      </a:r>
                      <a:r>
                        <a:rPr kumimoji="0" lang="en-US" altLang="zh-CN" sz="2400" b="1" i="0" u="none" strike="noStrike" cap="none" normalizeH="0" baseline="-25000" dirty="0">
                          <a:ln>
                            <a:noFill/>
                          </a:ln>
                          <a:solidFill>
                            <a:schemeClr val="bg1"/>
                          </a:solidFill>
                          <a:effectLst/>
                          <a:latin typeface="+mn-ea"/>
                          <a:ea typeface="+mn-ea"/>
                        </a:rPr>
                        <a:t>1</a:t>
                      </a: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chemeClr val="bg1"/>
                          </a:solidFill>
                          <a:effectLst/>
                          <a:latin typeface="+mn-ea"/>
                          <a:ea typeface="+mn-ea"/>
                        </a:rPr>
                        <a:t>G</a:t>
                      </a:r>
                      <a:r>
                        <a:rPr kumimoji="0" lang="en-US" altLang="zh-CN" sz="2400" b="1" i="0" u="none" strike="noStrike" cap="none" normalizeH="0" baseline="-25000" dirty="0">
                          <a:ln>
                            <a:noFill/>
                          </a:ln>
                          <a:solidFill>
                            <a:schemeClr val="bg1"/>
                          </a:solidFill>
                          <a:effectLst/>
                          <a:latin typeface="+mn-ea"/>
                          <a:ea typeface="+mn-ea"/>
                        </a:rPr>
                        <a:t>2</a:t>
                      </a: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chemeClr val="bg1"/>
                          </a:solidFill>
                          <a:effectLst/>
                          <a:latin typeface="+mn-ea"/>
                          <a:ea typeface="+mn-ea"/>
                        </a:rPr>
                        <a:t>H</a:t>
                      </a: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extLst>
                  <a:ext uri="{0D108BD9-81ED-4DB2-BD59-A6C34878D82A}">
                    <a16:rowId xmlns:a16="http://schemas.microsoft.com/office/drawing/2014/main" val="10000"/>
                  </a:ext>
                </a:extLst>
              </a:tr>
              <a:tr h="4637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mn-ea"/>
                          <a:ea typeface="+mn-ea"/>
                        </a:rPr>
                        <a:t>0</a:t>
                      </a: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mn-ea"/>
                          <a:ea typeface="+mn-ea"/>
                        </a:rPr>
                        <a:t>0</a:t>
                      </a: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dirty="0">
                          <a:solidFill>
                            <a:schemeClr val="tx1"/>
                          </a:solidFill>
                          <a:effectLst/>
                          <a:latin typeface="+mn-ea"/>
                          <a:ea typeface="+mn-ea"/>
                          <a:cs typeface="黑体" panose="02010609060101010101" pitchFamily="49" charset="-122"/>
                        </a:rPr>
                        <a:t>0</a:t>
                      </a:r>
                      <a:endParaRPr lang="zh-CN" sz="2400" b="1" kern="100" dirty="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solidFill>
                            <a:schemeClr val="tx1"/>
                          </a:solidFill>
                          <a:effectLst/>
                          <a:latin typeface="+mn-ea"/>
                          <a:ea typeface="+mn-ea"/>
                          <a:cs typeface="黑体" panose="02010609060101010101" pitchFamily="49" charset="-122"/>
                        </a:rPr>
                        <a:t>0</a:t>
                      </a:r>
                      <a:endParaRPr lang="zh-CN" sz="2400" b="1" kern="100" dirty="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solidFill>
                            <a:schemeClr val="tx1"/>
                          </a:solidFill>
                          <a:effectLst/>
                          <a:latin typeface="+mn-ea"/>
                          <a:ea typeface="+mn-ea"/>
                          <a:cs typeface="黑体" panose="02010609060101010101" pitchFamily="49" charset="-122"/>
                        </a:rPr>
                        <a:t>0</a:t>
                      </a:r>
                      <a:endParaRPr lang="zh-CN" sz="2400" b="1" kern="100" dirty="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extLst>
                  <a:ext uri="{0D108BD9-81ED-4DB2-BD59-A6C34878D82A}">
                    <a16:rowId xmlns:a16="http://schemas.microsoft.com/office/drawing/2014/main" val="10001"/>
                  </a:ext>
                </a:extLst>
              </a:tr>
              <a:tr h="4637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mn-ea"/>
                          <a:ea typeface="+mn-ea"/>
                        </a:rPr>
                        <a:t>0</a:t>
                      </a: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mn-ea"/>
                          <a:ea typeface="+mn-ea"/>
                        </a:rPr>
                        <a:t>1</a:t>
                      </a: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a:solidFill>
                            <a:schemeClr val="tx1"/>
                          </a:solidFill>
                          <a:effectLst/>
                          <a:latin typeface="+mn-ea"/>
                          <a:ea typeface="+mn-ea"/>
                          <a:cs typeface="黑体" panose="02010609060101010101" pitchFamily="49" charset="-122"/>
                        </a:rPr>
                        <a:t>0</a:t>
                      </a:r>
                      <a:endParaRPr lang="zh-CN" sz="2400" b="1" kern="10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solidFill>
                            <a:schemeClr val="tx1"/>
                          </a:solidFill>
                          <a:effectLst/>
                          <a:latin typeface="+mn-ea"/>
                          <a:ea typeface="+mn-ea"/>
                          <a:cs typeface="黑体" panose="02010609060101010101" pitchFamily="49" charset="-122"/>
                        </a:rPr>
                        <a:t>1</a:t>
                      </a:r>
                      <a:endParaRPr lang="zh-CN" sz="2400" b="1" kern="100" dirty="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solidFill>
                            <a:schemeClr val="tx1"/>
                          </a:solidFill>
                          <a:effectLst/>
                          <a:latin typeface="+mn-ea"/>
                          <a:ea typeface="+mn-ea"/>
                          <a:cs typeface="黑体" panose="02010609060101010101" pitchFamily="49" charset="-122"/>
                        </a:rPr>
                        <a:t>0</a:t>
                      </a:r>
                      <a:endParaRPr lang="zh-CN" sz="2400" b="1" kern="100" dirty="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extLst>
                  <a:ext uri="{0D108BD9-81ED-4DB2-BD59-A6C34878D82A}">
                    <a16:rowId xmlns:a16="http://schemas.microsoft.com/office/drawing/2014/main" val="10002"/>
                  </a:ext>
                </a:extLst>
              </a:tr>
              <a:tr h="4637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mn-ea"/>
                          <a:ea typeface="+mn-ea"/>
                        </a:rPr>
                        <a:t>0</a:t>
                      </a: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a:solidFill>
                            <a:schemeClr val="tx1"/>
                          </a:solidFill>
                          <a:effectLst/>
                          <a:latin typeface="+mn-ea"/>
                          <a:ea typeface="+mn-ea"/>
                          <a:cs typeface="黑体" panose="02010609060101010101" pitchFamily="49" charset="-122"/>
                        </a:rPr>
                        <a:t>1</a:t>
                      </a:r>
                      <a:endParaRPr lang="zh-CN" sz="2400" b="1" kern="10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solidFill>
                            <a:schemeClr val="tx1"/>
                          </a:solidFill>
                          <a:effectLst/>
                          <a:latin typeface="+mn-ea"/>
                          <a:ea typeface="+mn-ea"/>
                          <a:cs typeface="黑体" panose="02010609060101010101" pitchFamily="49" charset="-122"/>
                        </a:rPr>
                        <a:t>0</a:t>
                      </a:r>
                      <a:endParaRPr lang="zh-CN" sz="2400" b="1" kern="100" dirty="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solidFill>
                            <a:schemeClr val="tx1"/>
                          </a:solidFill>
                          <a:effectLst/>
                          <a:latin typeface="+mn-ea"/>
                          <a:ea typeface="+mn-ea"/>
                          <a:cs typeface="黑体" panose="02010609060101010101" pitchFamily="49" charset="-122"/>
                        </a:rPr>
                        <a:t>0</a:t>
                      </a:r>
                      <a:endParaRPr lang="zh-CN" sz="2400" b="1" kern="100" dirty="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extLst>
                  <a:ext uri="{0D108BD9-81ED-4DB2-BD59-A6C34878D82A}">
                    <a16:rowId xmlns:a16="http://schemas.microsoft.com/office/drawing/2014/main" val="10003"/>
                  </a:ext>
                </a:extLst>
              </a:tr>
              <a:tr h="4637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mn-ea"/>
                          <a:ea typeface="+mn-ea"/>
                        </a:rPr>
                        <a:t>1</a:t>
                      </a: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mn-ea"/>
                          <a:ea typeface="+mn-ea"/>
                        </a:rPr>
                        <a:t>1</a:t>
                      </a: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dirty="0">
                          <a:solidFill>
                            <a:srgbClr val="3333FF"/>
                          </a:solidFill>
                          <a:effectLst/>
                          <a:latin typeface="+mn-ea"/>
                          <a:ea typeface="+mn-ea"/>
                          <a:cs typeface="黑体" panose="02010609060101010101" pitchFamily="49" charset="-122"/>
                        </a:rPr>
                        <a:t>1</a:t>
                      </a:r>
                      <a:endParaRPr lang="zh-CN" sz="2400" b="1" kern="100" dirty="0">
                        <a:solidFill>
                          <a:srgbClr val="3333FF"/>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algn="ctr">
                        <a:spcAft>
                          <a:spcPts val="0"/>
                        </a:spcAft>
                      </a:pPr>
                      <a:r>
                        <a:rPr lang="en-US" sz="2400" b="1" kern="0" dirty="0">
                          <a:solidFill>
                            <a:srgbClr val="3333FF"/>
                          </a:solidFill>
                          <a:effectLst/>
                          <a:latin typeface="+mn-ea"/>
                          <a:ea typeface="+mn-ea"/>
                          <a:cs typeface="黑体" panose="02010609060101010101" pitchFamily="49" charset="-122"/>
                        </a:rPr>
                        <a:t>1</a:t>
                      </a:r>
                      <a:endParaRPr lang="zh-CN" sz="2400" b="1" kern="100" dirty="0">
                        <a:solidFill>
                          <a:srgbClr val="3333FF"/>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algn="ctr">
                        <a:spcAft>
                          <a:spcPts val="0"/>
                        </a:spcAft>
                      </a:pPr>
                      <a:r>
                        <a:rPr lang="en-US" sz="2400" b="1" kern="0" dirty="0">
                          <a:solidFill>
                            <a:srgbClr val="3333FF"/>
                          </a:solidFill>
                          <a:effectLst/>
                          <a:latin typeface="+mn-ea"/>
                          <a:ea typeface="+mn-ea"/>
                          <a:cs typeface="黑体" panose="02010609060101010101" pitchFamily="49" charset="-122"/>
                        </a:rPr>
                        <a:t>1</a:t>
                      </a:r>
                      <a:endParaRPr lang="zh-CN" sz="2400" b="1" kern="100" dirty="0">
                        <a:solidFill>
                          <a:srgbClr val="3333FF"/>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4"/>
                  </a:ext>
                </a:extLst>
              </a:tr>
              <a:tr h="449485">
                <a:tc gridSpan="5">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(1)</a:t>
                      </a: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p:graphicFrame>
        <p:nvGraphicFramePr>
          <p:cNvPr id="139316" name="Group 52">
            <a:extLst>
              <a:ext uri="{FF2B5EF4-FFF2-40B4-BE49-F238E27FC236}">
                <a16:creationId xmlns:a16="http://schemas.microsoft.com/office/drawing/2014/main" id="{18F864DD-0865-418A-9C75-17475850A888}"/>
              </a:ext>
            </a:extLst>
          </p:cNvPr>
          <p:cNvGraphicFramePr>
            <a:graphicFrameLocks noGrp="1"/>
          </p:cNvGraphicFramePr>
          <p:nvPr>
            <p:extLst/>
          </p:nvPr>
        </p:nvGraphicFramePr>
        <p:xfrm>
          <a:off x="4860426" y="3427407"/>
          <a:ext cx="3302910" cy="2818586"/>
        </p:xfrm>
        <a:graphic>
          <a:graphicData uri="http://schemas.openxmlformats.org/drawingml/2006/table">
            <a:tbl>
              <a:tblPr/>
              <a:tblGrid>
                <a:gridCol w="569763">
                  <a:extLst>
                    <a:ext uri="{9D8B030D-6E8A-4147-A177-3AD203B41FA5}">
                      <a16:colId xmlns:a16="http://schemas.microsoft.com/office/drawing/2014/main" val="20000"/>
                    </a:ext>
                  </a:extLst>
                </a:gridCol>
                <a:gridCol w="556912">
                  <a:extLst>
                    <a:ext uri="{9D8B030D-6E8A-4147-A177-3AD203B41FA5}">
                      <a16:colId xmlns:a16="http://schemas.microsoft.com/office/drawing/2014/main" val="20001"/>
                    </a:ext>
                  </a:extLst>
                </a:gridCol>
                <a:gridCol w="809661">
                  <a:extLst>
                    <a:ext uri="{9D8B030D-6E8A-4147-A177-3AD203B41FA5}">
                      <a16:colId xmlns:a16="http://schemas.microsoft.com/office/drawing/2014/main" val="20002"/>
                    </a:ext>
                  </a:extLst>
                </a:gridCol>
                <a:gridCol w="796811">
                  <a:extLst>
                    <a:ext uri="{9D8B030D-6E8A-4147-A177-3AD203B41FA5}">
                      <a16:colId xmlns:a16="http://schemas.microsoft.com/office/drawing/2014/main" val="20003"/>
                    </a:ext>
                  </a:extLst>
                </a:gridCol>
                <a:gridCol w="569763">
                  <a:extLst>
                    <a:ext uri="{9D8B030D-6E8A-4147-A177-3AD203B41FA5}">
                      <a16:colId xmlns:a16="http://schemas.microsoft.com/office/drawing/2014/main" val="20004"/>
                    </a:ext>
                  </a:extLst>
                </a:gridCol>
              </a:tblGrid>
              <a:tr h="52401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chemeClr val="bg1"/>
                          </a:solidFill>
                          <a:effectLst/>
                          <a:latin typeface="+mn-ea"/>
                          <a:ea typeface="+mn-ea"/>
                        </a:rPr>
                        <a:t>P</a:t>
                      </a: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chemeClr val="bg1"/>
                          </a:solidFill>
                          <a:effectLst/>
                          <a:latin typeface="+mn-ea"/>
                          <a:ea typeface="+mn-ea"/>
                        </a:rPr>
                        <a:t>Q</a:t>
                      </a: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chemeClr val="bg1"/>
                          </a:solidFill>
                          <a:effectLst/>
                          <a:latin typeface="+mn-ea"/>
                          <a:ea typeface="+mn-ea"/>
                        </a:rPr>
                        <a:t>G</a:t>
                      </a:r>
                      <a:r>
                        <a:rPr kumimoji="0" lang="en-US" altLang="zh-CN" sz="2400" b="1" i="0" u="none" strike="noStrike" cap="none" normalizeH="0" baseline="-25000" dirty="0">
                          <a:ln>
                            <a:noFill/>
                          </a:ln>
                          <a:solidFill>
                            <a:schemeClr val="bg1"/>
                          </a:solidFill>
                          <a:effectLst/>
                          <a:latin typeface="+mn-ea"/>
                          <a:ea typeface="+mn-ea"/>
                        </a:rPr>
                        <a:t>1</a:t>
                      </a: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chemeClr val="bg1"/>
                          </a:solidFill>
                          <a:effectLst/>
                          <a:latin typeface="+mn-ea"/>
                          <a:ea typeface="+mn-ea"/>
                        </a:rPr>
                        <a:t>G</a:t>
                      </a:r>
                      <a:r>
                        <a:rPr kumimoji="0" lang="en-US" altLang="zh-CN" sz="2400" b="1" i="0" u="none" strike="noStrike" cap="none" normalizeH="0" baseline="-25000" dirty="0">
                          <a:ln>
                            <a:noFill/>
                          </a:ln>
                          <a:solidFill>
                            <a:schemeClr val="bg1"/>
                          </a:solidFill>
                          <a:effectLst/>
                          <a:latin typeface="+mn-ea"/>
                          <a:ea typeface="+mn-ea"/>
                        </a:rPr>
                        <a:t>2</a:t>
                      </a: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chemeClr val="bg1"/>
                          </a:solidFill>
                          <a:effectLst/>
                          <a:latin typeface="+mn-ea"/>
                          <a:ea typeface="+mn-ea"/>
                        </a:rPr>
                        <a:t>H</a:t>
                      </a: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extLst>
                  <a:ext uri="{0D108BD9-81ED-4DB2-BD59-A6C34878D82A}">
                    <a16:rowId xmlns:a16="http://schemas.microsoft.com/office/drawing/2014/main" val="10000"/>
                  </a:ext>
                </a:extLst>
              </a:tr>
              <a:tr h="4583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6600CC"/>
                          </a:solidFill>
                          <a:effectLst/>
                          <a:latin typeface="+mn-ea"/>
                          <a:ea typeface="+mn-ea"/>
                        </a:rPr>
                        <a:t>0</a:t>
                      </a:r>
                    </a:p>
                  </a:txBody>
                  <a:tcPr marL="35997" marR="35997" marT="35997" marB="3599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6600CC"/>
                          </a:solidFill>
                          <a:effectLst/>
                          <a:latin typeface="+mn-ea"/>
                          <a:ea typeface="+mn-ea"/>
                        </a:rPr>
                        <a:t>0</a:t>
                      </a:r>
                    </a:p>
                  </a:txBody>
                  <a:tcPr marL="35997" marR="35997" marT="35997" marB="3599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dirty="0">
                          <a:effectLst/>
                          <a:latin typeface="+mn-ea"/>
                          <a:ea typeface="+mn-ea"/>
                          <a:cs typeface="黑体" panose="02010609060101010101" pitchFamily="49" charset="-122"/>
                        </a:rPr>
                        <a:t>1</a:t>
                      </a:r>
                      <a:endParaRPr lang="zh-CN" sz="2400" b="1" kern="100" dirty="0">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4B836"/>
                    </a:solidFill>
                  </a:tcPr>
                </a:tc>
                <a:tc>
                  <a:txBody>
                    <a:bodyPr/>
                    <a:lstStyle/>
                    <a:p>
                      <a:pPr algn="ctr">
                        <a:spcAft>
                          <a:spcPts val="0"/>
                        </a:spcAft>
                      </a:pPr>
                      <a:r>
                        <a:rPr lang="en-US" sz="2400" b="1" kern="0" dirty="0">
                          <a:effectLst/>
                          <a:latin typeface="+mn-ea"/>
                          <a:ea typeface="+mn-ea"/>
                          <a:cs typeface="黑体" panose="02010609060101010101" pitchFamily="49" charset="-122"/>
                        </a:rPr>
                        <a:t>0</a:t>
                      </a:r>
                      <a:endParaRPr lang="zh-CN" sz="2400" b="1" kern="100" dirty="0">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4B836"/>
                    </a:solidFill>
                  </a:tcPr>
                </a:tc>
                <a:tc>
                  <a:txBody>
                    <a:bodyPr/>
                    <a:lstStyle/>
                    <a:p>
                      <a:pPr algn="ctr">
                        <a:spcAft>
                          <a:spcPts val="0"/>
                        </a:spcAft>
                      </a:pPr>
                      <a:r>
                        <a:rPr lang="en-US" sz="2400" b="1" kern="0" dirty="0">
                          <a:effectLst/>
                          <a:latin typeface="+mn-ea"/>
                          <a:ea typeface="+mn-ea"/>
                          <a:cs typeface="黑体" panose="02010609060101010101" pitchFamily="49" charset="-122"/>
                        </a:rPr>
                        <a:t>1</a:t>
                      </a:r>
                      <a:endParaRPr lang="zh-CN" sz="2400" b="1" kern="100" dirty="0">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4B836"/>
                    </a:solidFill>
                  </a:tcPr>
                </a:tc>
                <a:extLst>
                  <a:ext uri="{0D108BD9-81ED-4DB2-BD59-A6C34878D82A}">
                    <a16:rowId xmlns:a16="http://schemas.microsoft.com/office/drawing/2014/main" val="10001"/>
                  </a:ext>
                </a:extLst>
              </a:tr>
              <a:tr h="4583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6600CC"/>
                          </a:solidFill>
                          <a:effectLst/>
                          <a:latin typeface="+mn-ea"/>
                          <a:ea typeface="+mn-ea"/>
                        </a:rPr>
                        <a:t>0</a:t>
                      </a:r>
                    </a:p>
                  </a:txBody>
                  <a:tcPr marL="35997" marR="35997" marT="35997" marB="3599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6600CC"/>
                          </a:solidFill>
                          <a:effectLst/>
                          <a:latin typeface="+mn-ea"/>
                          <a:ea typeface="+mn-ea"/>
                        </a:rPr>
                        <a:t>1</a:t>
                      </a:r>
                    </a:p>
                  </a:txBody>
                  <a:tcPr marL="35997" marR="35997" marT="35997" marB="3599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dirty="0">
                          <a:effectLst/>
                          <a:latin typeface="+mn-ea"/>
                          <a:ea typeface="+mn-ea"/>
                          <a:cs typeface="黑体" panose="02010609060101010101" pitchFamily="49" charset="-122"/>
                        </a:rPr>
                        <a:t>0</a:t>
                      </a:r>
                      <a:endParaRPr lang="zh-CN" sz="2400" b="1" kern="100" dirty="0">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4B836"/>
                    </a:solidFill>
                  </a:tcPr>
                </a:tc>
                <a:tc>
                  <a:txBody>
                    <a:bodyPr/>
                    <a:lstStyle/>
                    <a:p>
                      <a:pPr algn="ctr">
                        <a:spcAft>
                          <a:spcPts val="0"/>
                        </a:spcAft>
                      </a:pPr>
                      <a:r>
                        <a:rPr lang="en-US" sz="2400" b="1" kern="0">
                          <a:effectLst/>
                          <a:latin typeface="+mn-ea"/>
                          <a:ea typeface="+mn-ea"/>
                          <a:cs typeface="黑体" panose="02010609060101010101" pitchFamily="49" charset="-122"/>
                        </a:rPr>
                        <a:t>1</a:t>
                      </a:r>
                      <a:endParaRPr lang="zh-CN" sz="2400" b="1" kern="100">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4B836"/>
                    </a:solidFill>
                  </a:tcPr>
                </a:tc>
                <a:tc>
                  <a:txBody>
                    <a:bodyPr/>
                    <a:lstStyle/>
                    <a:p>
                      <a:pPr algn="ctr">
                        <a:spcAft>
                          <a:spcPts val="0"/>
                        </a:spcAft>
                      </a:pPr>
                      <a:r>
                        <a:rPr lang="en-US" sz="2400" b="1" kern="0" dirty="0">
                          <a:effectLst/>
                          <a:latin typeface="+mn-ea"/>
                          <a:ea typeface="+mn-ea"/>
                          <a:cs typeface="黑体" panose="02010609060101010101" pitchFamily="49" charset="-122"/>
                        </a:rPr>
                        <a:t>1</a:t>
                      </a:r>
                      <a:endParaRPr lang="zh-CN" sz="2400" b="1" kern="100" dirty="0">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4B836"/>
                    </a:solidFill>
                  </a:tcPr>
                </a:tc>
                <a:extLst>
                  <a:ext uri="{0D108BD9-81ED-4DB2-BD59-A6C34878D82A}">
                    <a16:rowId xmlns:a16="http://schemas.microsoft.com/office/drawing/2014/main" val="10002"/>
                  </a:ext>
                </a:extLst>
              </a:tr>
              <a:tr h="45979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FFFF00"/>
                          </a:solidFill>
                          <a:effectLst/>
                          <a:latin typeface="+mn-ea"/>
                          <a:ea typeface="+mn-ea"/>
                        </a:rPr>
                        <a:t>1</a:t>
                      </a:r>
                    </a:p>
                  </a:txBody>
                  <a:tcPr marL="35997" marR="35997" marT="35997" marB="3599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FFFF00"/>
                          </a:solidFill>
                          <a:effectLst/>
                          <a:latin typeface="+mn-ea"/>
                          <a:ea typeface="+mn-ea"/>
                        </a:rPr>
                        <a:t>0</a:t>
                      </a:r>
                    </a:p>
                  </a:txBody>
                  <a:tcPr marL="35997" marR="35997" marT="35997" marB="3599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dirty="0">
                          <a:solidFill>
                            <a:srgbClr val="C00000"/>
                          </a:solidFill>
                          <a:effectLst/>
                          <a:latin typeface="+mn-ea"/>
                          <a:ea typeface="+mn-ea"/>
                          <a:cs typeface="黑体" panose="02010609060101010101" pitchFamily="49" charset="-122"/>
                        </a:rPr>
                        <a:t>1</a:t>
                      </a:r>
                      <a:endParaRPr lang="zh-CN" sz="2400" b="1" kern="100" dirty="0">
                        <a:solidFill>
                          <a:srgbClr val="C00000"/>
                        </a:solidFill>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solidFill>
                            <a:srgbClr val="C00000"/>
                          </a:solidFill>
                          <a:effectLst/>
                          <a:latin typeface="+mn-ea"/>
                          <a:ea typeface="+mn-ea"/>
                          <a:cs typeface="黑体" panose="02010609060101010101" pitchFamily="49" charset="-122"/>
                        </a:rPr>
                        <a:t>1</a:t>
                      </a:r>
                      <a:endParaRPr lang="zh-CN" sz="2400" b="1" kern="100" dirty="0">
                        <a:solidFill>
                          <a:srgbClr val="C00000"/>
                        </a:solidFill>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solidFill>
                            <a:srgbClr val="C00000"/>
                          </a:solidFill>
                          <a:effectLst/>
                          <a:latin typeface="+mn-ea"/>
                          <a:ea typeface="+mn-ea"/>
                          <a:cs typeface="黑体" panose="02010609060101010101" pitchFamily="49" charset="-122"/>
                        </a:rPr>
                        <a:t>0</a:t>
                      </a:r>
                      <a:endParaRPr lang="zh-CN" sz="2400" b="1" kern="100" dirty="0">
                        <a:solidFill>
                          <a:srgbClr val="C00000"/>
                        </a:solidFill>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extLst>
                  <a:ext uri="{0D108BD9-81ED-4DB2-BD59-A6C34878D82A}">
                    <a16:rowId xmlns:a16="http://schemas.microsoft.com/office/drawing/2014/main" val="10003"/>
                  </a:ext>
                </a:extLst>
              </a:tr>
              <a:tr h="4583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FFFF00"/>
                          </a:solidFill>
                          <a:effectLst/>
                          <a:latin typeface="+mn-ea"/>
                          <a:ea typeface="+mn-ea"/>
                        </a:rPr>
                        <a:t>1</a:t>
                      </a:r>
                    </a:p>
                  </a:txBody>
                  <a:tcPr marL="35997" marR="35997" marT="35997" marB="3599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FFFF00"/>
                          </a:solidFill>
                          <a:effectLst/>
                          <a:latin typeface="+mn-ea"/>
                          <a:ea typeface="+mn-ea"/>
                        </a:rPr>
                        <a:t>1</a:t>
                      </a:r>
                    </a:p>
                  </a:txBody>
                  <a:tcPr marL="35997" marR="35997" marT="35997" marB="3599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dirty="0">
                          <a:effectLst/>
                          <a:latin typeface="+mn-ea"/>
                          <a:ea typeface="+mn-ea"/>
                          <a:cs typeface="黑体" panose="02010609060101010101" pitchFamily="49" charset="-122"/>
                        </a:rPr>
                        <a:t>0</a:t>
                      </a:r>
                      <a:endParaRPr lang="zh-CN" sz="2400" b="1" kern="100" dirty="0">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effectLst/>
                          <a:latin typeface="+mn-ea"/>
                          <a:ea typeface="+mn-ea"/>
                          <a:cs typeface="黑体" panose="02010609060101010101" pitchFamily="49" charset="-122"/>
                        </a:rPr>
                        <a:t>1</a:t>
                      </a:r>
                      <a:endParaRPr lang="zh-CN" sz="2400" b="1" kern="100" dirty="0">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effectLst/>
                          <a:latin typeface="+mn-ea"/>
                          <a:ea typeface="+mn-ea"/>
                          <a:cs typeface="黑体" panose="02010609060101010101" pitchFamily="49" charset="-122"/>
                        </a:rPr>
                        <a:t>0</a:t>
                      </a:r>
                      <a:endParaRPr lang="zh-CN" sz="2400" b="1" kern="100" dirty="0">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extLst>
                  <a:ext uri="{0D108BD9-81ED-4DB2-BD59-A6C34878D82A}">
                    <a16:rowId xmlns:a16="http://schemas.microsoft.com/office/drawing/2014/main" val="10004"/>
                  </a:ext>
                </a:extLst>
              </a:tr>
              <a:tr h="459791">
                <a:tc gridSpan="5">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(2)</a:t>
                      </a:r>
                    </a:p>
                  </a:txBody>
                  <a:tcPr marL="35997" marR="35997" marT="35997" marB="3599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p:graphicFrame>
        <p:nvGraphicFramePr>
          <p:cNvPr id="139362" name="Group 98">
            <a:extLst>
              <a:ext uri="{FF2B5EF4-FFF2-40B4-BE49-F238E27FC236}">
                <a16:creationId xmlns:a16="http://schemas.microsoft.com/office/drawing/2014/main" id="{A3AF60FC-7F69-4BF5-A3B3-72CDC35AFBBA}"/>
              </a:ext>
            </a:extLst>
          </p:cNvPr>
          <p:cNvGraphicFramePr>
            <a:graphicFrameLocks noGrp="1"/>
          </p:cNvGraphicFramePr>
          <p:nvPr>
            <p:extLst/>
          </p:nvPr>
        </p:nvGraphicFramePr>
        <p:xfrm>
          <a:off x="8418071" y="3427409"/>
          <a:ext cx="3302912" cy="2818582"/>
        </p:xfrm>
        <a:graphic>
          <a:graphicData uri="http://schemas.openxmlformats.org/drawingml/2006/table">
            <a:tbl>
              <a:tblPr/>
              <a:tblGrid>
                <a:gridCol w="747538">
                  <a:extLst>
                    <a:ext uri="{9D8B030D-6E8A-4147-A177-3AD203B41FA5}">
                      <a16:colId xmlns:a16="http://schemas.microsoft.com/office/drawing/2014/main" val="20000"/>
                    </a:ext>
                  </a:extLst>
                </a:gridCol>
                <a:gridCol w="532370">
                  <a:extLst>
                    <a:ext uri="{9D8B030D-6E8A-4147-A177-3AD203B41FA5}">
                      <a16:colId xmlns:a16="http://schemas.microsoft.com/office/drawing/2014/main" val="20001"/>
                    </a:ext>
                  </a:extLst>
                </a:gridCol>
                <a:gridCol w="745317">
                  <a:extLst>
                    <a:ext uri="{9D8B030D-6E8A-4147-A177-3AD203B41FA5}">
                      <a16:colId xmlns:a16="http://schemas.microsoft.com/office/drawing/2014/main" val="20002"/>
                    </a:ext>
                  </a:extLst>
                </a:gridCol>
                <a:gridCol w="745317">
                  <a:extLst>
                    <a:ext uri="{9D8B030D-6E8A-4147-A177-3AD203B41FA5}">
                      <a16:colId xmlns:a16="http://schemas.microsoft.com/office/drawing/2014/main" val="20003"/>
                    </a:ext>
                  </a:extLst>
                </a:gridCol>
                <a:gridCol w="532370">
                  <a:extLst>
                    <a:ext uri="{9D8B030D-6E8A-4147-A177-3AD203B41FA5}">
                      <a16:colId xmlns:a16="http://schemas.microsoft.com/office/drawing/2014/main" val="20004"/>
                    </a:ext>
                  </a:extLst>
                </a:gridCol>
              </a:tblGrid>
              <a:tr h="51390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chemeClr val="bg1"/>
                          </a:solidFill>
                          <a:effectLst/>
                          <a:latin typeface="+mn-ea"/>
                          <a:ea typeface="+mn-ea"/>
                        </a:rPr>
                        <a:t>P</a:t>
                      </a: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chemeClr val="bg1"/>
                          </a:solidFill>
                          <a:effectLst/>
                          <a:latin typeface="+mn-ea"/>
                          <a:ea typeface="+mn-ea"/>
                        </a:rPr>
                        <a:t>Q</a:t>
                      </a: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chemeClr val="bg1"/>
                          </a:solidFill>
                          <a:effectLst/>
                          <a:latin typeface="+mn-ea"/>
                          <a:ea typeface="+mn-ea"/>
                        </a:rPr>
                        <a:t>G</a:t>
                      </a:r>
                      <a:r>
                        <a:rPr kumimoji="0" lang="en-US" altLang="zh-CN" sz="2400" b="1" i="0" u="none" strike="noStrike" cap="none" normalizeH="0" baseline="-25000" dirty="0">
                          <a:ln>
                            <a:noFill/>
                          </a:ln>
                          <a:solidFill>
                            <a:schemeClr val="bg1"/>
                          </a:solidFill>
                          <a:effectLst/>
                          <a:latin typeface="+mn-ea"/>
                          <a:ea typeface="+mn-ea"/>
                        </a:rPr>
                        <a:t>1</a:t>
                      </a: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chemeClr val="bg1"/>
                          </a:solidFill>
                          <a:effectLst/>
                          <a:latin typeface="+mn-ea"/>
                          <a:ea typeface="+mn-ea"/>
                        </a:rPr>
                        <a:t>G</a:t>
                      </a:r>
                      <a:r>
                        <a:rPr kumimoji="0" lang="en-US" altLang="zh-CN" sz="2400" b="1" i="0" u="none" strike="noStrike" cap="none" normalizeH="0" baseline="-25000" dirty="0">
                          <a:ln>
                            <a:noFill/>
                          </a:ln>
                          <a:solidFill>
                            <a:schemeClr val="bg1"/>
                          </a:solidFill>
                          <a:effectLst/>
                          <a:latin typeface="+mn-ea"/>
                          <a:ea typeface="+mn-ea"/>
                        </a:rPr>
                        <a:t>2</a:t>
                      </a: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chemeClr val="bg1"/>
                          </a:solidFill>
                          <a:effectLst/>
                          <a:latin typeface="+mn-ea"/>
                          <a:ea typeface="+mn-ea"/>
                        </a:rPr>
                        <a:t>H</a:t>
                      </a: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extLst>
                  <a:ext uri="{0D108BD9-81ED-4DB2-BD59-A6C34878D82A}">
                    <a16:rowId xmlns:a16="http://schemas.microsoft.com/office/drawing/2014/main" val="10000"/>
                  </a:ext>
                </a:extLst>
              </a:tr>
              <a:tr h="4637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chemeClr val="accent1"/>
                          </a:solidFill>
                          <a:effectLst/>
                          <a:latin typeface="+mn-ea"/>
                          <a:ea typeface="+mn-ea"/>
                        </a:rPr>
                        <a:t>0</a:t>
                      </a: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chemeClr val="accent1"/>
                          </a:solidFill>
                          <a:effectLst/>
                          <a:latin typeface="+mn-ea"/>
                          <a:ea typeface="+mn-ea"/>
                        </a:rPr>
                        <a:t>0</a:t>
                      </a: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dirty="0">
                          <a:solidFill>
                            <a:srgbClr val="C00000"/>
                          </a:solidFill>
                          <a:effectLst/>
                          <a:latin typeface="+mn-ea"/>
                          <a:ea typeface="+mn-ea"/>
                          <a:cs typeface="黑体" panose="02010609060101010101" pitchFamily="49" charset="-122"/>
                        </a:rPr>
                        <a:t>1</a:t>
                      </a:r>
                      <a:endParaRPr lang="zh-CN" sz="2400" b="1" kern="100" dirty="0">
                        <a:solidFill>
                          <a:srgbClr val="C00000"/>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solidFill>
                            <a:srgbClr val="C00000"/>
                          </a:solidFill>
                          <a:effectLst/>
                          <a:latin typeface="+mn-ea"/>
                          <a:ea typeface="+mn-ea"/>
                          <a:cs typeface="黑体" panose="02010609060101010101" pitchFamily="49" charset="-122"/>
                        </a:rPr>
                        <a:t>1</a:t>
                      </a:r>
                      <a:endParaRPr lang="zh-CN" sz="2400" b="1" kern="100" dirty="0">
                        <a:solidFill>
                          <a:srgbClr val="C00000"/>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solidFill>
                            <a:srgbClr val="C00000"/>
                          </a:solidFill>
                          <a:effectLst/>
                          <a:latin typeface="+mn-ea"/>
                          <a:ea typeface="+mn-ea"/>
                          <a:cs typeface="黑体" panose="02010609060101010101" pitchFamily="49" charset="-122"/>
                        </a:rPr>
                        <a:t>0</a:t>
                      </a:r>
                      <a:endParaRPr lang="zh-CN" sz="2400" b="1" kern="100" dirty="0">
                        <a:solidFill>
                          <a:srgbClr val="C00000"/>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extLst>
                  <a:ext uri="{0D108BD9-81ED-4DB2-BD59-A6C34878D82A}">
                    <a16:rowId xmlns:a16="http://schemas.microsoft.com/office/drawing/2014/main" val="10001"/>
                  </a:ext>
                </a:extLst>
              </a:tr>
              <a:tr h="4637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6600CC"/>
                          </a:solidFill>
                          <a:effectLst/>
                          <a:latin typeface="+mn-ea"/>
                          <a:ea typeface="+mn-ea"/>
                        </a:rPr>
                        <a:t>0</a:t>
                      </a: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6600CC"/>
                          </a:solidFill>
                          <a:effectLst/>
                          <a:latin typeface="+mn-ea"/>
                          <a:ea typeface="+mn-ea"/>
                        </a:rPr>
                        <a:t>1</a:t>
                      </a: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dirty="0">
                          <a:effectLst/>
                          <a:latin typeface="+mn-ea"/>
                          <a:ea typeface="+mn-ea"/>
                          <a:cs typeface="黑体" panose="02010609060101010101" pitchFamily="49" charset="-122"/>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4B836"/>
                    </a:solidFill>
                  </a:tcPr>
                </a:tc>
                <a:tc>
                  <a:txBody>
                    <a:bodyPr/>
                    <a:lstStyle/>
                    <a:p>
                      <a:pPr algn="ctr">
                        <a:spcAft>
                          <a:spcPts val="0"/>
                        </a:spcAft>
                      </a:pPr>
                      <a:r>
                        <a:rPr lang="en-US" sz="2400" b="1" kern="0" dirty="0">
                          <a:effectLst/>
                          <a:latin typeface="+mn-ea"/>
                          <a:ea typeface="+mn-ea"/>
                          <a:cs typeface="黑体" panose="02010609060101010101" pitchFamily="49" charset="-122"/>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4B836"/>
                    </a:solidFill>
                  </a:tcPr>
                </a:tc>
                <a:tc>
                  <a:txBody>
                    <a:bodyPr/>
                    <a:lstStyle/>
                    <a:p>
                      <a:pPr algn="ctr">
                        <a:spcAft>
                          <a:spcPts val="0"/>
                        </a:spcAft>
                      </a:pPr>
                      <a:r>
                        <a:rPr lang="en-US" sz="2400" b="1" kern="0" dirty="0">
                          <a:effectLst/>
                          <a:latin typeface="+mn-ea"/>
                          <a:ea typeface="+mn-ea"/>
                          <a:cs typeface="黑体" panose="02010609060101010101" pitchFamily="49" charset="-122"/>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4B836"/>
                    </a:solidFill>
                  </a:tcPr>
                </a:tc>
                <a:extLst>
                  <a:ext uri="{0D108BD9-81ED-4DB2-BD59-A6C34878D82A}">
                    <a16:rowId xmlns:a16="http://schemas.microsoft.com/office/drawing/2014/main" val="10002"/>
                  </a:ext>
                </a:extLst>
              </a:tr>
              <a:tr h="4637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FFFF00"/>
                          </a:solidFill>
                          <a:effectLst/>
                          <a:latin typeface="+mn-ea"/>
                          <a:ea typeface="+mn-ea"/>
                        </a:rPr>
                        <a:t>1</a:t>
                      </a: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FFFF00"/>
                          </a:solidFill>
                          <a:effectLst/>
                          <a:latin typeface="+mn-ea"/>
                          <a:ea typeface="+mn-ea"/>
                        </a:rPr>
                        <a:t>0</a:t>
                      </a: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dirty="0">
                          <a:effectLst/>
                          <a:latin typeface="+mn-ea"/>
                          <a:ea typeface="+mn-ea"/>
                          <a:cs typeface="黑体" panose="02010609060101010101" pitchFamily="49" charset="-122"/>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effectLst/>
                          <a:latin typeface="+mn-ea"/>
                          <a:ea typeface="+mn-ea"/>
                          <a:cs typeface="黑体" panose="02010609060101010101" pitchFamily="49" charset="-122"/>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effectLst/>
                          <a:latin typeface="+mn-ea"/>
                          <a:ea typeface="+mn-ea"/>
                          <a:cs typeface="黑体" panose="02010609060101010101" pitchFamily="49" charset="-122"/>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extLst>
                  <a:ext uri="{0D108BD9-81ED-4DB2-BD59-A6C34878D82A}">
                    <a16:rowId xmlns:a16="http://schemas.microsoft.com/office/drawing/2014/main" val="10003"/>
                  </a:ext>
                </a:extLst>
              </a:tr>
              <a:tr h="4637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6600CC"/>
                          </a:solidFill>
                          <a:effectLst/>
                          <a:latin typeface="+mn-ea"/>
                          <a:ea typeface="+mn-ea"/>
                        </a:rPr>
                        <a:t>1</a:t>
                      </a: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6600CC"/>
                          </a:solidFill>
                          <a:effectLst/>
                          <a:latin typeface="+mn-ea"/>
                          <a:ea typeface="+mn-ea"/>
                        </a:rPr>
                        <a:t>1</a:t>
                      </a: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dirty="0">
                          <a:solidFill>
                            <a:schemeClr val="tx1"/>
                          </a:solidFill>
                          <a:effectLst/>
                          <a:latin typeface="+mn-ea"/>
                          <a:ea typeface="+mn-ea"/>
                          <a:cs typeface="黑体" panose="02010609060101010101" pitchFamily="49" charset="-122"/>
                        </a:rPr>
                        <a:t>0</a:t>
                      </a:r>
                      <a:endParaRPr lang="zh-CN" sz="2400" b="1" kern="100" dirty="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4B836"/>
                    </a:solidFill>
                  </a:tcPr>
                </a:tc>
                <a:tc>
                  <a:txBody>
                    <a:bodyPr/>
                    <a:lstStyle/>
                    <a:p>
                      <a:pPr algn="ctr">
                        <a:spcAft>
                          <a:spcPts val="0"/>
                        </a:spcAft>
                      </a:pPr>
                      <a:r>
                        <a:rPr lang="en-US" sz="2400" b="1" kern="0" dirty="0">
                          <a:solidFill>
                            <a:schemeClr val="tx1"/>
                          </a:solidFill>
                          <a:effectLst/>
                          <a:latin typeface="+mn-ea"/>
                          <a:ea typeface="+mn-ea"/>
                          <a:cs typeface="黑体" panose="02010609060101010101" pitchFamily="49" charset="-122"/>
                        </a:rPr>
                        <a:t>1</a:t>
                      </a:r>
                      <a:endParaRPr lang="zh-CN" sz="2400" b="1" kern="100" dirty="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4B836"/>
                    </a:solidFill>
                  </a:tcPr>
                </a:tc>
                <a:tc>
                  <a:txBody>
                    <a:bodyPr/>
                    <a:lstStyle/>
                    <a:p>
                      <a:pPr algn="ctr">
                        <a:spcAft>
                          <a:spcPts val="0"/>
                        </a:spcAft>
                      </a:pPr>
                      <a:r>
                        <a:rPr lang="en-US" sz="2400" b="1" kern="0" dirty="0">
                          <a:solidFill>
                            <a:schemeClr val="tx1"/>
                          </a:solidFill>
                          <a:effectLst/>
                          <a:latin typeface="+mn-ea"/>
                          <a:ea typeface="+mn-ea"/>
                          <a:cs typeface="黑体" panose="02010609060101010101" pitchFamily="49" charset="-122"/>
                        </a:rPr>
                        <a:t>1</a:t>
                      </a:r>
                      <a:endParaRPr lang="zh-CN" sz="2400" b="1" kern="100" dirty="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4B836"/>
                    </a:solidFill>
                  </a:tcPr>
                </a:tc>
                <a:extLst>
                  <a:ext uri="{0D108BD9-81ED-4DB2-BD59-A6C34878D82A}">
                    <a16:rowId xmlns:a16="http://schemas.microsoft.com/office/drawing/2014/main" val="10004"/>
                  </a:ext>
                </a:extLst>
              </a:tr>
              <a:tr h="449485">
                <a:tc gridSpan="5">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mn-ea"/>
                          <a:ea typeface="+mn-ea"/>
                        </a:rPr>
                        <a:t>(3)</a:t>
                      </a: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p:sp>
        <p:nvSpPr>
          <p:cNvPr id="139408" name="Rectangle 464">
            <a:extLst>
              <a:ext uri="{FF2B5EF4-FFF2-40B4-BE49-F238E27FC236}">
                <a16:creationId xmlns:a16="http://schemas.microsoft.com/office/drawing/2014/main" id="{79410122-BB6F-4704-BDCB-CAE349FE2B96}"/>
              </a:ext>
            </a:extLst>
          </p:cNvPr>
          <p:cNvSpPr>
            <a:spLocks noChangeArrowheads="1"/>
          </p:cNvSpPr>
          <p:nvPr/>
        </p:nvSpPr>
        <p:spPr bwMode="auto">
          <a:xfrm>
            <a:off x="6500881" y="1514213"/>
            <a:ext cx="647663" cy="1762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50000"/>
              </a:lnSpc>
              <a:spcBef>
                <a:spcPct val="10000"/>
              </a:spcBef>
              <a:buNone/>
              <a:defRPr/>
            </a:pPr>
            <a:r>
              <a:rPr lang="zh-CN" altLang="en-US" sz="2399" dirty="0">
                <a:solidFill>
                  <a:srgbClr val="3333FF"/>
                </a:solidFill>
                <a:latin typeface="微软雅黑"/>
                <a:ea typeface="微软雅黑"/>
              </a:rPr>
              <a:t>是</a:t>
            </a:r>
          </a:p>
          <a:p>
            <a:pPr algn="l" defTabSz="1219261">
              <a:lnSpc>
                <a:spcPct val="150000"/>
              </a:lnSpc>
              <a:spcBef>
                <a:spcPct val="10000"/>
              </a:spcBef>
              <a:buNone/>
              <a:defRPr/>
            </a:pPr>
            <a:r>
              <a:rPr lang="zh-CN" altLang="en-US" sz="2399" dirty="0">
                <a:solidFill>
                  <a:srgbClr val="3333FF"/>
                </a:solidFill>
                <a:latin typeface="微软雅黑"/>
                <a:ea typeface="微软雅黑"/>
              </a:rPr>
              <a:t>否</a:t>
            </a:r>
            <a:endParaRPr lang="en-US" altLang="zh-CN" sz="2399" dirty="0">
              <a:solidFill>
                <a:srgbClr val="3333FF"/>
              </a:solidFill>
              <a:latin typeface="微软雅黑"/>
              <a:ea typeface="微软雅黑"/>
            </a:endParaRPr>
          </a:p>
          <a:p>
            <a:pPr algn="l" defTabSz="1219261">
              <a:lnSpc>
                <a:spcPct val="150000"/>
              </a:lnSpc>
              <a:spcBef>
                <a:spcPct val="10000"/>
              </a:spcBef>
              <a:buNone/>
              <a:defRPr/>
            </a:pPr>
            <a:r>
              <a:rPr lang="zh-CN" altLang="en-US" sz="2399" dirty="0">
                <a:solidFill>
                  <a:srgbClr val="3333FF"/>
                </a:solidFill>
                <a:latin typeface="微软雅黑"/>
                <a:ea typeface="微软雅黑"/>
              </a:rPr>
              <a:t>否</a:t>
            </a:r>
          </a:p>
        </p:txBody>
      </p:sp>
      <p:sp>
        <p:nvSpPr>
          <p:cNvPr id="2" name="矩形 1">
            <a:extLst>
              <a:ext uri="{FF2B5EF4-FFF2-40B4-BE49-F238E27FC236}">
                <a16:creationId xmlns:a16="http://schemas.microsoft.com/office/drawing/2014/main" id="{C1673ADD-FAA4-409F-93BF-86BA254C0D79}"/>
              </a:ext>
            </a:extLst>
          </p:cNvPr>
          <p:cNvSpPr/>
          <p:nvPr/>
        </p:nvSpPr>
        <p:spPr>
          <a:xfrm>
            <a:off x="7922937" y="997297"/>
            <a:ext cx="3829565" cy="2242401"/>
          </a:xfrm>
          <a:prstGeom prst="rect">
            <a:avLst/>
          </a:prstGeom>
          <a:solidFill>
            <a:schemeClr val="tx1">
              <a:lumMod val="75000"/>
              <a:lumOff val="25000"/>
            </a:schemeClr>
          </a:solidFill>
        </p:spPr>
        <p:txBody>
          <a:bodyPr wrap="square">
            <a:spAutoFit/>
          </a:bodyPr>
          <a:lstStyle/>
          <a:p>
            <a:pPr defTabSz="1219261">
              <a:lnSpc>
                <a:spcPct val="150000"/>
              </a:lnSpc>
              <a:defRPr/>
            </a:pPr>
            <a:r>
              <a:rPr lang="zh-CN" altLang="en-US" sz="2399" b="1" kern="100" dirty="0">
                <a:solidFill>
                  <a:srgbClr val="FFFF00"/>
                </a:solidFill>
                <a:latin typeface="微软雅黑"/>
                <a:ea typeface="微软雅黑"/>
                <a:cs typeface="Times New Roman" panose="02020603050405020304" pitchFamily="18" charset="0"/>
              </a:rPr>
              <a:t>注意</a:t>
            </a:r>
            <a:r>
              <a:rPr lang="zh-CN" altLang="zh-CN" sz="2399" b="1" dirty="0">
                <a:solidFill>
                  <a:prstClr val="white"/>
                </a:solidFill>
                <a:latin typeface="微软雅黑"/>
                <a:ea typeface="微软雅黑"/>
              </a:rPr>
              <a:t>  </a:t>
            </a:r>
            <a:r>
              <a:rPr lang="zh-CN" altLang="zh-CN" sz="2399" b="1" dirty="0">
                <a:solidFill>
                  <a:prstClr val="white"/>
                </a:solidFill>
                <a:latin typeface="微软雅黑"/>
                <a:ea typeface="微软雅黑"/>
                <a:cs typeface="Times New Roman" panose="02020603050405020304" pitchFamily="18" charset="0"/>
              </a:rPr>
              <a:t>利用</a:t>
            </a:r>
            <a:r>
              <a:rPr lang="zh-CN" altLang="zh-CN" sz="2399" b="1" kern="100" dirty="0">
                <a:solidFill>
                  <a:prstClr val="white"/>
                </a:solidFill>
                <a:latin typeface="微软雅黑"/>
                <a:ea typeface="微软雅黑"/>
                <a:cs typeface="黑体" panose="02010609060101010101" pitchFamily="49" charset="-122"/>
              </a:rPr>
              <a:t>真值表技术判别法可以</a:t>
            </a:r>
            <a:r>
              <a:rPr lang="zh-CN" altLang="zh-CN" sz="2399" b="1" kern="100" dirty="0">
                <a:solidFill>
                  <a:srgbClr val="FFC000"/>
                </a:solidFill>
                <a:latin typeface="微软雅黑"/>
                <a:ea typeface="微软雅黑"/>
                <a:cs typeface="黑体" panose="02010609060101010101" pitchFamily="49" charset="-122"/>
              </a:rPr>
              <a:t>从前提行和结论行两个角度去观察</a:t>
            </a:r>
            <a:r>
              <a:rPr lang="zh-CN" altLang="zh-CN" sz="2399" b="1" kern="100" dirty="0">
                <a:solidFill>
                  <a:prstClr val="white"/>
                </a:solidFill>
                <a:latin typeface="微软雅黑"/>
                <a:ea typeface="微软雅黑"/>
                <a:cs typeface="黑体" panose="02010609060101010101" pitchFamily="49" charset="-122"/>
              </a:rPr>
              <a:t>，从而得到判定结果。</a:t>
            </a:r>
            <a:endParaRPr lang="zh-CN" altLang="en-US" sz="2399" b="1" dirty="0">
              <a:solidFill>
                <a:prstClr val="white"/>
              </a:solidFill>
              <a:latin typeface="微软雅黑"/>
              <a:ea typeface="微软雅黑"/>
            </a:endParaRPr>
          </a:p>
        </p:txBody>
      </p:sp>
    </p:spTree>
    <p:custDataLst>
      <p:tags r:id="rId1"/>
    </p:custDataLst>
  </p:cSld>
  <p:clrMapOvr>
    <a:masterClrMapping/>
  </p:clrMapOvr>
  <p:transition>
    <p:spli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9269"/>
                                        </p:tgtEl>
                                        <p:attrNameLst>
                                          <p:attrName>style.visibility</p:attrName>
                                        </p:attrNameLst>
                                      </p:cBhvr>
                                      <p:to>
                                        <p:strVal val="visible"/>
                                      </p:to>
                                    </p:set>
                                    <p:anim calcmode="lin" valueType="num">
                                      <p:cBhvr additive="base">
                                        <p:cTn id="7" dur="500" fill="hold"/>
                                        <p:tgtEl>
                                          <p:spTgt spid="139269"/>
                                        </p:tgtEl>
                                        <p:attrNameLst>
                                          <p:attrName>ppt_x</p:attrName>
                                        </p:attrNameLst>
                                      </p:cBhvr>
                                      <p:tavLst>
                                        <p:tav tm="0">
                                          <p:val>
                                            <p:strVal val="0-#ppt_w/2"/>
                                          </p:val>
                                        </p:tav>
                                        <p:tav tm="100000">
                                          <p:val>
                                            <p:strVal val="#ppt_x"/>
                                          </p:val>
                                        </p:tav>
                                      </p:tavLst>
                                    </p:anim>
                                    <p:anim calcmode="lin" valueType="num">
                                      <p:cBhvr additive="base">
                                        <p:cTn id="8" dur="500" fill="hold"/>
                                        <p:tgtEl>
                                          <p:spTgt spid="13926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5" presetClass="entr" presetSubtype="0" fill="hold" nodeType="clickEffect">
                                  <p:stCondLst>
                                    <p:cond delay="0"/>
                                  </p:stCondLst>
                                  <p:childTnLst>
                                    <p:set>
                                      <p:cBhvr>
                                        <p:cTn id="12" dur="1" fill="hold">
                                          <p:stCondLst>
                                            <p:cond delay="0"/>
                                          </p:stCondLst>
                                        </p:cTn>
                                        <p:tgtEl>
                                          <p:spTgt spid="139270"/>
                                        </p:tgtEl>
                                        <p:attrNameLst>
                                          <p:attrName>style.visibility</p:attrName>
                                        </p:attrNameLst>
                                      </p:cBhvr>
                                      <p:to>
                                        <p:strVal val="visible"/>
                                      </p:to>
                                    </p:set>
                                    <p:anim calcmode="lin" valueType="num">
                                      <p:cBhvr>
                                        <p:cTn id="13" dur="1000" fill="hold"/>
                                        <p:tgtEl>
                                          <p:spTgt spid="139270"/>
                                        </p:tgtEl>
                                        <p:attrNameLst>
                                          <p:attrName>ppt_w</p:attrName>
                                        </p:attrNameLst>
                                      </p:cBhvr>
                                      <p:tavLst>
                                        <p:tav tm="0">
                                          <p:val>
                                            <p:fltVal val="0"/>
                                          </p:val>
                                        </p:tav>
                                        <p:tav tm="100000">
                                          <p:val>
                                            <p:strVal val="#ppt_w"/>
                                          </p:val>
                                        </p:tav>
                                      </p:tavLst>
                                    </p:anim>
                                    <p:anim calcmode="lin" valueType="num">
                                      <p:cBhvr>
                                        <p:cTn id="14" dur="1000" fill="hold"/>
                                        <p:tgtEl>
                                          <p:spTgt spid="139270"/>
                                        </p:tgtEl>
                                        <p:attrNameLst>
                                          <p:attrName>ppt_h</p:attrName>
                                        </p:attrNameLst>
                                      </p:cBhvr>
                                      <p:tavLst>
                                        <p:tav tm="0">
                                          <p:val>
                                            <p:fltVal val="0"/>
                                          </p:val>
                                        </p:tav>
                                        <p:tav tm="100000">
                                          <p:val>
                                            <p:strVal val="#ppt_h"/>
                                          </p:val>
                                        </p:tav>
                                      </p:tavLst>
                                    </p:anim>
                                    <p:anim calcmode="lin" valueType="num">
                                      <p:cBhvr>
                                        <p:cTn id="15" dur="1000" fill="hold"/>
                                        <p:tgtEl>
                                          <p:spTgt spid="139270"/>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3927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6" fill="hold" grpId="0" nodeType="clickEffect">
                                  <p:stCondLst>
                                    <p:cond delay="0"/>
                                  </p:stCondLst>
                                  <p:childTnLst>
                                    <p:set>
                                      <p:cBhvr>
                                        <p:cTn id="20" dur="1" fill="hold">
                                          <p:stCondLst>
                                            <p:cond delay="0"/>
                                          </p:stCondLst>
                                        </p:cTn>
                                        <p:tgtEl>
                                          <p:spTgt spid="139408">
                                            <p:txEl>
                                              <p:pRg st="0" end="0"/>
                                            </p:txEl>
                                          </p:spTgt>
                                        </p:tgtEl>
                                        <p:attrNameLst>
                                          <p:attrName>style.visibility</p:attrName>
                                        </p:attrNameLst>
                                      </p:cBhvr>
                                      <p:to>
                                        <p:strVal val="visible"/>
                                      </p:to>
                                    </p:set>
                                    <p:anim calcmode="lin" valueType="num">
                                      <p:cBhvr additive="base">
                                        <p:cTn id="21" dur="500" fill="hold"/>
                                        <p:tgtEl>
                                          <p:spTgt spid="139408">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3940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5" presetClass="entr" presetSubtype="0" fill="hold" nodeType="clickEffect">
                                  <p:stCondLst>
                                    <p:cond delay="0"/>
                                  </p:stCondLst>
                                  <p:childTnLst>
                                    <p:set>
                                      <p:cBhvr>
                                        <p:cTn id="26" dur="1" fill="hold">
                                          <p:stCondLst>
                                            <p:cond delay="0"/>
                                          </p:stCondLst>
                                        </p:cTn>
                                        <p:tgtEl>
                                          <p:spTgt spid="139316"/>
                                        </p:tgtEl>
                                        <p:attrNameLst>
                                          <p:attrName>style.visibility</p:attrName>
                                        </p:attrNameLst>
                                      </p:cBhvr>
                                      <p:to>
                                        <p:strVal val="visible"/>
                                      </p:to>
                                    </p:set>
                                    <p:anim calcmode="lin" valueType="num">
                                      <p:cBhvr>
                                        <p:cTn id="27" dur="1000" fill="hold"/>
                                        <p:tgtEl>
                                          <p:spTgt spid="139316"/>
                                        </p:tgtEl>
                                        <p:attrNameLst>
                                          <p:attrName>ppt_w</p:attrName>
                                        </p:attrNameLst>
                                      </p:cBhvr>
                                      <p:tavLst>
                                        <p:tav tm="0">
                                          <p:val>
                                            <p:fltVal val="0"/>
                                          </p:val>
                                        </p:tav>
                                        <p:tav tm="100000">
                                          <p:val>
                                            <p:strVal val="#ppt_w"/>
                                          </p:val>
                                        </p:tav>
                                      </p:tavLst>
                                    </p:anim>
                                    <p:anim calcmode="lin" valueType="num">
                                      <p:cBhvr>
                                        <p:cTn id="28" dur="1000" fill="hold"/>
                                        <p:tgtEl>
                                          <p:spTgt spid="139316"/>
                                        </p:tgtEl>
                                        <p:attrNameLst>
                                          <p:attrName>ppt_h</p:attrName>
                                        </p:attrNameLst>
                                      </p:cBhvr>
                                      <p:tavLst>
                                        <p:tav tm="0">
                                          <p:val>
                                            <p:fltVal val="0"/>
                                          </p:val>
                                        </p:tav>
                                        <p:tav tm="100000">
                                          <p:val>
                                            <p:strVal val="#ppt_h"/>
                                          </p:val>
                                        </p:tav>
                                      </p:tavLst>
                                    </p:anim>
                                    <p:anim calcmode="lin" valueType="num">
                                      <p:cBhvr>
                                        <p:cTn id="29" dur="1000" fill="hold"/>
                                        <p:tgtEl>
                                          <p:spTgt spid="139316"/>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13931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39408">
                                            <p:txEl>
                                              <p:pRg st="1" end="1"/>
                                            </p:txEl>
                                          </p:spTgt>
                                        </p:tgtEl>
                                        <p:attrNameLst>
                                          <p:attrName>style.visibility</p:attrName>
                                        </p:attrNameLst>
                                      </p:cBhvr>
                                      <p:to>
                                        <p:strVal val="visible"/>
                                      </p:to>
                                    </p:set>
                                    <p:animEffect transition="in" filter="wipe(down)">
                                      <p:cBhvr>
                                        <p:cTn id="35" dur="500"/>
                                        <p:tgtEl>
                                          <p:spTgt spid="139408">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5" presetClass="entr" presetSubtype="0" fill="hold" nodeType="clickEffect">
                                  <p:stCondLst>
                                    <p:cond delay="0"/>
                                  </p:stCondLst>
                                  <p:childTnLst>
                                    <p:set>
                                      <p:cBhvr>
                                        <p:cTn id="39" dur="1" fill="hold">
                                          <p:stCondLst>
                                            <p:cond delay="0"/>
                                          </p:stCondLst>
                                        </p:cTn>
                                        <p:tgtEl>
                                          <p:spTgt spid="139362"/>
                                        </p:tgtEl>
                                        <p:attrNameLst>
                                          <p:attrName>style.visibility</p:attrName>
                                        </p:attrNameLst>
                                      </p:cBhvr>
                                      <p:to>
                                        <p:strVal val="visible"/>
                                      </p:to>
                                    </p:set>
                                    <p:anim calcmode="lin" valueType="num">
                                      <p:cBhvr>
                                        <p:cTn id="40" dur="1000" fill="hold"/>
                                        <p:tgtEl>
                                          <p:spTgt spid="139362"/>
                                        </p:tgtEl>
                                        <p:attrNameLst>
                                          <p:attrName>ppt_w</p:attrName>
                                        </p:attrNameLst>
                                      </p:cBhvr>
                                      <p:tavLst>
                                        <p:tav tm="0">
                                          <p:val>
                                            <p:fltVal val="0"/>
                                          </p:val>
                                        </p:tav>
                                        <p:tav tm="100000">
                                          <p:val>
                                            <p:strVal val="#ppt_w"/>
                                          </p:val>
                                        </p:tav>
                                      </p:tavLst>
                                    </p:anim>
                                    <p:anim calcmode="lin" valueType="num">
                                      <p:cBhvr>
                                        <p:cTn id="41" dur="1000" fill="hold"/>
                                        <p:tgtEl>
                                          <p:spTgt spid="139362"/>
                                        </p:tgtEl>
                                        <p:attrNameLst>
                                          <p:attrName>ppt_h</p:attrName>
                                        </p:attrNameLst>
                                      </p:cBhvr>
                                      <p:tavLst>
                                        <p:tav tm="0">
                                          <p:val>
                                            <p:fltVal val="0"/>
                                          </p:val>
                                        </p:tav>
                                        <p:tav tm="100000">
                                          <p:val>
                                            <p:strVal val="#ppt_h"/>
                                          </p:val>
                                        </p:tav>
                                      </p:tavLst>
                                    </p:anim>
                                    <p:anim calcmode="lin" valueType="num">
                                      <p:cBhvr>
                                        <p:cTn id="42" dur="1000" fill="hold"/>
                                        <p:tgtEl>
                                          <p:spTgt spid="139362"/>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13936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39408">
                                            <p:txEl>
                                              <p:pRg st="2" end="2"/>
                                            </p:txEl>
                                          </p:spTgt>
                                        </p:tgtEl>
                                        <p:attrNameLst>
                                          <p:attrName>style.visibility</p:attrName>
                                        </p:attrNameLst>
                                      </p:cBhvr>
                                      <p:to>
                                        <p:strVal val="visible"/>
                                      </p:to>
                                    </p:set>
                                    <p:animEffect transition="in" filter="wipe(down)">
                                      <p:cBhvr>
                                        <p:cTn id="48" dur="500"/>
                                        <p:tgtEl>
                                          <p:spTgt spid="139408">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wheel(1)">
                                      <p:cBhvr>
                                        <p:cTn id="5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9" grpId="0" autoUpdateAnimBg="0"/>
      <p:bldP spid="139408" grpId="0" uiExpand="1" build="p" autoUpdateAnimBg="0"/>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3" name="Rectangle 2">
            <a:extLst>
              <a:ext uri="{FF2B5EF4-FFF2-40B4-BE49-F238E27FC236}">
                <a16:creationId xmlns:a16="http://schemas.microsoft.com/office/drawing/2014/main" id="{56672342-1A43-4D36-93F2-21A11B05218C}"/>
              </a:ext>
            </a:extLst>
          </p:cNvPr>
          <p:cNvSpPr>
            <a:spLocks noGrp="1" noChangeArrowheads="1"/>
          </p:cNvSpPr>
          <p:nvPr>
            <p:ph type="title" idx="4294967295"/>
          </p:nvPr>
        </p:nvSpPr>
        <p:spPr>
          <a:xfrm>
            <a:off x="842896" y="117175"/>
            <a:ext cx="8064034" cy="923872"/>
          </a:xfrm>
        </p:spPr>
        <p:txBody>
          <a:bodyPr/>
          <a:lstStyle/>
          <a:p>
            <a:r>
              <a:rPr lang="en-US" altLang="zh-CN" dirty="0"/>
              <a:t>2.</a:t>
            </a:r>
            <a:r>
              <a:rPr lang="zh-CN" altLang="en-US" dirty="0"/>
              <a:t>等价公式转换法</a:t>
            </a:r>
            <a:endParaRPr lang="zh-CN" altLang="en-US" dirty="0">
              <a:solidFill>
                <a:srgbClr val="33CC33"/>
              </a:solidFill>
            </a:endParaRPr>
          </a:p>
        </p:txBody>
      </p:sp>
      <p:sp>
        <p:nvSpPr>
          <p:cNvPr id="2" name="矩形 1">
            <a:extLst>
              <a:ext uri="{FF2B5EF4-FFF2-40B4-BE49-F238E27FC236}">
                <a16:creationId xmlns:a16="http://schemas.microsoft.com/office/drawing/2014/main" id="{6743B46A-C420-41CC-B2A2-8792E36AB2E3}"/>
              </a:ext>
            </a:extLst>
          </p:cNvPr>
          <p:cNvSpPr/>
          <p:nvPr/>
        </p:nvSpPr>
        <p:spPr>
          <a:xfrm>
            <a:off x="287847" y="1144455"/>
            <a:ext cx="11579051" cy="1134726"/>
          </a:xfrm>
          <a:prstGeom prst="rect">
            <a:avLst/>
          </a:prstGeom>
        </p:spPr>
        <p:txBody>
          <a:bodyPr wrap="square">
            <a:spAutoFit/>
          </a:bodyPr>
          <a:lstStyle/>
          <a:p>
            <a:pPr defTabSz="1219261">
              <a:lnSpc>
                <a:spcPct val="150000"/>
              </a:lnSpc>
              <a:defRPr/>
            </a:pPr>
            <a:r>
              <a:rPr lang="zh-CN" altLang="en-US" sz="2399" b="1" dirty="0">
                <a:solidFill>
                  <a:prstClr val="black"/>
                </a:solidFill>
                <a:latin typeface="微软雅黑"/>
                <a:ea typeface="微软雅黑"/>
              </a:rPr>
              <a:t>根据定理</a:t>
            </a:r>
            <a:r>
              <a:rPr lang="en-US" altLang="zh-CN" sz="2399" b="1" dirty="0">
                <a:solidFill>
                  <a:prstClr val="black"/>
                </a:solidFill>
                <a:latin typeface="微软雅黑"/>
                <a:ea typeface="微软雅黑"/>
              </a:rPr>
              <a:t>2.6</a:t>
            </a:r>
            <a:r>
              <a:rPr lang="zh-CN" altLang="en-US" sz="2399" b="1" dirty="0">
                <a:solidFill>
                  <a:prstClr val="black"/>
                </a:solidFill>
                <a:latin typeface="微软雅黑"/>
                <a:ea typeface="微软雅黑"/>
              </a:rPr>
              <a:t>，利用基本等价公式判断</a:t>
            </a:r>
            <a:r>
              <a:rPr lang="en-US" altLang="zh-CN" sz="2399" b="1" dirty="0">
                <a:solidFill>
                  <a:prstClr val="black"/>
                </a:solidFill>
                <a:latin typeface="微软雅黑"/>
                <a:ea typeface="微软雅黑"/>
              </a:rPr>
              <a:t>G</a:t>
            </a:r>
            <a:r>
              <a:rPr lang="en-US" altLang="zh-CN" sz="2399" b="1" baseline="-25000" dirty="0">
                <a:solidFill>
                  <a:prstClr val="black"/>
                </a:solidFill>
                <a:latin typeface="微软雅黑"/>
                <a:ea typeface="微软雅黑"/>
              </a:rPr>
              <a:t>1</a:t>
            </a:r>
            <a:r>
              <a:rPr lang="en-US" altLang="zh-CN" sz="2399" b="1" dirty="0">
                <a:solidFill>
                  <a:prstClr val="black"/>
                </a:solidFill>
                <a:latin typeface="微软雅黑"/>
                <a:ea typeface="微软雅黑"/>
              </a:rPr>
              <a:t>∧G</a:t>
            </a:r>
            <a:r>
              <a:rPr lang="en-US" altLang="zh-CN" sz="2399" b="1" baseline="-25000" dirty="0">
                <a:solidFill>
                  <a:prstClr val="black"/>
                </a:solidFill>
                <a:latin typeface="微软雅黑"/>
                <a:ea typeface="微软雅黑"/>
              </a:rPr>
              <a:t>2</a:t>
            </a:r>
            <a:r>
              <a:rPr lang="en-US" altLang="zh-CN" sz="2399" b="1" dirty="0">
                <a:solidFill>
                  <a:prstClr val="black"/>
                </a:solidFill>
                <a:latin typeface="微软雅黑"/>
                <a:ea typeface="微软雅黑"/>
              </a:rPr>
              <a:t>∧…∧</a:t>
            </a:r>
            <a:r>
              <a:rPr lang="en-US" altLang="zh-CN" sz="2399" b="1" dirty="0" err="1">
                <a:solidFill>
                  <a:prstClr val="black"/>
                </a:solidFill>
                <a:latin typeface="微软雅黑"/>
                <a:ea typeface="微软雅黑"/>
              </a:rPr>
              <a:t>G</a:t>
            </a:r>
            <a:r>
              <a:rPr lang="en-US" altLang="zh-CN" sz="2399" b="1" baseline="-25000" dirty="0" err="1">
                <a:solidFill>
                  <a:prstClr val="black"/>
                </a:solidFill>
                <a:latin typeface="微软雅黑"/>
                <a:ea typeface="微软雅黑"/>
              </a:rPr>
              <a:t>n</a:t>
            </a:r>
            <a:r>
              <a:rPr lang="en-US" altLang="zh-CN" sz="2399" b="1" dirty="0">
                <a:solidFill>
                  <a:prstClr val="black"/>
                </a:solidFill>
                <a:latin typeface="微软雅黑"/>
                <a:ea typeface="微软雅黑"/>
              </a:rPr>
              <a:t>→</a:t>
            </a:r>
            <a:r>
              <a:rPr lang="zh-CN" altLang="en-US" sz="2399" b="1" dirty="0">
                <a:solidFill>
                  <a:prstClr val="black"/>
                </a:solidFill>
                <a:latin typeface="微软雅黑"/>
                <a:ea typeface="微软雅黑"/>
              </a:rPr>
              <a:t>Ｈ是否为</a:t>
            </a:r>
            <a:r>
              <a:rPr lang="en-US" altLang="zh-CN" sz="2399" b="1" dirty="0">
                <a:solidFill>
                  <a:prstClr val="black"/>
                </a:solidFill>
                <a:latin typeface="微软雅黑"/>
                <a:ea typeface="微软雅黑"/>
              </a:rPr>
              <a:t>1</a:t>
            </a:r>
            <a:r>
              <a:rPr lang="zh-CN" altLang="en-US" sz="2399" b="1" dirty="0">
                <a:solidFill>
                  <a:prstClr val="black"/>
                </a:solidFill>
                <a:latin typeface="微软雅黑"/>
                <a:ea typeface="微软雅黑"/>
              </a:rPr>
              <a:t>的方法就是</a:t>
            </a:r>
            <a:r>
              <a:rPr lang="zh-CN" altLang="en-US" sz="2399" b="1" dirty="0">
                <a:ln>
                  <a:solidFill>
                    <a:srgbClr val="3333FF"/>
                  </a:solidFill>
                </a:ln>
                <a:solidFill>
                  <a:prstClr val="black"/>
                </a:solidFill>
                <a:latin typeface="微软雅黑"/>
                <a:ea typeface="微软雅黑"/>
              </a:rPr>
              <a:t>等价公式转换法</a:t>
            </a:r>
            <a:r>
              <a:rPr lang="zh-CN" altLang="en-US" sz="2399" b="1" dirty="0">
                <a:solidFill>
                  <a:prstClr val="black"/>
                </a:solidFill>
                <a:latin typeface="微软雅黑"/>
                <a:ea typeface="微软雅黑"/>
              </a:rPr>
              <a:t>。</a:t>
            </a:r>
          </a:p>
        </p:txBody>
      </p:sp>
      <p:sp>
        <p:nvSpPr>
          <p:cNvPr id="7" name="Text Box 652">
            <a:extLst>
              <a:ext uri="{FF2B5EF4-FFF2-40B4-BE49-F238E27FC236}">
                <a16:creationId xmlns:a16="http://schemas.microsoft.com/office/drawing/2014/main" id="{3E959831-B2A8-4C7D-BA46-84336B161B31}"/>
              </a:ext>
            </a:extLst>
          </p:cNvPr>
          <p:cNvSpPr txBox="1">
            <a:spLocks noChangeArrowheads="1"/>
          </p:cNvSpPr>
          <p:nvPr/>
        </p:nvSpPr>
        <p:spPr bwMode="auto">
          <a:xfrm>
            <a:off x="309650" y="2664237"/>
            <a:ext cx="11045804" cy="2797983"/>
          </a:xfrm>
          <a:prstGeom prst="rect">
            <a:avLst/>
          </a:prstGeom>
          <a:solidFill>
            <a:schemeClr val="bg1">
              <a:lumMod val="85000"/>
              <a:lumOff val="0"/>
            </a:schemeClr>
          </a:solidFill>
          <a:ln w="9525">
            <a:solidFill>
              <a:srgbClr val="000000"/>
            </a:solidFill>
            <a:miter lim="800000"/>
            <a:headEnd/>
            <a:tailEnd/>
          </a:ln>
        </p:spPr>
        <p:txBody>
          <a:bodyPr rot="0" vert="horz" wrap="square" lIns="91413" tIns="45707" rIns="91413" bIns="45707" anchor="t" anchorCtr="0" upright="1">
            <a:noAutofit/>
          </a:bodyPr>
          <a:lstStyle/>
          <a:p>
            <a:pPr algn="just" defTabSz="1219261">
              <a:lnSpc>
                <a:spcPct val="150000"/>
              </a:lnSpc>
              <a:defRPr/>
            </a:pPr>
            <a:r>
              <a:rPr lang="zh-CN" altLang="en-US" sz="2399" b="1" kern="100" dirty="0">
                <a:solidFill>
                  <a:srgbClr val="C00000"/>
                </a:solidFill>
                <a:latin typeface="微软雅黑"/>
                <a:ea typeface="微软雅黑"/>
                <a:cs typeface="黑体" panose="02010609060101010101" pitchFamily="49" charset="-122"/>
              </a:rPr>
              <a:t>解题小贴士</a:t>
            </a:r>
            <a:r>
              <a:rPr lang="en-US" altLang="zh-CN" sz="2399" b="1" kern="100" dirty="0">
                <a:solidFill>
                  <a:srgbClr val="C00000"/>
                </a:solidFill>
                <a:latin typeface="微软雅黑"/>
                <a:ea typeface="微软雅黑"/>
                <a:cs typeface="黑体" panose="02010609060101010101" pitchFamily="49" charset="-122"/>
              </a:rPr>
              <a:t>—</a:t>
            </a:r>
            <a:r>
              <a:rPr lang="zh-CN" altLang="en-US" sz="2399" b="1" kern="100" dirty="0">
                <a:solidFill>
                  <a:srgbClr val="C00000"/>
                </a:solidFill>
                <a:latin typeface="微软雅黑"/>
                <a:ea typeface="微软雅黑"/>
                <a:cs typeface="黑体" panose="02010609060101010101" pitchFamily="49" charset="-122"/>
              </a:rPr>
              <a:t>判别推理有效的等价公式转换法</a:t>
            </a:r>
          </a:p>
          <a:p>
            <a:pPr algn="just" defTabSz="1219261">
              <a:lnSpc>
                <a:spcPct val="150000"/>
              </a:lnSpc>
              <a:defRPr/>
            </a:pPr>
            <a:r>
              <a:rPr lang="zh-CN" altLang="en-US" sz="2399" b="1" kern="100" dirty="0">
                <a:solidFill>
                  <a:prstClr val="black"/>
                </a:solidFill>
                <a:latin typeface="微软雅黑"/>
                <a:ea typeface="微软雅黑"/>
                <a:cs typeface="黑体" panose="02010609060101010101" pitchFamily="49" charset="-122"/>
              </a:rPr>
              <a:t>（</a:t>
            </a:r>
            <a:r>
              <a:rPr lang="en-US" altLang="zh-CN" sz="2399" b="1" kern="100" dirty="0">
                <a:solidFill>
                  <a:prstClr val="black"/>
                </a:solidFill>
                <a:latin typeface="微软雅黑"/>
                <a:ea typeface="微软雅黑"/>
                <a:cs typeface="黑体" panose="02010609060101010101" pitchFamily="49" charset="-122"/>
              </a:rPr>
              <a:t>1</a:t>
            </a:r>
            <a:r>
              <a:rPr lang="zh-CN" altLang="en-US" sz="2399" b="1" kern="100" dirty="0">
                <a:solidFill>
                  <a:prstClr val="black"/>
                </a:solidFill>
                <a:latin typeface="微软雅黑"/>
                <a:ea typeface="微软雅黑"/>
                <a:cs typeface="黑体" panose="02010609060101010101" pitchFamily="49" charset="-122"/>
              </a:rPr>
              <a:t>）将所有前提合取作为蕴涵式的前件，结论作为蕴涵式的后件；</a:t>
            </a:r>
          </a:p>
          <a:p>
            <a:pPr algn="just" defTabSz="1219261">
              <a:lnSpc>
                <a:spcPct val="150000"/>
              </a:lnSpc>
              <a:defRPr/>
            </a:pPr>
            <a:r>
              <a:rPr lang="zh-CN" altLang="en-US" sz="2399" b="1" kern="100" dirty="0">
                <a:solidFill>
                  <a:prstClr val="black"/>
                </a:solidFill>
                <a:latin typeface="微软雅黑"/>
                <a:ea typeface="微软雅黑"/>
                <a:cs typeface="黑体" panose="02010609060101010101" pitchFamily="49" charset="-122"/>
              </a:rPr>
              <a:t>（</a:t>
            </a:r>
            <a:r>
              <a:rPr lang="en-US" altLang="zh-CN" sz="2399" b="1" kern="100" dirty="0">
                <a:solidFill>
                  <a:prstClr val="black"/>
                </a:solidFill>
                <a:latin typeface="微软雅黑"/>
                <a:ea typeface="微软雅黑"/>
                <a:cs typeface="黑体" panose="02010609060101010101" pitchFamily="49" charset="-122"/>
              </a:rPr>
              <a:t>2</a:t>
            </a:r>
            <a:r>
              <a:rPr lang="zh-CN" altLang="en-US" sz="2399" b="1" kern="100" dirty="0">
                <a:solidFill>
                  <a:prstClr val="black"/>
                </a:solidFill>
                <a:latin typeface="微软雅黑"/>
                <a:ea typeface="微软雅黑"/>
                <a:cs typeface="黑体" panose="02010609060101010101" pitchFamily="49" charset="-122"/>
              </a:rPr>
              <a:t>）化简这个蕴涵式；</a:t>
            </a:r>
          </a:p>
          <a:p>
            <a:pPr algn="just" defTabSz="1219261">
              <a:lnSpc>
                <a:spcPct val="150000"/>
              </a:lnSpc>
              <a:defRPr/>
            </a:pPr>
            <a:r>
              <a:rPr lang="zh-CN" altLang="en-US" sz="2399" b="1" kern="100" dirty="0">
                <a:solidFill>
                  <a:prstClr val="black"/>
                </a:solidFill>
                <a:latin typeface="微软雅黑"/>
                <a:ea typeface="微软雅黑"/>
                <a:cs typeface="黑体" panose="02010609060101010101" pitchFamily="49" charset="-122"/>
              </a:rPr>
              <a:t>（</a:t>
            </a:r>
            <a:r>
              <a:rPr lang="en-US" altLang="zh-CN" sz="2399" b="1" kern="100" dirty="0">
                <a:solidFill>
                  <a:prstClr val="black"/>
                </a:solidFill>
                <a:latin typeface="微软雅黑"/>
                <a:ea typeface="微软雅黑"/>
                <a:cs typeface="黑体" panose="02010609060101010101" pitchFamily="49" charset="-122"/>
              </a:rPr>
              <a:t>3</a:t>
            </a:r>
            <a:r>
              <a:rPr lang="zh-CN" altLang="en-US" sz="2399" b="1" kern="100" dirty="0">
                <a:solidFill>
                  <a:prstClr val="black"/>
                </a:solidFill>
                <a:latin typeface="微软雅黑"/>
                <a:ea typeface="微软雅黑"/>
                <a:cs typeface="黑体" panose="02010609060101010101" pitchFamily="49" charset="-122"/>
              </a:rPr>
              <a:t>）如果化简结果为</a:t>
            </a:r>
            <a:r>
              <a:rPr lang="en-US" altLang="zh-CN" sz="2399" b="1" kern="100" dirty="0">
                <a:solidFill>
                  <a:prstClr val="black"/>
                </a:solidFill>
                <a:latin typeface="微软雅黑"/>
                <a:ea typeface="微软雅黑"/>
                <a:cs typeface="黑体" panose="02010609060101010101" pitchFamily="49" charset="-122"/>
              </a:rPr>
              <a:t>1</a:t>
            </a:r>
            <a:r>
              <a:rPr lang="zh-CN" altLang="en-US" sz="2399" b="1" kern="100" dirty="0">
                <a:solidFill>
                  <a:prstClr val="black"/>
                </a:solidFill>
                <a:latin typeface="微软雅黑"/>
                <a:ea typeface="微软雅黑"/>
                <a:cs typeface="黑体" panose="02010609060101010101" pitchFamily="49" charset="-122"/>
              </a:rPr>
              <a:t>，则推理有效，否则推理无效。</a:t>
            </a:r>
          </a:p>
        </p:txBody>
      </p:sp>
    </p:spTree>
    <p:extLst>
      <p:ext uri="{BB962C8B-B14F-4D97-AF65-F5344CB8AC3E}">
        <p14:creationId xmlns:p14="http://schemas.microsoft.com/office/powerpoint/2010/main" val="2050229458"/>
      </p:ext>
    </p:extLst>
  </p:cSld>
  <p:clrMapOvr>
    <a:masterClrMapping/>
  </p:clrMapOvr>
  <p:transition>
    <p:zoom/>
  </p:transition>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7" name="Rectangle 2">
            <a:extLst>
              <a:ext uri="{FF2B5EF4-FFF2-40B4-BE49-F238E27FC236}">
                <a16:creationId xmlns:a16="http://schemas.microsoft.com/office/drawing/2014/main" id="{ADB584A5-4CA8-4C81-AEEE-91B0CFFD0892}"/>
              </a:ext>
            </a:extLst>
          </p:cNvPr>
          <p:cNvSpPr>
            <a:spLocks noGrp="1" noChangeArrowheads="1"/>
          </p:cNvSpPr>
          <p:nvPr>
            <p:ph type="title" idx="4294967295"/>
          </p:nvPr>
        </p:nvSpPr>
        <p:spPr>
          <a:xfrm>
            <a:off x="801200" y="98395"/>
            <a:ext cx="8064034" cy="923872"/>
          </a:xfrm>
        </p:spPr>
        <p:txBody>
          <a:bodyPr/>
          <a:lstStyle/>
          <a:p>
            <a:r>
              <a:rPr lang="zh-CN" altLang="en-US" dirty="0"/>
              <a:t>例</a:t>
            </a:r>
            <a:r>
              <a:rPr lang="en-US" altLang="zh-CN" dirty="0"/>
              <a:t>2.31 </a:t>
            </a:r>
          </a:p>
        </p:txBody>
      </p:sp>
      <p:sp>
        <p:nvSpPr>
          <p:cNvPr id="139268" name="Rectangle 3">
            <a:extLst>
              <a:ext uri="{FF2B5EF4-FFF2-40B4-BE49-F238E27FC236}">
                <a16:creationId xmlns:a16="http://schemas.microsoft.com/office/drawing/2014/main" id="{36E0AF38-9D9E-4046-B005-2651933AF951}"/>
              </a:ext>
            </a:extLst>
          </p:cNvPr>
          <p:cNvSpPr>
            <a:spLocks noGrp="1" noChangeArrowheads="1"/>
          </p:cNvSpPr>
          <p:nvPr>
            <p:ph type="body" idx="4294967295"/>
          </p:nvPr>
        </p:nvSpPr>
        <p:spPr>
          <a:xfrm>
            <a:off x="180275" y="852814"/>
            <a:ext cx="7313084" cy="1259096"/>
          </a:xfrm>
        </p:spPr>
        <p:txBody>
          <a:bodyPr>
            <a:noAutofit/>
          </a:bodyPr>
          <a:lstStyle/>
          <a:p>
            <a:pPr marL="0" indent="0">
              <a:buNone/>
            </a:pPr>
            <a:r>
              <a:rPr lang="zh-CN" altLang="zh-CN" dirty="0">
                <a:solidFill>
                  <a:srgbClr val="C00000"/>
                </a:solidFill>
              </a:rPr>
              <a:t>例</a:t>
            </a:r>
            <a:r>
              <a:rPr lang="en-US" altLang="zh-CN" dirty="0">
                <a:solidFill>
                  <a:srgbClr val="C00000"/>
                </a:solidFill>
              </a:rPr>
              <a:t>2.31  </a:t>
            </a:r>
            <a:r>
              <a:rPr lang="zh-CN" altLang="en-US" dirty="0"/>
              <a:t>用等价公式转换法判断下述推理的有效性。</a:t>
            </a:r>
          </a:p>
          <a:p>
            <a:pPr marL="0" indent="0">
              <a:buNone/>
            </a:pPr>
            <a:r>
              <a:rPr lang="en-US" altLang="zh-CN" dirty="0"/>
              <a:t>            P∨¬R</a:t>
            </a:r>
            <a:r>
              <a:rPr lang="zh-CN" altLang="en-US" dirty="0"/>
              <a:t>，</a:t>
            </a:r>
            <a:r>
              <a:rPr lang="en-US" altLang="zh-CN" dirty="0"/>
              <a:t>Q∨S</a:t>
            </a:r>
            <a:r>
              <a:rPr lang="zh-CN" altLang="en-US" dirty="0"/>
              <a:t>，</a:t>
            </a:r>
            <a:r>
              <a:rPr lang="en-US" altLang="zh-CN" dirty="0"/>
              <a:t>R→(S∧P)</a:t>
            </a:r>
            <a:r>
              <a:rPr lang="zh-CN" altLang="en-US" dirty="0"/>
              <a:t>，</a:t>
            </a:r>
            <a:r>
              <a:rPr lang="en-US" altLang="zh-CN" dirty="0"/>
              <a:t>¬P</a:t>
            </a:r>
            <a:r>
              <a:rPr lang="en-US" altLang="en-US" noProof="1">
                <a:sym typeface="Symbol" panose="05050102010706020507" pitchFamily="18" charset="2"/>
              </a:rPr>
              <a:t> </a:t>
            </a:r>
            <a:r>
              <a:rPr lang="en-US" altLang="zh-CN" dirty="0"/>
              <a:t> S→P</a:t>
            </a:r>
          </a:p>
        </p:txBody>
      </p:sp>
      <p:sp>
        <p:nvSpPr>
          <p:cNvPr id="139269" name="Rectangle 4">
            <a:extLst>
              <a:ext uri="{FF2B5EF4-FFF2-40B4-BE49-F238E27FC236}">
                <a16:creationId xmlns:a16="http://schemas.microsoft.com/office/drawing/2014/main" id="{7360058F-1862-4F71-B8BF-ADB33A39F221}"/>
              </a:ext>
            </a:extLst>
          </p:cNvPr>
          <p:cNvSpPr>
            <a:spLocks noChangeArrowheads="1"/>
          </p:cNvSpPr>
          <p:nvPr/>
        </p:nvSpPr>
        <p:spPr bwMode="auto">
          <a:xfrm>
            <a:off x="245406" y="2128938"/>
            <a:ext cx="528446" cy="461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61">
              <a:lnSpc>
                <a:spcPct val="100000"/>
              </a:lnSpc>
              <a:spcBef>
                <a:spcPct val="0"/>
              </a:spcBef>
              <a:buClrTx/>
              <a:buNone/>
              <a:defRPr/>
            </a:pPr>
            <a:r>
              <a:rPr lang="zh-CN" altLang="en-US" sz="2399" dirty="0">
                <a:solidFill>
                  <a:srgbClr val="C00000"/>
                </a:solidFill>
                <a:latin typeface="微软雅黑"/>
                <a:ea typeface="微软雅黑"/>
              </a:rPr>
              <a:t>解</a:t>
            </a:r>
          </a:p>
        </p:txBody>
      </p:sp>
      <p:sp>
        <p:nvSpPr>
          <p:cNvPr id="6" name="矩形 5">
            <a:extLst>
              <a:ext uri="{FF2B5EF4-FFF2-40B4-BE49-F238E27FC236}">
                <a16:creationId xmlns:a16="http://schemas.microsoft.com/office/drawing/2014/main" id="{8E62A932-49AF-4BEC-B2AA-BE32A4462D5C}"/>
              </a:ext>
            </a:extLst>
          </p:cNvPr>
          <p:cNvSpPr/>
          <p:nvPr/>
        </p:nvSpPr>
        <p:spPr>
          <a:xfrm>
            <a:off x="245406" y="2035731"/>
            <a:ext cx="12016311" cy="4688518"/>
          </a:xfrm>
          <a:prstGeom prst="rect">
            <a:avLst/>
          </a:prstGeom>
        </p:spPr>
        <p:txBody>
          <a:bodyPr wrap="square">
            <a:spAutoFit/>
          </a:bodyPr>
          <a:lstStyle/>
          <a:p>
            <a:pPr indent="816954" defTabSz="1219261">
              <a:lnSpc>
                <a:spcPct val="140000"/>
              </a:lnSpc>
              <a:defRPr/>
            </a:pPr>
            <a:r>
              <a:rPr lang="en-US" altLang="zh-CN" sz="2399" b="1" dirty="0">
                <a:solidFill>
                  <a:prstClr val="black"/>
                </a:solidFill>
                <a:latin typeface="微软雅黑"/>
                <a:ea typeface="微软雅黑"/>
              </a:rPr>
              <a:t>((P∨¬R)∧(Q∨S)∧(R→(S∧P))∧(¬P))→(S→P)</a:t>
            </a:r>
          </a:p>
          <a:p>
            <a:pPr indent="816954" defTabSz="1219261">
              <a:lnSpc>
                <a:spcPct val="140000"/>
              </a:lnSpc>
              <a:defRPr/>
            </a:pPr>
            <a:r>
              <a:rPr lang="en-US" altLang="zh-CN" sz="2399" b="1" dirty="0">
                <a:solidFill>
                  <a:prstClr val="black"/>
                </a:solidFill>
                <a:latin typeface="微软雅黑"/>
                <a:ea typeface="微软雅黑"/>
              </a:rPr>
              <a:t>=¬((P∨¬R)∧(Q∨S)∧(R→(S∧P))∧(¬P))∨ (¬S∨P)</a:t>
            </a:r>
          </a:p>
          <a:p>
            <a:pPr indent="816954" defTabSz="1219261">
              <a:lnSpc>
                <a:spcPct val="140000"/>
              </a:lnSpc>
              <a:defRPr/>
            </a:pPr>
            <a:r>
              <a:rPr lang="en-US" altLang="zh-CN" sz="2399" b="1" dirty="0">
                <a:solidFill>
                  <a:prstClr val="black"/>
                </a:solidFill>
                <a:latin typeface="微软雅黑"/>
                <a:ea typeface="微软雅黑"/>
              </a:rPr>
              <a:t>=¬(P∨¬R)∨¬(Q∨S)∨¬(¬R∨(S∧P))∨(¬(¬P))∨¬S∨P</a:t>
            </a:r>
          </a:p>
          <a:p>
            <a:pPr indent="816954" defTabSz="1219261">
              <a:lnSpc>
                <a:spcPct val="140000"/>
              </a:lnSpc>
              <a:defRPr/>
            </a:pPr>
            <a:r>
              <a:rPr lang="en-US" altLang="zh-CN" sz="2399" b="1" dirty="0">
                <a:solidFill>
                  <a:prstClr val="black"/>
                </a:solidFill>
                <a:latin typeface="微软雅黑"/>
                <a:ea typeface="微软雅黑"/>
              </a:rPr>
              <a:t>=(¬P∧R)∨(¬Q∧¬S)∨(R∧(¬S∨¬P))∨P∨¬S∨P</a:t>
            </a:r>
          </a:p>
          <a:p>
            <a:pPr indent="816954" defTabSz="1219261">
              <a:lnSpc>
                <a:spcPct val="140000"/>
              </a:lnSpc>
              <a:defRPr/>
            </a:pPr>
            <a:r>
              <a:rPr lang="en-US" altLang="zh-CN" sz="2399" b="1" dirty="0">
                <a:solidFill>
                  <a:prstClr val="black"/>
                </a:solidFill>
                <a:latin typeface="微软雅黑"/>
                <a:ea typeface="微软雅黑"/>
              </a:rPr>
              <a:t>=(¬P∧R)∨</a:t>
            </a:r>
            <a:r>
              <a:rPr lang="en-US" altLang="zh-CN" sz="2399" b="1" u="sng" dirty="0">
                <a:solidFill>
                  <a:prstClr val="black"/>
                </a:solidFill>
                <a:latin typeface="微软雅黑"/>
                <a:ea typeface="微软雅黑"/>
              </a:rPr>
              <a:t>(¬Q∧¬S)</a:t>
            </a:r>
            <a:r>
              <a:rPr lang="en-US" altLang="zh-CN" sz="2399" b="1" u="sng" dirty="0">
                <a:solidFill>
                  <a:srgbClr val="C00000"/>
                </a:solidFill>
                <a:latin typeface="微软雅黑"/>
                <a:ea typeface="微软雅黑"/>
              </a:rPr>
              <a:t>∨¬S</a:t>
            </a:r>
            <a:r>
              <a:rPr lang="en-US" altLang="zh-CN" sz="2399" b="1" dirty="0">
                <a:solidFill>
                  <a:prstClr val="black"/>
                </a:solidFill>
                <a:latin typeface="微软雅黑"/>
                <a:ea typeface="微软雅黑"/>
              </a:rPr>
              <a:t>∨(R∧(¬S∨¬P))</a:t>
            </a:r>
            <a:r>
              <a:rPr lang="en-US" altLang="zh-CN" sz="2399" b="1" dirty="0">
                <a:solidFill>
                  <a:srgbClr val="C00000"/>
                </a:solidFill>
                <a:latin typeface="微软雅黑"/>
                <a:ea typeface="微软雅黑"/>
              </a:rPr>
              <a:t>∨P</a:t>
            </a:r>
          </a:p>
          <a:p>
            <a:pPr indent="816954" defTabSz="1219261">
              <a:lnSpc>
                <a:spcPct val="140000"/>
              </a:lnSpc>
              <a:defRPr/>
            </a:pPr>
            <a:r>
              <a:rPr lang="en-US" altLang="zh-CN" sz="2399" b="1" dirty="0">
                <a:solidFill>
                  <a:prstClr val="black"/>
                </a:solidFill>
                <a:latin typeface="微软雅黑"/>
                <a:ea typeface="微软雅黑"/>
              </a:rPr>
              <a:t>=</a:t>
            </a:r>
            <a:r>
              <a:rPr lang="en-US" altLang="zh-CN" sz="2399" b="1" u="sng" dirty="0">
                <a:solidFill>
                  <a:prstClr val="black"/>
                </a:solidFill>
                <a:latin typeface="微软雅黑"/>
                <a:ea typeface="微软雅黑"/>
              </a:rPr>
              <a:t>(¬P∧R)</a:t>
            </a:r>
            <a:r>
              <a:rPr lang="en-US" altLang="zh-CN" sz="2399" b="1" dirty="0">
                <a:solidFill>
                  <a:prstClr val="black"/>
                </a:solidFill>
                <a:latin typeface="微软雅黑"/>
                <a:ea typeface="微软雅黑"/>
              </a:rPr>
              <a:t>∨</a:t>
            </a:r>
            <a:r>
              <a:rPr lang="en-US" altLang="zh-CN" sz="2399" b="1" u="sng" dirty="0">
                <a:solidFill>
                  <a:srgbClr val="3333FF"/>
                </a:solidFill>
                <a:latin typeface="微软雅黑"/>
                <a:ea typeface="微软雅黑"/>
              </a:rPr>
              <a:t>¬S</a:t>
            </a:r>
            <a:r>
              <a:rPr lang="en-US" altLang="zh-CN" sz="2399" b="1" u="sng" dirty="0">
                <a:solidFill>
                  <a:prstClr val="black"/>
                </a:solidFill>
                <a:latin typeface="微软雅黑"/>
                <a:ea typeface="微软雅黑"/>
              </a:rPr>
              <a:t>∨(R∧¬S)</a:t>
            </a:r>
            <a:r>
              <a:rPr lang="en-US" altLang="zh-CN" sz="2399" b="1" dirty="0">
                <a:solidFill>
                  <a:prstClr val="black"/>
                </a:solidFill>
                <a:latin typeface="微软雅黑"/>
                <a:ea typeface="微软雅黑"/>
              </a:rPr>
              <a:t>∨</a:t>
            </a:r>
            <a:r>
              <a:rPr lang="en-US" altLang="zh-CN" sz="2399" b="1" u="sng" dirty="0">
                <a:solidFill>
                  <a:prstClr val="black"/>
                </a:solidFill>
                <a:latin typeface="微软雅黑"/>
                <a:ea typeface="微软雅黑"/>
              </a:rPr>
              <a:t>(¬P∧R)</a:t>
            </a:r>
            <a:r>
              <a:rPr lang="en-US" altLang="zh-CN" sz="2399" b="1" dirty="0">
                <a:solidFill>
                  <a:srgbClr val="C00000"/>
                </a:solidFill>
                <a:latin typeface="微软雅黑"/>
                <a:ea typeface="微软雅黑"/>
              </a:rPr>
              <a:t>∨P</a:t>
            </a:r>
          </a:p>
          <a:p>
            <a:pPr indent="816954" defTabSz="1219261">
              <a:lnSpc>
                <a:spcPct val="140000"/>
              </a:lnSpc>
              <a:defRPr/>
            </a:pPr>
            <a:r>
              <a:rPr lang="en-US" altLang="zh-CN" sz="2399" b="1" dirty="0">
                <a:solidFill>
                  <a:prstClr val="black"/>
                </a:solidFill>
                <a:latin typeface="微软雅黑"/>
                <a:ea typeface="微软雅黑"/>
              </a:rPr>
              <a:t>=(¬P∧R)∨</a:t>
            </a:r>
            <a:r>
              <a:rPr lang="en-US" altLang="zh-CN" sz="2399" b="1" dirty="0">
                <a:solidFill>
                  <a:srgbClr val="C00000"/>
                </a:solidFill>
                <a:latin typeface="微软雅黑"/>
                <a:ea typeface="微软雅黑"/>
              </a:rPr>
              <a:t>¬S</a:t>
            </a:r>
            <a:r>
              <a:rPr lang="en-US" altLang="zh-CN" sz="2399" b="1" dirty="0">
                <a:solidFill>
                  <a:prstClr val="black"/>
                </a:solidFill>
                <a:latin typeface="微软雅黑"/>
                <a:ea typeface="微软雅黑"/>
              </a:rPr>
              <a:t>∨P</a:t>
            </a:r>
          </a:p>
          <a:p>
            <a:pPr indent="816954" defTabSz="1219261">
              <a:lnSpc>
                <a:spcPct val="140000"/>
              </a:lnSpc>
              <a:defRPr/>
            </a:pPr>
            <a:r>
              <a:rPr lang="en-US" altLang="zh-CN" sz="2399" b="1" dirty="0">
                <a:solidFill>
                  <a:prstClr val="black"/>
                </a:solidFill>
                <a:latin typeface="微软雅黑"/>
                <a:ea typeface="微软雅黑"/>
              </a:rPr>
              <a:t>=((¬P∨P)∧(R∨P))∨¬S=R∨P∨¬S≠1</a:t>
            </a:r>
          </a:p>
          <a:p>
            <a:pPr defTabSz="1219261">
              <a:lnSpc>
                <a:spcPct val="140000"/>
              </a:lnSpc>
              <a:defRPr/>
            </a:pPr>
            <a:r>
              <a:rPr lang="zh-CN" altLang="en-US" sz="2399" b="1" dirty="0">
                <a:solidFill>
                  <a:srgbClr val="3333FF"/>
                </a:solidFill>
                <a:latin typeface="微软雅黑"/>
                <a:ea typeface="微软雅黑"/>
              </a:rPr>
              <a:t>根据定理</a:t>
            </a:r>
            <a:r>
              <a:rPr lang="en-US" altLang="zh-CN" sz="2399" b="1" dirty="0">
                <a:solidFill>
                  <a:srgbClr val="3333FF"/>
                </a:solidFill>
                <a:latin typeface="微软雅黑"/>
                <a:ea typeface="微软雅黑"/>
              </a:rPr>
              <a:t>2.6</a:t>
            </a:r>
            <a:r>
              <a:rPr lang="zh-CN" altLang="en-US" sz="2399" b="1" dirty="0">
                <a:solidFill>
                  <a:srgbClr val="3333FF"/>
                </a:solidFill>
                <a:latin typeface="微软雅黑"/>
                <a:ea typeface="微软雅黑"/>
              </a:rPr>
              <a:t>，</a:t>
            </a:r>
            <a:r>
              <a:rPr lang="en-US" altLang="zh-CN" sz="2399" b="1" dirty="0">
                <a:solidFill>
                  <a:srgbClr val="3333FF"/>
                </a:solidFill>
                <a:latin typeface="微软雅黑"/>
                <a:ea typeface="微软雅黑"/>
              </a:rPr>
              <a:t>S→P</a:t>
            </a:r>
            <a:r>
              <a:rPr lang="zh-CN" altLang="en-US" sz="2399" b="1" dirty="0">
                <a:solidFill>
                  <a:srgbClr val="3333FF"/>
                </a:solidFill>
                <a:latin typeface="微软雅黑"/>
                <a:ea typeface="微软雅黑"/>
              </a:rPr>
              <a:t>不是</a:t>
            </a:r>
            <a:r>
              <a:rPr lang="en-US" altLang="zh-CN" sz="2399" b="1" dirty="0">
                <a:solidFill>
                  <a:srgbClr val="3333FF"/>
                </a:solidFill>
                <a:latin typeface="微软雅黑"/>
                <a:ea typeface="微软雅黑"/>
              </a:rPr>
              <a:t>P∨¬R</a:t>
            </a:r>
            <a:r>
              <a:rPr lang="zh-CN" altLang="en-US" sz="2399" b="1" dirty="0">
                <a:solidFill>
                  <a:srgbClr val="3333FF"/>
                </a:solidFill>
                <a:latin typeface="微软雅黑"/>
                <a:ea typeface="微软雅黑"/>
              </a:rPr>
              <a:t>，</a:t>
            </a:r>
            <a:r>
              <a:rPr lang="en-US" altLang="zh-CN" sz="2399" b="1" dirty="0">
                <a:solidFill>
                  <a:srgbClr val="3333FF"/>
                </a:solidFill>
                <a:latin typeface="微软雅黑"/>
                <a:ea typeface="微软雅黑"/>
              </a:rPr>
              <a:t>Q∨S</a:t>
            </a:r>
            <a:r>
              <a:rPr lang="zh-CN" altLang="en-US" sz="2399" b="1" dirty="0">
                <a:solidFill>
                  <a:srgbClr val="3333FF"/>
                </a:solidFill>
                <a:latin typeface="微软雅黑"/>
                <a:ea typeface="微软雅黑"/>
              </a:rPr>
              <a:t>，</a:t>
            </a:r>
            <a:r>
              <a:rPr lang="en-US" altLang="zh-CN" sz="2399" b="1" dirty="0">
                <a:solidFill>
                  <a:srgbClr val="3333FF"/>
                </a:solidFill>
                <a:latin typeface="微软雅黑"/>
                <a:ea typeface="微软雅黑"/>
              </a:rPr>
              <a:t>R→(S∧P)</a:t>
            </a:r>
            <a:r>
              <a:rPr lang="zh-CN" altLang="en-US" sz="2399" b="1" dirty="0">
                <a:solidFill>
                  <a:srgbClr val="3333FF"/>
                </a:solidFill>
                <a:latin typeface="微软雅黑"/>
                <a:ea typeface="微软雅黑"/>
              </a:rPr>
              <a:t>，</a:t>
            </a:r>
            <a:r>
              <a:rPr lang="en-US" altLang="zh-CN" sz="2399" b="1" dirty="0">
                <a:solidFill>
                  <a:srgbClr val="3333FF"/>
                </a:solidFill>
                <a:latin typeface="微软雅黑"/>
                <a:ea typeface="微软雅黑"/>
              </a:rPr>
              <a:t>¬P</a:t>
            </a:r>
            <a:r>
              <a:rPr lang="zh-CN" altLang="en-US" sz="2399" b="1" dirty="0">
                <a:solidFill>
                  <a:srgbClr val="3333FF"/>
                </a:solidFill>
                <a:latin typeface="微软雅黑"/>
                <a:ea typeface="微软雅黑"/>
              </a:rPr>
              <a:t>的逻辑结果，即推理是无效的。</a:t>
            </a:r>
          </a:p>
        </p:txBody>
      </p:sp>
    </p:spTree>
    <p:custDataLst>
      <p:tags r:id="rId1"/>
    </p:custDataLst>
    <p:extLst>
      <p:ext uri="{BB962C8B-B14F-4D97-AF65-F5344CB8AC3E}">
        <p14:creationId xmlns:p14="http://schemas.microsoft.com/office/powerpoint/2010/main" val="767351722"/>
      </p:ext>
    </p:extLst>
  </p:cSld>
  <p:clrMapOvr>
    <a:masterClrMapping/>
  </p:clrMapOvr>
  <p:transition>
    <p:spli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139268">
                                            <p:txEl>
                                              <p:pRg st="0" end="0"/>
                                            </p:txEl>
                                          </p:spTgt>
                                        </p:tgtEl>
                                        <p:attrNameLst>
                                          <p:attrName>style.visibility</p:attrName>
                                        </p:attrNameLst>
                                      </p:cBhvr>
                                      <p:to>
                                        <p:strVal val="visible"/>
                                      </p:to>
                                    </p:set>
                                    <p:anim calcmode="lin" valueType="num">
                                      <p:cBhvr additive="base">
                                        <p:cTn id="7" dur="500" fill="hold"/>
                                        <p:tgtEl>
                                          <p:spTgt spid="139268">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9268">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139268">
                                            <p:txEl>
                                              <p:pRg st="1" end="1"/>
                                            </p:txEl>
                                          </p:spTgt>
                                        </p:tgtEl>
                                        <p:attrNameLst>
                                          <p:attrName>style.visibility</p:attrName>
                                        </p:attrNameLst>
                                      </p:cBhvr>
                                      <p:to>
                                        <p:strVal val="visible"/>
                                      </p:to>
                                    </p:set>
                                    <p:anim calcmode="lin" valueType="num">
                                      <p:cBhvr additive="base">
                                        <p:cTn id="12" dur="500" fill="hold"/>
                                        <p:tgtEl>
                                          <p:spTgt spid="139268">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13926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39269"/>
                                        </p:tgtEl>
                                        <p:attrNameLst>
                                          <p:attrName>style.visibility</p:attrName>
                                        </p:attrNameLst>
                                      </p:cBhvr>
                                      <p:to>
                                        <p:strVal val="visible"/>
                                      </p:to>
                                    </p:set>
                                    <p:anim calcmode="lin" valueType="num">
                                      <p:cBhvr additive="base">
                                        <p:cTn id="18" dur="500" fill="hold"/>
                                        <p:tgtEl>
                                          <p:spTgt spid="139269"/>
                                        </p:tgtEl>
                                        <p:attrNameLst>
                                          <p:attrName>ppt_x</p:attrName>
                                        </p:attrNameLst>
                                      </p:cBhvr>
                                      <p:tavLst>
                                        <p:tav tm="0">
                                          <p:val>
                                            <p:strVal val="0-#ppt_w/2"/>
                                          </p:val>
                                        </p:tav>
                                        <p:tav tm="100000">
                                          <p:val>
                                            <p:strVal val="#ppt_x"/>
                                          </p:val>
                                        </p:tav>
                                      </p:tavLst>
                                    </p:anim>
                                    <p:anim calcmode="lin" valueType="num">
                                      <p:cBhvr additive="base">
                                        <p:cTn id="19" dur="500" fill="hold"/>
                                        <p:tgtEl>
                                          <p:spTgt spid="13926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down)">
                                      <p:cBhvr>
                                        <p:cTn id="24" dur="500"/>
                                        <p:tgtEl>
                                          <p:spTgt spid="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Effect transition="in" filter="wipe(down)">
                                      <p:cBhvr>
                                        <p:cTn id="29" dur="500"/>
                                        <p:tgtEl>
                                          <p:spTgt spid="6">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animEffect transition="in" filter="wipe(down)">
                                      <p:cBhvr>
                                        <p:cTn id="34" dur="500"/>
                                        <p:tgtEl>
                                          <p:spTgt spid="6">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animEffect transition="in" filter="wipe(down)">
                                      <p:cBhvr>
                                        <p:cTn id="39" dur="500"/>
                                        <p:tgtEl>
                                          <p:spTgt spid="6">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6">
                                            <p:txEl>
                                              <p:pRg st="4" end="4"/>
                                            </p:txEl>
                                          </p:spTgt>
                                        </p:tgtEl>
                                        <p:attrNameLst>
                                          <p:attrName>style.visibility</p:attrName>
                                        </p:attrNameLst>
                                      </p:cBhvr>
                                      <p:to>
                                        <p:strVal val="visible"/>
                                      </p:to>
                                    </p:set>
                                    <p:animEffect transition="in" filter="wipe(down)">
                                      <p:cBhvr>
                                        <p:cTn id="44" dur="500"/>
                                        <p:tgtEl>
                                          <p:spTgt spid="6">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animEffect transition="in" filter="wipe(down)">
                                      <p:cBhvr>
                                        <p:cTn id="49" dur="500"/>
                                        <p:tgtEl>
                                          <p:spTgt spid="6">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6">
                                            <p:txEl>
                                              <p:pRg st="6" end="6"/>
                                            </p:txEl>
                                          </p:spTgt>
                                        </p:tgtEl>
                                        <p:attrNameLst>
                                          <p:attrName>style.visibility</p:attrName>
                                        </p:attrNameLst>
                                      </p:cBhvr>
                                      <p:to>
                                        <p:strVal val="visible"/>
                                      </p:to>
                                    </p:set>
                                    <p:animEffect transition="in" filter="wipe(down)">
                                      <p:cBhvr>
                                        <p:cTn id="54" dur="500"/>
                                        <p:tgtEl>
                                          <p:spTgt spid="6">
                                            <p:txEl>
                                              <p:pRg st="6" end="6"/>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6">
                                            <p:txEl>
                                              <p:pRg st="7" end="7"/>
                                            </p:txEl>
                                          </p:spTgt>
                                        </p:tgtEl>
                                        <p:attrNameLst>
                                          <p:attrName>style.visibility</p:attrName>
                                        </p:attrNameLst>
                                      </p:cBhvr>
                                      <p:to>
                                        <p:strVal val="visible"/>
                                      </p:to>
                                    </p:set>
                                    <p:animEffect transition="in" filter="wipe(down)">
                                      <p:cBhvr>
                                        <p:cTn id="59" dur="500"/>
                                        <p:tgtEl>
                                          <p:spTgt spid="6">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6">
                                            <p:txEl>
                                              <p:pRg st="8" end="8"/>
                                            </p:txEl>
                                          </p:spTgt>
                                        </p:tgtEl>
                                        <p:attrNameLst>
                                          <p:attrName>style.visibility</p:attrName>
                                        </p:attrNameLst>
                                      </p:cBhvr>
                                      <p:to>
                                        <p:strVal val="visible"/>
                                      </p:to>
                                    </p:set>
                                    <p:animEffect transition="in" filter="wipe(down)">
                                      <p:cBhvr>
                                        <p:cTn id="64"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8" grpId="0" build="p" autoUpdateAnimBg="0"/>
      <p:bldP spid="139269"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Rectangle 2">
            <a:extLst>
              <a:ext uri="{FF2B5EF4-FFF2-40B4-BE49-F238E27FC236}">
                <a16:creationId xmlns:a16="http://schemas.microsoft.com/office/drawing/2014/main" id="{B0D60E7A-30D4-4D96-9410-3CD9E6C82692}"/>
              </a:ext>
            </a:extLst>
          </p:cNvPr>
          <p:cNvSpPr>
            <a:spLocks noGrp="1" noChangeArrowheads="1"/>
          </p:cNvSpPr>
          <p:nvPr>
            <p:ph type="title" idx="4294967295"/>
          </p:nvPr>
        </p:nvSpPr>
        <p:spPr>
          <a:xfrm>
            <a:off x="826439" y="89813"/>
            <a:ext cx="8064034" cy="923872"/>
          </a:xfrm>
        </p:spPr>
        <p:txBody>
          <a:bodyPr/>
          <a:lstStyle/>
          <a:p>
            <a:pPr eaLnBrk="1" hangingPunct="1"/>
            <a:r>
              <a:rPr lang="en-US" altLang="zh-CN" dirty="0"/>
              <a:t>3  </a:t>
            </a:r>
            <a:r>
              <a:rPr lang="zh-CN" altLang="en-US" dirty="0"/>
              <a:t>演绎法 </a:t>
            </a:r>
          </a:p>
        </p:txBody>
      </p:sp>
      <p:sp>
        <p:nvSpPr>
          <p:cNvPr id="25" name="Rectangle 3">
            <a:extLst>
              <a:ext uri="{FF2B5EF4-FFF2-40B4-BE49-F238E27FC236}">
                <a16:creationId xmlns:a16="http://schemas.microsoft.com/office/drawing/2014/main" id="{A120B31D-BF59-4FE9-AA93-F3AE6B8E68C6}"/>
              </a:ext>
            </a:extLst>
          </p:cNvPr>
          <p:cNvSpPr txBox="1">
            <a:spLocks noChangeArrowheads="1"/>
          </p:cNvSpPr>
          <p:nvPr/>
        </p:nvSpPr>
        <p:spPr>
          <a:xfrm>
            <a:off x="385828" y="1085605"/>
            <a:ext cx="11426694" cy="655579"/>
          </a:xfrm>
          <a:prstGeom prst="rect">
            <a:avLst/>
          </a:prstGeom>
        </p:spPr>
        <p:txBody>
          <a:bodyPr vert="horz" lIns="121882" tIns="60940" rIns="121882" bIns="60940" rtlCol="0">
            <a:norm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defTabSz="1219261">
              <a:buNone/>
              <a:defRPr/>
            </a:pPr>
            <a:r>
              <a:rPr lang="zh-CN" altLang="en-US" sz="2399" dirty="0">
                <a:solidFill>
                  <a:srgbClr val="3333FF"/>
                </a:solidFill>
                <a:latin typeface="微软雅黑"/>
                <a:ea typeface="微软雅黑"/>
              </a:rPr>
              <a:t>演绎法</a:t>
            </a:r>
            <a:r>
              <a:rPr lang="zh-CN" altLang="en-US" sz="2399" dirty="0">
                <a:solidFill>
                  <a:prstClr val="black"/>
                </a:solidFill>
                <a:latin typeface="微软雅黑"/>
                <a:ea typeface="微软雅黑"/>
              </a:rPr>
              <a:t>是从前提</a:t>
            </a:r>
            <a:r>
              <a:rPr lang="en-US" altLang="zh-CN" sz="2399" dirty="0">
                <a:solidFill>
                  <a:prstClr val="black"/>
                </a:solidFill>
                <a:latin typeface="微软雅黑"/>
                <a:ea typeface="微软雅黑"/>
              </a:rPr>
              <a:t>(</a:t>
            </a:r>
            <a:r>
              <a:rPr lang="zh-CN" altLang="en-US" sz="2399" dirty="0">
                <a:solidFill>
                  <a:prstClr val="black"/>
                </a:solidFill>
                <a:latin typeface="微软雅黑"/>
                <a:ea typeface="微软雅黑"/>
              </a:rPr>
              <a:t>假设</a:t>
            </a:r>
            <a:r>
              <a:rPr lang="en-US" altLang="zh-CN" sz="2399" dirty="0">
                <a:solidFill>
                  <a:prstClr val="black"/>
                </a:solidFill>
                <a:latin typeface="微软雅黑"/>
                <a:ea typeface="微软雅黑"/>
              </a:rPr>
              <a:t>)</a:t>
            </a:r>
            <a:r>
              <a:rPr lang="zh-CN" altLang="en-US" sz="2399" dirty="0">
                <a:solidFill>
                  <a:prstClr val="black"/>
                </a:solidFill>
                <a:latin typeface="微软雅黑"/>
                <a:ea typeface="微软雅黑"/>
              </a:rPr>
              <a:t>出发，</a:t>
            </a:r>
            <a:r>
              <a:rPr lang="zh-CN" altLang="en-US" sz="2399" dirty="0">
                <a:solidFill>
                  <a:srgbClr val="C00000"/>
                </a:solidFill>
                <a:latin typeface="微软雅黑"/>
                <a:ea typeface="微软雅黑"/>
              </a:rPr>
              <a:t>依据公认的推理规则和推理定律</a:t>
            </a:r>
            <a:r>
              <a:rPr lang="zh-CN" altLang="en-US" sz="2399" dirty="0">
                <a:solidFill>
                  <a:prstClr val="black"/>
                </a:solidFill>
                <a:latin typeface="微软雅黑"/>
                <a:ea typeface="微软雅黑"/>
              </a:rPr>
              <a:t>，推导出结论的方法。 </a:t>
            </a:r>
          </a:p>
        </p:txBody>
      </p:sp>
      <p:grpSp>
        <p:nvGrpSpPr>
          <p:cNvPr id="26" name="Group 5">
            <a:extLst>
              <a:ext uri="{FF2B5EF4-FFF2-40B4-BE49-F238E27FC236}">
                <a16:creationId xmlns:a16="http://schemas.microsoft.com/office/drawing/2014/main" id="{603D9999-1EC2-482B-980B-306FC0CC3881}"/>
              </a:ext>
            </a:extLst>
          </p:cNvPr>
          <p:cNvGrpSpPr>
            <a:grpSpLocks/>
          </p:cNvGrpSpPr>
          <p:nvPr/>
        </p:nvGrpSpPr>
        <p:grpSpPr bwMode="auto">
          <a:xfrm>
            <a:off x="1680854" y="2210947"/>
            <a:ext cx="8425601" cy="3843815"/>
            <a:chOff x="0" y="0"/>
            <a:chExt cx="5309" cy="2422"/>
          </a:xfrm>
        </p:grpSpPr>
        <p:sp>
          <p:nvSpPr>
            <p:cNvPr id="27" name="AutoShape 5">
              <a:extLst>
                <a:ext uri="{FF2B5EF4-FFF2-40B4-BE49-F238E27FC236}">
                  <a16:creationId xmlns:a16="http://schemas.microsoft.com/office/drawing/2014/main" id="{2A140834-94D1-43D5-A82C-5B7A977CD202}"/>
                </a:ext>
              </a:extLst>
            </p:cNvPr>
            <p:cNvSpPr>
              <a:spLocks noChangeArrowheads="1"/>
            </p:cNvSpPr>
            <p:nvPr/>
          </p:nvSpPr>
          <p:spPr bwMode="auto">
            <a:xfrm>
              <a:off x="4458" y="445"/>
              <a:ext cx="260" cy="295"/>
            </a:xfrm>
            <a:prstGeom prst="flowChartAlternateProcess">
              <a:avLst/>
            </a:prstGeom>
            <a:solidFill>
              <a:srgbClr val="FFFFFF"/>
            </a:solidFill>
            <a:ln w="9525">
              <a:solidFill>
                <a:srgbClr val="FFFFFF"/>
              </a:solidFill>
              <a:miter lim="800000"/>
              <a:headEnd/>
              <a:tailEnd/>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798" indent="-342798" algn="ctr" defTabSz="1219261">
                <a:lnSpc>
                  <a:spcPct val="100000"/>
                </a:lnSpc>
                <a:spcBef>
                  <a:spcPct val="0"/>
                </a:spcBef>
                <a:buClr>
                  <a:srgbClr val="00FF00"/>
                </a:buClr>
                <a:buNone/>
                <a:defRPr/>
              </a:pPr>
              <a:r>
                <a:rPr lang="en-US" altLang="zh-CN" b="0">
                  <a:solidFill>
                    <a:prstClr val="black"/>
                  </a:solidFill>
                </a:rPr>
                <a:t>Y</a:t>
              </a:r>
            </a:p>
          </p:txBody>
        </p:sp>
        <p:sp>
          <p:nvSpPr>
            <p:cNvPr id="28" name="AutoShape 6">
              <a:extLst>
                <a:ext uri="{FF2B5EF4-FFF2-40B4-BE49-F238E27FC236}">
                  <a16:creationId xmlns:a16="http://schemas.microsoft.com/office/drawing/2014/main" id="{1AFE3D0D-52F6-4C2F-859F-54F12896EBB3}"/>
                </a:ext>
              </a:extLst>
            </p:cNvPr>
            <p:cNvSpPr>
              <a:spLocks noChangeArrowheads="1"/>
            </p:cNvSpPr>
            <p:nvPr/>
          </p:nvSpPr>
          <p:spPr bwMode="auto">
            <a:xfrm>
              <a:off x="4200" y="1518"/>
              <a:ext cx="260" cy="295"/>
            </a:xfrm>
            <a:prstGeom prst="flowChartAlternateProcess">
              <a:avLst/>
            </a:prstGeom>
            <a:solidFill>
              <a:srgbClr val="FFFFFF"/>
            </a:solidFill>
            <a:ln w="9525">
              <a:solidFill>
                <a:srgbClr val="FFFFFF"/>
              </a:solidFill>
              <a:miter lim="800000"/>
              <a:headEnd/>
              <a:tailEnd/>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798" indent="-342798" algn="ctr" defTabSz="1219261">
                <a:lnSpc>
                  <a:spcPct val="100000"/>
                </a:lnSpc>
                <a:spcBef>
                  <a:spcPct val="0"/>
                </a:spcBef>
                <a:buClr>
                  <a:srgbClr val="00FF00"/>
                </a:buClr>
                <a:buNone/>
                <a:defRPr/>
              </a:pPr>
              <a:r>
                <a:rPr lang="en-US" altLang="zh-CN" b="0" dirty="0">
                  <a:solidFill>
                    <a:prstClr val="black"/>
                  </a:solidFill>
                </a:rPr>
                <a:t>N</a:t>
              </a:r>
            </a:p>
          </p:txBody>
        </p:sp>
        <p:sp>
          <p:nvSpPr>
            <p:cNvPr id="29" name="Freeform 7">
              <a:extLst>
                <a:ext uri="{FF2B5EF4-FFF2-40B4-BE49-F238E27FC236}">
                  <a16:creationId xmlns:a16="http://schemas.microsoft.com/office/drawing/2014/main" id="{F17386C3-3CE9-4912-A43F-CB410F8A3E48}"/>
                </a:ext>
              </a:extLst>
            </p:cNvPr>
            <p:cNvSpPr>
              <a:spLocks/>
            </p:cNvSpPr>
            <p:nvPr/>
          </p:nvSpPr>
          <p:spPr bwMode="auto">
            <a:xfrm>
              <a:off x="369" y="1291"/>
              <a:ext cx="0" cy="921"/>
            </a:xfrm>
            <a:custGeom>
              <a:avLst/>
              <a:gdLst>
                <a:gd name="T0" fmla="*/ 0 w 9"/>
                <a:gd name="T1" fmla="*/ 1591 h 1042"/>
                <a:gd name="T2" fmla="*/ 0 w 9"/>
                <a:gd name="T3" fmla="*/ 0 h 1042"/>
                <a:gd name="T4" fmla="*/ 0 60000 65536"/>
                <a:gd name="T5" fmla="*/ 0 60000 65536"/>
                <a:gd name="T6" fmla="*/ 0 w 9"/>
                <a:gd name="T7" fmla="*/ 0 h 1042"/>
                <a:gd name="T8" fmla="*/ 9 w 9"/>
                <a:gd name="T9" fmla="*/ 1042 h 1042"/>
                <a:gd name="connsiteX0" fmla="*/ 607 w 6172"/>
                <a:gd name="connsiteY0" fmla="*/ 8072 h 8072"/>
                <a:gd name="connsiteX1" fmla="*/ 5565 w 6172"/>
                <a:gd name="connsiteY1" fmla="*/ 0 h 8072"/>
              </a:gdLst>
              <a:ahLst/>
              <a:cxnLst>
                <a:cxn ang="0">
                  <a:pos x="connsiteX0" y="connsiteY0"/>
                </a:cxn>
                <a:cxn ang="0">
                  <a:pos x="connsiteX1" y="connsiteY1"/>
                </a:cxn>
              </a:cxnLst>
              <a:rect l="l" t="t" r="r" b="b"/>
              <a:pathLst>
                <a:path w="6172" h="8072">
                  <a:moveTo>
                    <a:pt x="607" y="8072"/>
                  </a:moveTo>
                  <a:cubicBezTo>
                    <a:pt x="-2726" y="4739"/>
                    <a:pt x="8898" y="3333"/>
                    <a:pt x="5565" y="0"/>
                  </a:cubicBezTo>
                </a:path>
              </a:pathLst>
            </a:custGeom>
            <a:noFill/>
            <a:ln w="31750" cmpd="sng">
              <a:solidFill>
                <a:srgbClr val="000000"/>
              </a:solidFill>
              <a:miter lim="800000"/>
              <a:headEnd/>
              <a:tailEnd type="triangle" w="lg" len="lg"/>
            </a:ln>
            <a:extLst>
              <a:ext uri="{909E8E84-426E-40DD-AFC4-6F175D3DCCD1}">
                <a14:hiddenFill xmlns:a14="http://schemas.microsoft.com/office/drawing/2010/main">
                  <a:solidFill>
                    <a:srgbClr val="FFFFFF"/>
                  </a:solidFill>
                </a14:hiddenFill>
              </a:ext>
            </a:extLst>
          </p:spPr>
          <p:txBody>
            <a:bodyPr wrap="square" lIns="0" tIns="0" rIns="0" bIns="0">
              <a:spAutoFit/>
            </a:bodyPr>
            <a:lstStyle/>
            <a:p>
              <a:pPr defTabSz="1219261">
                <a:defRPr/>
              </a:pPr>
              <a:endParaRPr lang="zh-CN" altLang="en-US" sz="2399">
                <a:solidFill>
                  <a:prstClr val="black"/>
                </a:solidFill>
                <a:latin typeface="Arial"/>
                <a:ea typeface="微软雅黑"/>
              </a:endParaRPr>
            </a:p>
          </p:txBody>
        </p:sp>
        <p:sp>
          <p:nvSpPr>
            <p:cNvPr id="30" name="AutoShape 8">
              <a:extLst>
                <a:ext uri="{FF2B5EF4-FFF2-40B4-BE49-F238E27FC236}">
                  <a16:creationId xmlns:a16="http://schemas.microsoft.com/office/drawing/2014/main" id="{1F379D06-9CB2-4BC3-A4B7-FEEBA5EEDEC8}"/>
                </a:ext>
              </a:extLst>
            </p:cNvPr>
            <p:cNvSpPr>
              <a:spLocks noChangeArrowheads="1"/>
            </p:cNvSpPr>
            <p:nvPr/>
          </p:nvSpPr>
          <p:spPr bwMode="auto">
            <a:xfrm>
              <a:off x="1588" y="1374"/>
              <a:ext cx="1072" cy="257"/>
            </a:xfrm>
            <a:prstGeom prst="flowChartAlternateProcess">
              <a:avLst/>
            </a:prstGeom>
            <a:solidFill>
              <a:srgbClr val="FFFFFF"/>
            </a:solidFill>
            <a:ln w="9525">
              <a:solidFill>
                <a:srgbClr val="FFFFFF"/>
              </a:solidFill>
              <a:miter lim="800000"/>
              <a:headEnd/>
              <a:tailEnd/>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798" indent="-342798" algn="ctr" defTabSz="1219261">
                <a:lnSpc>
                  <a:spcPct val="100000"/>
                </a:lnSpc>
                <a:spcBef>
                  <a:spcPct val="0"/>
                </a:spcBef>
                <a:buClr>
                  <a:srgbClr val="00FF00"/>
                </a:buClr>
                <a:buNone/>
                <a:defRPr/>
              </a:pPr>
              <a:r>
                <a:rPr lang="zh-CN" altLang="en-US" sz="2399">
                  <a:solidFill>
                    <a:srgbClr val="C00000"/>
                  </a:solidFill>
                  <a:latin typeface="微软雅黑"/>
                  <a:ea typeface="微软雅黑"/>
                </a:rPr>
                <a:t>触发规则</a:t>
              </a:r>
            </a:p>
          </p:txBody>
        </p:sp>
        <p:sp>
          <p:nvSpPr>
            <p:cNvPr id="31" name="AutoShape 9">
              <a:extLst>
                <a:ext uri="{FF2B5EF4-FFF2-40B4-BE49-F238E27FC236}">
                  <a16:creationId xmlns:a16="http://schemas.microsoft.com/office/drawing/2014/main" id="{EBCB3580-CC3B-4114-8C68-C580829F20F9}"/>
                </a:ext>
              </a:extLst>
            </p:cNvPr>
            <p:cNvSpPr>
              <a:spLocks noChangeArrowheads="1"/>
            </p:cNvSpPr>
            <p:nvPr/>
          </p:nvSpPr>
          <p:spPr bwMode="auto">
            <a:xfrm>
              <a:off x="2503" y="982"/>
              <a:ext cx="792" cy="257"/>
            </a:xfrm>
            <a:prstGeom prst="flowChartAlternateProcess">
              <a:avLst/>
            </a:prstGeom>
            <a:solidFill>
              <a:srgbClr val="FFFFFF"/>
            </a:solidFill>
            <a:ln w="9525">
              <a:solidFill>
                <a:srgbClr val="000000"/>
              </a:solidFill>
              <a:miter lim="800000"/>
              <a:headEnd/>
              <a:tailEnd/>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798" indent="-342798" algn="ctr" defTabSz="1219261">
                <a:lnSpc>
                  <a:spcPct val="100000"/>
                </a:lnSpc>
                <a:spcBef>
                  <a:spcPct val="0"/>
                </a:spcBef>
                <a:buClr>
                  <a:srgbClr val="00FF00"/>
                </a:buClr>
                <a:buNone/>
                <a:defRPr/>
              </a:pPr>
              <a:r>
                <a:rPr lang="zh-CN" altLang="en-US" sz="2399">
                  <a:solidFill>
                    <a:prstClr val="black"/>
                  </a:solidFill>
                  <a:latin typeface="微软雅黑"/>
                  <a:ea typeface="微软雅黑"/>
                </a:rPr>
                <a:t>新事实</a:t>
              </a:r>
            </a:p>
          </p:txBody>
        </p:sp>
        <p:sp>
          <p:nvSpPr>
            <p:cNvPr id="32" name="Freeform 10">
              <a:extLst>
                <a:ext uri="{FF2B5EF4-FFF2-40B4-BE49-F238E27FC236}">
                  <a16:creationId xmlns:a16="http://schemas.microsoft.com/office/drawing/2014/main" id="{990E30E9-E112-4A19-8895-2D0E982718C8}"/>
                </a:ext>
              </a:extLst>
            </p:cNvPr>
            <p:cNvSpPr>
              <a:spLocks/>
            </p:cNvSpPr>
            <p:nvPr/>
          </p:nvSpPr>
          <p:spPr bwMode="auto">
            <a:xfrm>
              <a:off x="761" y="1129"/>
              <a:ext cx="340" cy="233"/>
            </a:xfrm>
            <a:custGeom>
              <a:avLst/>
              <a:gdLst>
                <a:gd name="T0" fmla="*/ 0 w 302"/>
                <a:gd name="T1" fmla="*/ 0 h 1"/>
                <a:gd name="T2" fmla="*/ 546 w 302"/>
                <a:gd name="T3" fmla="*/ 0 h 1"/>
                <a:gd name="T4" fmla="*/ 0 60000 65536"/>
                <a:gd name="T5" fmla="*/ 0 60000 65536"/>
                <a:gd name="T6" fmla="*/ 0 w 302"/>
                <a:gd name="T7" fmla="*/ 0 h 1"/>
                <a:gd name="T8" fmla="*/ 302 w 302"/>
                <a:gd name="T9" fmla="*/ 1 h 1"/>
              </a:gdLst>
              <a:ahLst/>
              <a:cxnLst>
                <a:cxn ang="T4">
                  <a:pos x="T0" y="T1"/>
                </a:cxn>
                <a:cxn ang="T5">
                  <a:pos x="T2" y="T3"/>
                </a:cxn>
              </a:cxnLst>
              <a:rect l="T6" t="T7" r="T8" b="T9"/>
              <a:pathLst>
                <a:path w="302" h="1">
                  <a:moveTo>
                    <a:pt x="0" y="0"/>
                  </a:moveTo>
                  <a:lnTo>
                    <a:pt x="302" y="0"/>
                  </a:lnTo>
                </a:path>
              </a:pathLst>
            </a:custGeom>
            <a:noFill/>
            <a:ln w="31750" cmpd="sng">
              <a:solidFill>
                <a:srgbClr val="000000"/>
              </a:solidFill>
              <a:miter lim="800000"/>
              <a:headEnd/>
              <a:tailEnd type="triangle" w="lg" len="lg"/>
            </a:ln>
            <a:extLst>
              <a:ext uri="{909E8E84-426E-40DD-AFC4-6F175D3DCCD1}">
                <a14:hiddenFill xmlns:a14="http://schemas.microsoft.com/office/drawing/2010/main">
                  <a:solidFill>
                    <a:srgbClr val="FFFFFF"/>
                  </a:solidFill>
                </a14:hiddenFill>
              </a:ext>
            </a:extLst>
          </p:spPr>
          <p:txBody>
            <a:bodyPr lIns="0" tIns="0" rIns="0" bIns="0">
              <a:spAutoFit/>
            </a:bodyPr>
            <a:lstStyle/>
            <a:p>
              <a:pPr defTabSz="1219261">
                <a:defRPr/>
              </a:pPr>
              <a:endParaRPr lang="zh-CN" altLang="en-US" sz="2399">
                <a:solidFill>
                  <a:prstClr val="black"/>
                </a:solidFill>
                <a:latin typeface="Arial"/>
                <a:ea typeface="微软雅黑"/>
              </a:endParaRPr>
            </a:p>
          </p:txBody>
        </p:sp>
        <p:sp>
          <p:nvSpPr>
            <p:cNvPr id="33" name="AutoShape 11">
              <a:extLst>
                <a:ext uri="{FF2B5EF4-FFF2-40B4-BE49-F238E27FC236}">
                  <a16:creationId xmlns:a16="http://schemas.microsoft.com/office/drawing/2014/main" id="{822A8DAB-4045-4E7B-BE19-B379557B9A94}"/>
                </a:ext>
              </a:extLst>
            </p:cNvPr>
            <p:cNvSpPr>
              <a:spLocks noChangeArrowheads="1"/>
            </p:cNvSpPr>
            <p:nvPr/>
          </p:nvSpPr>
          <p:spPr bwMode="auto">
            <a:xfrm>
              <a:off x="3631" y="716"/>
              <a:ext cx="1678" cy="818"/>
            </a:xfrm>
            <a:prstGeom prst="flowChartDecision">
              <a:avLst/>
            </a:prstGeom>
            <a:solidFill>
              <a:srgbClr val="FFFFFF"/>
            </a:solidFill>
            <a:ln w="25400">
              <a:solidFill>
                <a:srgbClr val="000000"/>
              </a:solidFill>
              <a:miter lim="800000"/>
              <a:headEnd/>
              <a:tailEnd/>
            </a:ln>
          </p:spPr>
          <p:txBody>
            <a:bodyPr lIns="0" tIns="0" rIns="0" bIns="0"/>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798" indent="-342798" algn="ctr" defTabSz="1219261">
                <a:lnSpc>
                  <a:spcPct val="100000"/>
                </a:lnSpc>
                <a:spcBef>
                  <a:spcPct val="0"/>
                </a:spcBef>
                <a:buClr>
                  <a:srgbClr val="00FF00"/>
                </a:buClr>
                <a:buNone/>
                <a:defRPr/>
              </a:pPr>
              <a:r>
                <a:rPr lang="zh-CN" altLang="en-US" sz="2399">
                  <a:solidFill>
                    <a:prstClr val="black"/>
                  </a:solidFill>
                  <a:latin typeface="微软雅黑"/>
                  <a:ea typeface="微软雅黑"/>
                </a:rPr>
                <a:t>事实</a:t>
              </a:r>
              <a:r>
                <a:rPr lang="en-US" altLang="zh-CN" sz="2399">
                  <a:solidFill>
                    <a:prstClr val="black"/>
                  </a:solidFill>
                  <a:latin typeface="微软雅黑"/>
                  <a:ea typeface="微软雅黑"/>
                </a:rPr>
                <a:t>=</a:t>
              </a:r>
              <a:r>
                <a:rPr lang="zh-CN" altLang="en-US" sz="2399">
                  <a:solidFill>
                    <a:prstClr val="black"/>
                  </a:solidFill>
                  <a:latin typeface="微软雅黑"/>
                  <a:ea typeface="微软雅黑"/>
                </a:rPr>
                <a:t>结论？</a:t>
              </a:r>
            </a:p>
          </p:txBody>
        </p:sp>
        <p:sp>
          <p:nvSpPr>
            <p:cNvPr id="34" name="Line 12">
              <a:extLst>
                <a:ext uri="{FF2B5EF4-FFF2-40B4-BE49-F238E27FC236}">
                  <a16:creationId xmlns:a16="http://schemas.microsoft.com/office/drawing/2014/main" id="{8B416631-67EE-4DC8-8826-0FAF9B57FA6A}"/>
                </a:ext>
              </a:extLst>
            </p:cNvPr>
            <p:cNvSpPr>
              <a:spLocks noChangeShapeType="1"/>
            </p:cNvSpPr>
            <p:nvPr/>
          </p:nvSpPr>
          <p:spPr bwMode="auto">
            <a:xfrm>
              <a:off x="3290" y="1130"/>
              <a:ext cx="340" cy="0"/>
            </a:xfrm>
            <a:prstGeom prst="line">
              <a:avLst/>
            </a:prstGeom>
            <a:noFill/>
            <a:ln w="31750">
              <a:solidFill>
                <a:srgbClr val="000000"/>
              </a:solidFill>
              <a:round/>
              <a:headEnd/>
              <a:tailEnd type="triangle" w="lg" len="lg"/>
            </a:ln>
            <a:extLst>
              <a:ext uri="{909E8E84-426E-40DD-AFC4-6F175D3DCCD1}">
                <a14:hiddenFill xmlns:a14="http://schemas.microsoft.com/office/drawing/2010/main">
                  <a:noFill/>
                </a14:hiddenFill>
              </a:ext>
            </a:extLst>
          </p:spPr>
          <p:txBody>
            <a:bodyPr lIns="0" tIns="0" rIns="0" bIns="0">
              <a:spAutoFit/>
            </a:bodyPr>
            <a:lstStyle/>
            <a:p>
              <a:pPr defTabSz="1219261">
                <a:defRPr/>
              </a:pPr>
              <a:endParaRPr lang="zh-CN" altLang="en-US" sz="2399">
                <a:solidFill>
                  <a:prstClr val="black"/>
                </a:solidFill>
                <a:latin typeface="Arial"/>
                <a:ea typeface="微软雅黑"/>
              </a:endParaRPr>
            </a:p>
          </p:txBody>
        </p:sp>
        <p:sp>
          <p:nvSpPr>
            <p:cNvPr id="35" name="AutoShape 13">
              <a:extLst>
                <a:ext uri="{FF2B5EF4-FFF2-40B4-BE49-F238E27FC236}">
                  <a16:creationId xmlns:a16="http://schemas.microsoft.com/office/drawing/2014/main" id="{2CD6F154-C3A5-4D5E-ADFF-B2E680FAB8CE}"/>
                </a:ext>
              </a:extLst>
            </p:cNvPr>
            <p:cNvSpPr>
              <a:spLocks noChangeArrowheads="1"/>
            </p:cNvSpPr>
            <p:nvPr/>
          </p:nvSpPr>
          <p:spPr bwMode="auto">
            <a:xfrm>
              <a:off x="0" y="982"/>
              <a:ext cx="766" cy="257"/>
            </a:xfrm>
            <a:prstGeom prst="flowChartAlternateProcess">
              <a:avLst/>
            </a:prstGeom>
            <a:solidFill>
              <a:srgbClr val="FFFFFF"/>
            </a:solidFill>
            <a:ln w="9525">
              <a:solidFill>
                <a:srgbClr val="000000"/>
              </a:solidFill>
              <a:miter lim="800000"/>
              <a:headEnd/>
              <a:tailEnd/>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798" indent="-342798" algn="ctr" defTabSz="1219261">
                <a:lnSpc>
                  <a:spcPct val="100000"/>
                </a:lnSpc>
                <a:spcBef>
                  <a:spcPct val="0"/>
                </a:spcBef>
                <a:buClr>
                  <a:srgbClr val="00FF00"/>
                </a:buClr>
                <a:buNone/>
                <a:defRPr/>
              </a:pPr>
              <a:r>
                <a:rPr lang="zh-CN" altLang="en-US" sz="2399">
                  <a:solidFill>
                    <a:prstClr val="black"/>
                  </a:solidFill>
                  <a:latin typeface="微软雅黑"/>
                  <a:ea typeface="微软雅黑"/>
                </a:rPr>
                <a:t>事实库</a:t>
              </a:r>
            </a:p>
          </p:txBody>
        </p:sp>
        <p:sp>
          <p:nvSpPr>
            <p:cNvPr id="36" name="AutoShape 14">
              <a:extLst>
                <a:ext uri="{FF2B5EF4-FFF2-40B4-BE49-F238E27FC236}">
                  <a16:creationId xmlns:a16="http://schemas.microsoft.com/office/drawing/2014/main" id="{3CC21477-F48D-43AE-919A-A81750249325}"/>
                </a:ext>
              </a:extLst>
            </p:cNvPr>
            <p:cNvSpPr>
              <a:spLocks noChangeArrowheads="1"/>
            </p:cNvSpPr>
            <p:nvPr/>
          </p:nvSpPr>
          <p:spPr bwMode="auto">
            <a:xfrm>
              <a:off x="1096" y="982"/>
              <a:ext cx="1078" cy="257"/>
            </a:xfrm>
            <a:prstGeom prst="flowChartAlternateProcess">
              <a:avLst/>
            </a:prstGeom>
            <a:solidFill>
              <a:srgbClr val="FFFFFF"/>
            </a:solidFill>
            <a:ln w="9525">
              <a:solidFill>
                <a:srgbClr val="000000"/>
              </a:solidFill>
              <a:miter lim="800000"/>
              <a:headEnd/>
              <a:tailEnd/>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798" indent="-342798" algn="ctr" defTabSz="1219261">
                <a:lnSpc>
                  <a:spcPct val="100000"/>
                </a:lnSpc>
                <a:spcBef>
                  <a:spcPct val="0"/>
                </a:spcBef>
                <a:buClr>
                  <a:srgbClr val="00FF00"/>
                </a:buClr>
                <a:buNone/>
                <a:defRPr/>
              </a:pPr>
              <a:r>
                <a:rPr lang="zh-CN" altLang="en-US" sz="2399">
                  <a:solidFill>
                    <a:prstClr val="black"/>
                  </a:solidFill>
                  <a:latin typeface="微软雅黑"/>
                  <a:ea typeface="微软雅黑"/>
                </a:rPr>
                <a:t>规则匹配</a:t>
              </a:r>
            </a:p>
          </p:txBody>
        </p:sp>
        <p:sp>
          <p:nvSpPr>
            <p:cNvPr id="37" name="AutoShape 15">
              <a:extLst>
                <a:ext uri="{FF2B5EF4-FFF2-40B4-BE49-F238E27FC236}">
                  <a16:creationId xmlns:a16="http://schemas.microsoft.com/office/drawing/2014/main" id="{5145D319-B939-461D-87D6-647315A3CEE3}"/>
                </a:ext>
              </a:extLst>
            </p:cNvPr>
            <p:cNvSpPr>
              <a:spLocks noChangeArrowheads="1"/>
            </p:cNvSpPr>
            <p:nvPr/>
          </p:nvSpPr>
          <p:spPr bwMode="auto">
            <a:xfrm>
              <a:off x="1222" y="1727"/>
              <a:ext cx="826" cy="257"/>
            </a:xfrm>
            <a:prstGeom prst="flowChartAlternateProcess">
              <a:avLst/>
            </a:prstGeom>
            <a:solidFill>
              <a:srgbClr val="FFFFFF"/>
            </a:solidFill>
            <a:ln w="9525">
              <a:solidFill>
                <a:srgbClr val="000000"/>
              </a:solidFill>
              <a:miter lim="800000"/>
              <a:headEnd/>
              <a:tailEnd/>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798" indent="-342798" algn="ctr" defTabSz="1219261">
                <a:lnSpc>
                  <a:spcPct val="100000"/>
                </a:lnSpc>
                <a:spcBef>
                  <a:spcPct val="0"/>
                </a:spcBef>
                <a:buClr>
                  <a:srgbClr val="00FF00"/>
                </a:buClr>
                <a:buNone/>
                <a:defRPr/>
              </a:pPr>
              <a:r>
                <a:rPr lang="zh-CN" altLang="en-US" sz="2399" dirty="0">
                  <a:solidFill>
                    <a:prstClr val="black"/>
                  </a:solidFill>
                  <a:latin typeface="微软雅黑"/>
                  <a:ea typeface="微软雅黑"/>
                </a:rPr>
                <a:t>公理库</a:t>
              </a:r>
            </a:p>
          </p:txBody>
        </p:sp>
        <p:sp>
          <p:nvSpPr>
            <p:cNvPr id="38" name="Line 16">
              <a:extLst>
                <a:ext uri="{FF2B5EF4-FFF2-40B4-BE49-F238E27FC236}">
                  <a16:creationId xmlns:a16="http://schemas.microsoft.com/office/drawing/2014/main" id="{42FF5318-C598-48C4-9156-5E11F508BC7D}"/>
                </a:ext>
              </a:extLst>
            </p:cNvPr>
            <p:cNvSpPr>
              <a:spLocks noChangeShapeType="1"/>
            </p:cNvSpPr>
            <p:nvPr/>
          </p:nvSpPr>
          <p:spPr bwMode="auto">
            <a:xfrm flipV="1">
              <a:off x="2168" y="1130"/>
              <a:ext cx="340" cy="0"/>
            </a:xfrm>
            <a:prstGeom prst="line">
              <a:avLst/>
            </a:prstGeom>
            <a:noFill/>
            <a:ln w="31750">
              <a:solidFill>
                <a:srgbClr val="000000"/>
              </a:solidFill>
              <a:round/>
              <a:headEnd/>
              <a:tailEnd type="triangle" w="lg" len="lg"/>
            </a:ln>
            <a:extLst>
              <a:ext uri="{909E8E84-426E-40DD-AFC4-6F175D3DCCD1}">
                <a14:hiddenFill xmlns:a14="http://schemas.microsoft.com/office/drawing/2010/main">
                  <a:noFill/>
                </a14:hiddenFill>
              </a:ext>
            </a:extLst>
          </p:spPr>
          <p:txBody>
            <a:bodyPr lIns="0" tIns="0" rIns="0" bIns="0">
              <a:spAutoFit/>
            </a:bodyPr>
            <a:lstStyle/>
            <a:p>
              <a:pPr defTabSz="1219261">
                <a:defRPr/>
              </a:pPr>
              <a:endParaRPr lang="zh-CN" altLang="en-US" sz="2399">
                <a:solidFill>
                  <a:prstClr val="black"/>
                </a:solidFill>
                <a:latin typeface="Arial"/>
                <a:ea typeface="微软雅黑"/>
              </a:endParaRPr>
            </a:p>
          </p:txBody>
        </p:sp>
        <p:sp>
          <p:nvSpPr>
            <p:cNvPr id="39" name="Line 17">
              <a:extLst>
                <a:ext uri="{FF2B5EF4-FFF2-40B4-BE49-F238E27FC236}">
                  <a16:creationId xmlns:a16="http://schemas.microsoft.com/office/drawing/2014/main" id="{9CA44425-D655-4E0D-BB4B-EF5DE11437A2}"/>
                </a:ext>
              </a:extLst>
            </p:cNvPr>
            <p:cNvSpPr>
              <a:spLocks noChangeShapeType="1"/>
            </p:cNvSpPr>
            <p:nvPr/>
          </p:nvSpPr>
          <p:spPr bwMode="auto">
            <a:xfrm flipH="1">
              <a:off x="4465" y="1542"/>
              <a:ext cx="0" cy="880"/>
            </a:xfrm>
            <a:prstGeom prst="line">
              <a:avLst/>
            </a:prstGeom>
            <a:noFill/>
            <a:ln w="31750">
              <a:solidFill>
                <a:srgbClr val="000000"/>
              </a:solidFill>
              <a:round/>
              <a:headEnd/>
              <a:tailEnd type="triangle" w="lg" len="lg"/>
            </a:ln>
            <a:extLst>
              <a:ext uri="{909E8E84-426E-40DD-AFC4-6F175D3DCCD1}">
                <a14:hiddenFill xmlns:a14="http://schemas.microsoft.com/office/drawing/2010/main">
                  <a:noFill/>
                </a14:hiddenFill>
              </a:ext>
            </a:extLst>
          </p:spPr>
          <p:txBody>
            <a:bodyPr lIns="0" tIns="0" rIns="0" bIns="0">
              <a:spAutoFit/>
            </a:bodyPr>
            <a:lstStyle/>
            <a:p>
              <a:pPr defTabSz="1219261">
                <a:defRPr/>
              </a:pPr>
              <a:endParaRPr lang="zh-CN" altLang="en-US" sz="2399">
                <a:solidFill>
                  <a:prstClr val="black"/>
                </a:solidFill>
                <a:latin typeface="Arial"/>
                <a:ea typeface="微软雅黑"/>
              </a:endParaRPr>
            </a:p>
          </p:txBody>
        </p:sp>
        <p:sp>
          <p:nvSpPr>
            <p:cNvPr id="40" name="Freeform 18">
              <a:extLst>
                <a:ext uri="{FF2B5EF4-FFF2-40B4-BE49-F238E27FC236}">
                  <a16:creationId xmlns:a16="http://schemas.microsoft.com/office/drawing/2014/main" id="{AB85A5FF-D422-45EC-BFEC-5D59C8590720}"/>
                </a:ext>
              </a:extLst>
            </p:cNvPr>
            <p:cNvSpPr>
              <a:spLocks/>
            </p:cNvSpPr>
            <p:nvPr/>
          </p:nvSpPr>
          <p:spPr bwMode="auto">
            <a:xfrm>
              <a:off x="369" y="2203"/>
              <a:ext cx="4101" cy="202"/>
            </a:xfrm>
            <a:custGeom>
              <a:avLst/>
              <a:gdLst>
                <a:gd name="T0" fmla="*/ 3275 w 4329"/>
                <a:gd name="T1" fmla="*/ 0 h 3"/>
                <a:gd name="T2" fmla="*/ 0 w 4329"/>
                <a:gd name="T3" fmla="*/ 0 h 3"/>
                <a:gd name="T4" fmla="*/ 0 60000 65536"/>
                <a:gd name="T5" fmla="*/ 0 60000 65536"/>
                <a:gd name="T6" fmla="*/ 0 w 4329"/>
                <a:gd name="T7" fmla="*/ 0 h 3"/>
                <a:gd name="T8" fmla="*/ 4329 w 4329"/>
                <a:gd name="T9" fmla="*/ 3 h 3"/>
                <a:gd name="connsiteX0" fmla="*/ 9927 w 9927"/>
                <a:gd name="connsiteY0" fmla="*/ 8970 h 8970"/>
                <a:gd name="connsiteX1" fmla="*/ 0 w 9927"/>
                <a:gd name="connsiteY1" fmla="*/ 0 h 8970"/>
                <a:gd name="connsiteX0" fmla="*/ 10030 w 10030"/>
                <a:gd name="connsiteY0" fmla="*/ 8851 h 8851"/>
                <a:gd name="connsiteX1" fmla="*/ 0 w 10030"/>
                <a:gd name="connsiteY1" fmla="*/ 0 h 8851"/>
                <a:gd name="connsiteX0" fmla="*/ 10044 w 10044"/>
                <a:gd name="connsiteY0" fmla="*/ 10000 h 10000"/>
                <a:gd name="connsiteX1" fmla="*/ 0 w 10044"/>
                <a:gd name="connsiteY1" fmla="*/ 0 h 10000"/>
              </a:gdLst>
              <a:ahLst/>
              <a:cxnLst>
                <a:cxn ang="0">
                  <a:pos x="connsiteX0" y="connsiteY0"/>
                </a:cxn>
                <a:cxn ang="0">
                  <a:pos x="connsiteX1" y="connsiteY1"/>
                </a:cxn>
              </a:cxnLst>
              <a:rect l="l" t="t" r="r" b="b"/>
              <a:pathLst>
                <a:path w="10044" h="10000">
                  <a:moveTo>
                    <a:pt x="10044" y="10000"/>
                  </a:moveTo>
                  <a:cubicBezTo>
                    <a:pt x="6696" y="5802"/>
                    <a:pt x="3348" y="4198"/>
                    <a:pt x="0" y="0"/>
                  </a:cubicBezTo>
                </a:path>
              </a:pathLst>
            </a:custGeom>
            <a:noFill/>
            <a:ln w="31750"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p>
              <a:pPr defTabSz="1219261">
                <a:defRPr/>
              </a:pPr>
              <a:endParaRPr lang="zh-CN" altLang="en-US" sz="2399">
                <a:solidFill>
                  <a:prstClr val="black"/>
                </a:solidFill>
                <a:latin typeface="Arial"/>
                <a:ea typeface="微软雅黑"/>
              </a:endParaRPr>
            </a:p>
          </p:txBody>
        </p:sp>
        <p:sp>
          <p:nvSpPr>
            <p:cNvPr id="41" name="AutoShape 19">
              <a:extLst>
                <a:ext uri="{FF2B5EF4-FFF2-40B4-BE49-F238E27FC236}">
                  <a16:creationId xmlns:a16="http://schemas.microsoft.com/office/drawing/2014/main" id="{71066AF5-C0A4-450B-B7F1-3F1E6A4D14A8}"/>
                </a:ext>
              </a:extLst>
            </p:cNvPr>
            <p:cNvSpPr>
              <a:spLocks noChangeArrowheads="1"/>
            </p:cNvSpPr>
            <p:nvPr/>
          </p:nvSpPr>
          <p:spPr bwMode="auto">
            <a:xfrm>
              <a:off x="1101" y="2140"/>
              <a:ext cx="2296" cy="257"/>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798" indent="-342798" algn="ctr" defTabSz="1219261">
                <a:lnSpc>
                  <a:spcPct val="100000"/>
                </a:lnSpc>
                <a:spcBef>
                  <a:spcPct val="0"/>
                </a:spcBef>
                <a:buClr>
                  <a:srgbClr val="00FF00"/>
                </a:buClr>
                <a:buNone/>
                <a:defRPr/>
              </a:pPr>
              <a:r>
                <a:rPr lang="zh-CN" altLang="en-US" sz="2399" dirty="0">
                  <a:solidFill>
                    <a:srgbClr val="C00000"/>
                  </a:solidFill>
                  <a:latin typeface="微软雅黑"/>
                  <a:ea typeface="微软雅黑"/>
                </a:rPr>
                <a:t>将事实加入到事实库中</a:t>
              </a:r>
            </a:p>
          </p:txBody>
        </p:sp>
        <p:sp>
          <p:nvSpPr>
            <p:cNvPr id="42" name="Line 20">
              <a:extLst>
                <a:ext uri="{FF2B5EF4-FFF2-40B4-BE49-F238E27FC236}">
                  <a16:creationId xmlns:a16="http://schemas.microsoft.com/office/drawing/2014/main" id="{E6BA9832-E803-4AB2-83CC-2F91652E9152}"/>
                </a:ext>
              </a:extLst>
            </p:cNvPr>
            <p:cNvSpPr>
              <a:spLocks noChangeShapeType="1"/>
            </p:cNvSpPr>
            <p:nvPr/>
          </p:nvSpPr>
          <p:spPr bwMode="auto">
            <a:xfrm>
              <a:off x="4470" y="301"/>
              <a:ext cx="0" cy="413"/>
            </a:xfrm>
            <a:prstGeom prst="line">
              <a:avLst/>
            </a:prstGeom>
            <a:noFill/>
            <a:ln w="31750">
              <a:solidFill>
                <a:srgbClr val="000000"/>
              </a:solidFill>
              <a:round/>
              <a:headEnd type="triangle" w="lg" len="lg"/>
              <a:tailEnd/>
            </a:ln>
            <a:extLst>
              <a:ext uri="{909E8E84-426E-40DD-AFC4-6F175D3DCCD1}">
                <a14:hiddenFill xmlns:a14="http://schemas.microsoft.com/office/drawing/2010/main">
                  <a:noFill/>
                </a14:hiddenFill>
              </a:ext>
            </a:extLst>
          </p:spPr>
          <p:txBody>
            <a:bodyPr lIns="0" tIns="0" rIns="0" bIns="0">
              <a:spAutoFit/>
            </a:bodyPr>
            <a:lstStyle/>
            <a:p>
              <a:pPr defTabSz="1219261">
                <a:defRPr/>
              </a:pPr>
              <a:endParaRPr lang="zh-CN" altLang="en-US" sz="2399">
                <a:solidFill>
                  <a:prstClr val="black"/>
                </a:solidFill>
                <a:latin typeface="Arial"/>
                <a:ea typeface="微软雅黑"/>
              </a:endParaRPr>
            </a:p>
          </p:txBody>
        </p:sp>
        <p:sp>
          <p:nvSpPr>
            <p:cNvPr id="43" name="AutoShape 21">
              <a:extLst>
                <a:ext uri="{FF2B5EF4-FFF2-40B4-BE49-F238E27FC236}">
                  <a16:creationId xmlns:a16="http://schemas.microsoft.com/office/drawing/2014/main" id="{7CDF0F70-FE40-4597-A1B5-8C7F3323D32D}"/>
                </a:ext>
              </a:extLst>
            </p:cNvPr>
            <p:cNvSpPr>
              <a:spLocks noChangeArrowheads="1"/>
            </p:cNvSpPr>
            <p:nvPr/>
          </p:nvSpPr>
          <p:spPr bwMode="auto">
            <a:xfrm>
              <a:off x="4150" y="0"/>
              <a:ext cx="640" cy="257"/>
            </a:xfrm>
            <a:prstGeom prst="flowChartAlternateProcess">
              <a:avLst/>
            </a:prstGeom>
            <a:solidFill>
              <a:srgbClr val="FFFFFF"/>
            </a:solidFill>
            <a:ln w="9525">
              <a:solidFill>
                <a:srgbClr val="000000"/>
              </a:solidFill>
              <a:miter lim="800000"/>
              <a:headEnd/>
              <a:tailEnd/>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798" indent="-342798" algn="ctr" defTabSz="1219261">
                <a:lnSpc>
                  <a:spcPct val="100000"/>
                </a:lnSpc>
                <a:spcBef>
                  <a:spcPct val="0"/>
                </a:spcBef>
                <a:buClr>
                  <a:srgbClr val="00FF00"/>
                </a:buClr>
                <a:buNone/>
                <a:defRPr/>
              </a:pPr>
              <a:r>
                <a:rPr lang="zh-CN" altLang="en-US" sz="2399">
                  <a:solidFill>
                    <a:prstClr val="black"/>
                  </a:solidFill>
                  <a:latin typeface="微软雅黑"/>
                  <a:ea typeface="微软雅黑"/>
                </a:rPr>
                <a:t>结束</a:t>
              </a:r>
            </a:p>
          </p:txBody>
        </p:sp>
        <p:sp>
          <p:nvSpPr>
            <p:cNvPr id="44" name="Line 22">
              <a:extLst>
                <a:ext uri="{FF2B5EF4-FFF2-40B4-BE49-F238E27FC236}">
                  <a16:creationId xmlns:a16="http://schemas.microsoft.com/office/drawing/2014/main" id="{E7B36D59-A48D-41A9-A0F9-20EE16D81A04}"/>
                </a:ext>
              </a:extLst>
            </p:cNvPr>
            <p:cNvSpPr>
              <a:spLocks noChangeShapeType="1"/>
            </p:cNvSpPr>
            <p:nvPr/>
          </p:nvSpPr>
          <p:spPr bwMode="auto">
            <a:xfrm flipV="1">
              <a:off x="1635" y="1285"/>
              <a:ext cx="0" cy="437"/>
            </a:xfrm>
            <a:prstGeom prst="line">
              <a:avLst/>
            </a:prstGeom>
            <a:noFill/>
            <a:ln w="31750">
              <a:solidFill>
                <a:srgbClr val="000000"/>
              </a:solidFill>
              <a:round/>
              <a:headEnd/>
              <a:tailEnd type="triangle" w="lg" len="lg"/>
            </a:ln>
            <a:extLst>
              <a:ext uri="{909E8E84-426E-40DD-AFC4-6F175D3DCCD1}">
                <a14:hiddenFill xmlns:a14="http://schemas.microsoft.com/office/drawing/2010/main">
                  <a:noFill/>
                </a14:hiddenFill>
              </a:ext>
            </a:extLst>
          </p:spPr>
          <p:txBody>
            <a:bodyPr lIns="0" tIns="0" rIns="0" bIns="0">
              <a:spAutoFit/>
            </a:bodyPr>
            <a:lstStyle/>
            <a:p>
              <a:pPr defTabSz="1219261">
                <a:defRPr/>
              </a:pPr>
              <a:endParaRPr lang="zh-CN" altLang="en-US" sz="2399">
                <a:solidFill>
                  <a:prstClr val="black"/>
                </a:solidFill>
                <a:latin typeface="Arial"/>
                <a:ea typeface="微软雅黑"/>
              </a:endParaRPr>
            </a:p>
          </p:txBody>
        </p:sp>
        <p:sp>
          <p:nvSpPr>
            <p:cNvPr id="45" name="AutoShape 23">
              <a:extLst>
                <a:ext uri="{FF2B5EF4-FFF2-40B4-BE49-F238E27FC236}">
                  <a16:creationId xmlns:a16="http://schemas.microsoft.com/office/drawing/2014/main" id="{B1089AB1-9AA7-4D42-A08E-0E7109A116A2}"/>
                </a:ext>
              </a:extLst>
            </p:cNvPr>
            <p:cNvSpPr>
              <a:spLocks noChangeArrowheads="1"/>
            </p:cNvSpPr>
            <p:nvPr/>
          </p:nvSpPr>
          <p:spPr bwMode="auto">
            <a:xfrm>
              <a:off x="449" y="619"/>
              <a:ext cx="952" cy="257"/>
            </a:xfrm>
            <a:prstGeom prst="flowChartAlternateProcess">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798" indent="-342798" algn="ctr" defTabSz="1219261">
                <a:lnSpc>
                  <a:spcPct val="100000"/>
                </a:lnSpc>
                <a:spcBef>
                  <a:spcPct val="0"/>
                </a:spcBef>
                <a:buClr>
                  <a:srgbClr val="00FF00"/>
                </a:buClr>
                <a:buNone/>
                <a:defRPr/>
              </a:pPr>
              <a:r>
                <a:rPr lang="zh-CN" altLang="en-US" sz="2399">
                  <a:solidFill>
                    <a:srgbClr val="C00000"/>
                  </a:solidFill>
                  <a:latin typeface="微软雅黑"/>
                  <a:ea typeface="微软雅黑"/>
                </a:rPr>
                <a:t>引入事实</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8" presetClass="entr" presetSubtype="0" accel="5000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26"/>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26"/>
                                        </p:tgtEl>
                                        <p:attrNameLst>
                                          <p:attrName>ppt_y</p:attrName>
                                        </p:attrNameLst>
                                      </p:cBhvr>
                                      <p:tavLst>
                                        <p:tav tm="0">
                                          <p:val>
                                            <p:strVal val="#ppt_y"/>
                                          </p:val>
                                        </p:tav>
                                        <p:tav tm="100000">
                                          <p:val>
                                            <p:strVal val="#ppt_y"/>
                                          </p:val>
                                        </p:tav>
                                      </p:tavLst>
                                    </p:anim>
                                    <p:animEffect transition="in" filter="fade">
                                      <p:cBhvr>
                                        <p:cTn id="10"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0|4.6"/>
</p:tagLst>
</file>

<file path=ppt/tags/tag10.xml><?xml version="1.0" encoding="utf-8"?>
<p:tagLst xmlns:a="http://schemas.openxmlformats.org/drawingml/2006/main" xmlns:r="http://schemas.openxmlformats.org/officeDocument/2006/relationships" xmlns:p="http://schemas.openxmlformats.org/presentationml/2006/main">
  <p:tag name="TIMING" val="|55.3|85.6|3.6|35.8|5.7|3.4|44.6"/>
</p:tagLst>
</file>

<file path=ppt/tags/tag11.xml><?xml version="1.0" encoding="utf-8"?>
<p:tagLst xmlns:a="http://schemas.openxmlformats.org/drawingml/2006/main" xmlns:r="http://schemas.openxmlformats.org/officeDocument/2006/relationships" xmlns:p="http://schemas.openxmlformats.org/presentationml/2006/main">
  <p:tag name="TIMING" val="|5.2|8.3|4.9|9.3|20.2|31.5|6.2|2.4|9.8|7.7|1.6|5.9|3.5|6.9|6.8"/>
</p:tagLst>
</file>

<file path=ppt/tags/tag12.xml><?xml version="1.0" encoding="utf-8"?>
<p:tagLst xmlns:a="http://schemas.openxmlformats.org/drawingml/2006/main" xmlns:r="http://schemas.openxmlformats.org/officeDocument/2006/relationships" xmlns:p="http://schemas.openxmlformats.org/presentationml/2006/main">
  <p:tag name="TIMING" val="|17|68.4|31.9|39.5"/>
</p:tagLst>
</file>

<file path=ppt/tags/tag13.xml><?xml version="1.0" encoding="utf-8"?>
<p:tagLst xmlns:a="http://schemas.openxmlformats.org/drawingml/2006/main" xmlns:r="http://schemas.openxmlformats.org/officeDocument/2006/relationships" xmlns:p="http://schemas.openxmlformats.org/presentationml/2006/main">
  <p:tag name="TIMING" val="|8.7|7.7|1.4|3.4|10.2|68.4"/>
</p:tagLst>
</file>

<file path=ppt/tags/tag14.xml><?xml version="1.0" encoding="utf-8"?>
<p:tagLst xmlns:a="http://schemas.openxmlformats.org/drawingml/2006/main" xmlns:r="http://schemas.openxmlformats.org/officeDocument/2006/relationships" xmlns:p="http://schemas.openxmlformats.org/presentationml/2006/main">
  <p:tag name="TIMING" val="|2.5|33.3|21|17.4"/>
</p:tagLst>
</file>

<file path=ppt/tags/tag15.xml><?xml version="1.0" encoding="utf-8"?>
<p:tagLst xmlns:a="http://schemas.openxmlformats.org/drawingml/2006/main" xmlns:r="http://schemas.openxmlformats.org/officeDocument/2006/relationships" xmlns:p="http://schemas.openxmlformats.org/presentationml/2006/main">
  <p:tag name="TIMING" val="|85.9"/>
</p:tagLst>
</file>

<file path=ppt/tags/tag16.xml><?xml version="1.0" encoding="utf-8"?>
<p:tagLst xmlns:a="http://schemas.openxmlformats.org/drawingml/2006/main" xmlns:r="http://schemas.openxmlformats.org/officeDocument/2006/relationships" xmlns:p="http://schemas.openxmlformats.org/presentationml/2006/main">
  <p:tag name="TIMING" val="|4.4|33.1|1.1|1.5|14.1|20.5|122.1|54.7|16.6|2.8|2.1|1.3"/>
</p:tagLst>
</file>

<file path=ppt/tags/tag17.xml><?xml version="1.0" encoding="utf-8"?>
<p:tagLst xmlns:a="http://schemas.openxmlformats.org/drawingml/2006/main" xmlns:r="http://schemas.openxmlformats.org/officeDocument/2006/relationships" xmlns:p="http://schemas.openxmlformats.org/presentationml/2006/main">
  <p:tag name="TIMING" val="|2.9|5.6|56.6|13.6|10.3"/>
</p:tagLst>
</file>

<file path=ppt/tags/tag18.xml><?xml version="1.0" encoding="utf-8"?>
<p:tagLst xmlns:a="http://schemas.openxmlformats.org/drawingml/2006/main" xmlns:r="http://schemas.openxmlformats.org/officeDocument/2006/relationships" xmlns:p="http://schemas.openxmlformats.org/presentationml/2006/main">
  <p:tag name="TIMING" val="|26.5|19|13.7|7.1|3.4|12.5|10.2|15.8"/>
</p:tagLst>
</file>

<file path=ppt/tags/tag19.xml><?xml version="1.0" encoding="utf-8"?>
<p:tagLst xmlns:a="http://schemas.openxmlformats.org/drawingml/2006/main" xmlns:r="http://schemas.openxmlformats.org/officeDocument/2006/relationships" xmlns:p="http://schemas.openxmlformats.org/presentationml/2006/main">
  <p:tag name="TIMING" val="|63.2|24.8"/>
</p:tagLst>
</file>

<file path=ppt/tags/tag2.xml><?xml version="1.0" encoding="utf-8"?>
<p:tagLst xmlns:a="http://schemas.openxmlformats.org/drawingml/2006/main" xmlns:r="http://schemas.openxmlformats.org/officeDocument/2006/relationships" xmlns:p="http://schemas.openxmlformats.org/presentationml/2006/main">
  <p:tag name="TIMING" val="|12"/>
</p:tagLst>
</file>

<file path=ppt/tags/tag20.xml><?xml version="1.0" encoding="utf-8"?>
<p:tagLst xmlns:a="http://schemas.openxmlformats.org/drawingml/2006/main" xmlns:r="http://schemas.openxmlformats.org/officeDocument/2006/relationships" xmlns:p="http://schemas.openxmlformats.org/presentationml/2006/main">
  <p:tag name="TIMING" val="|50.5|1.8|8.1|7.1|12.4|6.3|8|8.3"/>
</p:tagLst>
</file>

<file path=ppt/tags/tag21.xml><?xml version="1.0" encoding="utf-8"?>
<p:tagLst xmlns:a="http://schemas.openxmlformats.org/drawingml/2006/main" xmlns:r="http://schemas.openxmlformats.org/officeDocument/2006/relationships" xmlns:p="http://schemas.openxmlformats.org/presentationml/2006/main">
  <p:tag name="TIMING" val="|3.6|4.6|3.7|4.9|6.6|3|10.8|22.9|18.3"/>
</p:tagLst>
</file>

<file path=ppt/tags/tag22.xml><?xml version="1.0" encoding="utf-8"?>
<p:tagLst xmlns:a="http://schemas.openxmlformats.org/drawingml/2006/main" xmlns:r="http://schemas.openxmlformats.org/officeDocument/2006/relationships" xmlns:p="http://schemas.openxmlformats.org/presentationml/2006/main">
  <p:tag name="TIMING" val="|41.8|10.1|13.8|7.2|6.7|8.1|23|15.4|38.5"/>
</p:tagLst>
</file>

<file path=ppt/tags/tag23.xml><?xml version="1.0" encoding="utf-8"?>
<p:tagLst xmlns:a="http://schemas.openxmlformats.org/drawingml/2006/main" xmlns:r="http://schemas.openxmlformats.org/officeDocument/2006/relationships" xmlns:p="http://schemas.openxmlformats.org/presentationml/2006/main">
  <p:tag name="TIMING" val="|4.4|0.5|54.2|54.4"/>
</p:tagLst>
</file>

<file path=ppt/tags/tag24.xml><?xml version="1.0" encoding="utf-8"?>
<p:tagLst xmlns:a="http://schemas.openxmlformats.org/drawingml/2006/main" xmlns:r="http://schemas.openxmlformats.org/officeDocument/2006/relationships" xmlns:p="http://schemas.openxmlformats.org/presentationml/2006/main">
  <p:tag name="TIMING" val="|3.1|62.5|2.4|8.9|6.1"/>
</p:tagLst>
</file>

<file path=ppt/tags/tag25.xml><?xml version="1.0" encoding="utf-8"?>
<p:tagLst xmlns:a="http://schemas.openxmlformats.org/drawingml/2006/main" xmlns:r="http://schemas.openxmlformats.org/officeDocument/2006/relationships" xmlns:p="http://schemas.openxmlformats.org/presentationml/2006/main">
  <p:tag name="TIMING" val="|17.7|39.9|24.7|3.8|9.7|0.5|184.5"/>
</p:tagLst>
</file>

<file path=ppt/tags/tag26.xml><?xml version="1.0" encoding="utf-8"?>
<p:tagLst xmlns:a="http://schemas.openxmlformats.org/drawingml/2006/main" xmlns:r="http://schemas.openxmlformats.org/officeDocument/2006/relationships" xmlns:p="http://schemas.openxmlformats.org/presentationml/2006/main">
  <p:tag name="TIMING" val="|2.5|11.8|47|35.7|54.9|27.5|33.6"/>
</p:tagLst>
</file>

<file path=ppt/tags/tag27.xml><?xml version="1.0" encoding="utf-8"?>
<p:tagLst xmlns:a="http://schemas.openxmlformats.org/drawingml/2006/main" xmlns:r="http://schemas.openxmlformats.org/officeDocument/2006/relationships" xmlns:p="http://schemas.openxmlformats.org/presentationml/2006/main">
  <p:tag name="TIMING" val="|235.8"/>
</p:tagLst>
</file>

<file path=ppt/tags/tag28.xml><?xml version="1.0" encoding="utf-8"?>
<p:tagLst xmlns:a="http://schemas.openxmlformats.org/drawingml/2006/main" xmlns:r="http://schemas.openxmlformats.org/officeDocument/2006/relationships" xmlns:p="http://schemas.openxmlformats.org/presentationml/2006/main">
  <p:tag name="TIMING" val="|96.3|4.9|3.7|15.7|7.6"/>
</p:tagLst>
</file>

<file path=ppt/tags/tag29.xml><?xml version="1.0" encoding="utf-8"?>
<p:tagLst xmlns:a="http://schemas.openxmlformats.org/drawingml/2006/main" xmlns:r="http://schemas.openxmlformats.org/officeDocument/2006/relationships" xmlns:p="http://schemas.openxmlformats.org/presentationml/2006/main">
  <p:tag name="TIMING" val="|1|37.6|3.6|80.9|41|123.6"/>
</p:tagLst>
</file>

<file path=ppt/tags/tag3.xml><?xml version="1.0" encoding="utf-8"?>
<p:tagLst xmlns:a="http://schemas.openxmlformats.org/drawingml/2006/main" xmlns:r="http://schemas.openxmlformats.org/officeDocument/2006/relationships" xmlns:p="http://schemas.openxmlformats.org/presentationml/2006/main">
  <p:tag name="TIMING" val="|1.9|13.4|17.9|23.3|15.8"/>
</p:tagLst>
</file>

<file path=ppt/tags/tag30.xml><?xml version="1.0" encoding="utf-8"?>
<p:tagLst xmlns:a="http://schemas.openxmlformats.org/drawingml/2006/main" xmlns:r="http://schemas.openxmlformats.org/officeDocument/2006/relationships" xmlns:p="http://schemas.openxmlformats.org/presentationml/2006/main">
  <p:tag name="TIMING" val="|1.1|102|10.2|35.3|16.7|29.7|30.6"/>
</p:tagLst>
</file>

<file path=ppt/tags/tag31.xml><?xml version="1.0" encoding="utf-8"?>
<p:tagLst xmlns:a="http://schemas.openxmlformats.org/drawingml/2006/main" xmlns:r="http://schemas.openxmlformats.org/officeDocument/2006/relationships" xmlns:p="http://schemas.openxmlformats.org/presentationml/2006/main">
  <p:tag name="TIMING" val="|11.5|82.9|25.7|35.1|10.6|58.1|53.3|40.7|9.1|6.3|7.7|15.5"/>
</p:tagLst>
</file>

<file path=ppt/tags/tag32.xml><?xml version="1.0" encoding="utf-8"?>
<p:tagLst xmlns:a="http://schemas.openxmlformats.org/drawingml/2006/main" xmlns:r="http://schemas.openxmlformats.org/officeDocument/2006/relationships" xmlns:p="http://schemas.openxmlformats.org/presentationml/2006/main">
  <p:tag name="TIMING" val="|1.3|36.3|32.4|9.4|21.3|6.9|80.4"/>
</p:tagLst>
</file>

<file path=ppt/tags/tag33.xml><?xml version="1.0" encoding="utf-8"?>
<p:tagLst xmlns:a="http://schemas.openxmlformats.org/drawingml/2006/main" xmlns:r="http://schemas.openxmlformats.org/officeDocument/2006/relationships" xmlns:p="http://schemas.openxmlformats.org/presentationml/2006/main">
  <p:tag name="TIMING" val="|11.2|278.8"/>
</p:tagLst>
</file>

<file path=ppt/tags/tag34.xml><?xml version="1.0" encoding="utf-8"?>
<p:tagLst xmlns:a="http://schemas.openxmlformats.org/drawingml/2006/main" xmlns:r="http://schemas.openxmlformats.org/officeDocument/2006/relationships" xmlns:p="http://schemas.openxmlformats.org/presentationml/2006/main">
  <p:tag name="TIMING" val="|74.5|2.8|71.8|8.3|75.5|5.1|10.1"/>
</p:tagLst>
</file>

<file path=ppt/tags/tag35.xml><?xml version="1.0" encoding="utf-8"?>
<p:tagLst xmlns:a="http://schemas.openxmlformats.org/drawingml/2006/main" xmlns:r="http://schemas.openxmlformats.org/officeDocument/2006/relationships" xmlns:p="http://schemas.openxmlformats.org/presentationml/2006/main">
  <p:tag name="TIMING" val="|73.6|18.4|1.4"/>
</p:tagLst>
</file>

<file path=ppt/tags/tag36.xml><?xml version="1.0" encoding="utf-8"?>
<p:tagLst xmlns:a="http://schemas.openxmlformats.org/drawingml/2006/main" xmlns:r="http://schemas.openxmlformats.org/officeDocument/2006/relationships" xmlns:p="http://schemas.openxmlformats.org/presentationml/2006/main">
  <p:tag name="TIMING" val="|15.6|3.2|13.2|10.4|9.6|11.6|19.3|12.8|27.8|18.2|39.5|6.7|15.9|46.6|59.5|45.8|1.7|1.3|118.9|49.6|10.1|2.6|2.1"/>
</p:tagLst>
</file>

<file path=ppt/tags/tag37.xml><?xml version="1.0" encoding="utf-8"?>
<p:tagLst xmlns:a="http://schemas.openxmlformats.org/drawingml/2006/main" xmlns:r="http://schemas.openxmlformats.org/officeDocument/2006/relationships" xmlns:p="http://schemas.openxmlformats.org/presentationml/2006/main">
  <p:tag name="TIMING" val="|0.9|33.5|68.4"/>
</p:tagLst>
</file>

<file path=ppt/tags/tag38.xml><?xml version="1.0" encoding="utf-8"?>
<p:tagLst xmlns:a="http://schemas.openxmlformats.org/drawingml/2006/main" xmlns:r="http://schemas.openxmlformats.org/officeDocument/2006/relationships" xmlns:p="http://schemas.openxmlformats.org/presentationml/2006/main">
  <p:tag name="TIMING" val="|179.7|1|5.6|2.1"/>
</p:tagLst>
</file>

<file path=ppt/tags/tag39.xml><?xml version="1.0" encoding="utf-8"?>
<p:tagLst xmlns:a="http://schemas.openxmlformats.org/drawingml/2006/main" xmlns:r="http://schemas.openxmlformats.org/officeDocument/2006/relationships" xmlns:p="http://schemas.openxmlformats.org/presentationml/2006/main">
  <p:tag name="TIMING" val="|180|25.1"/>
</p:tagLst>
</file>

<file path=ppt/tags/tag4.xml><?xml version="1.0" encoding="utf-8"?>
<p:tagLst xmlns:a="http://schemas.openxmlformats.org/drawingml/2006/main" xmlns:r="http://schemas.openxmlformats.org/officeDocument/2006/relationships" xmlns:p="http://schemas.openxmlformats.org/presentationml/2006/main">
  <p:tag name="TIMING" val="|8.4|14.1"/>
</p:tagLst>
</file>

<file path=ppt/tags/tag40.xml><?xml version="1.0" encoding="utf-8"?>
<p:tagLst xmlns:a="http://schemas.openxmlformats.org/drawingml/2006/main" xmlns:r="http://schemas.openxmlformats.org/officeDocument/2006/relationships" xmlns:p="http://schemas.openxmlformats.org/presentationml/2006/main">
  <p:tag name="TIMING" val="|34.7|48.5|40.4|64.4|23.1|28.7"/>
</p:tagLst>
</file>

<file path=ppt/tags/tag41.xml><?xml version="1.0" encoding="utf-8"?>
<p:tagLst xmlns:a="http://schemas.openxmlformats.org/drawingml/2006/main" xmlns:r="http://schemas.openxmlformats.org/officeDocument/2006/relationships" xmlns:p="http://schemas.openxmlformats.org/presentationml/2006/main">
  <p:tag name="TIMING" val="|6|33|30.7|15.5|22.7|8.8|64.9|13.1"/>
</p:tagLst>
</file>

<file path=ppt/tags/tag42.xml><?xml version="1.0" encoding="utf-8"?>
<p:tagLst xmlns:a="http://schemas.openxmlformats.org/drawingml/2006/main" xmlns:r="http://schemas.openxmlformats.org/officeDocument/2006/relationships" xmlns:p="http://schemas.openxmlformats.org/presentationml/2006/main">
  <p:tag name="TIMING" val="|3.8|10.9|37.8|34.2|118.2|5.9|15.2"/>
</p:tagLst>
</file>

<file path=ppt/tags/tag43.xml><?xml version="1.0" encoding="utf-8"?>
<p:tagLst xmlns:a="http://schemas.openxmlformats.org/drawingml/2006/main" xmlns:r="http://schemas.openxmlformats.org/officeDocument/2006/relationships" xmlns:p="http://schemas.openxmlformats.org/presentationml/2006/main">
  <p:tag name="TIMING" val="|5|24.4|13.4|16.7|33.7|3.3|4.9"/>
</p:tagLst>
</file>

<file path=ppt/tags/tag44.xml><?xml version="1.0" encoding="utf-8"?>
<p:tagLst xmlns:a="http://schemas.openxmlformats.org/drawingml/2006/main" xmlns:r="http://schemas.openxmlformats.org/officeDocument/2006/relationships" xmlns:p="http://schemas.openxmlformats.org/presentationml/2006/main">
  <p:tag name="TIMING" val="|10.5|45|6.9"/>
</p:tagLst>
</file>

<file path=ppt/tags/tag45.xml><?xml version="1.0" encoding="utf-8"?>
<p:tagLst xmlns:a="http://schemas.openxmlformats.org/drawingml/2006/main" xmlns:r="http://schemas.openxmlformats.org/officeDocument/2006/relationships" xmlns:p="http://schemas.openxmlformats.org/presentationml/2006/main">
  <p:tag name="TIMING" val="|19.1|32.6|5.1|117"/>
</p:tagLst>
</file>

<file path=ppt/tags/tag46.xml><?xml version="1.0" encoding="utf-8"?>
<p:tagLst xmlns:a="http://schemas.openxmlformats.org/drawingml/2006/main" xmlns:r="http://schemas.openxmlformats.org/officeDocument/2006/relationships" xmlns:p="http://schemas.openxmlformats.org/presentationml/2006/main">
  <p:tag name="TIMING" val="|147.2"/>
</p:tagLst>
</file>

<file path=ppt/tags/tag47.xml><?xml version="1.0" encoding="utf-8"?>
<p:tagLst xmlns:a="http://schemas.openxmlformats.org/drawingml/2006/main" xmlns:r="http://schemas.openxmlformats.org/officeDocument/2006/relationships" xmlns:p="http://schemas.openxmlformats.org/presentationml/2006/main">
  <p:tag name="TIMING" val="|1.5|36.5|1.3"/>
</p:tagLst>
</file>

<file path=ppt/tags/tag48.xml><?xml version="1.0" encoding="utf-8"?>
<p:tagLst xmlns:a="http://schemas.openxmlformats.org/drawingml/2006/main" xmlns:r="http://schemas.openxmlformats.org/officeDocument/2006/relationships" xmlns:p="http://schemas.openxmlformats.org/presentationml/2006/main">
  <p:tag name="TIMING" val="|1.1|1.1|6.1|27.7|6.2|20.5"/>
</p:tagLst>
</file>

<file path=ppt/tags/tag49.xml><?xml version="1.0" encoding="utf-8"?>
<p:tagLst xmlns:a="http://schemas.openxmlformats.org/drawingml/2006/main" xmlns:r="http://schemas.openxmlformats.org/officeDocument/2006/relationships" xmlns:p="http://schemas.openxmlformats.org/presentationml/2006/main">
  <p:tag name="TIMING" val="|1.4|1.9|3.4|3.2|12.4|21.4|2|3.7|12.9"/>
</p:tagLst>
</file>

<file path=ppt/tags/tag5.xml><?xml version="1.0" encoding="utf-8"?>
<p:tagLst xmlns:a="http://schemas.openxmlformats.org/drawingml/2006/main" xmlns:r="http://schemas.openxmlformats.org/officeDocument/2006/relationships" xmlns:p="http://schemas.openxmlformats.org/presentationml/2006/main">
  <p:tag name="TIMING" val="|14.7|42.5|15.7|15.8|31.1"/>
</p:tagLst>
</file>

<file path=ppt/tags/tag50.xml><?xml version="1.0" encoding="utf-8"?>
<p:tagLst xmlns:a="http://schemas.openxmlformats.org/drawingml/2006/main" xmlns:r="http://schemas.openxmlformats.org/officeDocument/2006/relationships" xmlns:p="http://schemas.openxmlformats.org/presentationml/2006/main">
  <p:tag name="TIMING" val="|35.6|2.1|33.7|22.8|60.1|43.9|51.3"/>
</p:tagLst>
</file>

<file path=ppt/tags/tag51.xml><?xml version="1.0" encoding="utf-8"?>
<p:tagLst xmlns:a="http://schemas.openxmlformats.org/drawingml/2006/main" xmlns:r="http://schemas.openxmlformats.org/officeDocument/2006/relationships" xmlns:p="http://schemas.openxmlformats.org/presentationml/2006/main">
  <p:tag name="TIMING" val="|1.3"/>
</p:tagLst>
</file>

<file path=ppt/tags/tag52.xml><?xml version="1.0" encoding="utf-8"?>
<p:tagLst xmlns:a="http://schemas.openxmlformats.org/drawingml/2006/main" xmlns:r="http://schemas.openxmlformats.org/officeDocument/2006/relationships" xmlns:p="http://schemas.openxmlformats.org/presentationml/2006/main">
  <p:tag name="TIMING" val="|46.7|6.4|12.3|30.8|10.9"/>
</p:tagLst>
</file>

<file path=ppt/tags/tag53.xml><?xml version="1.0" encoding="utf-8"?>
<p:tagLst xmlns:a="http://schemas.openxmlformats.org/drawingml/2006/main" xmlns:r="http://schemas.openxmlformats.org/officeDocument/2006/relationships" xmlns:p="http://schemas.openxmlformats.org/presentationml/2006/main">
  <p:tag name="TIMING" val="|43.9"/>
</p:tagLst>
</file>

<file path=ppt/tags/tag54.xml><?xml version="1.0" encoding="utf-8"?>
<p:tagLst xmlns:a="http://schemas.openxmlformats.org/drawingml/2006/main" xmlns:r="http://schemas.openxmlformats.org/officeDocument/2006/relationships" xmlns:p="http://schemas.openxmlformats.org/presentationml/2006/main">
  <p:tag name="TIMING" val="|129.9"/>
</p:tagLst>
</file>

<file path=ppt/tags/tag55.xml><?xml version="1.0" encoding="utf-8"?>
<p:tagLst xmlns:a="http://schemas.openxmlformats.org/drawingml/2006/main" xmlns:r="http://schemas.openxmlformats.org/officeDocument/2006/relationships" xmlns:p="http://schemas.openxmlformats.org/presentationml/2006/main">
  <p:tag name="TIMING" val="|8.2"/>
</p:tagLst>
</file>

<file path=ppt/tags/tag56.xml><?xml version="1.0" encoding="utf-8"?>
<p:tagLst xmlns:a="http://schemas.openxmlformats.org/drawingml/2006/main" xmlns:r="http://schemas.openxmlformats.org/officeDocument/2006/relationships" xmlns:p="http://schemas.openxmlformats.org/presentationml/2006/main">
  <p:tag name="TIMING" val="|1"/>
</p:tagLst>
</file>

<file path=ppt/tags/tag57.xml><?xml version="1.0" encoding="utf-8"?>
<p:tagLst xmlns:a="http://schemas.openxmlformats.org/drawingml/2006/main" xmlns:r="http://schemas.openxmlformats.org/officeDocument/2006/relationships" xmlns:p="http://schemas.openxmlformats.org/presentationml/2006/main">
  <p:tag name="TIMING" val="|22.1|14.8|0.4|15.4|6.9"/>
</p:tagLst>
</file>

<file path=ppt/tags/tag58.xml><?xml version="1.0" encoding="utf-8"?>
<p:tagLst xmlns:a="http://schemas.openxmlformats.org/drawingml/2006/main" xmlns:r="http://schemas.openxmlformats.org/officeDocument/2006/relationships" xmlns:p="http://schemas.openxmlformats.org/presentationml/2006/main">
  <p:tag name="TIMING" val="|176.4|94"/>
</p:tagLst>
</file>

<file path=ppt/tags/tag59.xml><?xml version="1.0" encoding="utf-8"?>
<p:tagLst xmlns:a="http://schemas.openxmlformats.org/drawingml/2006/main" xmlns:r="http://schemas.openxmlformats.org/officeDocument/2006/relationships" xmlns:p="http://schemas.openxmlformats.org/presentationml/2006/main">
  <p:tag name="TIMING" val="|2.3|28.6|0.9|15.5|0.2"/>
</p:tagLst>
</file>

<file path=ppt/tags/tag6.xml><?xml version="1.0" encoding="utf-8"?>
<p:tagLst xmlns:a="http://schemas.openxmlformats.org/drawingml/2006/main" xmlns:r="http://schemas.openxmlformats.org/officeDocument/2006/relationships" xmlns:p="http://schemas.openxmlformats.org/presentationml/2006/main">
  <p:tag name="TIMING" val="|5.2|44.7"/>
</p:tagLst>
</file>

<file path=ppt/tags/tag60.xml><?xml version="1.0" encoding="utf-8"?>
<p:tagLst xmlns:a="http://schemas.openxmlformats.org/drawingml/2006/main" xmlns:r="http://schemas.openxmlformats.org/officeDocument/2006/relationships" xmlns:p="http://schemas.openxmlformats.org/presentationml/2006/main">
  <p:tag name="TIMING" val="|59.5"/>
</p:tagLst>
</file>

<file path=ppt/tags/tag61.xml><?xml version="1.0" encoding="utf-8"?>
<p:tagLst xmlns:a="http://schemas.openxmlformats.org/drawingml/2006/main" xmlns:r="http://schemas.openxmlformats.org/officeDocument/2006/relationships" xmlns:p="http://schemas.openxmlformats.org/presentationml/2006/main">
  <p:tag name="TIMING" val="|19.1|1.4|34.1|7.7|20.8|56.2|17.3|5.3"/>
</p:tagLst>
</file>

<file path=ppt/tags/tag62.xml><?xml version="1.0" encoding="utf-8"?>
<p:tagLst xmlns:a="http://schemas.openxmlformats.org/drawingml/2006/main" xmlns:r="http://schemas.openxmlformats.org/officeDocument/2006/relationships" xmlns:p="http://schemas.openxmlformats.org/presentationml/2006/main">
  <p:tag name="TIMING" val="|46.9|1.9|19.4|24.6|47.7|45.9|25.6|61.8|23.8|52"/>
</p:tagLst>
</file>

<file path=ppt/tags/tag63.xml><?xml version="1.0" encoding="utf-8"?>
<p:tagLst xmlns:a="http://schemas.openxmlformats.org/drawingml/2006/main" xmlns:r="http://schemas.openxmlformats.org/officeDocument/2006/relationships" xmlns:p="http://schemas.openxmlformats.org/presentationml/2006/main">
  <p:tag name="TIMING" val="|50.6"/>
</p:tagLst>
</file>

<file path=ppt/tags/tag64.xml><?xml version="1.0" encoding="utf-8"?>
<p:tagLst xmlns:a="http://schemas.openxmlformats.org/drawingml/2006/main" xmlns:r="http://schemas.openxmlformats.org/officeDocument/2006/relationships" xmlns:p="http://schemas.openxmlformats.org/presentationml/2006/main">
  <p:tag name="TIMING" val="|2.7|6.7|35.9|8|6.4|47.4|17.5|26.7|5.5|5.5|67.5|7.2|29.5|8.2|29.9|31|55.7"/>
</p:tagLst>
</file>

<file path=ppt/tags/tag65.xml><?xml version="1.0" encoding="utf-8"?>
<p:tagLst xmlns:a="http://schemas.openxmlformats.org/drawingml/2006/main" xmlns:r="http://schemas.openxmlformats.org/officeDocument/2006/relationships" xmlns:p="http://schemas.openxmlformats.org/presentationml/2006/main">
  <p:tag name="TIMING" val="|3.6|22.3|35.3|41.9"/>
</p:tagLst>
</file>

<file path=ppt/tags/tag66.xml><?xml version="1.0" encoding="utf-8"?>
<p:tagLst xmlns:a="http://schemas.openxmlformats.org/drawingml/2006/main" xmlns:r="http://schemas.openxmlformats.org/officeDocument/2006/relationships" xmlns:p="http://schemas.openxmlformats.org/presentationml/2006/main">
  <p:tag name="TIMING" val="|149.7|1.3|17.8|57.2|46.7|8.6|21|34.5|18.7|4.3|32.8"/>
</p:tagLst>
</file>

<file path=ppt/tags/tag67.xml><?xml version="1.0" encoding="utf-8"?>
<p:tagLst xmlns:a="http://schemas.openxmlformats.org/drawingml/2006/main" xmlns:r="http://schemas.openxmlformats.org/officeDocument/2006/relationships" xmlns:p="http://schemas.openxmlformats.org/presentationml/2006/main">
  <p:tag name="TIMING" val="|18.6|47.1|14.7|21.9|6.2|18.2|6.6|14|1.8|12.3|16.5"/>
</p:tagLst>
</file>

<file path=ppt/tags/tag68.xml><?xml version="1.0" encoding="utf-8"?>
<p:tagLst xmlns:a="http://schemas.openxmlformats.org/drawingml/2006/main" xmlns:r="http://schemas.openxmlformats.org/officeDocument/2006/relationships" xmlns:p="http://schemas.openxmlformats.org/presentationml/2006/main">
  <p:tag name="TIMING" val="|93.7|14.9|10.6|10.9|15.9|21|52.8|14.6|0.2|7.5"/>
</p:tagLst>
</file>

<file path=ppt/tags/tag69.xml><?xml version="1.0" encoding="utf-8"?>
<p:tagLst xmlns:a="http://schemas.openxmlformats.org/drawingml/2006/main" xmlns:r="http://schemas.openxmlformats.org/officeDocument/2006/relationships" xmlns:p="http://schemas.openxmlformats.org/presentationml/2006/main">
  <p:tag name="TIMING" val="|70.8|1.6|5.3|9.9|9.7|7.1|5.8|4.9"/>
</p:tagLst>
</file>

<file path=ppt/tags/tag7.xml><?xml version="1.0" encoding="utf-8"?>
<p:tagLst xmlns:a="http://schemas.openxmlformats.org/drawingml/2006/main" xmlns:r="http://schemas.openxmlformats.org/officeDocument/2006/relationships" xmlns:p="http://schemas.openxmlformats.org/presentationml/2006/main">
  <p:tag name="TIMING" val="|34.5|37.3|12.7|8.5|13.9|27.2|32.6|14.3|90.7|7.6"/>
</p:tagLst>
</file>

<file path=ppt/tags/tag70.xml><?xml version="1.0" encoding="utf-8"?>
<p:tagLst xmlns:a="http://schemas.openxmlformats.org/drawingml/2006/main" xmlns:r="http://schemas.openxmlformats.org/officeDocument/2006/relationships" xmlns:p="http://schemas.openxmlformats.org/presentationml/2006/main">
  <p:tag name="TIMING" val="|68|6.6|15.7|10.8|0.3|29.2|14.1|21.9|12.4|49.7"/>
</p:tagLst>
</file>

<file path=ppt/tags/tag71.xml><?xml version="1.0" encoding="utf-8"?>
<p:tagLst xmlns:a="http://schemas.openxmlformats.org/drawingml/2006/main" xmlns:r="http://schemas.openxmlformats.org/officeDocument/2006/relationships" xmlns:p="http://schemas.openxmlformats.org/presentationml/2006/main">
  <p:tag name="TIMING" val="|1.2|203.6|2.1|7.5|7.5|5.1|6.3|5.8|5.9|0.3"/>
</p:tagLst>
</file>

<file path=ppt/tags/tag72.xml><?xml version="1.0" encoding="utf-8"?>
<p:tagLst xmlns:a="http://schemas.openxmlformats.org/drawingml/2006/main" xmlns:r="http://schemas.openxmlformats.org/officeDocument/2006/relationships" xmlns:p="http://schemas.openxmlformats.org/presentationml/2006/main">
  <p:tag name="TIMING" val="|10.1|46.5"/>
</p:tagLst>
</file>

<file path=ppt/tags/tag73.xml><?xml version="1.0" encoding="utf-8"?>
<p:tagLst xmlns:a="http://schemas.openxmlformats.org/drawingml/2006/main" xmlns:r="http://schemas.openxmlformats.org/officeDocument/2006/relationships" xmlns:p="http://schemas.openxmlformats.org/presentationml/2006/main">
  <p:tag name="TIMING" val="|5.5|440.2|1.1|44.7"/>
</p:tagLst>
</file>

<file path=ppt/tags/tag74.xml><?xml version="1.0" encoding="utf-8"?>
<p:tagLst xmlns:a="http://schemas.openxmlformats.org/drawingml/2006/main" xmlns:r="http://schemas.openxmlformats.org/officeDocument/2006/relationships" xmlns:p="http://schemas.openxmlformats.org/presentationml/2006/main">
  <p:tag name="TIMING" val="|5.8|75.2|1|28|2.7|62.9|8.7|3.6|19.3"/>
</p:tagLst>
</file>

<file path=ppt/tags/tag75.xml><?xml version="1.0" encoding="utf-8"?>
<p:tagLst xmlns:a="http://schemas.openxmlformats.org/drawingml/2006/main" xmlns:r="http://schemas.openxmlformats.org/officeDocument/2006/relationships" xmlns:p="http://schemas.openxmlformats.org/presentationml/2006/main">
  <p:tag name="TIMING" val="|1.6|9.6|4.1"/>
</p:tagLst>
</file>

<file path=ppt/tags/tag76.xml><?xml version="1.0" encoding="utf-8"?>
<p:tagLst xmlns:a="http://schemas.openxmlformats.org/drawingml/2006/main" xmlns:r="http://schemas.openxmlformats.org/officeDocument/2006/relationships" xmlns:p="http://schemas.openxmlformats.org/presentationml/2006/main">
  <p:tag name="TIMING" val="|21.5|116.7|91.9|29.3|2.2|36.3|0.3"/>
</p:tagLst>
</file>

<file path=ppt/tags/tag77.xml><?xml version="1.0" encoding="utf-8"?>
<p:tagLst xmlns:a="http://schemas.openxmlformats.org/drawingml/2006/main" xmlns:r="http://schemas.openxmlformats.org/officeDocument/2006/relationships" xmlns:p="http://schemas.openxmlformats.org/presentationml/2006/main">
  <p:tag name="TIMING" val="|18.1|31.6"/>
</p:tagLst>
</file>

<file path=ppt/tags/tag78.xml><?xml version="1.0" encoding="utf-8"?>
<p:tagLst xmlns:a="http://schemas.openxmlformats.org/drawingml/2006/main" xmlns:r="http://schemas.openxmlformats.org/officeDocument/2006/relationships" xmlns:p="http://schemas.openxmlformats.org/presentationml/2006/main">
  <p:tag name="TIMING" val="|460.7|10.3|54.1|34.9"/>
</p:tagLst>
</file>

<file path=ppt/tags/tag79.xml><?xml version="1.0" encoding="utf-8"?>
<p:tagLst xmlns:a="http://schemas.openxmlformats.org/drawingml/2006/main" xmlns:r="http://schemas.openxmlformats.org/officeDocument/2006/relationships" xmlns:p="http://schemas.openxmlformats.org/presentationml/2006/main">
  <p:tag name="TIMING" val="|1.9|28.6"/>
</p:tagLst>
</file>

<file path=ppt/tags/tag8.xml><?xml version="1.0" encoding="utf-8"?>
<p:tagLst xmlns:a="http://schemas.openxmlformats.org/drawingml/2006/main" xmlns:r="http://schemas.openxmlformats.org/officeDocument/2006/relationships" xmlns:p="http://schemas.openxmlformats.org/presentationml/2006/main">
  <p:tag name="TIMING" val="|13.1|23.9|15.1"/>
</p:tagLst>
</file>

<file path=ppt/tags/tag80.xml><?xml version="1.0" encoding="utf-8"?>
<p:tagLst xmlns:a="http://schemas.openxmlformats.org/drawingml/2006/main" xmlns:r="http://schemas.openxmlformats.org/officeDocument/2006/relationships" xmlns:p="http://schemas.openxmlformats.org/presentationml/2006/main">
  <p:tag name="TIMING" val="|2.9|4.5|1.3|3.7|2.2|2.9|2.4|14.6"/>
</p:tagLst>
</file>

<file path=ppt/tags/tag81.xml><?xml version="1.0" encoding="utf-8"?>
<p:tagLst xmlns:a="http://schemas.openxmlformats.org/drawingml/2006/main" xmlns:r="http://schemas.openxmlformats.org/officeDocument/2006/relationships" xmlns:p="http://schemas.openxmlformats.org/presentationml/2006/main">
  <p:tag name="TIMING" val="|86.2"/>
</p:tagLst>
</file>

<file path=ppt/tags/tag82.xml><?xml version="1.0" encoding="utf-8"?>
<p:tagLst xmlns:a="http://schemas.openxmlformats.org/drawingml/2006/main" xmlns:r="http://schemas.openxmlformats.org/officeDocument/2006/relationships" xmlns:p="http://schemas.openxmlformats.org/presentationml/2006/main">
  <p:tag name="TIMING" val="|2.8|46.7|28.6|27.9|18.8|42.5|46.8"/>
</p:tagLst>
</file>

<file path=ppt/tags/tag83.xml><?xml version="1.0" encoding="utf-8"?>
<p:tagLst xmlns:a="http://schemas.openxmlformats.org/drawingml/2006/main" xmlns:r="http://schemas.openxmlformats.org/officeDocument/2006/relationships" xmlns:p="http://schemas.openxmlformats.org/presentationml/2006/main">
  <p:tag name="TIMING" val="|217|46.4|10"/>
</p:tagLst>
</file>

<file path=ppt/tags/tag84.xml><?xml version="1.0" encoding="utf-8"?>
<p:tagLst xmlns:a="http://schemas.openxmlformats.org/drawingml/2006/main" xmlns:r="http://schemas.openxmlformats.org/officeDocument/2006/relationships" xmlns:p="http://schemas.openxmlformats.org/presentationml/2006/main">
  <p:tag name="TIMING" val="|1|5.6|9.6|16.3|2.2|11.9|18.1|12.8"/>
</p:tagLst>
</file>

<file path=ppt/tags/tag85.xml><?xml version="1.0" encoding="utf-8"?>
<p:tagLst xmlns:a="http://schemas.openxmlformats.org/drawingml/2006/main" xmlns:r="http://schemas.openxmlformats.org/officeDocument/2006/relationships" xmlns:p="http://schemas.openxmlformats.org/presentationml/2006/main">
  <p:tag name="TIMING" val="|1.3|69.3|99.9"/>
</p:tagLst>
</file>

<file path=ppt/tags/tag86.xml><?xml version="1.0" encoding="utf-8"?>
<p:tagLst xmlns:a="http://schemas.openxmlformats.org/drawingml/2006/main" xmlns:r="http://schemas.openxmlformats.org/officeDocument/2006/relationships" xmlns:p="http://schemas.openxmlformats.org/presentationml/2006/main">
  <p:tag name="TIMING" val="|1.3|17.7|7.9|21.8|36.8|65.7|64.6|16.7|42.2"/>
</p:tagLst>
</file>

<file path=ppt/tags/tag87.xml><?xml version="1.0" encoding="utf-8"?>
<p:tagLst xmlns:a="http://schemas.openxmlformats.org/drawingml/2006/main" xmlns:r="http://schemas.openxmlformats.org/officeDocument/2006/relationships" xmlns:p="http://schemas.openxmlformats.org/presentationml/2006/main">
  <p:tag name="TIMING" val="|1"/>
</p:tagLst>
</file>

<file path=ppt/tags/tag88.xml><?xml version="1.0" encoding="utf-8"?>
<p:tagLst xmlns:a="http://schemas.openxmlformats.org/drawingml/2006/main" xmlns:r="http://schemas.openxmlformats.org/officeDocument/2006/relationships" xmlns:p="http://schemas.openxmlformats.org/presentationml/2006/main">
  <p:tag name="TIMING" val="|1.3|15.7|35|50.6|36.6|12.1|6.1"/>
</p:tagLst>
</file>

<file path=ppt/tags/tag89.xml><?xml version="1.0" encoding="utf-8"?>
<p:tagLst xmlns:a="http://schemas.openxmlformats.org/drawingml/2006/main" xmlns:r="http://schemas.openxmlformats.org/officeDocument/2006/relationships" xmlns:p="http://schemas.openxmlformats.org/presentationml/2006/main">
  <p:tag name="TIMING" val="|231.2|9.4|162.7|2.9|9|10.1|26.3|12.7|5.4|4"/>
</p:tagLst>
</file>

<file path=ppt/tags/tag9.xml><?xml version="1.0" encoding="utf-8"?>
<p:tagLst xmlns:a="http://schemas.openxmlformats.org/drawingml/2006/main" xmlns:r="http://schemas.openxmlformats.org/officeDocument/2006/relationships" xmlns:p="http://schemas.openxmlformats.org/presentationml/2006/main">
  <p:tag name="TIMING" val="|109.3|63.4|106.1|56|52.2|44.5|77.7|17.4|1.7"/>
</p:tagLst>
</file>

<file path=ppt/tags/tag90.xml><?xml version="1.0" encoding="utf-8"?>
<p:tagLst xmlns:a="http://schemas.openxmlformats.org/drawingml/2006/main" xmlns:r="http://schemas.openxmlformats.org/officeDocument/2006/relationships" xmlns:p="http://schemas.openxmlformats.org/presentationml/2006/main">
  <p:tag name="TIMING" val="|255.3|12.9|7.6|12.2|1.2|11.3|7.7|20.5|3.6|6.5|8.4"/>
</p:tagLst>
</file>

<file path=ppt/tags/tag91.xml><?xml version="1.0" encoding="utf-8"?>
<p:tagLst xmlns:a="http://schemas.openxmlformats.org/drawingml/2006/main" xmlns:r="http://schemas.openxmlformats.org/officeDocument/2006/relationships" xmlns:p="http://schemas.openxmlformats.org/presentationml/2006/main">
  <p:tag name="TIMING" val="|243.3|10|11.6|5.4|7.6|10.5|5|6.1|3.7|2.2|8.6"/>
</p:tagLst>
</file>

<file path=ppt/tags/tag92.xml><?xml version="1.0" encoding="utf-8"?>
<p:tagLst xmlns:a="http://schemas.openxmlformats.org/drawingml/2006/main" xmlns:r="http://schemas.openxmlformats.org/officeDocument/2006/relationships" xmlns:p="http://schemas.openxmlformats.org/presentationml/2006/main">
  <p:tag name="TIMING" val="|1.6|10.4|8|7.1|3.9|20.6|12.3|21.3|5.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21811</TotalTime>
  <Words>18517</Words>
  <Application>Microsoft Office PowerPoint</Application>
  <PresentationFormat>自定义</PresentationFormat>
  <Paragraphs>2440</Paragraphs>
  <Slides>135</Slides>
  <Notes>112</Notes>
  <HiddenSlides>0</HiddenSlides>
  <MMClips>0</MMClips>
  <ScaleCrop>false</ScaleCrop>
  <HeadingPairs>
    <vt:vector size="8" baseType="variant">
      <vt:variant>
        <vt:lpstr>已用的字体</vt:lpstr>
      </vt:variant>
      <vt:variant>
        <vt:i4>16</vt:i4>
      </vt:variant>
      <vt:variant>
        <vt:lpstr>主题</vt:lpstr>
      </vt:variant>
      <vt:variant>
        <vt:i4>3</vt:i4>
      </vt:variant>
      <vt:variant>
        <vt:lpstr>嵌入 OLE 服务器</vt:lpstr>
      </vt:variant>
      <vt:variant>
        <vt:i4>0</vt:i4>
      </vt:variant>
      <vt:variant>
        <vt:lpstr>幻灯片标题</vt:lpstr>
      </vt:variant>
      <vt:variant>
        <vt:i4>135</vt:i4>
      </vt:variant>
    </vt:vector>
  </HeadingPairs>
  <TitlesOfParts>
    <vt:vector size="154" baseType="lpstr">
      <vt:lpstr>Arial Unicode MS</vt:lpstr>
      <vt:lpstr>Microsoft YaHei UI</vt:lpstr>
      <vt:lpstr>PingFang SC</vt:lpstr>
      <vt:lpstr>等线</vt:lpstr>
      <vt:lpstr>等线 Light</vt:lpstr>
      <vt:lpstr>黑体</vt:lpstr>
      <vt:lpstr>华文新魏</vt:lpstr>
      <vt:lpstr>楷体_GB2312</vt:lpstr>
      <vt:lpstr>宋体</vt:lpstr>
      <vt:lpstr>微软雅黑</vt:lpstr>
      <vt:lpstr>Arial</vt:lpstr>
      <vt:lpstr>Cambria Math</vt:lpstr>
      <vt:lpstr>Segoe UI Emoji</vt:lpstr>
      <vt:lpstr>Symbol</vt:lpstr>
      <vt:lpstr>Times New Roman</vt:lpstr>
      <vt:lpstr>Wingdings</vt:lpstr>
      <vt:lpstr>Office Theme</vt:lpstr>
      <vt:lpstr>1_Office Theme</vt:lpstr>
      <vt:lpstr>2_Office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2.1.1 命题</vt:lpstr>
      <vt:lpstr>例 2.1 下列语句是否为命题。若是，则给出其真值.</vt:lpstr>
      <vt:lpstr>注意</vt:lpstr>
      <vt:lpstr>PowerPoint 演示文稿</vt:lpstr>
      <vt:lpstr>1、否定联结词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命题公式的定义</vt:lpstr>
      <vt:lpstr>注意</vt:lpstr>
      <vt:lpstr>PowerPoint 演示文稿</vt:lpstr>
      <vt:lpstr>公式的解释的定义</vt:lpstr>
      <vt:lpstr>真值表的构建方法</vt:lpstr>
      <vt:lpstr>例2.11</vt:lpstr>
      <vt:lpstr>PowerPoint 演示文稿</vt:lpstr>
      <vt:lpstr>例2.12</vt:lpstr>
      <vt:lpstr>定义2.9</vt:lpstr>
      <vt:lpstr>PowerPoint 演示文稿</vt:lpstr>
      <vt:lpstr>PowerPoint 演示文稿</vt:lpstr>
      <vt:lpstr>PowerPoint 演示文稿</vt:lpstr>
      <vt:lpstr>“＝” 与“”的区别</vt:lpstr>
      <vt:lpstr>PowerPoint 演示文稿</vt:lpstr>
      <vt:lpstr>PowerPoint 演示文稿</vt:lpstr>
      <vt:lpstr>24个基本等价定律（续）</vt:lpstr>
      <vt:lpstr>24个基本等价定律（续）</vt:lpstr>
      <vt:lpstr>例2.16  设G(P,Q)=(P∨Q)∧¬P))→Q。</vt:lpstr>
      <vt:lpstr>PowerPoint 演示文稿</vt:lpstr>
      <vt:lpstr>PowerPoint 演示文稿</vt:lpstr>
      <vt:lpstr>PowerPoint 演示文稿</vt:lpstr>
      <vt:lpstr>PowerPoint 演示文稿</vt:lpstr>
      <vt:lpstr>PowerPoint 演示文稿</vt:lpstr>
      <vt:lpstr>PowerPoint 演示文稿</vt:lpstr>
      <vt:lpstr>2.3  公式的标准型——范式</vt:lpstr>
      <vt:lpstr>2.3.1  命题联结词的完备集</vt:lpstr>
      <vt:lpstr>PowerPoint 演示文稿</vt:lpstr>
      <vt:lpstr>2.3.2 析取范式和合取范式</vt:lpstr>
      <vt:lpstr>几个定义</vt:lpstr>
      <vt:lpstr>问题</vt:lpstr>
      <vt:lpstr>例2.21</vt:lpstr>
      <vt:lpstr>范式的求解方法</vt:lpstr>
      <vt:lpstr>PowerPoint 演示文稿</vt:lpstr>
      <vt:lpstr>2.3.3 主析取范式和主合取范式</vt:lpstr>
      <vt:lpstr>例2.23</vt:lpstr>
      <vt:lpstr>例2.24</vt:lpstr>
      <vt:lpstr>极小项和极大项的性质</vt:lpstr>
      <vt:lpstr>三个命题变元的极小项和极大项</vt:lpstr>
      <vt:lpstr>2  主合取范式和主析取范式 </vt:lpstr>
      <vt:lpstr>PowerPoint 演示文稿</vt:lpstr>
      <vt:lpstr>定理2.5</vt:lpstr>
      <vt:lpstr>PowerPoint 演示文稿</vt:lpstr>
      <vt:lpstr>PowerPoint 演示文稿</vt:lpstr>
      <vt:lpstr>PowerPoint 演示文稿</vt:lpstr>
      <vt:lpstr>PowerPoint 演示文稿</vt:lpstr>
      <vt:lpstr>PowerPoint 演示文稿</vt:lpstr>
      <vt:lpstr>如何用极大项来构成主合取范式？</vt:lpstr>
      <vt:lpstr>PowerPoint 演示文稿</vt:lpstr>
      <vt:lpstr>如何用极小项来构成主析取范式？</vt:lpstr>
      <vt:lpstr>真值表技术</vt:lpstr>
      <vt:lpstr>例2.27</vt:lpstr>
      <vt:lpstr>例2.27(续)</vt:lpstr>
      <vt:lpstr>PowerPoint 演示文稿</vt:lpstr>
      <vt:lpstr>PowerPoint 演示文稿</vt:lpstr>
      <vt:lpstr>4  主析取范式和主合取范式之间的转换方法</vt:lpstr>
      <vt:lpstr>例2.29</vt:lpstr>
      <vt:lpstr>例2.29 (续)</vt:lpstr>
      <vt:lpstr>PowerPoint 演示文稿</vt:lpstr>
      <vt:lpstr>2.4  命题逻辑的推理理论 </vt:lpstr>
      <vt:lpstr>2.4.1  推理的基本概念</vt:lpstr>
      <vt:lpstr>定理2.6 证明</vt:lpstr>
      <vt:lpstr>PowerPoint 演示文稿</vt:lpstr>
      <vt:lpstr>“”与“→”的不同</vt:lpstr>
      <vt:lpstr>2.4.1  推理的基本概念</vt:lpstr>
      <vt:lpstr>PowerPoint 演示文稿</vt:lpstr>
      <vt:lpstr>1、真值表技术</vt:lpstr>
      <vt:lpstr>例2.30</vt:lpstr>
      <vt:lpstr>2.等价公式转换法</vt:lpstr>
      <vt:lpstr>例2.31 </vt:lpstr>
      <vt:lpstr>3  演绎法 </vt:lpstr>
      <vt:lpstr>(1) 推理定律</vt:lpstr>
      <vt:lpstr>PowerPoint 演示文稿</vt:lpstr>
      <vt:lpstr>(2) 推理规则</vt:lpstr>
      <vt:lpstr>PowerPoint 演示文稿</vt:lpstr>
      <vt:lpstr>PowerPoint 演示文稿</vt:lpstr>
      <vt:lpstr>PowerPoint 演示文稿</vt:lpstr>
      <vt:lpstr>PowerPoint 演示文稿</vt:lpstr>
      <vt:lpstr>例2.34 </vt:lpstr>
      <vt:lpstr>例2.34（续） </vt:lpstr>
      <vt:lpstr>例2.34（续） </vt:lpstr>
      <vt:lpstr>PowerPoint 演示文稿</vt:lpstr>
      <vt:lpstr>PowerPoint 演示文稿</vt:lpstr>
      <vt:lpstr>PowerPoint 演示文稿</vt:lpstr>
      <vt:lpstr>四种证明方法之间的关系</vt:lpstr>
      <vt:lpstr>PowerPoint 演示文稿</vt:lpstr>
      <vt:lpstr>1.比特运算</vt:lpstr>
      <vt:lpstr>2.Web搜索</vt:lpstr>
      <vt:lpstr>3.逻辑难题</vt:lpstr>
      <vt:lpstr>例2.38 </vt:lpstr>
      <vt:lpstr>例2.38 （续）</vt:lpstr>
      <vt:lpstr>例2.38 （续）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siri</dc:creator>
  <cp:lastModifiedBy>王庆先</cp:lastModifiedBy>
  <cp:revision>539</cp:revision>
  <dcterms:created xsi:type="dcterms:W3CDTF">2006-08-16T00:00:00Z</dcterms:created>
  <dcterms:modified xsi:type="dcterms:W3CDTF">2022-01-17T03:23:57Z</dcterms:modified>
</cp:coreProperties>
</file>